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8" r:id="rId2"/>
    <p:sldId id="348" r:id="rId3"/>
    <p:sldId id="259" r:id="rId4"/>
    <p:sldId id="332" r:id="rId5"/>
    <p:sldId id="347" r:id="rId6"/>
    <p:sldId id="349" r:id="rId7"/>
    <p:sldId id="350" r:id="rId8"/>
    <p:sldId id="351" r:id="rId9"/>
    <p:sldId id="352" r:id="rId10"/>
    <p:sldId id="353" r:id="rId11"/>
    <p:sldId id="359" r:id="rId12"/>
    <p:sldId id="354" r:id="rId13"/>
    <p:sldId id="355" r:id="rId14"/>
    <p:sldId id="356" r:id="rId15"/>
    <p:sldId id="357" r:id="rId16"/>
    <p:sldId id="358" r:id="rId17"/>
  </p:sldIdLst>
  <p:sldSz cx="12192000" cy="6858000"/>
  <p:notesSz cx="6858000" cy="9144000"/>
  <p:embeddedFontLs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Calibri Light" panose="020F0302020204030204" pitchFamily="34" charset="0"/>
      <p:regular r:id="rId22"/>
      <p:italic r:id="rId23"/>
    </p:embeddedFont>
    <p:embeddedFont>
      <p:font typeface="Gill Sans MT" panose="020B0502020104020203" pitchFamily="34" charset="0"/>
      <p:regular r:id="rId24"/>
      <p:bold r:id="rId25"/>
      <p:italic r:id="rId26"/>
      <p:boldItalic r:id="rId27"/>
    </p:embeddedFont>
  </p:embeddedFont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C78AB"/>
    <a:srgbClr val="DAE2F0"/>
    <a:srgbClr val="741977"/>
    <a:srgbClr val="E2DCEE"/>
    <a:srgbClr val="6C0000"/>
    <a:srgbClr val="F9E5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04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96" y="3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B08F1-E639-4D39-AC40-1BA0D7F8314F}" type="datetimeFigureOut">
              <a:rPr lang="de-DE" smtClean="0"/>
              <a:t>21.06.2021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37888-2774-48C6-A0FE-3771F8D1C7F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136851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B08F1-E639-4D39-AC40-1BA0D7F8314F}" type="datetimeFigureOut">
              <a:rPr lang="de-DE" smtClean="0"/>
              <a:t>21.06.2021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37888-2774-48C6-A0FE-3771F8D1C7F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634330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B08F1-E639-4D39-AC40-1BA0D7F8314F}" type="datetimeFigureOut">
              <a:rPr lang="de-DE" smtClean="0"/>
              <a:t>21.06.2021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37888-2774-48C6-A0FE-3771F8D1C7F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826808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B08F1-E639-4D39-AC40-1BA0D7F8314F}" type="datetimeFigureOut">
              <a:rPr lang="de-DE" smtClean="0"/>
              <a:t>21.06.2021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37888-2774-48C6-A0FE-3771F8D1C7F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230848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B08F1-E639-4D39-AC40-1BA0D7F8314F}" type="datetimeFigureOut">
              <a:rPr lang="de-DE" smtClean="0"/>
              <a:t>21.06.2021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37888-2774-48C6-A0FE-3771F8D1C7F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88555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B08F1-E639-4D39-AC40-1BA0D7F8314F}" type="datetimeFigureOut">
              <a:rPr lang="de-DE" smtClean="0"/>
              <a:t>21.06.2021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37888-2774-48C6-A0FE-3771F8D1C7F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408485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B08F1-E639-4D39-AC40-1BA0D7F8314F}" type="datetimeFigureOut">
              <a:rPr lang="de-DE" smtClean="0"/>
              <a:t>21.06.2021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37888-2774-48C6-A0FE-3771F8D1C7F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096685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B08F1-E639-4D39-AC40-1BA0D7F8314F}" type="datetimeFigureOut">
              <a:rPr lang="de-DE" smtClean="0"/>
              <a:t>21.06.2021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37888-2774-48C6-A0FE-3771F8D1C7F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951747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B08F1-E639-4D39-AC40-1BA0D7F8314F}" type="datetimeFigureOut">
              <a:rPr lang="de-DE" smtClean="0"/>
              <a:t>21.06.2021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37888-2774-48C6-A0FE-3771F8D1C7F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612843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B08F1-E639-4D39-AC40-1BA0D7F8314F}" type="datetimeFigureOut">
              <a:rPr lang="de-DE" smtClean="0"/>
              <a:t>21.06.2021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37888-2774-48C6-A0FE-3771F8D1C7F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427438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B08F1-E639-4D39-AC40-1BA0D7F8314F}" type="datetimeFigureOut">
              <a:rPr lang="de-DE" smtClean="0"/>
              <a:t>21.06.2021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37888-2774-48C6-A0FE-3771F8D1C7F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257542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BB08F1-E639-4D39-AC40-1BA0D7F8314F}" type="datetimeFigureOut">
              <a:rPr lang="de-DE" smtClean="0"/>
              <a:t>21.06.2021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D37888-2774-48C6-A0FE-3771F8D1C7F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512739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hteck 15"/>
          <p:cNvSpPr/>
          <p:nvPr/>
        </p:nvSpPr>
        <p:spPr>
          <a:xfrm>
            <a:off x="1819904" y="3587032"/>
            <a:ext cx="8162252" cy="2479748"/>
          </a:xfrm>
          <a:prstGeom prst="rect">
            <a:avLst/>
          </a:prstGeom>
          <a:solidFill>
            <a:srgbClr val="DAE2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1819904" y="4275846"/>
            <a:ext cx="81622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5400" b="1" dirty="0">
                <a:solidFill>
                  <a:srgbClr val="1C78AB"/>
                </a:solidFill>
              </a:rPr>
              <a:t>WHAT IS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1811704" y="3898085"/>
            <a:ext cx="81622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dirty="0" err="1">
                <a:latin typeface="+mj-lt"/>
              </a:rPr>
              <a:t>Developing</a:t>
            </a:r>
            <a:r>
              <a:rPr lang="de-DE" sz="2000" dirty="0">
                <a:latin typeface="+mj-lt"/>
              </a:rPr>
              <a:t> Coaching Skills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375920" y="6634480"/>
            <a:ext cx="175080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dirty="0" err="1"/>
              <a:t>Photo</a:t>
            </a:r>
            <a:r>
              <a:rPr lang="de-DE" sz="800" dirty="0"/>
              <a:t> </a:t>
            </a:r>
            <a:r>
              <a:rPr lang="de-DE" sz="800" dirty="0" err="1"/>
              <a:t>source</a:t>
            </a:r>
            <a:r>
              <a:rPr lang="de-DE" sz="800" dirty="0"/>
              <a:t>:  </a:t>
            </a:r>
            <a:r>
              <a:rPr lang="en-US" sz="800" dirty="0" err="1"/>
              <a:t>unsplash</a:t>
            </a:r>
            <a:r>
              <a:rPr lang="en-US" sz="800" dirty="0"/>
              <a:t> / Toa </a:t>
            </a:r>
            <a:r>
              <a:rPr lang="en-US" sz="800" dirty="0" err="1"/>
              <a:t>Heftiba</a:t>
            </a:r>
            <a:endParaRPr lang="de-DE" sz="800" dirty="0"/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870" b="45362"/>
          <a:stretch/>
        </p:blipFill>
        <p:spPr>
          <a:xfrm>
            <a:off x="1819903" y="724544"/>
            <a:ext cx="8154053" cy="2907098"/>
          </a:xfrm>
          <a:prstGeom prst="rect">
            <a:avLst/>
          </a:prstGeom>
        </p:spPr>
      </p:pic>
      <p:sp>
        <p:nvSpPr>
          <p:cNvPr id="13" name="Rechteck 12"/>
          <p:cNvSpPr/>
          <p:nvPr/>
        </p:nvSpPr>
        <p:spPr>
          <a:xfrm>
            <a:off x="1811705" y="4905494"/>
            <a:ext cx="817865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5400" b="1" dirty="0">
                <a:solidFill>
                  <a:srgbClr val="1C78AB"/>
                </a:solidFill>
              </a:rPr>
              <a:t>COACHING?</a:t>
            </a:r>
          </a:p>
        </p:txBody>
      </p:sp>
    </p:spTree>
    <p:extLst>
      <p:ext uri="{BB962C8B-B14F-4D97-AF65-F5344CB8AC3E}">
        <p14:creationId xmlns:p14="http://schemas.microsoft.com/office/powerpoint/2010/main" val="31280885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hteck 72"/>
          <p:cNvSpPr/>
          <p:nvPr/>
        </p:nvSpPr>
        <p:spPr>
          <a:xfrm>
            <a:off x="-4426" y="-7675"/>
            <a:ext cx="12194674" cy="958378"/>
          </a:xfrm>
          <a:prstGeom prst="rect">
            <a:avLst/>
          </a:prstGeom>
          <a:solidFill>
            <a:srgbClr val="1C78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2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70" name="Textfeld 69"/>
          <p:cNvSpPr txBox="1"/>
          <p:nvPr/>
        </p:nvSpPr>
        <p:spPr>
          <a:xfrm>
            <a:off x="0" y="6616517"/>
            <a:ext cx="395536" cy="24148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algn="ctr">
              <a:defRPr sz="1200">
                <a:solidFill>
                  <a:srgbClr val="C00000"/>
                </a:solidFill>
                <a:latin typeface="+mj-lt"/>
              </a:defRPr>
            </a:lvl1pPr>
          </a:lstStyle>
          <a:p>
            <a:fld id="{1938B3A4-2ADF-44F3-875A-E2B5FA0321B4}" type="slidenum">
              <a:rPr lang="de-DE">
                <a:solidFill>
                  <a:schemeClr val="tx1"/>
                </a:solidFill>
              </a:rPr>
              <a:pPr/>
              <a:t>10</a:t>
            </a:fld>
            <a:endParaRPr lang="de-DE" dirty="0">
              <a:solidFill>
                <a:schemeClr val="tx1"/>
              </a:solidFill>
            </a:endParaRPr>
          </a:p>
        </p:txBody>
      </p:sp>
      <p:grpSp>
        <p:nvGrpSpPr>
          <p:cNvPr id="4" name="Gruppieren 3"/>
          <p:cNvGrpSpPr/>
          <p:nvPr/>
        </p:nvGrpSpPr>
        <p:grpSpPr>
          <a:xfrm>
            <a:off x="1027387" y="2188991"/>
            <a:ext cx="3178853" cy="2398249"/>
            <a:chOff x="1027387" y="2188991"/>
            <a:chExt cx="3178853" cy="2398249"/>
          </a:xfrm>
        </p:grpSpPr>
        <p:sp>
          <p:nvSpPr>
            <p:cNvPr id="29" name="Abgerundetes Rechteck 28"/>
            <p:cNvSpPr/>
            <p:nvPr/>
          </p:nvSpPr>
          <p:spPr>
            <a:xfrm>
              <a:off x="1027387" y="3454463"/>
              <a:ext cx="3178853" cy="1132777"/>
            </a:xfrm>
            <a:prstGeom prst="roundRect">
              <a:avLst/>
            </a:prstGeom>
            <a:solidFill>
              <a:srgbClr val="DAE2F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2000" b="1" dirty="0">
                  <a:solidFill>
                    <a:schemeClr val="tx1"/>
                  </a:solidFill>
                </a:rPr>
                <a:t>'Manager-</a:t>
              </a:r>
              <a:r>
                <a:rPr lang="de-DE" sz="2000" b="1" dirty="0" err="1">
                  <a:solidFill>
                    <a:schemeClr val="tx1"/>
                  </a:solidFill>
                </a:rPr>
                <a:t>coaches</a:t>
              </a:r>
              <a:r>
                <a:rPr lang="de-DE" sz="2000" b="1" dirty="0">
                  <a:solidFill>
                    <a:schemeClr val="tx1"/>
                  </a:solidFill>
                </a:rPr>
                <a:t>'</a:t>
              </a:r>
            </a:p>
          </p:txBody>
        </p:sp>
        <p:sp>
          <p:nvSpPr>
            <p:cNvPr id="2" name="Ellipse 1"/>
            <p:cNvSpPr/>
            <p:nvPr/>
          </p:nvSpPr>
          <p:spPr>
            <a:xfrm>
              <a:off x="2080260" y="2188991"/>
              <a:ext cx="1181100" cy="1160843"/>
            </a:xfrm>
            <a:prstGeom prst="ellipse">
              <a:avLst/>
            </a:prstGeom>
            <a:noFill/>
            <a:ln>
              <a:solidFill>
                <a:srgbClr val="1C78AB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39" name="Grafik 38" descr="Benutzer">
              <a:extLst>
                <a:ext uri="{FF2B5EF4-FFF2-40B4-BE49-F238E27FC236}">
                  <a16:creationId xmlns:a16="http://schemas.microsoft.com/office/drawing/2014/main" id="{209811A5-6E7F-4085-94CF-40D4077E363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2449800" y="2859492"/>
              <a:ext cx="442019" cy="442019"/>
            </a:xfrm>
            <a:prstGeom prst="rect">
              <a:avLst/>
            </a:prstGeom>
          </p:spPr>
        </p:pic>
        <p:pic>
          <p:nvPicPr>
            <p:cNvPr id="40" name="Grafik 39" descr="Benutzer">
              <a:extLst>
                <a:ext uri="{FF2B5EF4-FFF2-40B4-BE49-F238E27FC236}">
                  <a16:creationId xmlns:a16="http://schemas.microsoft.com/office/drawing/2014/main" id="{209811A5-6E7F-4085-94CF-40D4077E363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2449800" y="2230804"/>
              <a:ext cx="442019" cy="442019"/>
            </a:xfrm>
            <a:prstGeom prst="rect">
              <a:avLst/>
            </a:prstGeom>
          </p:spPr>
        </p:pic>
        <p:sp>
          <p:nvSpPr>
            <p:cNvPr id="3" name="Pfeil nach links und rechts 2"/>
            <p:cNvSpPr/>
            <p:nvPr/>
          </p:nvSpPr>
          <p:spPr>
            <a:xfrm rot="5400000">
              <a:off x="2541268" y="2686543"/>
              <a:ext cx="259080" cy="159231"/>
            </a:xfrm>
            <a:prstGeom prst="leftRightArrow">
              <a:avLst/>
            </a:prstGeom>
            <a:solidFill>
              <a:srgbClr val="1C78A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5" name="Gruppieren 4"/>
          <p:cNvGrpSpPr/>
          <p:nvPr/>
        </p:nvGrpSpPr>
        <p:grpSpPr>
          <a:xfrm>
            <a:off x="4403047" y="2199214"/>
            <a:ext cx="3178853" cy="2388026"/>
            <a:chOff x="4403047" y="2199214"/>
            <a:chExt cx="3178853" cy="2388026"/>
          </a:xfrm>
        </p:grpSpPr>
        <p:sp>
          <p:nvSpPr>
            <p:cNvPr id="34" name="Abgerundetes Rechteck 33"/>
            <p:cNvSpPr/>
            <p:nvPr/>
          </p:nvSpPr>
          <p:spPr>
            <a:xfrm>
              <a:off x="4403047" y="3454463"/>
              <a:ext cx="3178853" cy="1132777"/>
            </a:xfrm>
            <a:prstGeom prst="roundRect">
              <a:avLst/>
            </a:prstGeom>
            <a:solidFill>
              <a:srgbClr val="DAE2F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2000" b="1" dirty="0" err="1">
                  <a:solidFill>
                    <a:schemeClr val="tx1"/>
                  </a:solidFill>
                </a:rPr>
                <a:t>Trained</a:t>
              </a:r>
              <a:r>
                <a:rPr lang="de-DE" sz="2000" b="1" dirty="0">
                  <a:solidFill>
                    <a:schemeClr val="tx1"/>
                  </a:solidFill>
                </a:rPr>
                <a:t> </a:t>
              </a:r>
              <a:br>
                <a:rPr lang="de-DE" sz="2000" b="1" dirty="0">
                  <a:solidFill>
                    <a:schemeClr val="tx1"/>
                  </a:solidFill>
                </a:rPr>
              </a:br>
              <a:r>
                <a:rPr lang="de-DE" sz="2000" b="1" dirty="0">
                  <a:solidFill>
                    <a:schemeClr val="tx1"/>
                  </a:solidFill>
                </a:rPr>
                <a:t>internal </a:t>
              </a:r>
              <a:r>
                <a:rPr lang="de-DE" sz="2000" b="1" dirty="0" err="1">
                  <a:solidFill>
                    <a:schemeClr val="tx1"/>
                  </a:solidFill>
                </a:rPr>
                <a:t>coaches</a:t>
              </a:r>
              <a:endParaRPr lang="de-DE" sz="2000" b="1" dirty="0">
                <a:solidFill>
                  <a:schemeClr val="tx1"/>
                </a:solidFill>
              </a:endParaRPr>
            </a:p>
          </p:txBody>
        </p:sp>
        <p:sp>
          <p:nvSpPr>
            <p:cNvPr id="36" name="Ellipse 35"/>
            <p:cNvSpPr/>
            <p:nvPr/>
          </p:nvSpPr>
          <p:spPr>
            <a:xfrm>
              <a:off x="5401923" y="2199214"/>
              <a:ext cx="1181100" cy="1160843"/>
            </a:xfrm>
            <a:prstGeom prst="ellipse">
              <a:avLst/>
            </a:prstGeom>
            <a:noFill/>
            <a:ln>
              <a:solidFill>
                <a:srgbClr val="1C78AB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41" name="Grafik 40" descr="Benutzer">
              <a:extLst>
                <a:ext uri="{FF2B5EF4-FFF2-40B4-BE49-F238E27FC236}">
                  <a16:creationId xmlns:a16="http://schemas.microsoft.com/office/drawing/2014/main" id="{209811A5-6E7F-4085-94CF-40D4077E363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509260" y="2548402"/>
              <a:ext cx="442019" cy="442019"/>
            </a:xfrm>
            <a:prstGeom prst="rect">
              <a:avLst/>
            </a:prstGeom>
          </p:spPr>
        </p:pic>
        <p:pic>
          <p:nvPicPr>
            <p:cNvPr id="42" name="Grafik 41" descr="Benutzer">
              <a:extLst>
                <a:ext uri="{FF2B5EF4-FFF2-40B4-BE49-F238E27FC236}">
                  <a16:creationId xmlns:a16="http://schemas.microsoft.com/office/drawing/2014/main" id="{209811A5-6E7F-4085-94CF-40D4077E363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6044221" y="2548401"/>
              <a:ext cx="442019" cy="442019"/>
            </a:xfrm>
            <a:prstGeom prst="rect">
              <a:avLst/>
            </a:prstGeom>
          </p:spPr>
        </p:pic>
        <p:sp>
          <p:nvSpPr>
            <p:cNvPr id="51" name="Pfeil nach links und rechts 50"/>
            <p:cNvSpPr/>
            <p:nvPr/>
          </p:nvSpPr>
          <p:spPr>
            <a:xfrm>
              <a:off x="5868210" y="2636618"/>
              <a:ext cx="259080" cy="159231"/>
            </a:xfrm>
            <a:prstGeom prst="leftRightArrow">
              <a:avLst/>
            </a:prstGeom>
            <a:solidFill>
              <a:srgbClr val="1C78A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6" name="Gruppieren 5"/>
          <p:cNvGrpSpPr/>
          <p:nvPr/>
        </p:nvGrpSpPr>
        <p:grpSpPr>
          <a:xfrm>
            <a:off x="7832047" y="2199214"/>
            <a:ext cx="3178853" cy="2388026"/>
            <a:chOff x="7832047" y="2199214"/>
            <a:chExt cx="3178853" cy="2388026"/>
          </a:xfrm>
        </p:grpSpPr>
        <p:sp>
          <p:nvSpPr>
            <p:cNvPr id="35" name="Abgerundetes Rechteck 34"/>
            <p:cNvSpPr/>
            <p:nvPr/>
          </p:nvSpPr>
          <p:spPr>
            <a:xfrm>
              <a:off x="7832047" y="3454463"/>
              <a:ext cx="3178853" cy="1132777"/>
            </a:xfrm>
            <a:prstGeom prst="roundRect">
              <a:avLst/>
            </a:prstGeom>
            <a:solidFill>
              <a:srgbClr val="DAE2F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2000" b="1" dirty="0" err="1">
                  <a:solidFill>
                    <a:schemeClr val="tx1"/>
                  </a:solidFill>
                </a:rPr>
                <a:t>External</a:t>
              </a:r>
              <a:r>
                <a:rPr lang="de-DE" sz="2000" b="1" dirty="0">
                  <a:solidFill>
                    <a:schemeClr val="tx1"/>
                  </a:solidFill>
                </a:rPr>
                <a:t> </a:t>
              </a:r>
              <a:br>
                <a:rPr lang="de-DE" sz="2000" b="1" dirty="0">
                  <a:solidFill>
                    <a:schemeClr val="tx1"/>
                  </a:solidFill>
                </a:rPr>
              </a:br>
              <a:r>
                <a:rPr lang="de-DE" sz="2000" b="1" dirty="0" err="1">
                  <a:solidFill>
                    <a:schemeClr val="tx1"/>
                  </a:solidFill>
                </a:rPr>
                <a:t>executive</a:t>
              </a:r>
              <a:r>
                <a:rPr lang="de-DE" sz="2000" b="1" dirty="0">
                  <a:solidFill>
                    <a:schemeClr val="tx1"/>
                  </a:solidFill>
                </a:rPr>
                <a:t> </a:t>
              </a:r>
              <a:r>
                <a:rPr lang="de-DE" sz="2000" b="1" dirty="0" err="1">
                  <a:solidFill>
                    <a:schemeClr val="tx1"/>
                  </a:solidFill>
                </a:rPr>
                <a:t>coaches</a:t>
              </a:r>
              <a:endParaRPr lang="de-DE" sz="2000" b="1" dirty="0">
                <a:solidFill>
                  <a:schemeClr val="tx1"/>
                </a:solidFill>
              </a:endParaRPr>
            </a:p>
          </p:txBody>
        </p:sp>
        <p:sp>
          <p:nvSpPr>
            <p:cNvPr id="37" name="Ellipse 36"/>
            <p:cNvSpPr/>
            <p:nvPr/>
          </p:nvSpPr>
          <p:spPr>
            <a:xfrm>
              <a:off x="8830923" y="2199214"/>
              <a:ext cx="1181100" cy="1160843"/>
            </a:xfrm>
            <a:prstGeom prst="ellipse">
              <a:avLst/>
            </a:prstGeom>
            <a:noFill/>
            <a:ln>
              <a:solidFill>
                <a:srgbClr val="1C78AB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43" name="Grafik 42" descr="Benutzer">
              <a:extLst>
                <a:ext uri="{FF2B5EF4-FFF2-40B4-BE49-F238E27FC236}">
                  <a16:creationId xmlns:a16="http://schemas.microsoft.com/office/drawing/2014/main" id="{209811A5-6E7F-4085-94CF-40D4077E363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461362" y="2548401"/>
              <a:ext cx="442019" cy="442019"/>
            </a:xfrm>
            <a:prstGeom prst="rect">
              <a:avLst/>
            </a:prstGeom>
          </p:spPr>
        </p:pic>
        <p:pic>
          <p:nvPicPr>
            <p:cNvPr id="50" name="Grafik 49" descr="Benutzer">
              <a:extLst>
                <a:ext uri="{FF2B5EF4-FFF2-40B4-BE49-F238E27FC236}">
                  <a16:creationId xmlns:a16="http://schemas.microsoft.com/office/drawing/2014/main" id="{209811A5-6E7F-4085-94CF-40D4077E363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0120665" y="2558623"/>
              <a:ext cx="442019" cy="442019"/>
            </a:xfrm>
            <a:prstGeom prst="rect">
              <a:avLst/>
            </a:prstGeom>
          </p:spPr>
        </p:pic>
        <p:sp>
          <p:nvSpPr>
            <p:cNvPr id="52" name="Pfeil nach links und rechts 51"/>
            <p:cNvSpPr/>
            <p:nvPr/>
          </p:nvSpPr>
          <p:spPr>
            <a:xfrm>
              <a:off x="9882483" y="2700018"/>
              <a:ext cx="259080" cy="159231"/>
            </a:xfrm>
            <a:prstGeom prst="leftRightArrow">
              <a:avLst/>
            </a:prstGeom>
            <a:solidFill>
              <a:srgbClr val="1C78A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53" name="Rechteck 52"/>
          <p:cNvSpPr/>
          <p:nvPr/>
        </p:nvSpPr>
        <p:spPr>
          <a:xfrm>
            <a:off x="150702" y="298052"/>
            <a:ext cx="877047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3600" dirty="0" err="1">
                <a:solidFill>
                  <a:schemeClr val="bg1"/>
                </a:solidFill>
              </a:rPr>
              <a:t>Types</a:t>
            </a:r>
            <a:r>
              <a:rPr lang="de-DE" sz="3600" dirty="0">
                <a:solidFill>
                  <a:schemeClr val="bg1"/>
                </a:solidFill>
              </a:rPr>
              <a:t> </a:t>
            </a:r>
            <a:r>
              <a:rPr lang="de-DE" sz="3600" dirty="0" err="1">
                <a:solidFill>
                  <a:schemeClr val="bg1"/>
                </a:solidFill>
              </a:rPr>
              <a:t>of</a:t>
            </a:r>
            <a:r>
              <a:rPr lang="de-DE" sz="3600" dirty="0">
                <a:solidFill>
                  <a:schemeClr val="bg1"/>
                </a:solidFill>
              </a:rPr>
              <a:t> </a:t>
            </a:r>
            <a:r>
              <a:rPr lang="de-DE" sz="3600" dirty="0" err="1">
                <a:solidFill>
                  <a:schemeClr val="bg1"/>
                </a:solidFill>
              </a:rPr>
              <a:t>coaching</a:t>
            </a:r>
            <a:r>
              <a:rPr lang="de-DE" sz="3600" dirty="0">
                <a:solidFill>
                  <a:schemeClr val="bg1"/>
                </a:solidFill>
              </a:rPr>
              <a:t> in an </a:t>
            </a:r>
            <a:r>
              <a:rPr lang="de-DE" sz="3600" dirty="0" err="1">
                <a:solidFill>
                  <a:schemeClr val="bg1"/>
                </a:solidFill>
              </a:rPr>
              <a:t>organizational</a:t>
            </a:r>
            <a:r>
              <a:rPr lang="de-DE" sz="3600" dirty="0">
                <a:solidFill>
                  <a:schemeClr val="bg1"/>
                </a:solidFill>
              </a:rPr>
              <a:t> </a:t>
            </a:r>
            <a:r>
              <a:rPr lang="de-DE" sz="3600" dirty="0" err="1">
                <a:solidFill>
                  <a:schemeClr val="bg1"/>
                </a:solidFill>
              </a:rPr>
              <a:t>context</a:t>
            </a:r>
            <a:endParaRPr lang="de-DE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56685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hteck 72"/>
          <p:cNvSpPr/>
          <p:nvPr/>
        </p:nvSpPr>
        <p:spPr>
          <a:xfrm>
            <a:off x="-4426" y="-7675"/>
            <a:ext cx="12194674" cy="958378"/>
          </a:xfrm>
          <a:prstGeom prst="rect">
            <a:avLst/>
          </a:prstGeom>
          <a:solidFill>
            <a:srgbClr val="1C78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2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38" name="Rechteck 37"/>
          <p:cNvSpPr/>
          <p:nvPr/>
        </p:nvSpPr>
        <p:spPr>
          <a:xfrm>
            <a:off x="150702" y="298052"/>
            <a:ext cx="675909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3600" dirty="0">
                <a:solidFill>
                  <a:schemeClr val="bg1"/>
                </a:solidFill>
              </a:rPr>
              <a:t>The </a:t>
            </a:r>
            <a:r>
              <a:rPr lang="de-DE" sz="3600" dirty="0" err="1">
                <a:solidFill>
                  <a:schemeClr val="bg1"/>
                </a:solidFill>
              </a:rPr>
              <a:t>professionalization</a:t>
            </a:r>
            <a:r>
              <a:rPr lang="de-DE" sz="3600" dirty="0">
                <a:solidFill>
                  <a:schemeClr val="bg1"/>
                </a:solidFill>
              </a:rPr>
              <a:t> </a:t>
            </a:r>
            <a:r>
              <a:rPr lang="de-DE" sz="3600" dirty="0" err="1">
                <a:solidFill>
                  <a:schemeClr val="bg1"/>
                </a:solidFill>
              </a:rPr>
              <a:t>of</a:t>
            </a:r>
            <a:r>
              <a:rPr lang="de-DE" sz="3600" dirty="0">
                <a:solidFill>
                  <a:schemeClr val="bg1"/>
                </a:solidFill>
              </a:rPr>
              <a:t> </a:t>
            </a:r>
            <a:r>
              <a:rPr lang="de-DE" sz="3600" dirty="0" err="1">
                <a:solidFill>
                  <a:schemeClr val="bg1"/>
                </a:solidFill>
              </a:rPr>
              <a:t>coaching</a:t>
            </a:r>
            <a:endParaRPr lang="de-DE" sz="3600" dirty="0">
              <a:solidFill>
                <a:schemeClr val="bg1"/>
              </a:solidFill>
            </a:endParaRPr>
          </a:p>
        </p:txBody>
      </p:sp>
      <p:sp>
        <p:nvSpPr>
          <p:cNvPr id="70" name="Textfeld 69"/>
          <p:cNvSpPr txBox="1"/>
          <p:nvPr/>
        </p:nvSpPr>
        <p:spPr>
          <a:xfrm>
            <a:off x="0" y="6616517"/>
            <a:ext cx="395536" cy="24148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algn="ctr">
              <a:defRPr sz="1200">
                <a:solidFill>
                  <a:srgbClr val="C00000"/>
                </a:solidFill>
                <a:latin typeface="+mj-lt"/>
              </a:defRPr>
            </a:lvl1pPr>
          </a:lstStyle>
          <a:p>
            <a:fld id="{1938B3A4-2ADF-44F3-875A-E2B5FA0321B4}" type="slidenum">
              <a:rPr lang="de-DE">
                <a:solidFill>
                  <a:schemeClr val="tx1"/>
                </a:solidFill>
              </a:rPr>
              <a:pPr/>
              <a:t>11</a:t>
            </a:fld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71057302-8966-4F23-B3EC-6641FF64CDF0}"/>
              </a:ext>
            </a:extLst>
          </p:cNvPr>
          <p:cNvSpPr/>
          <p:nvPr/>
        </p:nvSpPr>
        <p:spPr>
          <a:xfrm>
            <a:off x="2487443" y="2030569"/>
            <a:ext cx="451360" cy="46319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1" dirty="0">
              <a:solidFill>
                <a:schemeClr val="bg1"/>
              </a:solidFill>
              <a:latin typeface="Gill Sans MT" panose="020B0502020104020203" pitchFamily="34" charset="0"/>
            </a:endParaRPr>
          </a:p>
        </p:txBody>
      </p:sp>
      <p:sp>
        <p:nvSpPr>
          <p:cNvPr id="6" name="Pfeil nach rechts 35">
            <a:extLst>
              <a:ext uri="{FF2B5EF4-FFF2-40B4-BE49-F238E27FC236}">
                <a16:creationId xmlns:a16="http://schemas.microsoft.com/office/drawing/2014/main" id="{11775069-4B10-41E4-B67E-BD2AC5D6A51C}"/>
              </a:ext>
            </a:extLst>
          </p:cNvPr>
          <p:cNvSpPr/>
          <p:nvPr/>
        </p:nvSpPr>
        <p:spPr>
          <a:xfrm>
            <a:off x="2577148" y="2124666"/>
            <a:ext cx="304033" cy="286192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DA4CA455-DEBB-45BE-8907-9E97DDBDF6A0}"/>
              </a:ext>
            </a:extLst>
          </p:cNvPr>
          <p:cNvSpPr txBox="1"/>
          <p:nvPr/>
        </p:nvSpPr>
        <p:spPr>
          <a:xfrm>
            <a:off x="2970886" y="2073657"/>
            <a:ext cx="75702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/>
              <a:t>Executive </a:t>
            </a:r>
            <a:r>
              <a:rPr lang="de-DE" b="1" dirty="0" err="1"/>
              <a:t>coaching</a:t>
            </a:r>
            <a:r>
              <a:rPr lang="de-DE" b="1" dirty="0"/>
              <a:t> </a:t>
            </a:r>
            <a:r>
              <a:rPr lang="de-DE" dirty="0"/>
              <a:t>(</a:t>
            </a:r>
            <a:r>
              <a:rPr lang="de-DE" dirty="0" err="1"/>
              <a:t>since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1980s) – </a:t>
            </a:r>
            <a:r>
              <a:rPr lang="de-DE" dirty="0" err="1"/>
              <a:t>coachees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managerial</a:t>
            </a:r>
            <a:r>
              <a:rPr lang="de-DE" dirty="0"/>
              <a:t> </a:t>
            </a:r>
            <a:r>
              <a:rPr lang="de-DE" dirty="0" err="1"/>
              <a:t>responsibility</a:t>
            </a:r>
            <a:endParaRPr lang="de-AT" dirty="0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5FDC5061-9AEC-4DC2-B0CF-3F196CDB86CB}"/>
              </a:ext>
            </a:extLst>
          </p:cNvPr>
          <p:cNvSpPr/>
          <p:nvPr/>
        </p:nvSpPr>
        <p:spPr>
          <a:xfrm>
            <a:off x="2487443" y="2691859"/>
            <a:ext cx="451360" cy="46319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1" dirty="0">
              <a:solidFill>
                <a:schemeClr val="bg1"/>
              </a:solidFill>
              <a:latin typeface="Gill Sans MT" panose="020B0502020104020203" pitchFamily="34" charset="0"/>
            </a:endParaRPr>
          </a:p>
        </p:txBody>
      </p:sp>
      <p:sp>
        <p:nvSpPr>
          <p:cNvPr id="9" name="Pfeil nach rechts 35">
            <a:extLst>
              <a:ext uri="{FF2B5EF4-FFF2-40B4-BE49-F238E27FC236}">
                <a16:creationId xmlns:a16="http://schemas.microsoft.com/office/drawing/2014/main" id="{A83A1F0B-A40A-49F2-9A51-1C2AEEF67D7D}"/>
              </a:ext>
            </a:extLst>
          </p:cNvPr>
          <p:cNvSpPr/>
          <p:nvPr/>
        </p:nvSpPr>
        <p:spPr>
          <a:xfrm>
            <a:off x="2577148" y="2785956"/>
            <a:ext cx="304033" cy="286192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DC2A85E1-D208-4646-A858-8A9ADCF91269}"/>
              </a:ext>
            </a:extLst>
          </p:cNvPr>
          <p:cNvSpPr txBox="1"/>
          <p:nvPr/>
        </p:nvSpPr>
        <p:spPr>
          <a:xfrm>
            <a:off x="2970886" y="2734947"/>
            <a:ext cx="53031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/>
              <a:t>Organizations</a:t>
            </a:r>
            <a:r>
              <a:rPr lang="de-DE" dirty="0"/>
              <a:t> </a:t>
            </a:r>
            <a:r>
              <a:rPr lang="de-DE" dirty="0" err="1"/>
              <a:t>hire</a:t>
            </a:r>
            <a:r>
              <a:rPr lang="de-DE" dirty="0"/>
              <a:t> </a:t>
            </a:r>
            <a:r>
              <a:rPr lang="de-DE" dirty="0" err="1"/>
              <a:t>coaches</a:t>
            </a:r>
            <a:r>
              <a:rPr lang="de-DE" dirty="0"/>
              <a:t> (</a:t>
            </a:r>
            <a:r>
              <a:rPr lang="de-DE" b="1" dirty="0" err="1"/>
              <a:t>sponsoring</a:t>
            </a:r>
            <a:r>
              <a:rPr lang="de-DE" b="1" dirty="0"/>
              <a:t> </a:t>
            </a:r>
            <a:r>
              <a:rPr lang="de-DE" b="1" dirty="0" err="1"/>
              <a:t>organizations</a:t>
            </a:r>
            <a:r>
              <a:rPr lang="de-DE" dirty="0"/>
              <a:t>)</a:t>
            </a:r>
            <a:endParaRPr lang="de-AT" dirty="0"/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084DDD37-7907-4444-9039-9E1B1D6EA18B}"/>
              </a:ext>
            </a:extLst>
          </p:cNvPr>
          <p:cNvSpPr/>
          <p:nvPr/>
        </p:nvSpPr>
        <p:spPr>
          <a:xfrm>
            <a:off x="2487443" y="3353149"/>
            <a:ext cx="451360" cy="46319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1" dirty="0">
              <a:solidFill>
                <a:schemeClr val="bg1"/>
              </a:solidFill>
              <a:latin typeface="Gill Sans MT" panose="020B0502020104020203" pitchFamily="34" charset="0"/>
            </a:endParaRPr>
          </a:p>
        </p:txBody>
      </p:sp>
      <p:sp>
        <p:nvSpPr>
          <p:cNvPr id="12" name="Pfeil nach rechts 35">
            <a:extLst>
              <a:ext uri="{FF2B5EF4-FFF2-40B4-BE49-F238E27FC236}">
                <a16:creationId xmlns:a16="http://schemas.microsoft.com/office/drawing/2014/main" id="{3C5B4767-0449-4B94-8940-66A23E77E7F2}"/>
              </a:ext>
            </a:extLst>
          </p:cNvPr>
          <p:cNvSpPr/>
          <p:nvPr/>
        </p:nvSpPr>
        <p:spPr>
          <a:xfrm>
            <a:off x="2577148" y="3447246"/>
            <a:ext cx="304033" cy="286192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F0151103-A4F6-416A-B652-A54752CE6C88}"/>
              </a:ext>
            </a:extLst>
          </p:cNvPr>
          <p:cNvSpPr txBox="1"/>
          <p:nvPr/>
        </p:nvSpPr>
        <p:spPr>
          <a:xfrm>
            <a:off x="2970886" y="3396237"/>
            <a:ext cx="7976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/>
              <a:t>From</a:t>
            </a:r>
            <a:r>
              <a:rPr lang="de-DE" dirty="0"/>
              <a:t> </a:t>
            </a:r>
            <a:r>
              <a:rPr lang="de-DE" dirty="0" err="1"/>
              <a:t>addressing</a:t>
            </a:r>
            <a:r>
              <a:rPr lang="de-DE" dirty="0"/>
              <a:t> </a:t>
            </a:r>
            <a:r>
              <a:rPr lang="de-DE" dirty="0" err="1"/>
              <a:t>performance</a:t>
            </a:r>
            <a:r>
              <a:rPr lang="de-DE" dirty="0"/>
              <a:t> </a:t>
            </a:r>
            <a:r>
              <a:rPr lang="de-DE" dirty="0" err="1"/>
              <a:t>problems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b="1" dirty="0"/>
              <a:t>an </a:t>
            </a:r>
            <a:r>
              <a:rPr lang="de-DE" b="1" dirty="0" err="1"/>
              <a:t>effective</a:t>
            </a:r>
            <a:r>
              <a:rPr lang="de-DE" b="1" dirty="0"/>
              <a:t> </a:t>
            </a:r>
            <a:r>
              <a:rPr lang="de-DE" b="1" dirty="0" err="1"/>
              <a:t>tool</a:t>
            </a:r>
            <a:r>
              <a:rPr lang="de-DE" b="1" dirty="0"/>
              <a:t> </a:t>
            </a:r>
            <a:r>
              <a:rPr lang="de-DE" b="1" dirty="0" err="1"/>
              <a:t>for</a:t>
            </a:r>
            <a:r>
              <a:rPr lang="de-DE" b="1" dirty="0"/>
              <a:t> </a:t>
            </a:r>
            <a:r>
              <a:rPr lang="de-DE" b="1" dirty="0" err="1"/>
              <a:t>developing</a:t>
            </a:r>
            <a:r>
              <a:rPr lang="de-DE" b="1" dirty="0"/>
              <a:t> </a:t>
            </a:r>
            <a:r>
              <a:rPr lang="de-DE" b="1" dirty="0" err="1"/>
              <a:t>people</a:t>
            </a:r>
            <a:endParaRPr lang="de-AT" b="1" dirty="0"/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948871CF-BBA0-4C26-B02C-6C2ECD114E96}"/>
              </a:ext>
            </a:extLst>
          </p:cNvPr>
          <p:cNvSpPr/>
          <p:nvPr/>
        </p:nvSpPr>
        <p:spPr>
          <a:xfrm>
            <a:off x="2487443" y="4000621"/>
            <a:ext cx="451360" cy="46319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1" dirty="0">
              <a:solidFill>
                <a:schemeClr val="bg1"/>
              </a:solidFill>
              <a:latin typeface="Gill Sans MT" panose="020B0502020104020203" pitchFamily="34" charset="0"/>
            </a:endParaRPr>
          </a:p>
        </p:txBody>
      </p:sp>
      <p:sp>
        <p:nvSpPr>
          <p:cNvPr id="15" name="Pfeil nach rechts 35">
            <a:extLst>
              <a:ext uri="{FF2B5EF4-FFF2-40B4-BE49-F238E27FC236}">
                <a16:creationId xmlns:a16="http://schemas.microsoft.com/office/drawing/2014/main" id="{CB026524-0289-414E-B43C-889D9C7DED66}"/>
              </a:ext>
            </a:extLst>
          </p:cNvPr>
          <p:cNvSpPr/>
          <p:nvPr/>
        </p:nvSpPr>
        <p:spPr>
          <a:xfrm>
            <a:off x="2577148" y="4094718"/>
            <a:ext cx="304033" cy="286192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83D50FC8-A6C0-4089-A622-F8C2999C50DF}"/>
              </a:ext>
            </a:extLst>
          </p:cNvPr>
          <p:cNvSpPr txBox="1"/>
          <p:nvPr/>
        </p:nvSpPr>
        <p:spPr>
          <a:xfrm>
            <a:off x="2970886" y="4043709"/>
            <a:ext cx="52275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Professional</a:t>
            </a:r>
            <a:r>
              <a:rPr lang="de-DE" b="1" dirty="0"/>
              <a:t> </a:t>
            </a:r>
            <a:r>
              <a:rPr lang="de-DE" b="1" dirty="0" err="1"/>
              <a:t>accreditation</a:t>
            </a:r>
            <a:r>
              <a:rPr lang="de-DE" b="1" dirty="0"/>
              <a:t> </a:t>
            </a:r>
            <a:r>
              <a:rPr lang="de-DE" b="1" dirty="0" err="1"/>
              <a:t>bodies</a:t>
            </a:r>
            <a:r>
              <a:rPr lang="de-DE" dirty="0"/>
              <a:t>, e.g. ICF, IAC, EMCC</a:t>
            </a:r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FC8B9870-5ACB-441B-B7FD-E3C51013115B}"/>
              </a:ext>
            </a:extLst>
          </p:cNvPr>
          <p:cNvSpPr/>
          <p:nvPr/>
        </p:nvSpPr>
        <p:spPr>
          <a:xfrm>
            <a:off x="2487443" y="4635916"/>
            <a:ext cx="451360" cy="46319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1" dirty="0">
              <a:solidFill>
                <a:schemeClr val="bg1"/>
              </a:solidFill>
              <a:latin typeface="Gill Sans MT" panose="020B0502020104020203" pitchFamily="34" charset="0"/>
            </a:endParaRPr>
          </a:p>
        </p:txBody>
      </p:sp>
      <p:sp>
        <p:nvSpPr>
          <p:cNvPr id="18" name="Pfeil nach rechts 35">
            <a:extLst>
              <a:ext uri="{FF2B5EF4-FFF2-40B4-BE49-F238E27FC236}">
                <a16:creationId xmlns:a16="http://schemas.microsoft.com/office/drawing/2014/main" id="{9A977187-51D7-4FEE-843A-F78F03FFC285}"/>
              </a:ext>
            </a:extLst>
          </p:cNvPr>
          <p:cNvSpPr/>
          <p:nvPr/>
        </p:nvSpPr>
        <p:spPr>
          <a:xfrm>
            <a:off x="2577148" y="4730013"/>
            <a:ext cx="304033" cy="286192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B4FF3134-31AF-4F75-BC0F-A8FC50AD8052}"/>
              </a:ext>
            </a:extLst>
          </p:cNvPr>
          <p:cNvSpPr txBox="1"/>
          <p:nvPr/>
        </p:nvSpPr>
        <p:spPr>
          <a:xfrm>
            <a:off x="2970886" y="4679004"/>
            <a:ext cx="22241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/>
              <a:t>Coaching </a:t>
            </a:r>
            <a:r>
              <a:rPr lang="de-DE" b="1" dirty="0" err="1"/>
              <a:t>supervision</a:t>
            </a:r>
            <a:endParaRPr lang="de-DE" b="1" dirty="0"/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66AFB142-F487-4C11-B5B0-E8885D05E512}"/>
              </a:ext>
            </a:extLst>
          </p:cNvPr>
          <p:cNvSpPr txBox="1"/>
          <p:nvPr/>
        </p:nvSpPr>
        <p:spPr>
          <a:xfrm>
            <a:off x="375920" y="6634480"/>
            <a:ext cx="252344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dirty="0" err="1"/>
              <a:t>Photo</a:t>
            </a:r>
            <a:r>
              <a:rPr lang="de-DE" sz="800" dirty="0"/>
              <a:t> source: </a:t>
            </a:r>
            <a:r>
              <a:rPr lang="de-DE" sz="800" dirty="0" err="1"/>
              <a:t>unsplash</a:t>
            </a:r>
            <a:r>
              <a:rPr lang="de-DE" sz="800" dirty="0"/>
              <a:t>/Christina @ wocintechchat.com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4C1F0E40-0899-47D6-90A3-3F9EF572121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19" t="8234" r="5698" b="3798"/>
          <a:stretch/>
        </p:blipFill>
        <p:spPr>
          <a:xfrm>
            <a:off x="395536" y="1937037"/>
            <a:ext cx="1877843" cy="3265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1335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hteck 72"/>
          <p:cNvSpPr/>
          <p:nvPr/>
        </p:nvSpPr>
        <p:spPr>
          <a:xfrm>
            <a:off x="-4426" y="-7675"/>
            <a:ext cx="12194674" cy="958378"/>
          </a:xfrm>
          <a:prstGeom prst="rect">
            <a:avLst/>
          </a:prstGeom>
          <a:solidFill>
            <a:srgbClr val="1C78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2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38" name="Rechteck 37"/>
          <p:cNvSpPr/>
          <p:nvPr/>
        </p:nvSpPr>
        <p:spPr>
          <a:xfrm>
            <a:off x="150702" y="298052"/>
            <a:ext cx="528086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3600" dirty="0" err="1">
                <a:solidFill>
                  <a:schemeClr val="bg1"/>
                </a:solidFill>
              </a:rPr>
              <a:t>What</a:t>
            </a:r>
            <a:r>
              <a:rPr lang="de-DE" sz="3600" dirty="0">
                <a:solidFill>
                  <a:schemeClr val="bg1"/>
                </a:solidFill>
              </a:rPr>
              <a:t> </a:t>
            </a:r>
            <a:r>
              <a:rPr lang="de-DE" sz="3600" dirty="0" err="1">
                <a:solidFill>
                  <a:schemeClr val="bg1"/>
                </a:solidFill>
              </a:rPr>
              <a:t>executive</a:t>
            </a:r>
            <a:r>
              <a:rPr lang="de-DE" sz="3600" dirty="0">
                <a:solidFill>
                  <a:schemeClr val="bg1"/>
                </a:solidFill>
              </a:rPr>
              <a:t> </a:t>
            </a:r>
            <a:r>
              <a:rPr lang="de-DE" sz="3600" dirty="0" err="1">
                <a:solidFill>
                  <a:schemeClr val="bg1"/>
                </a:solidFill>
              </a:rPr>
              <a:t>coaches</a:t>
            </a:r>
            <a:r>
              <a:rPr lang="de-DE" sz="3600" dirty="0">
                <a:solidFill>
                  <a:schemeClr val="bg1"/>
                </a:solidFill>
              </a:rPr>
              <a:t> do</a:t>
            </a:r>
          </a:p>
        </p:txBody>
      </p:sp>
      <p:sp>
        <p:nvSpPr>
          <p:cNvPr id="70" name="Textfeld 69"/>
          <p:cNvSpPr txBox="1"/>
          <p:nvPr/>
        </p:nvSpPr>
        <p:spPr>
          <a:xfrm>
            <a:off x="0" y="6616517"/>
            <a:ext cx="395536" cy="24148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algn="ctr">
              <a:defRPr sz="1200">
                <a:solidFill>
                  <a:srgbClr val="C00000"/>
                </a:solidFill>
                <a:latin typeface="+mj-lt"/>
              </a:defRPr>
            </a:lvl1pPr>
          </a:lstStyle>
          <a:p>
            <a:fld id="{1938B3A4-2ADF-44F3-875A-E2B5FA0321B4}" type="slidenum">
              <a:rPr lang="de-DE">
                <a:solidFill>
                  <a:schemeClr val="tx1"/>
                </a:solidFill>
              </a:rPr>
              <a:pPr/>
              <a:t>12</a:t>
            </a:fld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20" name="Textfeld 19"/>
          <p:cNvSpPr txBox="1"/>
          <p:nvPr/>
        </p:nvSpPr>
        <p:spPr>
          <a:xfrm>
            <a:off x="375920" y="6634480"/>
            <a:ext cx="174759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dirty="0" err="1"/>
              <a:t>Photo</a:t>
            </a:r>
            <a:r>
              <a:rPr lang="de-DE" sz="800" dirty="0"/>
              <a:t> </a:t>
            </a:r>
            <a:r>
              <a:rPr lang="de-DE" sz="800" dirty="0" err="1"/>
              <a:t>source</a:t>
            </a:r>
            <a:r>
              <a:rPr lang="de-DE" sz="800" dirty="0"/>
              <a:t>: </a:t>
            </a:r>
            <a:r>
              <a:rPr lang="de-DE" sz="800" dirty="0" err="1"/>
              <a:t>unsplash</a:t>
            </a:r>
            <a:r>
              <a:rPr lang="de-DE" sz="800" dirty="0"/>
              <a:t>/Amy </a:t>
            </a:r>
            <a:r>
              <a:rPr lang="de-DE" sz="800" dirty="0" err="1"/>
              <a:t>Hirschi</a:t>
            </a:r>
            <a:endParaRPr lang="de-DE" sz="800" dirty="0"/>
          </a:p>
        </p:txBody>
      </p:sp>
      <p:sp>
        <p:nvSpPr>
          <p:cNvPr id="5" name="Ellipse 4"/>
          <p:cNvSpPr/>
          <p:nvPr/>
        </p:nvSpPr>
        <p:spPr>
          <a:xfrm>
            <a:off x="4604681" y="2436175"/>
            <a:ext cx="2845126" cy="2817906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Abgerundetes Rechteck 6"/>
          <p:cNvSpPr/>
          <p:nvPr/>
        </p:nvSpPr>
        <p:spPr>
          <a:xfrm>
            <a:off x="7938135" y="2597733"/>
            <a:ext cx="2880360" cy="1051560"/>
          </a:xfrm>
          <a:prstGeom prst="roundRect">
            <a:avLst/>
          </a:prstGeom>
          <a:solidFill>
            <a:srgbClr val="DAE2F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b="1" dirty="0">
                <a:solidFill>
                  <a:schemeClr val="tx1"/>
                </a:solidFill>
              </a:rPr>
              <a:t>'Free </a:t>
            </a:r>
            <a:r>
              <a:rPr lang="de-DE" sz="1400" b="1" dirty="0" err="1">
                <a:solidFill>
                  <a:schemeClr val="tx1"/>
                </a:solidFill>
              </a:rPr>
              <a:t>agenda</a:t>
            </a:r>
            <a:r>
              <a:rPr lang="de-DE" sz="1400" b="1" dirty="0">
                <a:solidFill>
                  <a:schemeClr val="tx1"/>
                </a:solidFill>
              </a:rPr>
              <a:t>' </a:t>
            </a:r>
            <a:r>
              <a:rPr lang="de-DE" sz="1400" b="1" dirty="0" err="1">
                <a:solidFill>
                  <a:schemeClr val="tx1"/>
                </a:solidFill>
              </a:rPr>
              <a:t>coaching</a:t>
            </a:r>
            <a:r>
              <a:rPr lang="de-DE" sz="1400" b="1" dirty="0">
                <a:solidFill>
                  <a:schemeClr val="tx1"/>
                </a:solidFill>
              </a:rPr>
              <a:t> </a:t>
            </a:r>
            <a:r>
              <a:rPr lang="de-DE" sz="1400" dirty="0">
                <a:solidFill>
                  <a:schemeClr val="tx1"/>
                </a:solidFill>
              </a:rPr>
              <a:t>vs. </a:t>
            </a:r>
            <a:r>
              <a:rPr lang="de-DE" sz="1400" dirty="0" err="1">
                <a:solidFill>
                  <a:schemeClr val="tx1"/>
                </a:solidFill>
              </a:rPr>
              <a:t>predefined</a:t>
            </a:r>
            <a:r>
              <a:rPr lang="de-DE" sz="1400" dirty="0">
                <a:solidFill>
                  <a:schemeClr val="tx1"/>
                </a:solidFill>
              </a:rPr>
              <a:t> and </a:t>
            </a:r>
            <a:r>
              <a:rPr lang="de-DE" sz="1400" dirty="0" err="1">
                <a:solidFill>
                  <a:schemeClr val="tx1"/>
                </a:solidFill>
              </a:rPr>
              <a:t>specific</a:t>
            </a:r>
            <a:r>
              <a:rPr lang="de-DE" sz="1400" dirty="0">
                <a:solidFill>
                  <a:schemeClr val="tx1"/>
                </a:solidFill>
              </a:rPr>
              <a:t> </a:t>
            </a:r>
            <a:r>
              <a:rPr lang="de-DE" sz="1400" b="1" dirty="0">
                <a:solidFill>
                  <a:schemeClr val="tx1"/>
                </a:solidFill>
              </a:rPr>
              <a:t>organizational </a:t>
            </a:r>
            <a:r>
              <a:rPr lang="de-DE" sz="1400" b="1" dirty="0" err="1">
                <a:solidFill>
                  <a:schemeClr val="tx1"/>
                </a:solidFill>
              </a:rPr>
              <a:t>agenda</a:t>
            </a:r>
            <a:endParaRPr lang="de-DE" sz="1400" b="1" dirty="0">
              <a:solidFill>
                <a:schemeClr val="tx1"/>
              </a:solidFill>
            </a:endParaRPr>
          </a:p>
        </p:txBody>
      </p:sp>
      <p:sp>
        <p:nvSpPr>
          <p:cNvPr id="24" name="Abgerundetes Rechteck 23"/>
          <p:cNvSpPr/>
          <p:nvPr/>
        </p:nvSpPr>
        <p:spPr>
          <a:xfrm>
            <a:off x="4577715" y="1096908"/>
            <a:ext cx="2880360" cy="1051560"/>
          </a:xfrm>
          <a:prstGeom prst="roundRect">
            <a:avLst/>
          </a:prstGeom>
          <a:solidFill>
            <a:srgbClr val="DAE2F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b="1" dirty="0">
                <a:solidFill>
                  <a:schemeClr val="tx1"/>
                </a:solidFill>
              </a:rPr>
              <a:t>Areas </a:t>
            </a:r>
            <a:r>
              <a:rPr lang="de-DE" sz="1400" b="1" dirty="0" err="1">
                <a:solidFill>
                  <a:schemeClr val="tx1"/>
                </a:solidFill>
              </a:rPr>
              <a:t>of</a:t>
            </a:r>
            <a:r>
              <a:rPr lang="de-DE" sz="1400" b="1" dirty="0">
                <a:solidFill>
                  <a:schemeClr val="tx1"/>
                </a:solidFill>
              </a:rPr>
              <a:t> </a:t>
            </a:r>
            <a:r>
              <a:rPr lang="de-DE" sz="1400" b="1" dirty="0" err="1">
                <a:solidFill>
                  <a:schemeClr val="tx1"/>
                </a:solidFill>
              </a:rPr>
              <a:t>assistance</a:t>
            </a:r>
            <a:r>
              <a:rPr lang="de-DE" sz="1400" dirty="0">
                <a:solidFill>
                  <a:schemeClr val="tx1"/>
                </a:solidFill>
              </a:rPr>
              <a:t>: e.g. </a:t>
            </a:r>
            <a:r>
              <a:rPr lang="de-DE" sz="1400" dirty="0" err="1">
                <a:solidFill>
                  <a:schemeClr val="tx1"/>
                </a:solidFill>
              </a:rPr>
              <a:t>developing</a:t>
            </a:r>
            <a:r>
              <a:rPr lang="de-DE" sz="1400" dirty="0">
                <a:solidFill>
                  <a:schemeClr val="tx1"/>
                </a:solidFill>
              </a:rPr>
              <a:t> </a:t>
            </a:r>
            <a:r>
              <a:rPr lang="de-DE" sz="1400" dirty="0" err="1">
                <a:solidFill>
                  <a:schemeClr val="tx1"/>
                </a:solidFill>
              </a:rPr>
              <a:t>capabilities</a:t>
            </a:r>
            <a:r>
              <a:rPr lang="de-DE" sz="1400" dirty="0">
                <a:solidFill>
                  <a:schemeClr val="tx1"/>
                </a:solidFill>
              </a:rPr>
              <a:t>, </a:t>
            </a:r>
            <a:r>
              <a:rPr lang="de-DE" sz="1400" dirty="0" err="1">
                <a:solidFill>
                  <a:schemeClr val="tx1"/>
                </a:solidFill>
              </a:rPr>
              <a:t>facilitating</a:t>
            </a:r>
            <a:r>
              <a:rPr lang="de-DE" sz="1400" dirty="0">
                <a:solidFill>
                  <a:schemeClr val="tx1"/>
                </a:solidFill>
              </a:rPr>
              <a:t> </a:t>
            </a:r>
            <a:r>
              <a:rPr lang="de-DE" sz="1400" dirty="0" err="1">
                <a:solidFill>
                  <a:schemeClr val="tx1"/>
                </a:solidFill>
              </a:rPr>
              <a:t>transitions</a:t>
            </a:r>
            <a:r>
              <a:rPr lang="de-DE" sz="1400" dirty="0">
                <a:solidFill>
                  <a:schemeClr val="tx1"/>
                </a:solidFill>
              </a:rPr>
              <a:t>, </a:t>
            </a:r>
            <a:r>
              <a:rPr lang="de-DE" sz="1400" dirty="0" err="1">
                <a:solidFill>
                  <a:schemeClr val="tx1"/>
                </a:solidFill>
              </a:rPr>
              <a:t>sounding</a:t>
            </a:r>
            <a:r>
              <a:rPr lang="de-DE" sz="1400" dirty="0">
                <a:solidFill>
                  <a:schemeClr val="tx1"/>
                </a:solidFill>
              </a:rPr>
              <a:t> </a:t>
            </a:r>
            <a:r>
              <a:rPr lang="de-DE" sz="1400" dirty="0" err="1">
                <a:solidFill>
                  <a:schemeClr val="tx1"/>
                </a:solidFill>
              </a:rPr>
              <a:t>board</a:t>
            </a:r>
            <a:r>
              <a:rPr lang="de-DE" sz="1400" dirty="0">
                <a:solidFill>
                  <a:schemeClr val="tx1"/>
                </a:solidFill>
              </a:rPr>
              <a:t>, </a:t>
            </a:r>
            <a:r>
              <a:rPr lang="de-DE" sz="1400" dirty="0" err="1">
                <a:solidFill>
                  <a:schemeClr val="tx1"/>
                </a:solidFill>
              </a:rPr>
              <a:t>discussing</a:t>
            </a:r>
            <a:r>
              <a:rPr lang="de-DE" sz="1400" dirty="0">
                <a:solidFill>
                  <a:schemeClr val="tx1"/>
                </a:solidFill>
              </a:rPr>
              <a:t> </a:t>
            </a:r>
            <a:r>
              <a:rPr lang="de-DE" sz="1400" dirty="0" err="1">
                <a:solidFill>
                  <a:schemeClr val="tx1"/>
                </a:solidFill>
              </a:rPr>
              <a:t>strategic</a:t>
            </a:r>
            <a:r>
              <a:rPr lang="de-DE" sz="1400" dirty="0">
                <a:solidFill>
                  <a:schemeClr val="tx1"/>
                </a:solidFill>
              </a:rPr>
              <a:t> </a:t>
            </a:r>
            <a:r>
              <a:rPr lang="de-DE" sz="1400" dirty="0" err="1">
                <a:solidFill>
                  <a:schemeClr val="tx1"/>
                </a:solidFill>
              </a:rPr>
              <a:t>matters</a:t>
            </a:r>
            <a:endParaRPr lang="de-DE" sz="1400" dirty="0">
              <a:solidFill>
                <a:schemeClr val="tx1"/>
              </a:solidFill>
            </a:endParaRPr>
          </a:p>
        </p:txBody>
      </p:sp>
      <p:sp>
        <p:nvSpPr>
          <p:cNvPr id="25" name="Abgerundetes Rechteck 24"/>
          <p:cNvSpPr/>
          <p:nvPr/>
        </p:nvSpPr>
        <p:spPr>
          <a:xfrm>
            <a:off x="7938135" y="4035122"/>
            <a:ext cx="2880360" cy="1051560"/>
          </a:xfrm>
          <a:prstGeom prst="roundRect">
            <a:avLst/>
          </a:prstGeom>
          <a:solidFill>
            <a:srgbClr val="DAE2F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b="1" dirty="0">
                <a:solidFill>
                  <a:schemeClr val="tx1"/>
                </a:solidFill>
              </a:rPr>
              <a:t>Duration</a:t>
            </a:r>
            <a:r>
              <a:rPr lang="de-DE" sz="1400" dirty="0">
                <a:solidFill>
                  <a:schemeClr val="tx1"/>
                </a:solidFill>
              </a:rPr>
              <a:t>: </a:t>
            </a:r>
            <a:br>
              <a:rPr lang="de-DE" sz="1400" dirty="0">
                <a:solidFill>
                  <a:schemeClr val="tx1"/>
                </a:solidFill>
              </a:rPr>
            </a:br>
            <a:r>
              <a:rPr lang="de-DE" sz="1400" dirty="0" err="1">
                <a:solidFill>
                  <a:schemeClr val="tx1"/>
                </a:solidFill>
              </a:rPr>
              <a:t>typically</a:t>
            </a:r>
            <a:r>
              <a:rPr lang="de-DE" sz="1400" dirty="0">
                <a:solidFill>
                  <a:schemeClr val="tx1"/>
                </a:solidFill>
              </a:rPr>
              <a:t> 2-12 </a:t>
            </a:r>
            <a:r>
              <a:rPr lang="de-DE" sz="1400" dirty="0" err="1">
                <a:solidFill>
                  <a:schemeClr val="tx1"/>
                </a:solidFill>
              </a:rPr>
              <a:t>months</a:t>
            </a:r>
            <a:endParaRPr lang="de-DE" sz="1400" b="1" dirty="0">
              <a:solidFill>
                <a:schemeClr val="tx1"/>
              </a:solidFill>
            </a:endParaRPr>
          </a:p>
        </p:txBody>
      </p:sp>
      <p:sp>
        <p:nvSpPr>
          <p:cNvPr id="26" name="Abgerundetes Rechteck 25"/>
          <p:cNvSpPr/>
          <p:nvPr/>
        </p:nvSpPr>
        <p:spPr>
          <a:xfrm>
            <a:off x="4577715" y="5582920"/>
            <a:ext cx="2880360" cy="1051560"/>
          </a:xfrm>
          <a:prstGeom prst="roundRect">
            <a:avLst/>
          </a:prstGeom>
          <a:solidFill>
            <a:srgbClr val="DAE2F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b="1" dirty="0">
                <a:solidFill>
                  <a:schemeClr val="tx1"/>
                </a:solidFill>
              </a:rPr>
              <a:t>Coaching </a:t>
            </a:r>
            <a:r>
              <a:rPr lang="de-DE" sz="1400" b="1" dirty="0" err="1">
                <a:solidFill>
                  <a:schemeClr val="tx1"/>
                </a:solidFill>
              </a:rPr>
              <a:t>conversations</a:t>
            </a:r>
            <a:r>
              <a:rPr lang="de-DE" sz="1400" dirty="0">
                <a:solidFill>
                  <a:schemeClr val="tx1"/>
                </a:solidFill>
              </a:rPr>
              <a:t>: </a:t>
            </a:r>
            <a:br>
              <a:rPr lang="de-DE" sz="1400" dirty="0">
                <a:solidFill>
                  <a:schemeClr val="tx1"/>
                </a:solidFill>
              </a:rPr>
            </a:br>
            <a:r>
              <a:rPr lang="de-DE" sz="1400" dirty="0" err="1">
                <a:solidFill>
                  <a:schemeClr val="tx1"/>
                </a:solidFill>
              </a:rPr>
              <a:t>develop</a:t>
            </a:r>
            <a:r>
              <a:rPr lang="de-DE" sz="1400" dirty="0">
                <a:solidFill>
                  <a:schemeClr val="tx1"/>
                </a:solidFill>
              </a:rPr>
              <a:t> </a:t>
            </a:r>
            <a:r>
              <a:rPr lang="de-DE" sz="1400" dirty="0" err="1">
                <a:solidFill>
                  <a:schemeClr val="tx1"/>
                </a:solidFill>
              </a:rPr>
              <a:t>insight</a:t>
            </a:r>
            <a:r>
              <a:rPr lang="de-DE" sz="1400" dirty="0">
                <a:solidFill>
                  <a:schemeClr val="tx1"/>
                </a:solidFill>
              </a:rPr>
              <a:t>, </a:t>
            </a:r>
            <a:r>
              <a:rPr lang="de-DE" sz="1400" dirty="0" err="1">
                <a:solidFill>
                  <a:schemeClr val="tx1"/>
                </a:solidFill>
              </a:rPr>
              <a:t>create</a:t>
            </a:r>
            <a:r>
              <a:rPr lang="de-DE" sz="1400" dirty="0">
                <a:solidFill>
                  <a:schemeClr val="tx1"/>
                </a:solidFill>
              </a:rPr>
              <a:t> </a:t>
            </a:r>
            <a:r>
              <a:rPr lang="de-DE" sz="1400" dirty="0" err="1">
                <a:solidFill>
                  <a:schemeClr val="tx1"/>
                </a:solidFill>
              </a:rPr>
              <a:t>options</a:t>
            </a:r>
            <a:r>
              <a:rPr lang="de-DE" sz="1400" dirty="0">
                <a:solidFill>
                  <a:schemeClr val="tx1"/>
                </a:solidFill>
              </a:rPr>
              <a:t>, </a:t>
            </a:r>
            <a:r>
              <a:rPr lang="de-DE" sz="1400" dirty="0" err="1">
                <a:solidFill>
                  <a:schemeClr val="tx1"/>
                </a:solidFill>
              </a:rPr>
              <a:t>decide</a:t>
            </a:r>
            <a:r>
              <a:rPr lang="de-DE" sz="1400" dirty="0">
                <a:solidFill>
                  <a:schemeClr val="tx1"/>
                </a:solidFill>
              </a:rPr>
              <a:t> on </a:t>
            </a:r>
            <a:r>
              <a:rPr lang="de-DE" sz="1400" dirty="0" err="1">
                <a:solidFill>
                  <a:schemeClr val="tx1"/>
                </a:solidFill>
              </a:rPr>
              <a:t>goals</a:t>
            </a:r>
            <a:r>
              <a:rPr lang="de-DE" sz="1400" dirty="0">
                <a:solidFill>
                  <a:schemeClr val="tx1"/>
                </a:solidFill>
              </a:rPr>
              <a:t> and </a:t>
            </a:r>
            <a:r>
              <a:rPr lang="de-DE" sz="1400" dirty="0" err="1">
                <a:solidFill>
                  <a:schemeClr val="tx1"/>
                </a:solidFill>
              </a:rPr>
              <a:t>action</a:t>
            </a:r>
            <a:r>
              <a:rPr lang="de-DE" sz="1400" dirty="0">
                <a:solidFill>
                  <a:schemeClr val="tx1"/>
                </a:solidFill>
              </a:rPr>
              <a:t> </a:t>
            </a:r>
            <a:r>
              <a:rPr lang="de-DE" sz="1400" dirty="0" err="1">
                <a:solidFill>
                  <a:schemeClr val="tx1"/>
                </a:solidFill>
              </a:rPr>
              <a:t>plans</a:t>
            </a:r>
            <a:endParaRPr lang="de-DE" sz="1400" b="1" dirty="0">
              <a:solidFill>
                <a:schemeClr val="tx1"/>
              </a:solidFill>
            </a:endParaRPr>
          </a:p>
        </p:txBody>
      </p:sp>
      <p:sp>
        <p:nvSpPr>
          <p:cNvPr id="27" name="Abgerundetes Rechteck 26"/>
          <p:cNvSpPr/>
          <p:nvPr/>
        </p:nvSpPr>
        <p:spPr>
          <a:xfrm>
            <a:off x="1248367" y="2562916"/>
            <a:ext cx="2880360" cy="1051560"/>
          </a:xfrm>
          <a:prstGeom prst="roundRect">
            <a:avLst/>
          </a:prstGeom>
          <a:solidFill>
            <a:srgbClr val="DAE2F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 err="1">
                <a:solidFill>
                  <a:schemeClr val="tx1"/>
                </a:solidFill>
              </a:rPr>
              <a:t>Acting</a:t>
            </a:r>
            <a:r>
              <a:rPr lang="de-DE" sz="1400" dirty="0">
                <a:solidFill>
                  <a:schemeClr val="tx1"/>
                </a:solidFill>
              </a:rPr>
              <a:t> </a:t>
            </a:r>
            <a:r>
              <a:rPr lang="de-DE" sz="1400" dirty="0" err="1">
                <a:solidFill>
                  <a:schemeClr val="tx1"/>
                </a:solidFill>
              </a:rPr>
              <a:t>as</a:t>
            </a:r>
            <a:r>
              <a:rPr lang="de-DE" sz="1400" dirty="0">
                <a:solidFill>
                  <a:schemeClr val="tx1"/>
                </a:solidFill>
              </a:rPr>
              <a:t> an </a:t>
            </a:r>
            <a:br>
              <a:rPr lang="de-DE" sz="1400" dirty="0">
                <a:solidFill>
                  <a:schemeClr val="tx1"/>
                </a:solidFill>
              </a:rPr>
            </a:br>
            <a:r>
              <a:rPr lang="de-DE" sz="1400" b="1" dirty="0" err="1">
                <a:solidFill>
                  <a:schemeClr val="tx1"/>
                </a:solidFill>
              </a:rPr>
              <a:t>accountability</a:t>
            </a:r>
            <a:r>
              <a:rPr lang="de-DE" sz="1400" b="1" dirty="0">
                <a:solidFill>
                  <a:schemeClr val="tx1"/>
                </a:solidFill>
              </a:rPr>
              <a:t> </a:t>
            </a:r>
            <a:r>
              <a:rPr lang="de-DE" sz="1400" b="1" dirty="0" err="1">
                <a:solidFill>
                  <a:schemeClr val="tx1"/>
                </a:solidFill>
              </a:rPr>
              <a:t>partner</a:t>
            </a:r>
            <a:endParaRPr lang="de-DE" sz="1400" b="1" dirty="0">
              <a:solidFill>
                <a:schemeClr val="tx1"/>
              </a:solidFill>
            </a:endParaRPr>
          </a:p>
          <a:p>
            <a:pPr algn="ctr"/>
            <a:r>
              <a:rPr lang="de-DE" sz="1400" dirty="0">
                <a:solidFill>
                  <a:schemeClr val="tx1"/>
                </a:solidFill>
              </a:rPr>
              <a:t>(</a:t>
            </a:r>
            <a:r>
              <a:rPr lang="de-DE" sz="1400" dirty="0" err="1">
                <a:solidFill>
                  <a:schemeClr val="tx1"/>
                </a:solidFill>
              </a:rPr>
              <a:t>trust</a:t>
            </a:r>
            <a:r>
              <a:rPr lang="de-DE" sz="1400" dirty="0">
                <a:solidFill>
                  <a:schemeClr val="tx1"/>
                </a:solidFill>
              </a:rPr>
              <a:t> </a:t>
            </a:r>
            <a:r>
              <a:rPr lang="de-DE" sz="1400" dirty="0" err="1">
                <a:solidFill>
                  <a:schemeClr val="tx1"/>
                </a:solidFill>
              </a:rPr>
              <a:t>as</a:t>
            </a:r>
            <a:r>
              <a:rPr lang="de-DE" sz="1400" dirty="0">
                <a:solidFill>
                  <a:schemeClr val="tx1"/>
                </a:solidFill>
              </a:rPr>
              <a:t> a </a:t>
            </a:r>
            <a:r>
              <a:rPr lang="de-DE" sz="1400" dirty="0" err="1">
                <a:solidFill>
                  <a:schemeClr val="tx1"/>
                </a:solidFill>
              </a:rPr>
              <a:t>major</a:t>
            </a:r>
            <a:r>
              <a:rPr lang="de-DE" sz="1400" dirty="0">
                <a:solidFill>
                  <a:schemeClr val="tx1"/>
                </a:solidFill>
              </a:rPr>
              <a:t> </a:t>
            </a:r>
            <a:r>
              <a:rPr lang="de-DE" sz="1400" dirty="0" err="1">
                <a:solidFill>
                  <a:schemeClr val="tx1"/>
                </a:solidFill>
              </a:rPr>
              <a:t>precondition</a:t>
            </a:r>
            <a:r>
              <a:rPr lang="de-DE" sz="1400" dirty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31" name="Abgerundetes Rechteck 30"/>
          <p:cNvSpPr/>
          <p:nvPr/>
        </p:nvSpPr>
        <p:spPr>
          <a:xfrm>
            <a:off x="1248367" y="3888173"/>
            <a:ext cx="2880360" cy="1051560"/>
          </a:xfrm>
          <a:prstGeom prst="roundRect">
            <a:avLst/>
          </a:prstGeom>
          <a:solidFill>
            <a:srgbClr val="DAE2F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b="1" dirty="0" err="1">
                <a:solidFill>
                  <a:schemeClr val="tx1"/>
                </a:solidFill>
              </a:rPr>
              <a:t>Conversational</a:t>
            </a:r>
            <a:r>
              <a:rPr lang="de-DE" sz="1400" b="1" dirty="0">
                <a:solidFill>
                  <a:schemeClr val="tx1"/>
                </a:solidFill>
              </a:rPr>
              <a:t> </a:t>
            </a:r>
            <a:r>
              <a:rPr lang="de-DE" sz="1400" b="1" dirty="0" err="1">
                <a:solidFill>
                  <a:schemeClr val="tx1"/>
                </a:solidFill>
              </a:rPr>
              <a:t>techniques</a:t>
            </a:r>
            <a:r>
              <a:rPr lang="de-DE" sz="1400" dirty="0">
                <a:solidFill>
                  <a:schemeClr val="tx1"/>
                </a:solidFill>
              </a:rPr>
              <a:t>, e.g. goal-</a:t>
            </a:r>
            <a:r>
              <a:rPr lang="de-DE" sz="1400" dirty="0" err="1">
                <a:solidFill>
                  <a:schemeClr val="tx1"/>
                </a:solidFill>
              </a:rPr>
              <a:t>oriented</a:t>
            </a:r>
            <a:r>
              <a:rPr lang="de-DE" sz="1400" dirty="0">
                <a:solidFill>
                  <a:schemeClr val="tx1"/>
                </a:solidFill>
              </a:rPr>
              <a:t> </a:t>
            </a:r>
            <a:r>
              <a:rPr lang="de-DE" sz="1400" dirty="0" err="1">
                <a:solidFill>
                  <a:schemeClr val="tx1"/>
                </a:solidFill>
              </a:rPr>
              <a:t>conversation</a:t>
            </a:r>
            <a:r>
              <a:rPr lang="de-DE" sz="1400" dirty="0">
                <a:solidFill>
                  <a:schemeClr val="tx1"/>
                </a:solidFill>
              </a:rPr>
              <a:t>, </a:t>
            </a:r>
            <a:r>
              <a:rPr lang="de-DE" sz="1400" dirty="0" err="1">
                <a:solidFill>
                  <a:schemeClr val="tx1"/>
                </a:solidFill>
              </a:rPr>
              <a:t>questioning</a:t>
            </a:r>
            <a:r>
              <a:rPr lang="de-DE" sz="1400" dirty="0">
                <a:solidFill>
                  <a:schemeClr val="tx1"/>
                </a:solidFill>
              </a:rPr>
              <a:t>, </a:t>
            </a:r>
            <a:r>
              <a:rPr lang="de-DE" sz="1400" dirty="0" err="1">
                <a:solidFill>
                  <a:schemeClr val="tx1"/>
                </a:solidFill>
              </a:rPr>
              <a:t>deep</a:t>
            </a:r>
            <a:r>
              <a:rPr lang="de-DE" sz="1400" dirty="0">
                <a:solidFill>
                  <a:schemeClr val="tx1"/>
                </a:solidFill>
              </a:rPr>
              <a:t> </a:t>
            </a:r>
            <a:r>
              <a:rPr lang="de-DE" sz="1400" dirty="0" err="1">
                <a:solidFill>
                  <a:schemeClr val="tx1"/>
                </a:solidFill>
              </a:rPr>
              <a:t>listening</a:t>
            </a:r>
            <a:r>
              <a:rPr lang="de-DE" sz="1400" dirty="0">
                <a:solidFill>
                  <a:schemeClr val="tx1"/>
                </a:solidFill>
              </a:rPr>
              <a:t>, </a:t>
            </a:r>
            <a:r>
              <a:rPr lang="de-DE" sz="1400" dirty="0" err="1">
                <a:solidFill>
                  <a:schemeClr val="tx1"/>
                </a:solidFill>
              </a:rPr>
              <a:t>summaries</a:t>
            </a:r>
            <a:r>
              <a:rPr lang="de-DE" sz="1400" dirty="0">
                <a:solidFill>
                  <a:schemeClr val="tx1"/>
                </a:solidFill>
              </a:rPr>
              <a:t>, </a:t>
            </a:r>
            <a:r>
              <a:rPr lang="de-DE" sz="1400" dirty="0" err="1">
                <a:solidFill>
                  <a:schemeClr val="tx1"/>
                </a:solidFill>
              </a:rPr>
              <a:t>observations</a:t>
            </a:r>
            <a:r>
              <a:rPr lang="de-DE" sz="1400" dirty="0">
                <a:solidFill>
                  <a:schemeClr val="tx1"/>
                </a:solidFill>
              </a:rPr>
              <a:t>, </a:t>
            </a:r>
            <a:r>
              <a:rPr lang="de-DE" sz="1400" dirty="0" err="1">
                <a:solidFill>
                  <a:schemeClr val="tx1"/>
                </a:solidFill>
              </a:rPr>
              <a:t>feedback</a:t>
            </a:r>
            <a:endParaRPr lang="de-DE" sz="1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18921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hteck 72"/>
          <p:cNvSpPr/>
          <p:nvPr/>
        </p:nvSpPr>
        <p:spPr>
          <a:xfrm>
            <a:off x="-4426" y="-7675"/>
            <a:ext cx="12194674" cy="958378"/>
          </a:xfrm>
          <a:prstGeom prst="rect">
            <a:avLst/>
          </a:prstGeom>
          <a:solidFill>
            <a:srgbClr val="1C78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2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38" name="Rechteck 37"/>
          <p:cNvSpPr/>
          <p:nvPr/>
        </p:nvSpPr>
        <p:spPr>
          <a:xfrm>
            <a:off x="150702" y="298052"/>
            <a:ext cx="295144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3600" dirty="0">
                <a:solidFill>
                  <a:schemeClr val="bg1"/>
                </a:solidFill>
              </a:rPr>
              <a:t>Team </a:t>
            </a:r>
            <a:r>
              <a:rPr lang="de-DE" sz="3600" dirty="0" err="1">
                <a:solidFill>
                  <a:schemeClr val="bg1"/>
                </a:solidFill>
              </a:rPr>
              <a:t>coaching</a:t>
            </a:r>
            <a:endParaRPr lang="de-DE" sz="3600" dirty="0">
              <a:solidFill>
                <a:schemeClr val="bg1"/>
              </a:solidFill>
            </a:endParaRPr>
          </a:p>
        </p:txBody>
      </p:sp>
      <p:sp>
        <p:nvSpPr>
          <p:cNvPr id="70" name="Textfeld 69"/>
          <p:cNvSpPr txBox="1"/>
          <p:nvPr/>
        </p:nvSpPr>
        <p:spPr>
          <a:xfrm>
            <a:off x="0" y="6616517"/>
            <a:ext cx="395536" cy="24148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algn="ctr">
              <a:defRPr sz="1200">
                <a:solidFill>
                  <a:srgbClr val="C00000"/>
                </a:solidFill>
                <a:latin typeface="+mj-lt"/>
              </a:defRPr>
            </a:lvl1pPr>
          </a:lstStyle>
          <a:p>
            <a:fld id="{1938B3A4-2ADF-44F3-875A-E2B5FA0321B4}" type="slidenum">
              <a:rPr lang="de-DE">
                <a:solidFill>
                  <a:schemeClr val="tx1"/>
                </a:solidFill>
              </a:rPr>
              <a:pPr/>
              <a:t>13</a:t>
            </a:fld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E5E6F773-5052-45C4-A8BD-E71F03B8826A}"/>
              </a:ext>
            </a:extLst>
          </p:cNvPr>
          <p:cNvSpPr/>
          <p:nvPr/>
        </p:nvSpPr>
        <p:spPr>
          <a:xfrm>
            <a:off x="395536" y="1335326"/>
            <a:ext cx="2845126" cy="2817906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Abgerundetes Rechteck 23">
            <a:extLst>
              <a:ext uri="{FF2B5EF4-FFF2-40B4-BE49-F238E27FC236}">
                <a16:creationId xmlns:a16="http://schemas.microsoft.com/office/drawing/2014/main" id="{30D355AF-7DB3-4CAD-95F3-A9EF0B2A9293}"/>
              </a:ext>
            </a:extLst>
          </p:cNvPr>
          <p:cNvSpPr/>
          <p:nvPr/>
        </p:nvSpPr>
        <p:spPr>
          <a:xfrm>
            <a:off x="3844022" y="1458858"/>
            <a:ext cx="7109460" cy="636642"/>
          </a:xfrm>
          <a:prstGeom prst="roundRect">
            <a:avLst/>
          </a:prstGeom>
          <a:solidFill>
            <a:srgbClr val="DAE2F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>
                <a:solidFill>
                  <a:schemeClr val="tx1"/>
                </a:solidFill>
              </a:rPr>
              <a:t>Purpose</a:t>
            </a:r>
            <a:r>
              <a:rPr lang="de-DE" dirty="0">
                <a:solidFill>
                  <a:schemeClr val="tx1"/>
                </a:solidFill>
              </a:rPr>
              <a:t>: </a:t>
            </a:r>
            <a:r>
              <a:rPr lang="de-DE" dirty="0" err="1">
                <a:solidFill>
                  <a:schemeClr val="tx1"/>
                </a:solidFill>
              </a:rPr>
              <a:t>Developing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the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capacity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of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the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team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to</a:t>
            </a:r>
            <a:r>
              <a:rPr lang="de-DE" dirty="0">
                <a:solidFill>
                  <a:schemeClr val="tx1"/>
                </a:solidFill>
              </a:rPr>
              <a:t> perform </a:t>
            </a:r>
            <a:r>
              <a:rPr lang="de-DE" dirty="0" err="1">
                <a:solidFill>
                  <a:schemeClr val="tx1"/>
                </a:solidFill>
              </a:rPr>
              <a:t>well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together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A587E4C3-DBF8-4FCE-B234-BB8640F48A2D}"/>
              </a:ext>
            </a:extLst>
          </p:cNvPr>
          <p:cNvSpPr txBox="1"/>
          <p:nvPr/>
        </p:nvSpPr>
        <p:spPr>
          <a:xfrm>
            <a:off x="375920" y="6634480"/>
            <a:ext cx="140134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dirty="0" err="1"/>
              <a:t>Photo</a:t>
            </a:r>
            <a:r>
              <a:rPr lang="de-DE" sz="800" dirty="0"/>
              <a:t> source: </a:t>
            </a:r>
            <a:r>
              <a:rPr lang="de-DE" sz="800" dirty="0" err="1"/>
              <a:t>unsplash</a:t>
            </a:r>
            <a:r>
              <a:rPr lang="de-DE" sz="800" dirty="0"/>
              <a:t>/Leon</a:t>
            </a:r>
          </a:p>
        </p:txBody>
      </p:sp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0936AB32-8C86-4015-8EBD-0730C7802279}"/>
              </a:ext>
            </a:extLst>
          </p:cNvPr>
          <p:cNvGrpSpPr/>
          <p:nvPr/>
        </p:nvGrpSpPr>
        <p:grpSpPr>
          <a:xfrm>
            <a:off x="4139422" y="2559613"/>
            <a:ext cx="6346667" cy="2937347"/>
            <a:chOff x="4139422" y="2559613"/>
            <a:chExt cx="6346667" cy="2937347"/>
          </a:xfrm>
        </p:grpSpPr>
        <p:sp>
          <p:nvSpPr>
            <p:cNvPr id="16" name="Ellipse 15">
              <a:extLst>
                <a:ext uri="{FF2B5EF4-FFF2-40B4-BE49-F238E27FC236}">
                  <a16:creationId xmlns:a16="http://schemas.microsoft.com/office/drawing/2014/main" id="{E3DD13B0-2695-4B16-B898-852ED7BE17AD}"/>
                </a:ext>
              </a:extLst>
            </p:cNvPr>
            <p:cNvSpPr/>
            <p:nvPr/>
          </p:nvSpPr>
          <p:spPr>
            <a:xfrm>
              <a:off x="4139422" y="2689106"/>
              <a:ext cx="144655" cy="148446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b="1" dirty="0">
                <a:solidFill>
                  <a:schemeClr val="bg1"/>
                </a:solidFill>
                <a:latin typeface="Gill Sans MT" panose="020B0502020104020203" pitchFamily="34" charset="0"/>
              </a:endParaRPr>
            </a:p>
          </p:txBody>
        </p:sp>
        <p:sp>
          <p:nvSpPr>
            <p:cNvPr id="18" name="Textfeld 17">
              <a:extLst>
                <a:ext uri="{FF2B5EF4-FFF2-40B4-BE49-F238E27FC236}">
                  <a16:creationId xmlns:a16="http://schemas.microsoft.com/office/drawing/2014/main" id="{44BB6E1B-F41A-4724-A69E-152A9C518B64}"/>
                </a:ext>
              </a:extLst>
            </p:cNvPr>
            <p:cNvSpPr txBox="1"/>
            <p:nvPr/>
          </p:nvSpPr>
          <p:spPr>
            <a:xfrm>
              <a:off x="4341227" y="2559613"/>
              <a:ext cx="611505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de-DE" dirty="0" err="1"/>
                <a:t>Strengths</a:t>
              </a:r>
              <a:r>
                <a:rPr lang="de-DE" dirty="0"/>
                <a:t>, </a:t>
              </a:r>
              <a:r>
                <a:rPr lang="de-DE" dirty="0" err="1"/>
                <a:t>styles</a:t>
              </a:r>
              <a:r>
                <a:rPr lang="de-DE" dirty="0"/>
                <a:t>, and </a:t>
              </a:r>
              <a:r>
                <a:rPr lang="de-DE" dirty="0" err="1"/>
                <a:t>team</a:t>
              </a:r>
              <a:r>
                <a:rPr lang="de-DE" dirty="0"/>
                <a:t> </a:t>
              </a:r>
              <a:r>
                <a:rPr lang="de-DE" dirty="0" err="1"/>
                <a:t>roles</a:t>
              </a:r>
              <a:r>
                <a:rPr lang="de-DE" dirty="0"/>
                <a:t> </a:t>
              </a:r>
              <a:r>
                <a:rPr lang="de-DE" dirty="0" err="1"/>
                <a:t>of</a:t>
              </a:r>
              <a:r>
                <a:rPr lang="de-DE" dirty="0"/>
                <a:t> individual </a:t>
              </a:r>
              <a:r>
                <a:rPr lang="de-DE" dirty="0" err="1"/>
                <a:t>team</a:t>
              </a:r>
              <a:r>
                <a:rPr lang="de-DE" dirty="0"/>
                <a:t> </a:t>
              </a:r>
              <a:r>
                <a:rPr lang="de-DE" dirty="0" err="1"/>
                <a:t>members</a:t>
              </a:r>
              <a:endParaRPr lang="de-AT" dirty="0"/>
            </a:p>
          </p:txBody>
        </p:sp>
        <p:sp>
          <p:nvSpPr>
            <p:cNvPr id="19" name="Ellipse 18">
              <a:extLst>
                <a:ext uri="{FF2B5EF4-FFF2-40B4-BE49-F238E27FC236}">
                  <a16:creationId xmlns:a16="http://schemas.microsoft.com/office/drawing/2014/main" id="{DCB8D2FB-6177-4578-A4C4-073A195AE91C}"/>
                </a:ext>
              </a:extLst>
            </p:cNvPr>
            <p:cNvSpPr/>
            <p:nvPr/>
          </p:nvSpPr>
          <p:spPr>
            <a:xfrm>
              <a:off x="4139422" y="3189161"/>
              <a:ext cx="144655" cy="148446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b="1" dirty="0">
                <a:solidFill>
                  <a:schemeClr val="bg1"/>
                </a:solidFill>
                <a:latin typeface="Gill Sans MT" panose="020B0502020104020203" pitchFamily="34" charset="0"/>
              </a:endParaRPr>
            </a:p>
          </p:txBody>
        </p:sp>
        <p:sp>
          <p:nvSpPr>
            <p:cNvPr id="20" name="Textfeld 19">
              <a:extLst>
                <a:ext uri="{FF2B5EF4-FFF2-40B4-BE49-F238E27FC236}">
                  <a16:creationId xmlns:a16="http://schemas.microsoft.com/office/drawing/2014/main" id="{7F6887D3-8614-4962-ADC2-DB95D31BDCD1}"/>
                </a:ext>
              </a:extLst>
            </p:cNvPr>
            <p:cNvSpPr txBox="1"/>
            <p:nvPr/>
          </p:nvSpPr>
          <p:spPr>
            <a:xfrm>
              <a:off x="4350752" y="3078718"/>
              <a:ext cx="611505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de-DE" dirty="0"/>
                <a:t>Team </a:t>
              </a:r>
              <a:r>
                <a:rPr lang="de-DE" dirty="0" err="1"/>
                <a:t>values</a:t>
              </a:r>
              <a:r>
                <a:rPr lang="de-DE" dirty="0"/>
                <a:t> and </a:t>
              </a:r>
              <a:r>
                <a:rPr lang="de-DE" dirty="0" err="1"/>
                <a:t>norms</a:t>
              </a:r>
              <a:endParaRPr lang="de-AT" dirty="0"/>
            </a:p>
          </p:txBody>
        </p:sp>
        <p:sp>
          <p:nvSpPr>
            <p:cNvPr id="21" name="Ellipse 20">
              <a:extLst>
                <a:ext uri="{FF2B5EF4-FFF2-40B4-BE49-F238E27FC236}">
                  <a16:creationId xmlns:a16="http://schemas.microsoft.com/office/drawing/2014/main" id="{655F89D9-77FA-4121-BF30-CFCD4B75A38C}"/>
                </a:ext>
              </a:extLst>
            </p:cNvPr>
            <p:cNvSpPr/>
            <p:nvPr/>
          </p:nvSpPr>
          <p:spPr>
            <a:xfrm>
              <a:off x="4139422" y="3689216"/>
              <a:ext cx="144655" cy="148446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b="1" dirty="0">
                <a:solidFill>
                  <a:schemeClr val="bg1"/>
                </a:solidFill>
                <a:latin typeface="Gill Sans MT" panose="020B0502020104020203" pitchFamily="34" charset="0"/>
              </a:endParaRPr>
            </a:p>
          </p:txBody>
        </p:sp>
        <p:sp>
          <p:nvSpPr>
            <p:cNvPr id="22" name="Textfeld 21">
              <a:extLst>
                <a:ext uri="{FF2B5EF4-FFF2-40B4-BE49-F238E27FC236}">
                  <a16:creationId xmlns:a16="http://schemas.microsoft.com/office/drawing/2014/main" id="{0C58BA13-1790-455A-AA89-2C0011FCB144}"/>
                </a:ext>
              </a:extLst>
            </p:cNvPr>
            <p:cNvSpPr txBox="1"/>
            <p:nvPr/>
          </p:nvSpPr>
          <p:spPr>
            <a:xfrm>
              <a:off x="4350752" y="3578773"/>
              <a:ext cx="611505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de-DE" dirty="0"/>
                <a:t>Building </a:t>
              </a:r>
              <a:r>
                <a:rPr lang="de-DE" dirty="0" err="1"/>
                <a:t>trust</a:t>
              </a:r>
              <a:r>
                <a:rPr lang="de-DE" dirty="0"/>
                <a:t> / open </a:t>
              </a:r>
              <a:r>
                <a:rPr lang="de-DE" dirty="0" err="1"/>
                <a:t>conversations</a:t>
              </a:r>
              <a:endParaRPr lang="de-AT" dirty="0"/>
            </a:p>
          </p:txBody>
        </p:sp>
        <p:sp>
          <p:nvSpPr>
            <p:cNvPr id="25" name="Ellipse 24">
              <a:extLst>
                <a:ext uri="{FF2B5EF4-FFF2-40B4-BE49-F238E27FC236}">
                  <a16:creationId xmlns:a16="http://schemas.microsoft.com/office/drawing/2014/main" id="{FCC94264-29CE-4D9A-88F7-25896FFC3441}"/>
                </a:ext>
              </a:extLst>
            </p:cNvPr>
            <p:cNvSpPr/>
            <p:nvPr/>
          </p:nvSpPr>
          <p:spPr>
            <a:xfrm>
              <a:off x="4159709" y="4218910"/>
              <a:ext cx="144655" cy="148446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b="1" dirty="0">
                <a:solidFill>
                  <a:schemeClr val="bg1"/>
                </a:solidFill>
                <a:latin typeface="Gill Sans MT" panose="020B0502020104020203" pitchFamily="34" charset="0"/>
              </a:endParaRPr>
            </a:p>
          </p:txBody>
        </p:sp>
        <p:sp>
          <p:nvSpPr>
            <p:cNvPr id="26" name="Textfeld 25">
              <a:extLst>
                <a:ext uri="{FF2B5EF4-FFF2-40B4-BE49-F238E27FC236}">
                  <a16:creationId xmlns:a16="http://schemas.microsoft.com/office/drawing/2014/main" id="{58CAA43D-BDF1-4F4F-8535-9C5465540079}"/>
                </a:ext>
              </a:extLst>
            </p:cNvPr>
            <p:cNvSpPr txBox="1"/>
            <p:nvPr/>
          </p:nvSpPr>
          <p:spPr>
            <a:xfrm>
              <a:off x="4371039" y="4108467"/>
              <a:ext cx="611505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de-DE" dirty="0" err="1"/>
                <a:t>Collaboration</a:t>
              </a:r>
              <a:r>
                <a:rPr lang="de-DE" dirty="0"/>
                <a:t> </a:t>
              </a:r>
              <a:r>
                <a:rPr lang="de-DE" dirty="0" err="1"/>
                <a:t>process</a:t>
              </a:r>
              <a:endParaRPr lang="de-AT" dirty="0"/>
            </a:p>
          </p:txBody>
        </p:sp>
        <p:sp>
          <p:nvSpPr>
            <p:cNvPr id="31" name="Ellipse 30">
              <a:extLst>
                <a:ext uri="{FF2B5EF4-FFF2-40B4-BE49-F238E27FC236}">
                  <a16:creationId xmlns:a16="http://schemas.microsoft.com/office/drawing/2014/main" id="{E7EB3789-722E-4D67-9FEE-7958CEF5E067}"/>
                </a:ext>
              </a:extLst>
            </p:cNvPr>
            <p:cNvSpPr/>
            <p:nvPr/>
          </p:nvSpPr>
          <p:spPr>
            <a:xfrm>
              <a:off x="4159709" y="4718965"/>
              <a:ext cx="144655" cy="148446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b="1" dirty="0">
                <a:solidFill>
                  <a:schemeClr val="bg1"/>
                </a:solidFill>
                <a:latin typeface="Gill Sans MT" panose="020B0502020104020203" pitchFamily="34" charset="0"/>
              </a:endParaRPr>
            </a:p>
          </p:txBody>
        </p:sp>
        <p:sp>
          <p:nvSpPr>
            <p:cNvPr id="32" name="Textfeld 31">
              <a:extLst>
                <a:ext uri="{FF2B5EF4-FFF2-40B4-BE49-F238E27FC236}">
                  <a16:creationId xmlns:a16="http://schemas.microsoft.com/office/drawing/2014/main" id="{A6DEB47B-A4B5-4489-BB94-0BE86089D02C}"/>
                </a:ext>
              </a:extLst>
            </p:cNvPr>
            <p:cNvSpPr txBox="1"/>
            <p:nvPr/>
          </p:nvSpPr>
          <p:spPr>
            <a:xfrm>
              <a:off x="4371039" y="4608522"/>
              <a:ext cx="611505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de-DE" dirty="0"/>
                <a:t>Team </a:t>
              </a:r>
              <a:r>
                <a:rPr lang="de-DE" dirty="0" err="1"/>
                <a:t>goals</a:t>
              </a:r>
              <a:r>
                <a:rPr lang="de-DE" dirty="0"/>
                <a:t> and </a:t>
              </a:r>
              <a:r>
                <a:rPr lang="de-DE" dirty="0" err="1"/>
                <a:t>strategies</a:t>
              </a:r>
              <a:r>
                <a:rPr lang="de-DE" dirty="0"/>
                <a:t>, </a:t>
              </a:r>
              <a:r>
                <a:rPr lang="de-DE" dirty="0" err="1"/>
                <a:t>action</a:t>
              </a:r>
              <a:r>
                <a:rPr lang="de-DE" dirty="0"/>
                <a:t> </a:t>
              </a:r>
              <a:r>
                <a:rPr lang="de-DE" dirty="0" err="1"/>
                <a:t>plans</a:t>
              </a:r>
              <a:r>
                <a:rPr lang="de-DE" dirty="0"/>
                <a:t> </a:t>
              </a:r>
              <a:r>
                <a:rPr lang="de-DE" dirty="0" err="1"/>
                <a:t>to</a:t>
              </a:r>
              <a:r>
                <a:rPr lang="de-DE" dirty="0"/>
                <a:t> </a:t>
              </a:r>
              <a:r>
                <a:rPr lang="de-DE" dirty="0" err="1"/>
                <a:t>achieve</a:t>
              </a:r>
              <a:r>
                <a:rPr lang="de-DE" dirty="0"/>
                <a:t> </a:t>
              </a:r>
              <a:r>
                <a:rPr lang="de-DE" dirty="0" err="1"/>
                <a:t>them</a:t>
              </a:r>
              <a:endParaRPr lang="de-AT" dirty="0"/>
            </a:p>
          </p:txBody>
        </p:sp>
        <p:sp>
          <p:nvSpPr>
            <p:cNvPr id="33" name="Ellipse 32">
              <a:extLst>
                <a:ext uri="{FF2B5EF4-FFF2-40B4-BE49-F238E27FC236}">
                  <a16:creationId xmlns:a16="http://schemas.microsoft.com/office/drawing/2014/main" id="{993B5D77-8B96-488A-B4B4-B0BE9C48D19F}"/>
                </a:ext>
              </a:extLst>
            </p:cNvPr>
            <p:cNvSpPr/>
            <p:nvPr/>
          </p:nvSpPr>
          <p:spPr>
            <a:xfrm>
              <a:off x="4159709" y="5238071"/>
              <a:ext cx="144655" cy="148446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b="1" dirty="0">
                <a:solidFill>
                  <a:schemeClr val="bg1"/>
                </a:solidFill>
                <a:latin typeface="Gill Sans MT" panose="020B0502020104020203" pitchFamily="34" charset="0"/>
              </a:endParaRPr>
            </a:p>
          </p:txBody>
        </p:sp>
        <p:sp>
          <p:nvSpPr>
            <p:cNvPr id="34" name="Textfeld 33">
              <a:extLst>
                <a:ext uri="{FF2B5EF4-FFF2-40B4-BE49-F238E27FC236}">
                  <a16:creationId xmlns:a16="http://schemas.microsoft.com/office/drawing/2014/main" id="{16B961A4-83E0-4593-80A1-4C736386DDEB}"/>
                </a:ext>
              </a:extLst>
            </p:cNvPr>
            <p:cNvSpPr txBox="1"/>
            <p:nvPr/>
          </p:nvSpPr>
          <p:spPr>
            <a:xfrm>
              <a:off x="4371039" y="5127628"/>
              <a:ext cx="611505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de-DE" dirty="0" err="1"/>
                <a:t>Solving</a:t>
              </a:r>
              <a:r>
                <a:rPr lang="de-DE" dirty="0"/>
                <a:t> </a:t>
              </a:r>
              <a:r>
                <a:rPr lang="de-DE" dirty="0" err="1"/>
                <a:t>conflicts</a:t>
              </a:r>
              <a:r>
                <a:rPr lang="de-DE" dirty="0"/>
                <a:t> </a:t>
              </a:r>
              <a:r>
                <a:rPr lang="de-DE" dirty="0" err="1"/>
                <a:t>within</a:t>
              </a:r>
              <a:r>
                <a:rPr lang="de-DE" dirty="0"/>
                <a:t> </a:t>
              </a:r>
              <a:r>
                <a:rPr lang="de-DE" dirty="0" err="1"/>
                <a:t>the</a:t>
              </a:r>
              <a:r>
                <a:rPr lang="de-DE" dirty="0"/>
                <a:t> </a:t>
              </a:r>
              <a:r>
                <a:rPr lang="de-DE" dirty="0" err="1"/>
                <a:t>team</a:t>
              </a:r>
              <a:endParaRPr lang="de-AT" dirty="0"/>
            </a:p>
          </p:txBody>
        </p:sp>
      </p:grpSp>
    </p:spTree>
    <p:extLst>
      <p:ext uri="{BB962C8B-B14F-4D97-AF65-F5344CB8AC3E}">
        <p14:creationId xmlns:p14="http://schemas.microsoft.com/office/powerpoint/2010/main" val="1200010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hteck 72"/>
          <p:cNvSpPr/>
          <p:nvPr/>
        </p:nvSpPr>
        <p:spPr>
          <a:xfrm>
            <a:off x="-4426" y="-7675"/>
            <a:ext cx="12194674" cy="958378"/>
          </a:xfrm>
          <a:prstGeom prst="rect">
            <a:avLst/>
          </a:prstGeom>
          <a:solidFill>
            <a:srgbClr val="1C78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2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38" name="Rechteck 37"/>
          <p:cNvSpPr/>
          <p:nvPr/>
        </p:nvSpPr>
        <p:spPr>
          <a:xfrm>
            <a:off x="150702" y="298052"/>
            <a:ext cx="583204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3600" dirty="0">
                <a:solidFill>
                  <a:schemeClr val="bg1"/>
                </a:solidFill>
              </a:rPr>
              <a:t>The </a:t>
            </a:r>
            <a:r>
              <a:rPr lang="de-DE" sz="3600" dirty="0" err="1">
                <a:solidFill>
                  <a:schemeClr val="bg1"/>
                </a:solidFill>
              </a:rPr>
              <a:t>essence</a:t>
            </a:r>
            <a:r>
              <a:rPr lang="de-DE" sz="3600" dirty="0">
                <a:solidFill>
                  <a:schemeClr val="bg1"/>
                </a:solidFill>
              </a:rPr>
              <a:t> </a:t>
            </a:r>
            <a:r>
              <a:rPr lang="de-DE" sz="3600" dirty="0" err="1">
                <a:solidFill>
                  <a:schemeClr val="bg1"/>
                </a:solidFill>
              </a:rPr>
              <a:t>of</a:t>
            </a:r>
            <a:r>
              <a:rPr lang="de-DE" sz="3600" dirty="0">
                <a:solidFill>
                  <a:schemeClr val="bg1"/>
                </a:solidFill>
              </a:rPr>
              <a:t> </a:t>
            </a:r>
            <a:r>
              <a:rPr lang="de-DE" sz="3600" dirty="0" err="1">
                <a:solidFill>
                  <a:schemeClr val="bg1"/>
                </a:solidFill>
              </a:rPr>
              <a:t>team</a:t>
            </a:r>
            <a:r>
              <a:rPr lang="de-DE" sz="3600" dirty="0">
                <a:solidFill>
                  <a:schemeClr val="bg1"/>
                </a:solidFill>
              </a:rPr>
              <a:t> </a:t>
            </a:r>
            <a:r>
              <a:rPr lang="de-DE" sz="3600" dirty="0" err="1">
                <a:solidFill>
                  <a:schemeClr val="bg1"/>
                </a:solidFill>
              </a:rPr>
              <a:t>coaching</a:t>
            </a:r>
            <a:endParaRPr lang="de-DE" sz="3600" dirty="0">
              <a:solidFill>
                <a:schemeClr val="bg1"/>
              </a:solidFill>
            </a:endParaRPr>
          </a:p>
        </p:txBody>
      </p:sp>
      <p:sp>
        <p:nvSpPr>
          <p:cNvPr id="70" name="Textfeld 69"/>
          <p:cNvSpPr txBox="1"/>
          <p:nvPr/>
        </p:nvSpPr>
        <p:spPr>
          <a:xfrm>
            <a:off x="0" y="6616517"/>
            <a:ext cx="395536" cy="24148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algn="ctr">
              <a:defRPr sz="1200">
                <a:solidFill>
                  <a:srgbClr val="C00000"/>
                </a:solidFill>
                <a:latin typeface="+mj-lt"/>
              </a:defRPr>
            </a:lvl1pPr>
          </a:lstStyle>
          <a:p>
            <a:fld id="{1938B3A4-2ADF-44F3-875A-E2B5FA0321B4}" type="slidenum">
              <a:rPr lang="de-DE">
                <a:solidFill>
                  <a:schemeClr val="tx1"/>
                </a:solidFill>
              </a:rPr>
              <a:pPr/>
              <a:t>14</a:t>
            </a:fld>
            <a:endParaRPr lang="de-DE" dirty="0">
              <a:solidFill>
                <a:schemeClr val="tx1"/>
              </a:solidFill>
            </a:endParaRPr>
          </a:p>
        </p:txBody>
      </p:sp>
      <p:pic>
        <p:nvPicPr>
          <p:cNvPr id="13" name="Grafik 12" descr="Benutzer">
            <a:extLst>
              <a:ext uri="{FF2B5EF4-FFF2-40B4-BE49-F238E27FC236}">
                <a16:creationId xmlns:a16="http://schemas.microsoft.com/office/drawing/2014/main" id="{DFE7C911-0207-47D5-A20B-27288980055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670309" y="3161516"/>
            <a:ext cx="1123115" cy="1123115"/>
          </a:xfrm>
          <a:prstGeom prst="rect">
            <a:avLst/>
          </a:prstGeom>
        </p:spPr>
      </p:pic>
      <p:sp>
        <p:nvSpPr>
          <p:cNvPr id="14" name="Textfeld 13">
            <a:extLst>
              <a:ext uri="{FF2B5EF4-FFF2-40B4-BE49-F238E27FC236}">
                <a16:creationId xmlns:a16="http://schemas.microsoft.com/office/drawing/2014/main" id="{5D1AD275-27B2-4379-9772-1E4C046BAA27}"/>
              </a:ext>
            </a:extLst>
          </p:cNvPr>
          <p:cNvSpPr txBox="1"/>
          <p:nvPr/>
        </p:nvSpPr>
        <p:spPr>
          <a:xfrm>
            <a:off x="4652386" y="4178726"/>
            <a:ext cx="11796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/>
              <a:t>TEAM COACH</a:t>
            </a:r>
            <a:endParaRPr lang="de-AT" sz="1400" dirty="0"/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60B45B4F-F404-4E88-9C75-503CBCA0BA77}"/>
              </a:ext>
            </a:extLst>
          </p:cNvPr>
          <p:cNvSpPr txBox="1"/>
          <p:nvPr/>
        </p:nvSpPr>
        <p:spPr>
          <a:xfrm>
            <a:off x="7916022" y="4283877"/>
            <a:ext cx="9296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dirty="0"/>
              <a:t>TEAM</a:t>
            </a:r>
            <a:endParaRPr lang="de-AT" sz="1400" dirty="0"/>
          </a:p>
        </p:txBody>
      </p:sp>
      <p:cxnSp>
        <p:nvCxnSpPr>
          <p:cNvPr id="16" name="Gerade Verbindung mit Pfeil 15">
            <a:extLst>
              <a:ext uri="{FF2B5EF4-FFF2-40B4-BE49-F238E27FC236}">
                <a16:creationId xmlns:a16="http://schemas.microsoft.com/office/drawing/2014/main" id="{931ADEDE-A20A-494A-9B7D-022593A3F751}"/>
              </a:ext>
            </a:extLst>
          </p:cNvPr>
          <p:cNvCxnSpPr/>
          <p:nvPr/>
        </p:nvCxnSpPr>
        <p:spPr>
          <a:xfrm>
            <a:off x="5888910" y="3608431"/>
            <a:ext cx="1731145" cy="0"/>
          </a:xfrm>
          <a:prstGeom prst="straightConnector1">
            <a:avLst/>
          </a:prstGeom>
          <a:ln w="9525">
            <a:solidFill>
              <a:schemeClr val="accent1"/>
            </a:solidFill>
            <a:headEnd type="none" w="lg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feld 16">
            <a:extLst>
              <a:ext uri="{FF2B5EF4-FFF2-40B4-BE49-F238E27FC236}">
                <a16:creationId xmlns:a16="http://schemas.microsoft.com/office/drawing/2014/main" id="{D8A8FE06-D81A-4EBB-BE6A-82540A562525}"/>
              </a:ext>
            </a:extLst>
          </p:cNvPr>
          <p:cNvSpPr txBox="1"/>
          <p:nvPr/>
        </p:nvSpPr>
        <p:spPr>
          <a:xfrm>
            <a:off x="6323854" y="3298676"/>
            <a:ext cx="12722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/>
              <a:t>Questions</a:t>
            </a:r>
            <a:endParaRPr lang="de-AT" sz="1400" dirty="0"/>
          </a:p>
        </p:txBody>
      </p:sp>
      <p:cxnSp>
        <p:nvCxnSpPr>
          <p:cNvPr id="18" name="Gerade Verbindung mit Pfeil 17">
            <a:extLst>
              <a:ext uri="{FF2B5EF4-FFF2-40B4-BE49-F238E27FC236}">
                <a16:creationId xmlns:a16="http://schemas.microsoft.com/office/drawing/2014/main" id="{19EA8043-9B07-449A-A7AF-8D18628D3D19}"/>
              </a:ext>
            </a:extLst>
          </p:cNvPr>
          <p:cNvCxnSpPr>
            <a:cxnSpLocks/>
          </p:cNvCxnSpPr>
          <p:nvPr/>
        </p:nvCxnSpPr>
        <p:spPr>
          <a:xfrm flipH="1">
            <a:off x="5879769" y="4031685"/>
            <a:ext cx="1731145" cy="0"/>
          </a:xfrm>
          <a:prstGeom prst="straightConnector1">
            <a:avLst/>
          </a:prstGeom>
          <a:ln w="9525">
            <a:solidFill>
              <a:schemeClr val="accent1"/>
            </a:solidFill>
            <a:headEnd type="none" w="lg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feld 18">
            <a:extLst>
              <a:ext uri="{FF2B5EF4-FFF2-40B4-BE49-F238E27FC236}">
                <a16:creationId xmlns:a16="http://schemas.microsoft.com/office/drawing/2014/main" id="{20B72C19-249A-45C8-B973-472FFB74C971}"/>
              </a:ext>
            </a:extLst>
          </p:cNvPr>
          <p:cNvSpPr txBox="1"/>
          <p:nvPr/>
        </p:nvSpPr>
        <p:spPr>
          <a:xfrm>
            <a:off x="6338705" y="3714675"/>
            <a:ext cx="12722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err="1"/>
              <a:t>Answers</a:t>
            </a:r>
            <a:endParaRPr lang="de-AT" sz="1400" dirty="0"/>
          </a:p>
        </p:txBody>
      </p:sp>
      <p:sp>
        <p:nvSpPr>
          <p:cNvPr id="21" name="Sprechblase: rechteckig mit abgerundeten Ecken 22">
            <a:extLst>
              <a:ext uri="{FF2B5EF4-FFF2-40B4-BE49-F238E27FC236}">
                <a16:creationId xmlns:a16="http://schemas.microsoft.com/office/drawing/2014/main" id="{A3440603-8624-4E56-842D-931A7AC9DEBA}"/>
              </a:ext>
            </a:extLst>
          </p:cNvPr>
          <p:cNvSpPr/>
          <p:nvPr/>
        </p:nvSpPr>
        <p:spPr>
          <a:xfrm>
            <a:off x="6841674" y="2099752"/>
            <a:ext cx="1327663" cy="811630"/>
          </a:xfrm>
          <a:prstGeom prst="wedgeRoundRectCallout">
            <a:avLst>
              <a:gd name="adj1" fmla="val 50101"/>
              <a:gd name="adj2" fmla="val 100510"/>
              <a:gd name="adj3" fmla="val 16667"/>
            </a:avLst>
          </a:prstGeom>
          <a:solidFill>
            <a:srgbClr val="DAE2F0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400" dirty="0" err="1"/>
              <a:t>Our</a:t>
            </a:r>
            <a:r>
              <a:rPr lang="de-DE" sz="1400" dirty="0"/>
              <a:t> </a:t>
            </a:r>
            <a:r>
              <a:rPr lang="de-DE" sz="1400" dirty="0" err="1"/>
              <a:t>strengths</a:t>
            </a:r>
            <a:r>
              <a:rPr lang="de-DE" sz="1400" dirty="0"/>
              <a:t>, </a:t>
            </a:r>
            <a:r>
              <a:rPr lang="de-DE" sz="1400" dirty="0" err="1"/>
              <a:t>styles</a:t>
            </a:r>
            <a:r>
              <a:rPr lang="de-DE" sz="1400" dirty="0"/>
              <a:t>, and </a:t>
            </a:r>
            <a:r>
              <a:rPr lang="de-DE" sz="1400" dirty="0" err="1"/>
              <a:t>roles</a:t>
            </a:r>
            <a:r>
              <a:rPr lang="de-DE" sz="1400" dirty="0"/>
              <a:t>.</a:t>
            </a:r>
            <a:endParaRPr lang="de-AT" sz="1400" dirty="0"/>
          </a:p>
        </p:txBody>
      </p:sp>
      <p:sp>
        <p:nvSpPr>
          <p:cNvPr id="22" name="Sprechblase: rechteckig mit abgerundeten Ecken 43">
            <a:extLst>
              <a:ext uri="{FF2B5EF4-FFF2-40B4-BE49-F238E27FC236}">
                <a16:creationId xmlns:a16="http://schemas.microsoft.com/office/drawing/2014/main" id="{6B538287-74F4-4615-BB9B-8317BE5C0D2C}"/>
              </a:ext>
            </a:extLst>
          </p:cNvPr>
          <p:cNvSpPr/>
          <p:nvPr/>
        </p:nvSpPr>
        <p:spPr>
          <a:xfrm>
            <a:off x="8266487" y="2099752"/>
            <a:ext cx="1188736" cy="811630"/>
          </a:xfrm>
          <a:prstGeom prst="wedgeRoundRectCallout">
            <a:avLst>
              <a:gd name="adj1" fmla="val -28855"/>
              <a:gd name="adj2" fmla="val 101761"/>
              <a:gd name="adj3" fmla="val 16667"/>
            </a:avLst>
          </a:prstGeom>
          <a:solidFill>
            <a:srgbClr val="DAE2F0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400" dirty="0" err="1"/>
              <a:t>Our</a:t>
            </a:r>
            <a:r>
              <a:rPr lang="de-DE" sz="1400" dirty="0"/>
              <a:t> </a:t>
            </a:r>
            <a:r>
              <a:rPr lang="de-DE" sz="1400" dirty="0" err="1"/>
              <a:t>values</a:t>
            </a:r>
            <a:r>
              <a:rPr lang="de-DE" sz="1400" dirty="0"/>
              <a:t> and </a:t>
            </a:r>
            <a:r>
              <a:rPr lang="de-DE" sz="1400" dirty="0" err="1"/>
              <a:t>norms</a:t>
            </a:r>
            <a:r>
              <a:rPr lang="de-DE" sz="1400" dirty="0"/>
              <a:t>.</a:t>
            </a:r>
            <a:endParaRPr lang="de-AT" sz="1400" dirty="0"/>
          </a:p>
        </p:txBody>
      </p:sp>
      <p:sp>
        <p:nvSpPr>
          <p:cNvPr id="23" name="Sprechblase: rechteckig mit abgerundeten Ecken 44">
            <a:extLst>
              <a:ext uri="{FF2B5EF4-FFF2-40B4-BE49-F238E27FC236}">
                <a16:creationId xmlns:a16="http://schemas.microsoft.com/office/drawing/2014/main" id="{8EBB1EB9-428D-4A51-A27C-DA7EBD3B0DC7}"/>
              </a:ext>
            </a:extLst>
          </p:cNvPr>
          <p:cNvSpPr/>
          <p:nvPr/>
        </p:nvSpPr>
        <p:spPr>
          <a:xfrm>
            <a:off x="9522607" y="2569771"/>
            <a:ext cx="1423087" cy="655949"/>
          </a:xfrm>
          <a:prstGeom prst="wedgeRoundRectCallout">
            <a:avLst>
              <a:gd name="adj1" fmla="val -97669"/>
              <a:gd name="adj2" fmla="val 61205"/>
              <a:gd name="adj3" fmla="val 16667"/>
            </a:avLst>
          </a:prstGeom>
          <a:solidFill>
            <a:srgbClr val="DAE2F0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400" dirty="0" err="1"/>
              <a:t>Our</a:t>
            </a:r>
            <a:r>
              <a:rPr lang="de-DE" sz="1400" dirty="0"/>
              <a:t> </a:t>
            </a:r>
            <a:r>
              <a:rPr lang="de-DE" sz="1400" dirty="0" err="1"/>
              <a:t>goals</a:t>
            </a:r>
            <a:r>
              <a:rPr lang="de-DE" sz="1400" dirty="0"/>
              <a:t> and </a:t>
            </a:r>
            <a:r>
              <a:rPr lang="de-DE" sz="1400" dirty="0" err="1"/>
              <a:t>action</a:t>
            </a:r>
            <a:r>
              <a:rPr lang="de-DE" sz="1400" dirty="0"/>
              <a:t> plan.</a:t>
            </a:r>
            <a:endParaRPr lang="de-AT" sz="1400" dirty="0"/>
          </a:p>
        </p:txBody>
      </p:sp>
      <p:cxnSp>
        <p:nvCxnSpPr>
          <p:cNvPr id="28" name="Gerade Verbindung mit Pfeil 27">
            <a:extLst>
              <a:ext uri="{FF2B5EF4-FFF2-40B4-BE49-F238E27FC236}">
                <a16:creationId xmlns:a16="http://schemas.microsoft.com/office/drawing/2014/main" id="{7240FE2E-841A-4E64-B754-8F3E4DA004A1}"/>
              </a:ext>
            </a:extLst>
          </p:cNvPr>
          <p:cNvCxnSpPr>
            <a:cxnSpLocks/>
          </p:cNvCxnSpPr>
          <p:nvPr/>
        </p:nvCxnSpPr>
        <p:spPr>
          <a:xfrm>
            <a:off x="5231866" y="2505567"/>
            <a:ext cx="1427130" cy="0"/>
          </a:xfrm>
          <a:prstGeom prst="straightConnector1">
            <a:avLst/>
          </a:prstGeom>
          <a:ln w="9525">
            <a:solidFill>
              <a:schemeClr val="accent1"/>
            </a:solidFill>
            <a:prstDash val="dash"/>
            <a:headEnd type="none" w="lg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Gerader Verbinder 28">
            <a:extLst>
              <a:ext uri="{FF2B5EF4-FFF2-40B4-BE49-F238E27FC236}">
                <a16:creationId xmlns:a16="http://schemas.microsoft.com/office/drawing/2014/main" id="{9E456868-6A22-49C4-B396-110CDD7530E9}"/>
              </a:ext>
            </a:extLst>
          </p:cNvPr>
          <p:cNvCxnSpPr>
            <a:endCxn id="13" idx="0"/>
          </p:cNvCxnSpPr>
          <p:nvPr/>
        </p:nvCxnSpPr>
        <p:spPr>
          <a:xfrm>
            <a:off x="5231866" y="2505567"/>
            <a:ext cx="1" cy="655949"/>
          </a:xfrm>
          <a:prstGeom prst="line">
            <a:avLst/>
          </a:prstGeom>
          <a:ln w="9525">
            <a:solidFill>
              <a:schemeClr val="accent1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feld 29">
            <a:extLst>
              <a:ext uri="{FF2B5EF4-FFF2-40B4-BE49-F238E27FC236}">
                <a16:creationId xmlns:a16="http://schemas.microsoft.com/office/drawing/2014/main" id="{A5E9BF35-C31E-408C-816D-692627E776EB}"/>
              </a:ext>
            </a:extLst>
          </p:cNvPr>
          <p:cNvSpPr txBox="1"/>
          <p:nvPr/>
        </p:nvSpPr>
        <p:spPr>
          <a:xfrm>
            <a:off x="4918278" y="1518991"/>
            <a:ext cx="18560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dirty="0" err="1"/>
              <a:t>Structuring</a:t>
            </a:r>
            <a:r>
              <a:rPr lang="de-DE" sz="1400" dirty="0"/>
              <a:t> a </a:t>
            </a:r>
            <a:br>
              <a:rPr lang="de-DE" sz="1400" dirty="0"/>
            </a:br>
            <a:r>
              <a:rPr lang="de-DE" sz="1400" dirty="0"/>
              <a:t>goal- and </a:t>
            </a:r>
            <a:r>
              <a:rPr lang="de-DE" sz="1400" dirty="0" err="1"/>
              <a:t>solution</a:t>
            </a:r>
            <a:r>
              <a:rPr lang="de-DE" sz="1400" dirty="0"/>
              <a:t>- </a:t>
            </a:r>
            <a:r>
              <a:rPr lang="de-DE" sz="1400" dirty="0" err="1"/>
              <a:t>oriented</a:t>
            </a:r>
            <a:r>
              <a:rPr lang="de-DE" sz="1400" dirty="0"/>
              <a:t> </a:t>
            </a:r>
            <a:r>
              <a:rPr lang="de-DE" sz="1400" dirty="0" err="1"/>
              <a:t>discussion</a:t>
            </a:r>
            <a:r>
              <a:rPr lang="de-DE" sz="1400" dirty="0"/>
              <a:t> </a:t>
            </a:r>
            <a:r>
              <a:rPr lang="de-DE" sz="1400" dirty="0" err="1"/>
              <a:t>process</a:t>
            </a:r>
            <a:endParaRPr lang="de-AT" sz="1400" dirty="0"/>
          </a:p>
        </p:txBody>
      </p:sp>
      <p:sp>
        <p:nvSpPr>
          <p:cNvPr id="32" name="Sprechblase: rechteckig mit abgerundeten Ecken 53">
            <a:extLst>
              <a:ext uri="{FF2B5EF4-FFF2-40B4-BE49-F238E27FC236}">
                <a16:creationId xmlns:a16="http://schemas.microsoft.com/office/drawing/2014/main" id="{57010123-CD1A-4896-ABB4-1A3D7D2958A9}"/>
              </a:ext>
            </a:extLst>
          </p:cNvPr>
          <p:cNvSpPr/>
          <p:nvPr/>
        </p:nvSpPr>
        <p:spPr>
          <a:xfrm>
            <a:off x="3729542" y="2151492"/>
            <a:ext cx="1188736" cy="811630"/>
          </a:xfrm>
          <a:prstGeom prst="wedgeRoundRectCallout">
            <a:avLst>
              <a:gd name="adj1" fmla="val 52884"/>
              <a:gd name="adj2" fmla="val 92544"/>
              <a:gd name="adj3" fmla="val 16667"/>
            </a:avLst>
          </a:prstGeom>
          <a:solidFill>
            <a:srgbClr val="DAE2F0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400" dirty="0"/>
              <a:t>…? …? …?</a:t>
            </a:r>
            <a:endParaRPr lang="de-AT" sz="1400" dirty="0"/>
          </a:p>
        </p:txBody>
      </p:sp>
      <p:pic>
        <p:nvPicPr>
          <p:cNvPr id="33" name="Grafik 32" descr="Benutzer">
            <a:extLst>
              <a:ext uri="{FF2B5EF4-FFF2-40B4-BE49-F238E27FC236}">
                <a16:creationId xmlns:a16="http://schemas.microsoft.com/office/drawing/2014/main" id="{CE7C19FA-BEC7-43A6-B5A7-90129FBBC18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700300" y="3161515"/>
            <a:ext cx="1368291" cy="1368291"/>
          </a:xfrm>
          <a:prstGeom prst="rect">
            <a:avLst/>
          </a:prstGeom>
        </p:spPr>
      </p:pic>
      <p:sp>
        <p:nvSpPr>
          <p:cNvPr id="34" name="Sprechblase: rechteckig mit abgerundeten Ecken 20">
            <a:extLst>
              <a:ext uri="{FF2B5EF4-FFF2-40B4-BE49-F238E27FC236}">
                <a16:creationId xmlns:a16="http://schemas.microsoft.com/office/drawing/2014/main" id="{0B814B09-A9F7-4B60-B2CD-6134C5A9030D}"/>
              </a:ext>
            </a:extLst>
          </p:cNvPr>
          <p:cNvSpPr/>
          <p:nvPr/>
        </p:nvSpPr>
        <p:spPr>
          <a:xfrm>
            <a:off x="9552372" y="4123991"/>
            <a:ext cx="1393322" cy="811630"/>
          </a:xfrm>
          <a:prstGeom prst="wedgeRoundRectCallout">
            <a:avLst>
              <a:gd name="adj1" fmla="val -92528"/>
              <a:gd name="adj2" fmla="val -46349"/>
              <a:gd name="adj3" fmla="val 16667"/>
            </a:avLst>
          </a:prstGeom>
          <a:solidFill>
            <a:srgbClr val="DAE2F0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400" dirty="0" err="1"/>
              <a:t>How</a:t>
            </a:r>
            <a:r>
              <a:rPr lang="de-DE" sz="1400" dirty="0"/>
              <a:t> </a:t>
            </a:r>
            <a:r>
              <a:rPr lang="de-DE" sz="1400" dirty="0" err="1"/>
              <a:t>we</a:t>
            </a:r>
            <a:r>
              <a:rPr lang="de-DE" sz="1400" dirty="0"/>
              <a:t> </a:t>
            </a:r>
            <a:r>
              <a:rPr lang="de-DE" sz="1400" dirty="0" err="1"/>
              <a:t>work</a:t>
            </a:r>
            <a:r>
              <a:rPr lang="de-DE" sz="1400" dirty="0"/>
              <a:t> </a:t>
            </a:r>
            <a:r>
              <a:rPr lang="de-DE" sz="1400" dirty="0" err="1"/>
              <a:t>together</a:t>
            </a:r>
            <a:r>
              <a:rPr lang="de-DE" sz="1400" dirty="0"/>
              <a:t> (and </a:t>
            </a:r>
            <a:r>
              <a:rPr lang="de-DE" sz="1400" dirty="0" err="1"/>
              <a:t>solve</a:t>
            </a:r>
            <a:r>
              <a:rPr lang="de-DE" sz="1400" dirty="0"/>
              <a:t> </a:t>
            </a:r>
            <a:r>
              <a:rPr lang="de-DE" sz="1400" dirty="0" err="1"/>
              <a:t>conflicts</a:t>
            </a:r>
            <a:r>
              <a:rPr lang="de-DE" sz="1400" dirty="0"/>
              <a:t>).</a:t>
            </a:r>
            <a:endParaRPr lang="de-AT" sz="1400" dirty="0"/>
          </a:p>
        </p:txBody>
      </p:sp>
      <p:sp>
        <p:nvSpPr>
          <p:cNvPr id="35" name="Pfeil: nach oben gekrümmt 25">
            <a:extLst>
              <a:ext uri="{FF2B5EF4-FFF2-40B4-BE49-F238E27FC236}">
                <a16:creationId xmlns:a16="http://schemas.microsoft.com/office/drawing/2014/main" id="{81E7CDC2-D3D7-42BE-897B-D9317B2A12A9}"/>
              </a:ext>
            </a:extLst>
          </p:cNvPr>
          <p:cNvSpPr/>
          <p:nvPr/>
        </p:nvSpPr>
        <p:spPr>
          <a:xfrm>
            <a:off x="8146069" y="4652582"/>
            <a:ext cx="482369" cy="307778"/>
          </a:xfrm>
          <a:prstGeom prst="curvedUpArrow">
            <a:avLst/>
          </a:prstGeom>
          <a:solidFill>
            <a:srgbClr val="1C78AB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>
              <a:solidFill>
                <a:schemeClr val="tx1"/>
              </a:solidFill>
            </a:endParaRPr>
          </a:p>
        </p:txBody>
      </p:sp>
      <p:sp>
        <p:nvSpPr>
          <p:cNvPr id="36" name="Textfeld 35">
            <a:extLst>
              <a:ext uri="{FF2B5EF4-FFF2-40B4-BE49-F238E27FC236}">
                <a16:creationId xmlns:a16="http://schemas.microsoft.com/office/drawing/2014/main" id="{55AAC8F0-3E88-4746-8A6B-9F325C5337EB}"/>
              </a:ext>
            </a:extLst>
          </p:cNvPr>
          <p:cNvSpPr txBox="1"/>
          <p:nvPr/>
        </p:nvSpPr>
        <p:spPr>
          <a:xfrm>
            <a:off x="7992333" y="5035602"/>
            <a:ext cx="12722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err="1"/>
              <a:t>Answers</a:t>
            </a:r>
            <a:endParaRPr lang="de-AT" sz="1400" dirty="0"/>
          </a:p>
        </p:txBody>
      </p:sp>
      <p:sp>
        <p:nvSpPr>
          <p:cNvPr id="37" name="Sprechblase: rechteckig mit abgerundeten Ecken 27">
            <a:extLst>
              <a:ext uri="{FF2B5EF4-FFF2-40B4-BE49-F238E27FC236}">
                <a16:creationId xmlns:a16="http://schemas.microsoft.com/office/drawing/2014/main" id="{3D24CDA4-01A3-4C9D-AF28-5EB5406DD083}"/>
              </a:ext>
            </a:extLst>
          </p:cNvPr>
          <p:cNvSpPr/>
          <p:nvPr/>
        </p:nvSpPr>
        <p:spPr>
          <a:xfrm>
            <a:off x="9552372" y="3346881"/>
            <a:ext cx="1393322" cy="655949"/>
          </a:xfrm>
          <a:prstGeom prst="wedgeRoundRectCallout">
            <a:avLst>
              <a:gd name="adj1" fmla="val -89213"/>
              <a:gd name="adj2" fmla="val -8215"/>
              <a:gd name="adj3" fmla="val 16667"/>
            </a:avLst>
          </a:prstGeom>
          <a:solidFill>
            <a:srgbClr val="DAE2F0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400" dirty="0" err="1"/>
              <a:t>Our</a:t>
            </a:r>
            <a:r>
              <a:rPr lang="de-DE" sz="1400" dirty="0"/>
              <a:t> </a:t>
            </a:r>
            <a:r>
              <a:rPr lang="de-DE" sz="1400" dirty="0" err="1"/>
              <a:t>relationships</a:t>
            </a:r>
            <a:r>
              <a:rPr lang="de-DE" sz="1400" dirty="0"/>
              <a:t>.</a:t>
            </a:r>
            <a:endParaRPr lang="de-AT" sz="1400" dirty="0"/>
          </a:p>
        </p:txBody>
      </p:sp>
      <p:sp>
        <p:nvSpPr>
          <p:cNvPr id="25" name="Ellipse 24">
            <a:extLst>
              <a:ext uri="{FF2B5EF4-FFF2-40B4-BE49-F238E27FC236}">
                <a16:creationId xmlns:a16="http://schemas.microsoft.com/office/drawing/2014/main" id="{15F7FBFC-2E2C-492E-BECF-DCC6FE2F8F78}"/>
              </a:ext>
            </a:extLst>
          </p:cNvPr>
          <p:cNvSpPr/>
          <p:nvPr/>
        </p:nvSpPr>
        <p:spPr>
          <a:xfrm>
            <a:off x="395536" y="1335326"/>
            <a:ext cx="2845126" cy="2817906"/>
          </a:xfrm>
          <a:prstGeom prst="ellipse">
            <a:avLst/>
          </a:prstGeom>
          <a:blipFill>
            <a:blip r:embed="rId6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031A59D8-09B8-4AE2-8727-ABA9DA21A438}"/>
              </a:ext>
            </a:extLst>
          </p:cNvPr>
          <p:cNvSpPr txBox="1"/>
          <p:nvPr/>
        </p:nvSpPr>
        <p:spPr>
          <a:xfrm>
            <a:off x="375920" y="6634480"/>
            <a:ext cx="140134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dirty="0" err="1"/>
              <a:t>Photo</a:t>
            </a:r>
            <a:r>
              <a:rPr lang="de-DE" sz="800" dirty="0"/>
              <a:t> source: </a:t>
            </a:r>
            <a:r>
              <a:rPr lang="de-DE" sz="800" dirty="0" err="1"/>
              <a:t>unsplash</a:t>
            </a:r>
            <a:r>
              <a:rPr lang="de-DE" sz="800" dirty="0"/>
              <a:t>/Leon</a:t>
            </a:r>
          </a:p>
        </p:txBody>
      </p:sp>
    </p:spTree>
    <p:extLst>
      <p:ext uri="{BB962C8B-B14F-4D97-AF65-F5344CB8AC3E}">
        <p14:creationId xmlns:p14="http://schemas.microsoft.com/office/powerpoint/2010/main" val="40151394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hteck 72"/>
          <p:cNvSpPr/>
          <p:nvPr/>
        </p:nvSpPr>
        <p:spPr>
          <a:xfrm>
            <a:off x="-4426" y="-7675"/>
            <a:ext cx="12194674" cy="958378"/>
          </a:xfrm>
          <a:prstGeom prst="rect">
            <a:avLst/>
          </a:prstGeom>
          <a:solidFill>
            <a:srgbClr val="1C78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2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38" name="Rechteck 37"/>
          <p:cNvSpPr/>
          <p:nvPr/>
        </p:nvSpPr>
        <p:spPr>
          <a:xfrm>
            <a:off x="150702" y="298052"/>
            <a:ext cx="687572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3600" dirty="0" err="1">
                <a:solidFill>
                  <a:schemeClr val="bg1"/>
                </a:solidFill>
              </a:rPr>
              <a:t>Preconditions</a:t>
            </a:r>
            <a:r>
              <a:rPr lang="de-DE" sz="3600" dirty="0">
                <a:solidFill>
                  <a:schemeClr val="bg1"/>
                </a:solidFill>
              </a:rPr>
              <a:t> </a:t>
            </a:r>
            <a:r>
              <a:rPr lang="de-DE" sz="3600" dirty="0" err="1">
                <a:solidFill>
                  <a:schemeClr val="bg1"/>
                </a:solidFill>
              </a:rPr>
              <a:t>for</a:t>
            </a:r>
            <a:r>
              <a:rPr lang="de-DE" sz="3600" dirty="0">
                <a:solidFill>
                  <a:schemeClr val="bg1"/>
                </a:solidFill>
              </a:rPr>
              <a:t> </a:t>
            </a:r>
            <a:r>
              <a:rPr lang="de-DE" sz="3600" dirty="0" err="1">
                <a:solidFill>
                  <a:schemeClr val="bg1"/>
                </a:solidFill>
              </a:rPr>
              <a:t>effective</a:t>
            </a:r>
            <a:r>
              <a:rPr lang="de-DE" sz="3600" dirty="0">
                <a:solidFill>
                  <a:schemeClr val="bg1"/>
                </a:solidFill>
              </a:rPr>
              <a:t> </a:t>
            </a:r>
            <a:r>
              <a:rPr lang="de-DE" sz="3600" dirty="0" err="1">
                <a:solidFill>
                  <a:schemeClr val="bg1"/>
                </a:solidFill>
              </a:rPr>
              <a:t>coaching</a:t>
            </a:r>
            <a:endParaRPr lang="de-DE" sz="3600" dirty="0">
              <a:solidFill>
                <a:schemeClr val="bg1"/>
              </a:solidFill>
            </a:endParaRPr>
          </a:p>
        </p:txBody>
      </p:sp>
      <p:sp>
        <p:nvSpPr>
          <p:cNvPr id="70" name="Textfeld 69"/>
          <p:cNvSpPr txBox="1"/>
          <p:nvPr/>
        </p:nvSpPr>
        <p:spPr>
          <a:xfrm>
            <a:off x="0" y="6616517"/>
            <a:ext cx="395536" cy="24148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algn="ctr">
              <a:defRPr sz="1200">
                <a:solidFill>
                  <a:srgbClr val="C00000"/>
                </a:solidFill>
                <a:latin typeface="+mj-lt"/>
              </a:defRPr>
            </a:lvl1pPr>
          </a:lstStyle>
          <a:p>
            <a:fld id="{1938B3A4-2ADF-44F3-875A-E2B5FA0321B4}" type="slidenum">
              <a:rPr lang="de-DE">
                <a:solidFill>
                  <a:schemeClr val="tx1"/>
                </a:solidFill>
              </a:rPr>
              <a:pPr/>
              <a:t>15</a:t>
            </a:fld>
            <a:endParaRPr lang="de-DE" dirty="0">
              <a:solidFill>
                <a:schemeClr val="tx1"/>
              </a:solidFill>
            </a:endParaRPr>
          </a:p>
        </p:txBody>
      </p:sp>
      <p:pic>
        <p:nvPicPr>
          <p:cNvPr id="5" name="Grafik 4" descr="Benutzer">
            <a:extLst>
              <a:ext uri="{FF2B5EF4-FFF2-40B4-BE49-F238E27FC236}">
                <a16:creationId xmlns:a16="http://schemas.microsoft.com/office/drawing/2014/main" id="{3DD40842-80D7-4998-B0DD-13B87E5A746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36603" y="3553154"/>
            <a:ext cx="1123115" cy="1123115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6F1B285E-4EF2-4047-85B7-8ED537B04888}"/>
              </a:ext>
            </a:extLst>
          </p:cNvPr>
          <p:cNvSpPr txBox="1"/>
          <p:nvPr/>
        </p:nvSpPr>
        <p:spPr>
          <a:xfrm>
            <a:off x="3908053" y="4551544"/>
            <a:ext cx="7802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/>
              <a:t>COACH</a:t>
            </a:r>
            <a:endParaRPr lang="de-AT" sz="1600" dirty="0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09C17C93-D013-4BFD-B2DB-3D4C22C982B6}"/>
              </a:ext>
            </a:extLst>
          </p:cNvPr>
          <p:cNvSpPr txBox="1"/>
          <p:nvPr/>
        </p:nvSpPr>
        <p:spPr>
          <a:xfrm>
            <a:off x="6518220" y="4552247"/>
            <a:ext cx="10164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dirty="0"/>
              <a:t>COACHEE</a:t>
            </a:r>
            <a:endParaRPr lang="de-AT" sz="1600" dirty="0"/>
          </a:p>
        </p:txBody>
      </p:sp>
      <p:pic>
        <p:nvPicPr>
          <p:cNvPr id="8" name="Grafik 7" descr="Benutzer">
            <a:extLst>
              <a:ext uri="{FF2B5EF4-FFF2-40B4-BE49-F238E27FC236}">
                <a16:creationId xmlns:a16="http://schemas.microsoft.com/office/drawing/2014/main" id="{B9EB517F-473D-4F29-BC33-649C6E2900B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451383" y="3528990"/>
            <a:ext cx="1123115" cy="1123115"/>
          </a:xfrm>
          <a:prstGeom prst="rect">
            <a:avLst/>
          </a:prstGeom>
        </p:spPr>
      </p:pic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F63CACDB-7486-4552-B13A-4272D393CC82}"/>
              </a:ext>
            </a:extLst>
          </p:cNvPr>
          <p:cNvGrpSpPr/>
          <p:nvPr/>
        </p:nvGrpSpPr>
        <p:grpSpPr>
          <a:xfrm>
            <a:off x="7465221" y="3236110"/>
            <a:ext cx="2680843" cy="907941"/>
            <a:chOff x="7465221" y="3236110"/>
            <a:chExt cx="2680843" cy="907941"/>
          </a:xfrm>
        </p:grpSpPr>
        <p:sp>
          <p:nvSpPr>
            <p:cNvPr id="9" name="Pfeil: nach unten 4">
              <a:extLst>
                <a:ext uri="{FF2B5EF4-FFF2-40B4-BE49-F238E27FC236}">
                  <a16:creationId xmlns:a16="http://schemas.microsoft.com/office/drawing/2014/main" id="{435A642E-1380-4364-9803-6EF896211936}"/>
                </a:ext>
              </a:extLst>
            </p:cNvPr>
            <p:cNvSpPr/>
            <p:nvPr/>
          </p:nvSpPr>
          <p:spPr>
            <a:xfrm rot="3807242">
              <a:off x="7599984" y="3451641"/>
              <a:ext cx="424873" cy="694400"/>
            </a:xfrm>
            <a:prstGeom prst="downArrow">
              <a:avLst/>
            </a:prstGeom>
            <a:solidFill>
              <a:srgbClr val="1C78A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sz="1600"/>
            </a:p>
          </p:txBody>
        </p:sp>
        <p:sp>
          <p:nvSpPr>
            <p:cNvPr id="10" name="Textfeld 9">
              <a:extLst>
                <a:ext uri="{FF2B5EF4-FFF2-40B4-BE49-F238E27FC236}">
                  <a16:creationId xmlns:a16="http://schemas.microsoft.com/office/drawing/2014/main" id="{ECBD8ED4-64C3-464E-86D3-9999D4031DB7}"/>
                </a:ext>
              </a:extLst>
            </p:cNvPr>
            <p:cNvSpPr txBox="1"/>
            <p:nvPr/>
          </p:nvSpPr>
          <p:spPr>
            <a:xfrm>
              <a:off x="8200851" y="3236110"/>
              <a:ext cx="1945213" cy="9079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de-DE" sz="1600" dirty="0"/>
                <a:t>A </a:t>
              </a:r>
              <a:r>
                <a:rPr lang="de-DE" sz="1600" b="1" dirty="0" err="1"/>
                <a:t>coachable</a:t>
              </a:r>
              <a:r>
                <a:rPr lang="de-DE" sz="1600" dirty="0"/>
                <a:t> </a:t>
              </a:r>
              <a:r>
                <a:rPr lang="de-DE" sz="1600" dirty="0" err="1"/>
                <a:t>coachee</a:t>
              </a:r>
              <a:endParaRPr lang="de-DE" sz="1600" dirty="0"/>
            </a:p>
            <a:p>
              <a:pPr algn="ctr">
                <a:spcAft>
                  <a:spcPts val="600"/>
                </a:spcAft>
              </a:pPr>
              <a:r>
                <a:rPr lang="de-DE" sz="1600" dirty="0"/>
                <a:t>A </a:t>
              </a:r>
              <a:r>
                <a:rPr lang="de-DE" sz="1600" dirty="0" err="1"/>
                <a:t>coachee</a:t>
              </a:r>
              <a:r>
                <a:rPr lang="de-DE" sz="1600" dirty="0"/>
                <a:t> </a:t>
              </a:r>
              <a:r>
                <a:rPr lang="de-DE" sz="1600" dirty="0" err="1"/>
                <a:t>who</a:t>
              </a:r>
              <a:r>
                <a:rPr lang="de-DE" sz="1600" dirty="0"/>
                <a:t> </a:t>
              </a:r>
              <a:br>
                <a:rPr lang="de-DE" sz="1600" dirty="0"/>
              </a:br>
              <a:r>
                <a:rPr lang="de-DE" sz="1600" dirty="0" err="1"/>
                <a:t>feels</a:t>
              </a:r>
              <a:r>
                <a:rPr lang="de-DE" sz="1600" dirty="0"/>
                <a:t> </a:t>
              </a:r>
              <a:r>
                <a:rPr lang="de-DE" sz="1600" b="1" dirty="0" err="1"/>
                <a:t>responsible</a:t>
              </a:r>
              <a:endParaRPr lang="de-AT" sz="1600" b="1" dirty="0"/>
            </a:p>
          </p:txBody>
        </p:sp>
      </p:grpSp>
      <p:sp>
        <p:nvSpPr>
          <p:cNvPr id="11" name="Pfeil: nach links und rechts 5">
            <a:extLst>
              <a:ext uri="{FF2B5EF4-FFF2-40B4-BE49-F238E27FC236}">
                <a16:creationId xmlns:a16="http://schemas.microsoft.com/office/drawing/2014/main" id="{70D8A34B-C909-41C8-8340-BE3396042925}"/>
              </a:ext>
            </a:extLst>
          </p:cNvPr>
          <p:cNvSpPr/>
          <p:nvPr/>
        </p:nvSpPr>
        <p:spPr>
          <a:xfrm>
            <a:off x="4984988" y="3897074"/>
            <a:ext cx="1315947" cy="446712"/>
          </a:xfrm>
          <a:prstGeom prst="leftRightArrow">
            <a:avLst/>
          </a:prstGeom>
          <a:solidFill>
            <a:srgbClr val="1C78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sz="1600"/>
          </a:p>
        </p:txBody>
      </p:sp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F67B6987-0348-4BCB-BA37-B8A3B2E41F0D}"/>
              </a:ext>
            </a:extLst>
          </p:cNvPr>
          <p:cNvGrpSpPr/>
          <p:nvPr/>
        </p:nvGrpSpPr>
        <p:grpSpPr>
          <a:xfrm>
            <a:off x="2083307" y="1651629"/>
            <a:ext cx="3336418" cy="2085132"/>
            <a:chOff x="2083307" y="1651629"/>
            <a:chExt cx="3336418" cy="2085132"/>
          </a:xfrm>
        </p:grpSpPr>
        <p:sp>
          <p:nvSpPr>
            <p:cNvPr id="15" name="Abgerundetes Rechteck 6">
              <a:extLst>
                <a:ext uri="{FF2B5EF4-FFF2-40B4-BE49-F238E27FC236}">
                  <a16:creationId xmlns:a16="http://schemas.microsoft.com/office/drawing/2014/main" id="{F0421F3A-D772-43FE-8CCA-4DD4B71DD5BC}"/>
                </a:ext>
              </a:extLst>
            </p:cNvPr>
            <p:cNvSpPr/>
            <p:nvPr/>
          </p:nvSpPr>
          <p:spPr>
            <a:xfrm>
              <a:off x="2083307" y="1651629"/>
              <a:ext cx="2274350" cy="1186385"/>
            </a:xfrm>
            <a:prstGeom prst="roundRect">
              <a:avLst/>
            </a:prstGeom>
            <a:solidFill>
              <a:srgbClr val="DAE2F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600" dirty="0">
                  <a:solidFill>
                    <a:schemeClr val="tx1"/>
                  </a:solidFill>
                </a:rPr>
                <a:t>Joint</a:t>
              </a:r>
              <a:r>
                <a:rPr lang="de-DE" sz="1600" b="1" dirty="0">
                  <a:solidFill>
                    <a:schemeClr val="tx1"/>
                  </a:solidFill>
                </a:rPr>
                <a:t> goal-</a:t>
              </a:r>
              <a:r>
                <a:rPr lang="de-DE" sz="1600" b="1" dirty="0" err="1">
                  <a:solidFill>
                    <a:schemeClr val="tx1"/>
                  </a:solidFill>
                </a:rPr>
                <a:t>orientation</a:t>
              </a:r>
              <a:endParaRPr lang="de-DE" sz="1600" dirty="0">
                <a:solidFill>
                  <a:schemeClr val="tx1"/>
                </a:solidFill>
              </a:endParaRPr>
            </a:p>
          </p:txBody>
        </p:sp>
        <p:cxnSp>
          <p:nvCxnSpPr>
            <p:cNvPr id="3" name="Gerade Verbindung mit Pfeil 2">
              <a:extLst>
                <a:ext uri="{FF2B5EF4-FFF2-40B4-BE49-F238E27FC236}">
                  <a16:creationId xmlns:a16="http://schemas.microsoft.com/office/drawing/2014/main" id="{F37EA3E7-17B1-4EA6-899F-7454354CF36A}"/>
                </a:ext>
              </a:extLst>
            </p:cNvPr>
            <p:cNvCxnSpPr>
              <a:cxnSpLocks/>
            </p:cNvCxnSpPr>
            <p:nvPr/>
          </p:nvCxnSpPr>
          <p:spPr>
            <a:xfrm>
              <a:off x="4355616" y="2881093"/>
              <a:ext cx="1064109" cy="855668"/>
            </a:xfrm>
            <a:prstGeom prst="straightConnector1">
              <a:avLst/>
            </a:prstGeom>
            <a:ln w="127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uppieren 11">
            <a:extLst>
              <a:ext uri="{FF2B5EF4-FFF2-40B4-BE49-F238E27FC236}">
                <a16:creationId xmlns:a16="http://schemas.microsoft.com/office/drawing/2014/main" id="{1C9C8F10-25E4-4F89-8F1B-C48001C998B3}"/>
              </a:ext>
            </a:extLst>
          </p:cNvPr>
          <p:cNvGrpSpPr/>
          <p:nvPr/>
        </p:nvGrpSpPr>
        <p:grpSpPr>
          <a:xfrm>
            <a:off x="5962651" y="1722793"/>
            <a:ext cx="3314668" cy="2013968"/>
            <a:chOff x="5962651" y="1722793"/>
            <a:chExt cx="3314668" cy="2013968"/>
          </a:xfrm>
        </p:grpSpPr>
        <p:sp>
          <p:nvSpPr>
            <p:cNvPr id="16" name="Abgerundetes Rechteck 6">
              <a:extLst>
                <a:ext uri="{FF2B5EF4-FFF2-40B4-BE49-F238E27FC236}">
                  <a16:creationId xmlns:a16="http://schemas.microsoft.com/office/drawing/2014/main" id="{FA5EF24C-9FF9-4290-9A50-EF69C7554326}"/>
                </a:ext>
              </a:extLst>
            </p:cNvPr>
            <p:cNvSpPr/>
            <p:nvPr/>
          </p:nvSpPr>
          <p:spPr>
            <a:xfrm>
              <a:off x="7002969" y="1722793"/>
              <a:ext cx="2274350" cy="1123115"/>
            </a:xfrm>
            <a:prstGeom prst="roundRect">
              <a:avLst/>
            </a:prstGeom>
            <a:solidFill>
              <a:srgbClr val="DAE2F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600" b="1" dirty="0">
                  <a:solidFill>
                    <a:schemeClr val="tx1"/>
                  </a:solidFill>
                </a:rPr>
                <a:t>Collaborative </a:t>
              </a:r>
              <a:br>
                <a:rPr lang="de-DE" sz="1600" b="1" dirty="0">
                  <a:solidFill>
                    <a:schemeClr val="tx1"/>
                  </a:solidFill>
                </a:rPr>
              </a:br>
              <a:r>
                <a:rPr lang="de-DE" sz="1600" b="1" dirty="0" err="1">
                  <a:solidFill>
                    <a:schemeClr val="tx1"/>
                  </a:solidFill>
                </a:rPr>
                <a:t>mindset</a:t>
              </a:r>
              <a:endParaRPr lang="de-DE" sz="1600" b="1" dirty="0">
                <a:solidFill>
                  <a:schemeClr val="tx1"/>
                </a:solidFill>
              </a:endParaRPr>
            </a:p>
          </p:txBody>
        </p:sp>
        <p:cxnSp>
          <p:nvCxnSpPr>
            <p:cNvPr id="24" name="Gerade Verbindung mit Pfeil 23">
              <a:extLst>
                <a:ext uri="{FF2B5EF4-FFF2-40B4-BE49-F238E27FC236}">
                  <a16:creationId xmlns:a16="http://schemas.microsoft.com/office/drawing/2014/main" id="{E973EBF7-0E36-4A3C-949D-B5DBFB28E51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962651" y="2881093"/>
              <a:ext cx="1040318" cy="855668"/>
            </a:xfrm>
            <a:prstGeom prst="straightConnector1">
              <a:avLst/>
            </a:prstGeom>
            <a:ln w="127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5F3865B7-BF1A-4601-8EFA-72F064D93D19}"/>
              </a:ext>
            </a:extLst>
          </p:cNvPr>
          <p:cNvGrpSpPr/>
          <p:nvPr/>
        </p:nvGrpSpPr>
        <p:grpSpPr>
          <a:xfrm>
            <a:off x="4543138" y="1659523"/>
            <a:ext cx="2274350" cy="2077238"/>
            <a:chOff x="4543138" y="1659523"/>
            <a:chExt cx="2274350" cy="2077238"/>
          </a:xfrm>
        </p:grpSpPr>
        <p:sp>
          <p:nvSpPr>
            <p:cNvPr id="13" name="Abgerundetes Rechteck 6">
              <a:extLst>
                <a:ext uri="{FF2B5EF4-FFF2-40B4-BE49-F238E27FC236}">
                  <a16:creationId xmlns:a16="http://schemas.microsoft.com/office/drawing/2014/main" id="{5354ED9E-35FA-4856-B308-4E722A174022}"/>
                </a:ext>
              </a:extLst>
            </p:cNvPr>
            <p:cNvSpPr/>
            <p:nvPr/>
          </p:nvSpPr>
          <p:spPr>
            <a:xfrm>
              <a:off x="4543138" y="1659523"/>
              <a:ext cx="2274350" cy="1186385"/>
            </a:xfrm>
            <a:prstGeom prst="roundRect">
              <a:avLst/>
            </a:prstGeom>
            <a:solidFill>
              <a:srgbClr val="DAE2F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600" b="1" dirty="0" err="1">
                  <a:solidFill>
                    <a:schemeClr val="tx1"/>
                  </a:solidFill>
                </a:rPr>
                <a:t>Good</a:t>
              </a:r>
              <a:r>
                <a:rPr lang="de-DE" sz="1600" b="1" dirty="0">
                  <a:solidFill>
                    <a:schemeClr val="tx1"/>
                  </a:solidFill>
                </a:rPr>
                <a:t>, </a:t>
              </a:r>
              <a:r>
                <a:rPr lang="de-DE" sz="1600" b="1" dirty="0" err="1">
                  <a:solidFill>
                    <a:schemeClr val="tx1"/>
                  </a:solidFill>
                </a:rPr>
                <a:t>trustful</a:t>
              </a:r>
              <a:r>
                <a:rPr lang="de-DE" sz="1600" b="1" dirty="0">
                  <a:solidFill>
                    <a:schemeClr val="tx1"/>
                  </a:solidFill>
                </a:rPr>
                <a:t> </a:t>
              </a:r>
              <a:r>
                <a:rPr lang="de-DE" sz="1600" b="1" dirty="0" err="1">
                  <a:solidFill>
                    <a:schemeClr val="tx1"/>
                  </a:solidFill>
                </a:rPr>
                <a:t>relationship</a:t>
              </a:r>
              <a:r>
                <a:rPr lang="de-DE" sz="1600" b="1" dirty="0">
                  <a:solidFill>
                    <a:schemeClr val="tx1"/>
                  </a:solidFill>
                </a:rPr>
                <a:t> </a:t>
              </a:r>
              <a:r>
                <a:rPr lang="de-DE" sz="1600" dirty="0" err="1">
                  <a:solidFill>
                    <a:schemeClr val="tx1"/>
                  </a:solidFill>
                </a:rPr>
                <a:t>between</a:t>
              </a:r>
              <a:r>
                <a:rPr lang="de-DE" sz="1600" dirty="0">
                  <a:solidFill>
                    <a:schemeClr val="tx1"/>
                  </a:solidFill>
                </a:rPr>
                <a:t> </a:t>
              </a:r>
              <a:r>
                <a:rPr lang="de-DE" sz="1600" dirty="0" err="1">
                  <a:solidFill>
                    <a:schemeClr val="tx1"/>
                  </a:solidFill>
                </a:rPr>
                <a:t>the</a:t>
              </a:r>
              <a:r>
                <a:rPr lang="de-DE" sz="1600" dirty="0">
                  <a:solidFill>
                    <a:schemeClr val="tx1"/>
                  </a:solidFill>
                </a:rPr>
                <a:t> </a:t>
              </a:r>
              <a:r>
                <a:rPr lang="de-DE" sz="1600" dirty="0" err="1">
                  <a:solidFill>
                    <a:schemeClr val="tx1"/>
                  </a:solidFill>
                </a:rPr>
                <a:t>coach</a:t>
              </a:r>
              <a:r>
                <a:rPr lang="de-DE" sz="1600" dirty="0">
                  <a:solidFill>
                    <a:schemeClr val="tx1"/>
                  </a:solidFill>
                </a:rPr>
                <a:t> and </a:t>
              </a:r>
              <a:r>
                <a:rPr lang="de-DE" sz="1600" dirty="0" err="1">
                  <a:solidFill>
                    <a:schemeClr val="tx1"/>
                  </a:solidFill>
                </a:rPr>
                <a:t>the</a:t>
              </a:r>
              <a:r>
                <a:rPr lang="de-DE" sz="1600" dirty="0">
                  <a:solidFill>
                    <a:schemeClr val="tx1"/>
                  </a:solidFill>
                </a:rPr>
                <a:t> </a:t>
              </a:r>
              <a:r>
                <a:rPr lang="de-DE" sz="1600" dirty="0" err="1">
                  <a:solidFill>
                    <a:schemeClr val="tx1"/>
                  </a:solidFill>
                </a:rPr>
                <a:t>coachee</a:t>
              </a:r>
              <a:endParaRPr lang="de-DE" sz="1600" dirty="0">
                <a:solidFill>
                  <a:schemeClr val="tx1"/>
                </a:solidFill>
              </a:endParaRPr>
            </a:p>
          </p:txBody>
        </p:sp>
        <p:cxnSp>
          <p:nvCxnSpPr>
            <p:cNvPr id="21" name="Gerade Verbindung mit Pfeil 20">
              <a:extLst>
                <a:ext uri="{FF2B5EF4-FFF2-40B4-BE49-F238E27FC236}">
                  <a16:creationId xmlns:a16="http://schemas.microsoft.com/office/drawing/2014/main" id="{CED09280-DFF0-4F0E-8BE8-97048E56C51B}"/>
                </a:ext>
              </a:extLst>
            </p:cNvPr>
            <p:cNvCxnSpPr>
              <a:cxnSpLocks/>
            </p:cNvCxnSpPr>
            <p:nvPr/>
          </p:nvCxnSpPr>
          <p:spPr>
            <a:xfrm>
              <a:off x="5680313" y="2974761"/>
              <a:ext cx="0" cy="762000"/>
            </a:xfrm>
            <a:prstGeom prst="straightConnector1">
              <a:avLst/>
            </a:prstGeom>
            <a:ln w="127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712325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feld 9"/>
          <p:cNvSpPr txBox="1"/>
          <p:nvPr/>
        </p:nvSpPr>
        <p:spPr>
          <a:xfrm>
            <a:off x="3054004" y="4322613"/>
            <a:ext cx="55854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dirty="0">
                <a:latin typeface="+mj-lt"/>
              </a:rPr>
              <a:t>End </a:t>
            </a:r>
            <a:r>
              <a:rPr lang="de-DE" sz="1600" dirty="0" err="1">
                <a:latin typeface="+mj-lt"/>
              </a:rPr>
              <a:t>of</a:t>
            </a:r>
            <a:r>
              <a:rPr lang="de-DE" sz="1600" dirty="0">
                <a:latin typeface="+mj-lt"/>
              </a:rPr>
              <a:t> </a:t>
            </a:r>
            <a:r>
              <a:rPr lang="de-DE" sz="1600" dirty="0" err="1">
                <a:latin typeface="+mj-lt"/>
              </a:rPr>
              <a:t>module</a:t>
            </a:r>
            <a:endParaRPr lang="de-DE" sz="1600" dirty="0">
              <a:latin typeface="+mj-lt"/>
            </a:endParaRP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870" b="45362"/>
          <a:stretch/>
        </p:blipFill>
        <p:spPr>
          <a:xfrm>
            <a:off x="1835143" y="1097924"/>
            <a:ext cx="8154053" cy="2907098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1818745" y="4659545"/>
            <a:ext cx="81622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5400" b="1" dirty="0">
                <a:solidFill>
                  <a:srgbClr val="1C78AB"/>
                </a:solidFill>
              </a:rPr>
              <a:t>WHAT IS</a:t>
            </a:r>
          </a:p>
        </p:txBody>
      </p:sp>
      <p:sp>
        <p:nvSpPr>
          <p:cNvPr id="9" name="Rechteck 8"/>
          <p:cNvSpPr/>
          <p:nvPr/>
        </p:nvSpPr>
        <p:spPr>
          <a:xfrm>
            <a:off x="1810546" y="5289193"/>
            <a:ext cx="817865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5400" b="1" dirty="0">
                <a:solidFill>
                  <a:srgbClr val="1C78AB"/>
                </a:solidFill>
              </a:rPr>
              <a:t>COACHING?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402646" y="6581513"/>
            <a:ext cx="175080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dirty="0" err="1"/>
              <a:t>Photo</a:t>
            </a:r>
            <a:r>
              <a:rPr lang="de-DE" sz="800" dirty="0"/>
              <a:t> </a:t>
            </a:r>
            <a:r>
              <a:rPr lang="de-DE" sz="800" dirty="0" err="1"/>
              <a:t>source</a:t>
            </a:r>
            <a:r>
              <a:rPr lang="de-DE" sz="800" dirty="0"/>
              <a:t>:  </a:t>
            </a:r>
            <a:r>
              <a:rPr lang="en-US" sz="800" dirty="0" err="1"/>
              <a:t>unsplash</a:t>
            </a:r>
            <a:r>
              <a:rPr lang="en-US" sz="800" dirty="0"/>
              <a:t> / Toa </a:t>
            </a:r>
            <a:r>
              <a:rPr lang="en-US" sz="800" dirty="0" err="1"/>
              <a:t>Heftiba</a:t>
            </a:r>
            <a:endParaRPr lang="de-DE" sz="800" dirty="0"/>
          </a:p>
        </p:txBody>
      </p:sp>
      <p:sp>
        <p:nvSpPr>
          <p:cNvPr id="15" name="Textfeld 14"/>
          <p:cNvSpPr txBox="1"/>
          <p:nvPr/>
        </p:nvSpPr>
        <p:spPr>
          <a:xfrm>
            <a:off x="0" y="6616517"/>
            <a:ext cx="395536" cy="24148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algn="ctr">
              <a:defRPr sz="1200">
                <a:solidFill>
                  <a:srgbClr val="C00000"/>
                </a:solidFill>
                <a:latin typeface="+mj-lt"/>
              </a:defRPr>
            </a:lvl1pPr>
          </a:lstStyle>
          <a:p>
            <a:fld id="{1938B3A4-2ADF-44F3-875A-E2B5FA0321B4}" type="slidenum">
              <a:rPr lang="de-DE">
                <a:solidFill>
                  <a:schemeClr val="tx1"/>
                </a:solidFill>
              </a:rPr>
              <a:pPr/>
              <a:t>16</a:t>
            </a:fld>
            <a:endParaRPr lang="de-D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18370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Textfeld 69"/>
          <p:cNvSpPr txBox="1"/>
          <p:nvPr/>
        </p:nvSpPr>
        <p:spPr>
          <a:xfrm>
            <a:off x="0" y="6616517"/>
            <a:ext cx="395536" cy="24148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algn="ctr">
              <a:defRPr sz="1200">
                <a:solidFill>
                  <a:srgbClr val="C00000"/>
                </a:solidFill>
                <a:latin typeface="+mj-lt"/>
              </a:defRPr>
            </a:lvl1pPr>
          </a:lstStyle>
          <a:p>
            <a:fld id="{1938B3A4-2ADF-44F3-875A-E2B5FA0321B4}" type="slidenum">
              <a:rPr lang="de-DE">
                <a:solidFill>
                  <a:schemeClr val="tx1"/>
                </a:solidFill>
              </a:rPr>
              <a:pPr/>
              <a:t>2</a:t>
            </a:fld>
            <a:endParaRPr lang="de-DE" dirty="0">
              <a:solidFill>
                <a:schemeClr val="tx1"/>
              </a:solidFill>
            </a:endParaRPr>
          </a:p>
        </p:txBody>
      </p:sp>
      <p:pic>
        <p:nvPicPr>
          <p:cNvPr id="29" name="Grafik 2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17" t="10069" r="20434" b="6604"/>
          <a:stretch/>
        </p:blipFill>
        <p:spPr>
          <a:xfrm>
            <a:off x="5718904" y="1200430"/>
            <a:ext cx="5881573" cy="5166360"/>
          </a:xfrm>
          <a:prstGeom prst="rect">
            <a:avLst/>
          </a:prstGeom>
        </p:spPr>
      </p:pic>
      <p:sp>
        <p:nvSpPr>
          <p:cNvPr id="32" name="Textfeld 31"/>
          <p:cNvSpPr txBox="1"/>
          <p:nvPr/>
        </p:nvSpPr>
        <p:spPr>
          <a:xfrm>
            <a:off x="852379" y="2010548"/>
            <a:ext cx="4866910" cy="28161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000" dirty="0"/>
              <a:t>These </a:t>
            </a:r>
            <a:r>
              <a:rPr lang="de-DE" sz="2000" dirty="0" err="1"/>
              <a:t>slides</a:t>
            </a:r>
            <a:r>
              <a:rPr lang="de-DE" sz="2000" dirty="0"/>
              <a:t> </a:t>
            </a:r>
            <a:r>
              <a:rPr lang="de-DE" sz="2000" dirty="0" err="1"/>
              <a:t>are</a:t>
            </a:r>
            <a:r>
              <a:rPr lang="de-DE" sz="2000" dirty="0"/>
              <a:t> </a:t>
            </a:r>
            <a:r>
              <a:rPr lang="de-DE" sz="2000" dirty="0" err="1"/>
              <a:t>based</a:t>
            </a:r>
            <a:r>
              <a:rPr lang="de-DE" sz="2000" dirty="0"/>
              <a:t> on </a:t>
            </a:r>
            <a:br>
              <a:rPr lang="de-DE" sz="2000" dirty="0"/>
            </a:br>
            <a:r>
              <a:rPr lang="de-DE" sz="2000" b="1" dirty="0"/>
              <a:t>Chapter 1 </a:t>
            </a:r>
            <a:r>
              <a:rPr lang="de-DE" sz="2000" dirty="0" err="1"/>
              <a:t>of</a:t>
            </a:r>
            <a:r>
              <a:rPr lang="de-DE" sz="2000" dirty="0"/>
              <a:t> </a:t>
            </a:r>
            <a:r>
              <a:rPr lang="de-DE" sz="2000" dirty="0" err="1"/>
              <a:t>the</a:t>
            </a:r>
            <a:r>
              <a:rPr lang="de-DE" sz="2000" dirty="0"/>
              <a:t> </a:t>
            </a:r>
            <a:r>
              <a:rPr lang="de-DE" sz="2000" dirty="0" err="1"/>
              <a:t>textbook</a:t>
            </a:r>
            <a:r>
              <a:rPr lang="de-DE" sz="2000" dirty="0"/>
              <a:t> </a:t>
            </a:r>
          </a:p>
          <a:p>
            <a:endParaRPr lang="de-DE" sz="2000" b="1" i="1" dirty="0"/>
          </a:p>
          <a:p>
            <a:pPr algn="ctr"/>
            <a:r>
              <a:rPr lang="de-DE" sz="3200" b="1" i="1" dirty="0" err="1"/>
              <a:t>Developing</a:t>
            </a:r>
            <a:r>
              <a:rPr lang="de-DE" sz="3200" b="1" i="1" dirty="0"/>
              <a:t> Coaching Skills:</a:t>
            </a:r>
            <a:br>
              <a:rPr lang="de-DE" sz="3200" b="1" i="1" dirty="0"/>
            </a:br>
            <a:r>
              <a:rPr lang="de-DE" sz="3200" b="1" i="1" dirty="0"/>
              <a:t>A </a:t>
            </a:r>
            <a:r>
              <a:rPr lang="de-DE" sz="3200" b="1" i="1" dirty="0" err="1"/>
              <a:t>Concise</a:t>
            </a:r>
            <a:r>
              <a:rPr lang="de-DE" sz="3200" b="1" i="1" dirty="0"/>
              <a:t> </a:t>
            </a:r>
            <a:r>
              <a:rPr lang="de-DE" sz="3200" b="1" i="1" dirty="0" err="1"/>
              <a:t>Introduction</a:t>
            </a:r>
            <a:endParaRPr lang="de-DE" sz="3200" b="1" i="1" dirty="0"/>
          </a:p>
          <a:p>
            <a:endParaRPr lang="de-DE" sz="2000" b="1" i="1" dirty="0"/>
          </a:p>
          <a:p>
            <a:pPr algn="ctr">
              <a:spcAft>
                <a:spcPts val="600"/>
              </a:spcAft>
            </a:pPr>
            <a:r>
              <a:rPr lang="de-DE" sz="1400" dirty="0" err="1"/>
              <a:t>Author</a:t>
            </a:r>
            <a:r>
              <a:rPr lang="de-DE" sz="1400" dirty="0"/>
              <a:t>: Dietmar Sternad</a:t>
            </a:r>
          </a:p>
          <a:p>
            <a:pPr algn="ctr"/>
            <a:r>
              <a:rPr lang="de-DE" sz="1400" dirty="0"/>
              <a:t>©2021 </a:t>
            </a:r>
            <a:r>
              <a:rPr lang="de-DE" sz="1400" dirty="0" err="1"/>
              <a:t>by</a:t>
            </a:r>
            <a:r>
              <a:rPr lang="de-DE" sz="1400" dirty="0"/>
              <a:t> </a:t>
            </a:r>
            <a:r>
              <a:rPr lang="de-DE" sz="1400" dirty="0" err="1"/>
              <a:t>econcise</a:t>
            </a:r>
            <a:r>
              <a:rPr lang="de-DE" sz="1400" dirty="0"/>
              <a:t> </a:t>
            </a:r>
            <a:r>
              <a:rPr lang="de-DE" sz="1400" dirty="0" err="1"/>
              <a:t>publishing</a:t>
            </a:r>
            <a:endParaRPr lang="de-DE" sz="1400" dirty="0"/>
          </a:p>
        </p:txBody>
      </p:sp>
      <p:sp>
        <p:nvSpPr>
          <p:cNvPr id="35" name="Ellipse 34"/>
          <p:cNvSpPr/>
          <p:nvPr/>
        </p:nvSpPr>
        <p:spPr>
          <a:xfrm rot="5400000">
            <a:off x="3108884" y="1424865"/>
            <a:ext cx="451360" cy="46319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1" dirty="0">
              <a:solidFill>
                <a:schemeClr val="bg1"/>
              </a:solidFill>
              <a:latin typeface="Gill Sans MT" panose="020B0502020104020203" pitchFamily="34" charset="0"/>
            </a:endParaRPr>
          </a:p>
        </p:txBody>
      </p:sp>
      <p:sp>
        <p:nvSpPr>
          <p:cNvPr id="36" name="Pfeil nach rechts 35"/>
          <p:cNvSpPr/>
          <p:nvPr/>
        </p:nvSpPr>
        <p:spPr>
          <a:xfrm rot="5400000">
            <a:off x="3182547" y="1535004"/>
            <a:ext cx="304033" cy="286192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7" name="Textfeld 36"/>
          <p:cNvSpPr txBox="1"/>
          <p:nvPr/>
        </p:nvSpPr>
        <p:spPr>
          <a:xfrm>
            <a:off x="375920" y="6634480"/>
            <a:ext cx="225414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dirty="0"/>
              <a:t>Cover </a:t>
            </a:r>
            <a:r>
              <a:rPr lang="de-DE" sz="800" dirty="0" err="1"/>
              <a:t>illustration</a:t>
            </a:r>
            <a:r>
              <a:rPr lang="de-DE" sz="800" dirty="0"/>
              <a:t> (</a:t>
            </a:r>
            <a:r>
              <a:rPr lang="de-DE" sz="800" dirty="0" err="1"/>
              <a:t>heads</a:t>
            </a:r>
            <a:r>
              <a:rPr lang="de-DE" sz="800" dirty="0"/>
              <a:t>): © </a:t>
            </a:r>
            <a:r>
              <a:rPr lang="de-DE" sz="800" dirty="0" err="1"/>
              <a:t>Stmool</a:t>
            </a:r>
            <a:r>
              <a:rPr lang="de-DE" sz="800" dirty="0"/>
              <a:t>/Shutterstock</a:t>
            </a:r>
          </a:p>
        </p:txBody>
      </p:sp>
      <p:sp>
        <p:nvSpPr>
          <p:cNvPr id="39" name="Rechteck 38"/>
          <p:cNvSpPr/>
          <p:nvPr/>
        </p:nvSpPr>
        <p:spPr>
          <a:xfrm>
            <a:off x="-4426" y="-7675"/>
            <a:ext cx="12194674" cy="958378"/>
          </a:xfrm>
          <a:prstGeom prst="rect">
            <a:avLst/>
          </a:prstGeom>
          <a:solidFill>
            <a:srgbClr val="1C78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2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41" name="Rechteck 40"/>
          <p:cNvSpPr/>
          <p:nvPr/>
        </p:nvSpPr>
        <p:spPr>
          <a:xfrm>
            <a:off x="150702" y="298052"/>
            <a:ext cx="441499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3600" dirty="0">
                <a:solidFill>
                  <a:schemeClr val="bg1"/>
                </a:solidFill>
              </a:rPr>
              <a:t>The </a:t>
            </a:r>
            <a:r>
              <a:rPr lang="de-DE" sz="3600" dirty="0" err="1">
                <a:solidFill>
                  <a:schemeClr val="bg1"/>
                </a:solidFill>
              </a:rPr>
              <a:t>coaching</a:t>
            </a:r>
            <a:r>
              <a:rPr lang="de-DE" sz="3600" dirty="0">
                <a:solidFill>
                  <a:schemeClr val="bg1"/>
                </a:solidFill>
              </a:rPr>
              <a:t> </a:t>
            </a:r>
            <a:r>
              <a:rPr lang="de-DE" sz="3600" dirty="0" err="1">
                <a:solidFill>
                  <a:schemeClr val="bg1"/>
                </a:solidFill>
              </a:rPr>
              <a:t>textbook</a:t>
            </a:r>
            <a:endParaRPr lang="de-DE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48034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hteck 39"/>
          <p:cNvSpPr/>
          <p:nvPr/>
        </p:nvSpPr>
        <p:spPr>
          <a:xfrm>
            <a:off x="1381525" y="1808511"/>
            <a:ext cx="297504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600" dirty="0" err="1"/>
              <a:t>Explain</a:t>
            </a:r>
            <a:r>
              <a:rPr lang="de-DE" sz="1600" dirty="0"/>
              <a:t> </a:t>
            </a:r>
            <a:r>
              <a:rPr lang="de-DE" sz="1600" dirty="0" err="1"/>
              <a:t>what</a:t>
            </a:r>
            <a:r>
              <a:rPr lang="de-DE" sz="1600" dirty="0"/>
              <a:t> </a:t>
            </a:r>
            <a:r>
              <a:rPr lang="de-DE" sz="1600" b="1" dirty="0" err="1"/>
              <a:t>coaching</a:t>
            </a:r>
            <a:r>
              <a:rPr lang="de-DE" sz="1600" dirty="0"/>
              <a:t> </a:t>
            </a:r>
            <a:r>
              <a:rPr lang="de-DE" sz="1600" dirty="0" err="1"/>
              <a:t>is</a:t>
            </a:r>
            <a:r>
              <a:rPr lang="de-DE" sz="1600" dirty="0"/>
              <a:t> all </a:t>
            </a:r>
            <a:r>
              <a:rPr lang="de-DE" sz="1600" dirty="0" err="1"/>
              <a:t>about</a:t>
            </a:r>
            <a:endParaRPr lang="de-DE" sz="1600" b="1" dirty="0"/>
          </a:p>
        </p:txBody>
      </p:sp>
      <p:sp>
        <p:nvSpPr>
          <p:cNvPr id="24" name="Rechteck 23"/>
          <p:cNvSpPr/>
          <p:nvPr/>
        </p:nvSpPr>
        <p:spPr>
          <a:xfrm>
            <a:off x="1381525" y="2518072"/>
            <a:ext cx="570720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/>
              <a:t>Distinguish coaching from </a:t>
            </a:r>
            <a:r>
              <a:rPr lang="en-US" sz="1600" b="1" dirty="0"/>
              <a:t>other types of developmental activities</a:t>
            </a:r>
            <a:endParaRPr lang="de-DE" sz="1600" b="1" dirty="0"/>
          </a:p>
        </p:txBody>
      </p:sp>
      <p:sp>
        <p:nvSpPr>
          <p:cNvPr id="26" name="Rechteck 25"/>
          <p:cNvSpPr/>
          <p:nvPr/>
        </p:nvSpPr>
        <p:spPr>
          <a:xfrm>
            <a:off x="1381525" y="3227633"/>
            <a:ext cx="361355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600" dirty="0" err="1"/>
              <a:t>Describe</a:t>
            </a:r>
            <a:r>
              <a:rPr lang="de-DE" sz="1600" dirty="0"/>
              <a:t> </a:t>
            </a:r>
            <a:r>
              <a:rPr lang="de-DE" sz="1600" dirty="0" err="1"/>
              <a:t>the</a:t>
            </a:r>
            <a:r>
              <a:rPr lang="de-DE" sz="1600" dirty="0"/>
              <a:t> </a:t>
            </a:r>
            <a:r>
              <a:rPr lang="de-DE" sz="1600" b="1" dirty="0" err="1"/>
              <a:t>main</a:t>
            </a:r>
            <a:r>
              <a:rPr lang="de-DE" sz="1600" b="1" dirty="0"/>
              <a:t> </a:t>
            </a:r>
            <a:r>
              <a:rPr lang="de-DE" sz="1600" b="1" dirty="0" err="1"/>
              <a:t>outcomes</a:t>
            </a:r>
            <a:r>
              <a:rPr lang="de-DE" sz="1600" b="1" dirty="0"/>
              <a:t> </a:t>
            </a:r>
            <a:r>
              <a:rPr lang="de-DE" sz="1600" b="1" dirty="0" err="1"/>
              <a:t>of</a:t>
            </a:r>
            <a:r>
              <a:rPr lang="de-DE" sz="1600" b="1" dirty="0"/>
              <a:t> </a:t>
            </a:r>
            <a:r>
              <a:rPr lang="de-DE" sz="1600" b="1" dirty="0" err="1"/>
              <a:t>coaching</a:t>
            </a:r>
            <a:endParaRPr lang="de-DE" sz="1600" b="1" dirty="0"/>
          </a:p>
        </p:txBody>
      </p:sp>
      <p:sp>
        <p:nvSpPr>
          <p:cNvPr id="28" name="Rechteck 27"/>
          <p:cNvSpPr/>
          <p:nvPr/>
        </p:nvSpPr>
        <p:spPr>
          <a:xfrm>
            <a:off x="1381525" y="3937194"/>
            <a:ext cx="336932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1600" dirty="0"/>
              <a:t>Explore </a:t>
            </a:r>
            <a:r>
              <a:rPr lang="en-US" sz="1600" b="1" dirty="0"/>
              <a:t>what professional coaches do</a:t>
            </a:r>
            <a:endParaRPr lang="de-DE" sz="1600" b="1" dirty="0"/>
          </a:p>
        </p:txBody>
      </p:sp>
      <p:sp>
        <p:nvSpPr>
          <p:cNvPr id="46" name="Rechteck 45"/>
          <p:cNvSpPr/>
          <p:nvPr/>
        </p:nvSpPr>
        <p:spPr>
          <a:xfrm>
            <a:off x="1415884" y="4646755"/>
            <a:ext cx="619118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/>
              <a:t>Recognize the </a:t>
            </a:r>
            <a:r>
              <a:rPr lang="en-US" sz="1600" b="1" dirty="0"/>
              <a:t>main factors that influence the effectiveness of coaching</a:t>
            </a:r>
            <a:endParaRPr lang="de-DE" sz="1600" b="1" dirty="0"/>
          </a:p>
        </p:txBody>
      </p:sp>
      <p:sp>
        <p:nvSpPr>
          <p:cNvPr id="6" name="Ellipse 5"/>
          <p:cNvSpPr/>
          <p:nvPr/>
        </p:nvSpPr>
        <p:spPr>
          <a:xfrm>
            <a:off x="800453" y="1751417"/>
            <a:ext cx="480936" cy="464263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20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7" name="Rechteck 6"/>
          <p:cNvSpPr/>
          <p:nvPr/>
        </p:nvSpPr>
        <p:spPr>
          <a:xfrm rot="2621055">
            <a:off x="904579" y="1996475"/>
            <a:ext cx="140887" cy="683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8" name="Rechteck 47"/>
          <p:cNvSpPr/>
          <p:nvPr/>
        </p:nvSpPr>
        <p:spPr>
          <a:xfrm rot="7814771">
            <a:off x="950289" y="1968493"/>
            <a:ext cx="264685" cy="609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9" name="Ellipse 48"/>
          <p:cNvSpPr/>
          <p:nvPr/>
        </p:nvSpPr>
        <p:spPr>
          <a:xfrm>
            <a:off x="800453" y="2434617"/>
            <a:ext cx="480936" cy="464263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20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50" name="Rechteck 49"/>
          <p:cNvSpPr/>
          <p:nvPr/>
        </p:nvSpPr>
        <p:spPr>
          <a:xfrm rot="2621055">
            <a:off x="904579" y="2679675"/>
            <a:ext cx="140887" cy="683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1" name="Rechteck 50"/>
          <p:cNvSpPr/>
          <p:nvPr/>
        </p:nvSpPr>
        <p:spPr>
          <a:xfrm rot="7814771">
            <a:off x="950289" y="2651693"/>
            <a:ext cx="264685" cy="609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5" name="Ellipse 54"/>
          <p:cNvSpPr/>
          <p:nvPr/>
        </p:nvSpPr>
        <p:spPr>
          <a:xfrm>
            <a:off x="800453" y="3856216"/>
            <a:ext cx="480936" cy="464263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20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56" name="Rechteck 55"/>
          <p:cNvSpPr/>
          <p:nvPr/>
        </p:nvSpPr>
        <p:spPr>
          <a:xfrm rot="2621055">
            <a:off x="904579" y="4101274"/>
            <a:ext cx="140887" cy="683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7" name="Rechteck 56"/>
          <p:cNvSpPr/>
          <p:nvPr/>
        </p:nvSpPr>
        <p:spPr>
          <a:xfrm rot="7814771">
            <a:off x="950289" y="4073292"/>
            <a:ext cx="264685" cy="609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1" name="Ellipse 60"/>
          <p:cNvSpPr/>
          <p:nvPr/>
        </p:nvSpPr>
        <p:spPr>
          <a:xfrm>
            <a:off x="800453" y="4567534"/>
            <a:ext cx="480936" cy="464263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20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62" name="Rechteck 61"/>
          <p:cNvSpPr/>
          <p:nvPr/>
        </p:nvSpPr>
        <p:spPr>
          <a:xfrm rot="2621055">
            <a:off x="904579" y="4812592"/>
            <a:ext cx="140887" cy="683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3" name="Rechteck 62"/>
          <p:cNvSpPr/>
          <p:nvPr/>
        </p:nvSpPr>
        <p:spPr>
          <a:xfrm rot="7814771">
            <a:off x="950289" y="4784610"/>
            <a:ext cx="264685" cy="609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4" name="Ellipse 63"/>
          <p:cNvSpPr/>
          <p:nvPr/>
        </p:nvSpPr>
        <p:spPr>
          <a:xfrm>
            <a:off x="809086" y="3138110"/>
            <a:ext cx="480936" cy="464263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20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65" name="Rechteck 64"/>
          <p:cNvSpPr/>
          <p:nvPr/>
        </p:nvSpPr>
        <p:spPr>
          <a:xfrm rot="2621055">
            <a:off x="913212" y="3383168"/>
            <a:ext cx="140887" cy="683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6" name="Rechteck 65"/>
          <p:cNvSpPr/>
          <p:nvPr/>
        </p:nvSpPr>
        <p:spPr>
          <a:xfrm rot="7814771">
            <a:off x="958922" y="3355186"/>
            <a:ext cx="264685" cy="609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0" name="Textfeld 69"/>
          <p:cNvSpPr txBox="1"/>
          <p:nvPr/>
        </p:nvSpPr>
        <p:spPr>
          <a:xfrm>
            <a:off x="0" y="6616517"/>
            <a:ext cx="395536" cy="24148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algn="ctr">
              <a:defRPr sz="1200">
                <a:solidFill>
                  <a:srgbClr val="C00000"/>
                </a:solidFill>
                <a:latin typeface="+mj-lt"/>
              </a:defRPr>
            </a:lvl1pPr>
          </a:lstStyle>
          <a:p>
            <a:fld id="{1938B3A4-2ADF-44F3-875A-E2B5FA0321B4}" type="slidenum">
              <a:rPr lang="de-DE">
                <a:solidFill>
                  <a:schemeClr val="tx1"/>
                </a:solidFill>
              </a:rPr>
              <a:pPr/>
              <a:t>3</a:t>
            </a:fld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67" name="Textfeld 66"/>
          <p:cNvSpPr txBox="1"/>
          <p:nvPr/>
        </p:nvSpPr>
        <p:spPr>
          <a:xfrm>
            <a:off x="375920" y="6634480"/>
            <a:ext cx="131478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dirty="0" err="1"/>
              <a:t>Photo</a:t>
            </a:r>
            <a:r>
              <a:rPr lang="de-DE" sz="800" dirty="0"/>
              <a:t> </a:t>
            </a:r>
            <a:r>
              <a:rPr lang="de-DE" sz="800" dirty="0" err="1"/>
              <a:t>source</a:t>
            </a:r>
            <a:r>
              <a:rPr lang="de-DE" sz="800" dirty="0"/>
              <a:t>: pixabay.com</a:t>
            </a:r>
          </a:p>
        </p:txBody>
      </p:sp>
      <p:pic>
        <p:nvPicPr>
          <p:cNvPr id="68" name="Grafik 6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9304" y="1230957"/>
            <a:ext cx="2897181" cy="2195520"/>
          </a:xfrm>
          <a:prstGeom prst="rect">
            <a:avLst/>
          </a:prstGeom>
        </p:spPr>
      </p:pic>
      <p:pic>
        <p:nvPicPr>
          <p:cNvPr id="69" name="Grafik 6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708007">
            <a:off x="9642683" y="1733101"/>
            <a:ext cx="1730422" cy="1369393"/>
          </a:xfrm>
          <a:prstGeom prst="rect">
            <a:avLst/>
          </a:prstGeom>
        </p:spPr>
      </p:pic>
      <p:sp>
        <p:nvSpPr>
          <p:cNvPr id="76" name="Rechteck 75"/>
          <p:cNvSpPr/>
          <p:nvPr/>
        </p:nvSpPr>
        <p:spPr>
          <a:xfrm>
            <a:off x="-4426" y="-7675"/>
            <a:ext cx="12194674" cy="958378"/>
          </a:xfrm>
          <a:prstGeom prst="rect">
            <a:avLst/>
          </a:prstGeom>
          <a:solidFill>
            <a:srgbClr val="1C78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2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77" name="Rechteck 76"/>
          <p:cNvSpPr/>
          <p:nvPr/>
        </p:nvSpPr>
        <p:spPr>
          <a:xfrm>
            <a:off x="150702" y="298052"/>
            <a:ext cx="762599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3600" dirty="0">
                <a:solidFill>
                  <a:schemeClr val="bg1"/>
                </a:solidFill>
              </a:rPr>
              <a:t>Learning </a:t>
            </a:r>
            <a:r>
              <a:rPr lang="de-DE" sz="3600" dirty="0" err="1">
                <a:solidFill>
                  <a:schemeClr val="bg1"/>
                </a:solidFill>
              </a:rPr>
              <a:t>objectives</a:t>
            </a:r>
            <a:r>
              <a:rPr lang="de-DE" sz="3600" dirty="0">
                <a:solidFill>
                  <a:schemeClr val="bg1"/>
                </a:solidFill>
              </a:rPr>
              <a:t> – </a:t>
            </a:r>
            <a:r>
              <a:rPr lang="de-DE" sz="3600" dirty="0" err="1">
                <a:solidFill>
                  <a:schemeClr val="bg1"/>
                </a:solidFill>
              </a:rPr>
              <a:t>What</a:t>
            </a:r>
            <a:r>
              <a:rPr lang="de-DE" sz="3600" dirty="0">
                <a:solidFill>
                  <a:schemeClr val="bg1"/>
                </a:solidFill>
              </a:rPr>
              <a:t> </a:t>
            </a:r>
            <a:r>
              <a:rPr lang="de-DE" sz="3600" dirty="0" err="1">
                <a:solidFill>
                  <a:schemeClr val="bg1"/>
                </a:solidFill>
              </a:rPr>
              <a:t>is</a:t>
            </a:r>
            <a:r>
              <a:rPr lang="de-DE" sz="3600" dirty="0">
                <a:solidFill>
                  <a:schemeClr val="bg1"/>
                </a:solidFill>
              </a:rPr>
              <a:t> </a:t>
            </a:r>
            <a:r>
              <a:rPr lang="de-DE" sz="3600" dirty="0" err="1">
                <a:solidFill>
                  <a:schemeClr val="bg1"/>
                </a:solidFill>
              </a:rPr>
              <a:t>coaching</a:t>
            </a:r>
            <a:r>
              <a:rPr lang="de-DE" sz="3600" dirty="0">
                <a:solidFill>
                  <a:schemeClr val="bg1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483208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hteck 72"/>
          <p:cNvSpPr/>
          <p:nvPr/>
        </p:nvSpPr>
        <p:spPr>
          <a:xfrm>
            <a:off x="-4426" y="-7675"/>
            <a:ext cx="12194674" cy="958378"/>
          </a:xfrm>
          <a:prstGeom prst="rect">
            <a:avLst/>
          </a:prstGeom>
          <a:solidFill>
            <a:srgbClr val="1C78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2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70" name="Textfeld 69"/>
          <p:cNvSpPr txBox="1"/>
          <p:nvPr/>
        </p:nvSpPr>
        <p:spPr>
          <a:xfrm>
            <a:off x="0" y="6616517"/>
            <a:ext cx="395536" cy="24148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algn="ctr">
              <a:defRPr sz="1200">
                <a:solidFill>
                  <a:srgbClr val="C00000"/>
                </a:solidFill>
                <a:latin typeface="+mj-lt"/>
              </a:defRPr>
            </a:lvl1pPr>
          </a:lstStyle>
          <a:p>
            <a:fld id="{1938B3A4-2ADF-44F3-875A-E2B5FA0321B4}" type="slidenum">
              <a:rPr lang="de-DE">
                <a:solidFill>
                  <a:schemeClr val="tx1"/>
                </a:solidFill>
              </a:rPr>
              <a:pPr/>
              <a:t>4</a:t>
            </a:fld>
            <a:endParaRPr lang="de-DE" dirty="0">
              <a:solidFill>
                <a:schemeClr val="tx1"/>
              </a:solidFill>
            </a:endParaRPr>
          </a:p>
        </p:txBody>
      </p:sp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42B30C02-F773-4F57-8281-ECCCA94B4B3E}"/>
              </a:ext>
            </a:extLst>
          </p:cNvPr>
          <p:cNvGrpSpPr/>
          <p:nvPr/>
        </p:nvGrpSpPr>
        <p:grpSpPr>
          <a:xfrm>
            <a:off x="1119436" y="2302013"/>
            <a:ext cx="9921944" cy="2541510"/>
            <a:chOff x="1119436" y="2302013"/>
            <a:chExt cx="9921944" cy="2541510"/>
          </a:xfrm>
        </p:grpSpPr>
        <p:grpSp>
          <p:nvGrpSpPr>
            <p:cNvPr id="29" name="Gruppieren 28"/>
            <p:cNvGrpSpPr/>
            <p:nvPr/>
          </p:nvGrpSpPr>
          <p:grpSpPr>
            <a:xfrm>
              <a:off x="1870622" y="2310090"/>
              <a:ext cx="9170758" cy="2533433"/>
              <a:chOff x="667941" y="1957213"/>
              <a:chExt cx="9170758" cy="2533433"/>
            </a:xfrm>
          </p:grpSpPr>
          <p:sp>
            <p:nvSpPr>
              <p:cNvPr id="30" name="Rechteck 29"/>
              <p:cNvSpPr/>
              <p:nvPr/>
            </p:nvSpPr>
            <p:spPr>
              <a:xfrm>
                <a:off x="667941" y="1957213"/>
                <a:ext cx="9170758" cy="2419301"/>
              </a:xfrm>
              <a:prstGeom prst="rect">
                <a:avLst/>
              </a:prstGeom>
              <a:solidFill>
                <a:srgbClr val="DAE2F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de-DE" sz="4000" dirty="0">
                    <a:solidFill>
                      <a:schemeClr val="tx1"/>
                    </a:solidFill>
                  </a:rPr>
                  <a:t>  </a:t>
                </a:r>
              </a:p>
            </p:txBody>
          </p:sp>
          <p:sp>
            <p:nvSpPr>
              <p:cNvPr id="31" name="Textfeld 30"/>
              <p:cNvSpPr txBox="1"/>
              <p:nvPr/>
            </p:nvSpPr>
            <p:spPr>
              <a:xfrm>
                <a:off x="854631" y="2182322"/>
                <a:ext cx="8797378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/>
                  <a:t>Coaching is a </a:t>
                </a:r>
                <a:r>
                  <a:rPr lang="en-US" sz="2400" b="1" dirty="0"/>
                  <a:t>purposeful interaction </a:t>
                </a:r>
                <a:r>
                  <a:rPr lang="en-US" sz="2400" dirty="0"/>
                  <a:t>in which </a:t>
                </a:r>
                <a:r>
                  <a:rPr lang="en-US" sz="2400" b="1" dirty="0"/>
                  <a:t>one person (the coach) </a:t>
                </a:r>
                <a:r>
                  <a:rPr lang="en-US" sz="2400" dirty="0"/>
                  <a:t>uses a </a:t>
                </a:r>
                <a:r>
                  <a:rPr lang="en-US" sz="2400" b="1" dirty="0"/>
                  <a:t>questioning approach </a:t>
                </a:r>
                <a:r>
                  <a:rPr lang="en-US" sz="2400" dirty="0"/>
                  <a:t>to help another </a:t>
                </a:r>
                <a:r>
                  <a:rPr lang="en-US" sz="2400" b="1" dirty="0"/>
                  <a:t>person (the </a:t>
                </a:r>
                <a:r>
                  <a:rPr lang="en-US" sz="2400" b="1" dirty="0" err="1"/>
                  <a:t>coachee</a:t>
                </a:r>
                <a:r>
                  <a:rPr lang="en-US" sz="2400" b="1" dirty="0"/>
                  <a:t>) </a:t>
                </a:r>
                <a:r>
                  <a:rPr lang="en-US" sz="2400" dirty="0"/>
                  <a:t>think through challenging issues, raise their self-awareness, consider their options, and take the right actions to </a:t>
                </a:r>
                <a:r>
                  <a:rPr lang="en-US" sz="2400" b="1" dirty="0"/>
                  <a:t>realize their full potential </a:t>
                </a:r>
                <a:r>
                  <a:rPr lang="en-US" sz="2400" dirty="0"/>
                  <a:t>and </a:t>
                </a:r>
                <a:r>
                  <a:rPr lang="en-US" sz="2400" b="1" dirty="0"/>
                  <a:t>reach their personal or professional goals</a:t>
                </a:r>
                <a:r>
                  <a:rPr lang="en-US" sz="2400" dirty="0"/>
                  <a:t>.</a:t>
                </a:r>
                <a:endParaRPr lang="de-DE" sz="2400" dirty="0"/>
              </a:p>
              <a:p>
                <a:pPr algn="ctr"/>
                <a:r>
                  <a:rPr lang="de-DE" sz="2400" dirty="0"/>
                  <a:t>		</a:t>
                </a:r>
              </a:p>
            </p:txBody>
          </p:sp>
        </p:grpSp>
        <p:sp>
          <p:nvSpPr>
            <p:cNvPr id="34" name="Rechteck 33"/>
            <p:cNvSpPr/>
            <p:nvPr/>
          </p:nvSpPr>
          <p:spPr>
            <a:xfrm>
              <a:off x="1119436" y="2302013"/>
              <a:ext cx="751186" cy="2427378"/>
            </a:xfrm>
            <a:prstGeom prst="rect">
              <a:avLst/>
            </a:prstGeom>
            <a:solidFill>
              <a:srgbClr val="1C78A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200" dirty="0">
                <a:solidFill>
                  <a:srgbClr val="C00000"/>
                </a:solidFill>
                <a:latin typeface="+mj-lt"/>
              </a:endParaRPr>
            </a:p>
          </p:txBody>
        </p:sp>
        <p:sp>
          <p:nvSpPr>
            <p:cNvPr id="2" name="Textfeld 1"/>
            <p:cNvSpPr txBox="1"/>
            <p:nvPr/>
          </p:nvSpPr>
          <p:spPr>
            <a:xfrm rot="16200000">
              <a:off x="528258" y="3240361"/>
              <a:ext cx="193354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2800" b="1" dirty="0">
                  <a:solidFill>
                    <a:schemeClr val="bg1"/>
                  </a:solidFill>
                </a:rPr>
                <a:t>DEFINITION</a:t>
              </a:r>
            </a:p>
          </p:txBody>
        </p:sp>
      </p:grpSp>
      <p:sp>
        <p:nvSpPr>
          <p:cNvPr id="35" name="Rechteck 34"/>
          <p:cNvSpPr/>
          <p:nvPr/>
        </p:nvSpPr>
        <p:spPr>
          <a:xfrm>
            <a:off x="-4426" y="-7675"/>
            <a:ext cx="12194674" cy="958378"/>
          </a:xfrm>
          <a:prstGeom prst="rect">
            <a:avLst/>
          </a:prstGeom>
          <a:solidFill>
            <a:srgbClr val="1C78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2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36" name="Rechteck 35"/>
          <p:cNvSpPr/>
          <p:nvPr/>
        </p:nvSpPr>
        <p:spPr>
          <a:xfrm>
            <a:off x="150702" y="298052"/>
            <a:ext cx="343151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3600" dirty="0">
                <a:solidFill>
                  <a:schemeClr val="bg1"/>
                </a:solidFill>
              </a:rPr>
              <a:t>Coaching </a:t>
            </a:r>
            <a:r>
              <a:rPr lang="de-DE" sz="3600" dirty="0" err="1">
                <a:solidFill>
                  <a:schemeClr val="bg1"/>
                </a:solidFill>
              </a:rPr>
              <a:t>defined</a:t>
            </a:r>
            <a:endParaRPr lang="de-DE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8160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Textfeld 69"/>
          <p:cNvSpPr txBox="1"/>
          <p:nvPr/>
        </p:nvSpPr>
        <p:spPr>
          <a:xfrm>
            <a:off x="0" y="6616517"/>
            <a:ext cx="395536" cy="24148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algn="ctr">
              <a:defRPr sz="1200">
                <a:solidFill>
                  <a:srgbClr val="C00000"/>
                </a:solidFill>
                <a:latin typeface="+mj-lt"/>
              </a:defRPr>
            </a:lvl1pPr>
          </a:lstStyle>
          <a:p>
            <a:fld id="{1938B3A4-2ADF-44F3-875A-E2B5FA0321B4}" type="slidenum">
              <a:rPr lang="de-DE">
                <a:solidFill>
                  <a:schemeClr val="tx1"/>
                </a:solidFill>
              </a:rPr>
              <a:pPr/>
              <a:t>5</a:t>
            </a:fld>
            <a:endParaRPr lang="de-DE" dirty="0">
              <a:solidFill>
                <a:schemeClr val="tx1"/>
              </a:solidFill>
            </a:endParaRPr>
          </a:p>
        </p:txBody>
      </p:sp>
      <p:pic>
        <p:nvPicPr>
          <p:cNvPr id="11" name="Grafik 10" descr="Benutzer">
            <a:extLst>
              <a:ext uri="{FF2B5EF4-FFF2-40B4-BE49-F238E27FC236}">
                <a16:creationId xmlns:a16="http://schemas.microsoft.com/office/drawing/2014/main" id="{DFE7C911-0207-47D5-A20B-27288980055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938664" y="3413762"/>
            <a:ext cx="1123115" cy="1123115"/>
          </a:xfrm>
          <a:prstGeom prst="rect">
            <a:avLst/>
          </a:prstGeom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id="{5D1AD275-27B2-4379-9772-1E4C046BAA27}"/>
              </a:ext>
            </a:extLst>
          </p:cNvPr>
          <p:cNvSpPr txBox="1"/>
          <p:nvPr/>
        </p:nvSpPr>
        <p:spPr>
          <a:xfrm>
            <a:off x="3146662" y="4427494"/>
            <a:ext cx="7071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/>
              <a:t>COACH</a:t>
            </a:r>
            <a:endParaRPr lang="de-AT" sz="1400" dirty="0"/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60B45B4F-F404-4E88-9C75-503CBCA0BA77}"/>
              </a:ext>
            </a:extLst>
          </p:cNvPr>
          <p:cNvSpPr txBox="1"/>
          <p:nvPr/>
        </p:nvSpPr>
        <p:spPr>
          <a:xfrm>
            <a:off x="6126480" y="4382235"/>
            <a:ext cx="9296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dirty="0"/>
              <a:t>COACHEE</a:t>
            </a:r>
            <a:endParaRPr lang="de-AT" sz="1400" dirty="0"/>
          </a:p>
        </p:txBody>
      </p:sp>
      <p:cxnSp>
        <p:nvCxnSpPr>
          <p:cNvPr id="14" name="Gerade Verbindung mit Pfeil 13">
            <a:extLst>
              <a:ext uri="{FF2B5EF4-FFF2-40B4-BE49-F238E27FC236}">
                <a16:creationId xmlns:a16="http://schemas.microsoft.com/office/drawing/2014/main" id="{931ADEDE-A20A-494A-9B7D-022593A3F751}"/>
              </a:ext>
            </a:extLst>
          </p:cNvPr>
          <p:cNvCxnSpPr/>
          <p:nvPr/>
        </p:nvCxnSpPr>
        <p:spPr>
          <a:xfrm>
            <a:off x="4157265" y="3860677"/>
            <a:ext cx="1731145" cy="0"/>
          </a:xfrm>
          <a:prstGeom prst="straightConnector1">
            <a:avLst/>
          </a:prstGeom>
          <a:ln w="9525">
            <a:solidFill>
              <a:schemeClr val="accent1"/>
            </a:solidFill>
            <a:headEnd type="none" w="lg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feld 14">
            <a:extLst>
              <a:ext uri="{FF2B5EF4-FFF2-40B4-BE49-F238E27FC236}">
                <a16:creationId xmlns:a16="http://schemas.microsoft.com/office/drawing/2014/main" id="{D8A8FE06-D81A-4EBB-BE6A-82540A562525}"/>
              </a:ext>
            </a:extLst>
          </p:cNvPr>
          <p:cNvSpPr txBox="1"/>
          <p:nvPr/>
        </p:nvSpPr>
        <p:spPr>
          <a:xfrm>
            <a:off x="4592209" y="3550922"/>
            <a:ext cx="12722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/>
              <a:t>Questions</a:t>
            </a:r>
            <a:endParaRPr lang="de-AT" sz="1400" dirty="0"/>
          </a:p>
        </p:txBody>
      </p:sp>
      <p:cxnSp>
        <p:nvCxnSpPr>
          <p:cNvPr id="16" name="Gerade Verbindung mit Pfeil 15">
            <a:extLst>
              <a:ext uri="{FF2B5EF4-FFF2-40B4-BE49-F238E27FC236}">
                <a16:creationId xmlns:a16="http://schemas.microsoft.com/office/drawing/2014/main" id="{19EA8043-9B07-449A-A7AF-8D18628D3D19}"/>
              </a:ext>
            </a:extLst>
          </p:cNvPr>
          <p:cNvCxnSpPr>
            <a:cxnSpLocks/>
          </p:cNvCxnSpPr>
          <p:nvPr/>
        </p:nvCxnSpPr>
        <p:spPr>
          <a:xfrm flipH="1">
            <a:off x="4142024" y="4277127"/>
            <a:ext cx="1731145" cy="0"/>
          </a:xfrm>
          <a:prstGeom prst="straightConnector1">
            <a:avLst/>
          </a:prstGeom>
          <a:ln w="9525">
            <a:solidFill>
              <a:schemeClr val="accent1"/>
            </a:solidFill>
            <a:headEnd type="none" w="lg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feld 16">
            <a:extLst>
              <a:ext uri="{FF2B5EF4-FFF2-40B4-BE49-F238E27FC236}">
                <a16:creationId xmlns:a16="http://schemas.microsoft.com/office/drawing/2014/main" id="{20B72C19-249A-45C8-B973-472FFB74C971}"/>
              </a:ext>
            </a:extLst>
          </p:cNvPr>
          <p:cNvSpPr txBox="1"/>
          <p:nvPr/>
        </p:nvSpPr>
        <p:spPr>
          <a:xfrm>
            <a:off x="4607060" y="3966921"/>
            <a:ext cx="12722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err="1"/>
              <a:t>Answers</a:t>
            </a:r>
            <a:endParaRPr lang="de-AT" sz="1400" dirty="0"/>
          </a:p>
        </p:txBody>
      </p:sp>
      <p:pic>
        <p:nvPicPr>
          <p:cNvPr id="18" name="Grafik 17" descr="Benutzer">
            <a:extLst>
              <a:ext uri="{FF2B5EF4-FFF2-40B4-BE49-F238E27FC236}">
                <a16:creationId xmlns:a16="http://schemas.microsoft.com/office/drawing/2014/main" id="{5C0D9A5F-F2B7-460D-A8EA-3415876744C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19784" y="3347518"/>
            <a:ext cx="1123115" cy="1123115"/>
          </a:xfrm>
          <a:prstGeom prst="rect">
            <a:avLst/>
          </a:prstGeom>
        </p:spPr>
      </p:pic>
      <p:sp>
        <p:nvSpPr>
          <p:cNvPr id="19" name="Sprechblase: rechteckig mit abgerundeten Ecken 22">
            <a:extLst>
              <a:ext uri="{FF2B5EF4-FFF2-40B4-BE49-F238E27FC236}">
                <a16:creationId xmlns:a16="http://schemas.microsoft.com/office/drawing/2014/main" id="{A3440603-8624-4E56-842D-931A7AC9DEBA}"/>
              </a:ext>
            </a:extLst>
          </p:cNvPr>
          <p:cNvSpPr/>
          <p:nvPr/>
        </p:nvSpPr>
        <p:spPr>
          <a:xfrm>
            <a:off x="5110030" y="2351998"/>
            <a:ext cx="1188736" cy="811630"/>
          </a:xfrm>
          <a:prstGeom prst="wedgeRoundRectCallout">
            <a:avLst>
              <a:gd name="adj1" fmla="val 52884"/>
              <a:gd name="adj2" fmla="val 92544"/>
              <a:gd name="adj3" fmla="val 16667"/>
            </a:avLst>
          </a:prstGeom>
          <a:solidFill>
            <a:srgbClr val="DAE2F0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400" dirty="0"/>
              <a:t>This </a:t>
            </a:r>
            <a:r>
              <a:rPr lang="de-DE" sz="1400" dirty="0" err="1"/>
              <a:t>is</a:t>
            </a:r>
            <a:r>
              <a:rPr lang="de-DE" sz="1400" dirty="0"/>
              <a:t> </a:t>
            </a:r>
            <a:r>
              <a:rPr lang="de-DE" sz="1400" dirty="0" err="1"/>
              <a:t>the</a:t>
            </a:r>
            <a:r>
              <a:rPr lang="de-DE" sz="1400" dirty="0"/>
              <a:t> </a:t>
            </a:r>
            <a:r>
              <a:rPr lang="de-DE" sz="1400" dirty="0" err="1"/>
              <a:t>issue</a:t>
            </a:r>
            <a:r>
              <a:rPr lang="de-DE" sz="1400" dirty="0"/>
              <a:t>.</a:t>
            </a:r>
            <a:endParaRPr lang="de-AT" sz="1400" dirty="0"/>
          </a:p>
        </p:txBody>
      </p:sp>
      <p:sp>
        <p:nvSpPr>
          <p:cNvPr id="20" name="Sprechblase: rechteckig mit abgerundeten Ecken 43">
            <a:extLst>
              <a:ext uri="{FF2B5EF4-FFF2-40B4-BE49-F238E27FC236}">
                <a16:creationId xmlns:a16="http://schemas.microsoft.com/office/drawing/2014/main" id="{6B538287-74F4-4615-BB9B-8317BE5C0D2C}"/>
              </a:ext>
            </a:extLst>
          </p:cNvPr>
          <p:cNvSpPr/>
          <p:nvPr/>
        </p:nvSpPr>
        <p:spPr>
          <a:xfrm>
            <a:off x="6437693" y="2351998"/>
            <a:ext cx="1188736" cy="811630"/>
          </a:xfrm>
          <a:prstGeom prst="wedgeRoundRectCallout">
            <a:avLst>
              <a:gd name="adj1" fmla="val -34294"/>
              <a:gd name="adj2" fmla="val 81277"/>
              <a:gd name="adj3" fmla="val 16667"/>
            </a:avLst>
          </a:prstGeom>
          <a:solidFill>
            <a:srgbClr val="DAE2F0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400" dirty="0"/>
              <a:t>This </a:t>
            </a:r>
            <a:r>
              <a:rPr lang="de-DE" sz="1400" dirty="0" err="1"/>
              <a:t>is</a:t>
            </a:r>
            <a:r>
              <a:rPr lang="de-DE" sz="1400" dirty="0"/>
              <a:t> </a:t>
            </a:r>
            <a:r>
              <a:rPr lang="de-DE" sz="1400" dirty="0" err="1"/>
              <a:t>my</a:t>
            </a:r>
            <a:r>
              <a:rPr lang="de-DE" sz="1400" dirty="0"/>
              <a:t> </a:t>
            </a:r>
            <a:r>
              <a:rPr lang="de-DE" sz="1400" dirty="0" err="1"/>
              <a:t>role</a:t>
            </a:r>
            <a:r>
              <a:rPr lang="de-DE" sz="1400" dirty="0"/>
              <a:t> in </a:t>
            </a:r>
            <a:r>
              <a:rPr lang="de-DE" sz="1400" dirty="0" err="1"/>
              <a:t>this</a:t>
            </a:r>
            <a:r>
              <a:rPr lang="de-DE" sz="1400" dirty="0"/>
              <a:t> </a:t>
            </a:r>
            <a:r>
              <a:rPr lang="de-DE" sz="1400" dirty="0" err="1"/>
              <a:t>issue</a:t>
            </a:r>
            <a:r>
              <a:rPr lang="de-DE" sz="1400" dirty="0"/>
              <a:t>.</a:t>
            </a:r>
            <a:endParaRPr lang="de-AT" sz="1400" dirty="0"/>
          </a:p>
        </p:txBody>
      </p:sp>
      <p:sp>
        <p:nvSpPr>
          <p:cNvPr id="21" name="Sprechblase: rechteckig mit abgerundeten Ecken 44">
            <a:extLst>
              <a:ext uri="{FF2B5EF4-FFF2-40B4-BE49-F238E27FC236}">
                <a16:creationId xmlns:a16="http://schemas.microsoft.com/office/drawing/2014/main" id="{8EBB1EB9-428D-4A51-A27C-DA7EBD3B0DC7}"/>
              </a:ext>
            </a:extLst>
          </p:cNvPr>
          <p:cNvSpPr/>
          <p:nvPr/>
        </p:nvSpPr>
        <p:spPr>
          <a:xfrm>
            <a:off x="7764081" y="3413762"/>
            <a:ext cx="1188736" cy="613236"/>
          </a:xfrm>
          <a:prstGeom prst="wedgeRoundRectCallout">
            <a:avLst>
              <a:gd name="adj1" fmla="val -117374"/>
              <a:gd name="adj2" fmla="val -2009"/>
              <a:gd name="adj3" fmla="val 16667"/>
            </a:avLst>
          </a:prstGeom>
          <a:solidFill>
            <a:srgbClr val="DAE2F0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400" dirty="0"/>
              <a:t>These </a:t>
            </a:r>
            <a:r>
              <a:rPr lang="de-DE" sz="1400" dirty="0" err="1"/>
              <a:t>are</a:t>
            </a:r>
            <a:r>
              <a:rPr lang="de-DE" sz="1400" dirty="0"/>
              <a:t> </a:t>
            </a:r>
            <a:r>
              <a:rPr lang="de-DE" sz="1400" dirty="0" err="1"/>
              <a:t>my</a:t>
            </a:r>
            <a:r>
              <a:rPr lang="de-DE" sz="1400" dirty="0"/>
              <a:t> </a:t>
            </a:r>
            <a:r>
              <a:rPr lang="de-DE" sz="1400" dirty="0" err="1"/>
              <a:t>options</a:t>
            </a:r>
            <a:r>
              <a:rPr lang="de-DE" sz="1400" dirty="0"/>
              <a:t>.</a:t>
            </a:r>
            <a:endParaRPr lang="de-AT" sz="1400" dirty="0"/>
          </a:p>
        </p:txBody>
      </p:sp>
      <p:sp>
        <p:nvSpPr>
          <p:cNvPr id="22" name="Sprechblase: rechteckig mit abgerundeten Ecken 45">
            <a:extLst>
              <a:ext uri="{FF2B5EF4-FFF2-40B4-BE49-F238E27FC236}">
                <a16:creationId xmlns:a16="http://schemas.microsoft.com/office/drawing/2014/main" id="{D4E3CE83-E894-4B42-8CB3-F393BAEDFDC9}"/>
              </a:ext>
            </a:extLst>
          </p:cNvPr>
          <p:cNvSpPr/>
          <p:nvPr/>
        </p:nvSpPr>
        <p:spPr>
          <a:xfrm>
            <a:off x="7764081" y="4117843"/>
            <a:ext cx="1188736" cy="629966"/>
          </a:xfrm>
          <a:prstGeom prst="wedgeRoundRectCallout">
            <a:avLst>
              <a:gd name="adj1" fmla="val -111158"/>
              <a:gd name="adj2" fmla="val -76963"/>
              <a:gd name="adj3" fmla="val 16667"/>
            </a:avLst>
          </a:prstGeom>
          <a:solidFill>
            <a:srgbClr val="DAE2F0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400" dirty="0"/>
              <a:t>This </a:t>
            </a:r>
            <a:r>
              <a:rPr lang="de-DE" sz="1400" dirty="0" err="1"/>
              <a:t>is</a:t>
            </a:r>
            <a:r>
              <a:rPr lang="de-DE" sz="1400" dirty="0"/>
              <a:t> </a:t>
            </a:r>
            <a:r>
              <a:rPr lang="de-DE" sz="1400" dirty="0" err="1"/>
              <a:t>what</a:t>
            </a:r>
            <a:r>
              <a:rPr lang="de-DE" sz="1400" dirty="0"/>
              <a:t> I will do.</a:t>
            </a:r>
            <a:endParaRPr lang="de-AT" sz="1400" dirty="0"/>
          </a:p>
        </p:txBody>
      </p:sp>
      <p:cxnSp>
        <p:nvCxnSpPr>
          <p:cNvPr id="23" name="Gerade Verbindung mit Pfeil 22">
            <a:extLst>
              <a:ext uri="{FF2B5EF4-FFF2-40B4-BE49-F238E27FC236}">
                <a16:creationId xmlns:a16="http://schemas.microsoft.com/office/drawing/2014/main" id="{7240FE2E-841A-4E64-B754-8F3E4DA004A1}"/>
              </a:ext>
            </a:extLst>
          </p:cNvPr>
          <p:cNvCxnSpPr>
            <a:cxnSpLocks/>
          </p:cNvCxnSpPr>
          <p:nvPr/>
        </p:nvCxnSpPr>
        <p:spPr>
          <a:xfrm>
            <a:off x="3500221" y="2757813"/>
            <a:ext cx="1427130" cy="0"/>
          </a:xfrm>
          <a:prstGeom prst="straightConnector1">
            <a:avLst/>
          </a:prstGeom>
          <a:ln w="9525">
            <a:solidFill>
              <a:schemeClr val="accent1"/>
            </a:solidFill>
            <a:prstDash val="dash"/>
            <a:headEnd type="none" w="lg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Gerader Verbinder 23">
            <a:extLst>
              <a:ext uri="{FF2B5EF4-FFF2-40B4-BE49-F238E27FC236}">
                <a16:creationId xmlns:a16="http://schemas.microsoft.com/office/drawing/2014/main" id="{9E456868-6A22-49C4-B396-110CDD7530E9}"/>
              </a:ext>
            </a:extLst>
          </p:cNvPr>
          <p:cNvCxnSpPr>
            <a:endCxn id="11" idx="0"/>
          </p:cNvCxnSpPr>
          <p:nvPr/>
        </p:nvCxnSpPr>
        <p:spPr>
          <a:xfrm>
            <a:off x="3500221" y="2757813"/>
            <a:ext cx="1" cy="655949"/>
          </a:xfrm>
          <a:prstGeom prst="line">
            <a:avLst/>
          </a:prstGeom>
          <a:ln w="9525">
            <a:solidFill>
              <a:schemeClr val="accent1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feld 24">
            <a:extLst>
              <a:ext uri="{FF2B5EF4-FFF2-40B4-BE49-F238E27FC236}">
                <a16:creationId xmlns:a16="http://schemas.microsoft.com/office/drawing/2014/main" id="{A5E9BF35-C31E-408C-816D-692627E776EB}"/>
              </a:ext>
            </a:extLst>
          </p:cNvPr>
          <p:cNvSpPr txBox="1"/>
          <p:nvPr/>
        </p:nvSpPr>
        <p:spPr>
          <a:xfrm>
            <a:off x="3291692" y="1768311"/>
            <a:ext cx="173114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dirty="0" err="1"/>
              <a:t>Structuring</a:t>
            </a:r>
            <a:r>
              <a:rPr lang="de-DE" sz="1400" dirty="0"/>
              <a:t> a </a:t>
            </a:r>
            <a:br>
              <a:rPr lang="de-DE" sz="1400" dirty="0"/>
            </a:br>
            <a:r>
              <a:rPr lang="de-DE" sz="1400" dirty="0"/>
              <a:t>goal- and </a:t>
            </a:r>
            <a:r>
              <a:rPr lang="de-DE" sz="1400" dirty="0" err="1"/>
              <a:t>solution</a:t>
            </a:r>
            <a:r>
              <a:rPr lang="de-DE" sz="1400" dirty="0"/>
              <a:t>- </a:t>
            </a:r>
            <a:r>
              <a:rPr lang="de-DE" sz="1400" dirty="0" err="1"/>
              <a:t>oriented</a:t>
            </a:r>
            <a:r>
              <a:rPr lang="de-DE" sz="1400" dirty="0"/>
              <a:t> </a:t>
            </a:r>
            <a:r>
              <a:rPr lang="de-DE" sz="1400" dirty="0" err="1"/>
              <a:t>thinking</a:t>
            </a:r>
            <a:r>
              <a:rPr lang="de-DE" sz="1400" dirty="0"/>
              <a:t> </a:t>
            </a:r>
            <a:r>
              <a:rPr lang="de-DE" sz="1400" dirty="0" err="1"/>
              <a:t>process</a:t>
            </a:r>
            <a:endParaRPr lang="de-AT" sz="1400" dirty="0"/>
          </a:p>
        </p:txBody>
      </p:sp>
      <p:sp>
        <p:nvSpPr>
          <p:cNvPr id="26" name="Sprechblase: rechteckig mit abgerundeten Ecken 53">
            <a:extLst>
              <a:ext uri="{FF2B5EF4-FFF2-40B4-BE49-F238E27FC236}">
                <a16:creationId xmlns:a16="http://schemas.microsoft.com/office/drawing/2014/main" id="{57010123-CD1A-4896-ABB4-1A3D7D2958A9}"/>
              </a:ext>
            </a:extLst>
          </p:cNvPr>
          <p:cNvSpPr/>
          <p:nvPr/>
        </p:nvSpPr>
        <p:spPr>
          <a:xfrm>
            <a:off x="1997897" y="2403738"/>
            <a:ext cx="1188736" cy="811630"/>
          </a:xfrm>
          <a:prstGeom prst="wedgeRoundRectCallout">
            <a:avLst>
              <a:gd name="adj1" fmla="val 52884"/>
              <a:gd name="adj2" fmla="val 92544"/>
              <a:gd name="adj3" fmla="val 16667"/>
            </a:avLst>
          </a:prstGeom>
          <a:solidFill>
            <a:srgbClr val="DAE2F0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400" dirty="0"/>
              <a:t>…? …? …?</a:t>
            </a:r>
            <a:endParaRPr lang="de-AT" sz="1400" dirty="0"/>
          </a:p>
        </p:txBody>
      </p:sp>
      <p:sp>
        <p:nvSpPr>
          <p:cNvPr id="27" name="Pfeil: nach oben gekrümmt 18">
            <a:extLst>
              <a:ext uri="{FF2B5EF4-FFF2-40B4-BE49-F238E27FC236}">
                <a16:creationId xmlns:a16="http://schemas.microsoft.com/office/drawing/2014/main" id="{07233748-500E-449C-AA80-B80DE08D06FD}"/>
              </a:ext>
            </a:extLst>
          </p:cNvPr>
          <p:cNvSpPr/>
          <p:nvPr/>
        </p:nvSpPr>
        <p:spPr>
          <a:xfrm>
            <a:off x="6331297" y="4747809"/>
            <a:ext cx="482369" cy="307778"/>
          </a:xfrm>
          <a:prstGeom prst="curvedUpArrow">
            <a:avLst/>
          </a:prstGeom>
          <a:solidFill>
            <a:srgbClr val="1C78AB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>
              <a:solidFill>
                <a:schemeClr val="tx1"/>
              </a:solidFill>
            </a:endParaRPr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D3A16B52-F711-499E-AFED-847547238170}"/>
              </a:ext>
            </a:extLst>
          </p:cNvPr>
          <p:cNvSpPr txBox="1"/>
          <p:nvPr/>
        </p:nvSpPr>
        <p:spPr>
          <a:xfrm>
            <a:off x="6177561" y="5130829"/>
            <a:ext cx="12722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err="1"/>
              <a:t>Answers</a:t>
            </a:r>
            <a:endParaRPr lang="de-AT" sz="1400" dirty="0"/>
          </a:p>
        </p:txBody>
      </p:sp>
      <p:sp>
        <p:nvSpPr>
          <p:cNvPr id="32" name="Sprechblase: rechteckig mit abgerundeten Ecken 20">
            <a:extLst>
              <a:ext uri="{FF2B5EF4-FFF2-40B4-BE49-F238E27FC236}">
                <a16:creationId xmlns:a16="http://schemas.microsoft.com/office/drawing/2014/main" id="{3BEE4FE3-9B57-43CC-ADDF-EA0019858B74}"/>
              </a:ext>
            </a:extLst>
          </p:cNvPr>
          <p:cNvSpPr/>
          <p:nvPr/>
        </p:nvSpPr>
        <p:spPr>
          <a:xfrm>
            <a:off x="7764080" y="2351998"/>
            <a:ext cx="1188736" cy="811630"/>
          </a:xfrm>
          <a:prstGeom prst="wedgeRoundRectCallout">
            <a:avLst>
              <a:gd name="adj1" fmla="val -78582"/>
              <a:gd name="adj2" fmla="val 81277"/>
              <a:gd name="adj3" fmla="val 16667"/>
            </a:avLst>
          </a:prstGeom>
          <a:solidFill>
            <a:srgbClr val="DAE2F0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400" dirty="0"/>
              <a:t>This </a:t>
            </a:r>
            <a:r>
              <a:rPr lang="de-DE" sz="1400" dirty="0" err="1"/>
              <a:t>is</a:t>
            </a:r>
            <a:r>
              <a:rPr lang="de-DE" sz="1400" dirty="0"/>
              <a:t> </a:t>
            </a:r>
            <a:r>
              <a:rPr lang="de-DE" sz="1400" dirty="0" err="1"/>
              <a:t>my</a:t>
            </a:r>
            <a:r>
              <a:rPr lang="de-DE" sz="1400" dirty="0"/>
              <a:t> </a:t>
            </a:r>
            <a:r>
              <a:rPr lang="de-DE" sz="1400" dirty="0" err="1"/>
              <a:t>my</a:t>
            </a:r>
            <a:r>
              <a:rPr lang="de-DE" sz="1400" dirty="0"/>
              <a:t> </a:t>
            </a:r>
            <a:r>
              <a:rPr lang="de-DE" sz="1400" dirty="0" err="1"/>
              <a:t>goal</a:t>
            </a:r>
            <a:r>
              <a:rPr lang="de-DE" sz="1400" dirty="0"/>
              <a:t>.</a:t>
            </a:r>
            <a:endParaRPr lang="de-AT" sz="1400" dirty="0"/>
          </a:p>
        </p:txBody>
      </p:sp>
      <p:sp>
        <p:nvSpPr>
          <p:cNvPr id="37" name="Rechteck 36"/>
          <p:cNvSpPr/>
          <p:nvPr/>
        </p:nvSpPr>
        <p:spPr>
          <a:xfrm>
            <a:off x="-4426" y="-7675"/>
            <a:ext cx="12194674" cy="958378"/>
          </a:xfrm>
          <a:prstGeom prst="rect">
            <a:avLst/>
          </a:prstGeom>
          <a:solidFill>
            <a:srgbClr val="1C78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2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39" name="Rechteck 38"/>
          <p:cNvSpPr/>
          <p:nvPr/>
        </p:nvSpPr>
        <p:spPr>
          <a:xfrm>
            <a:off x="150702" y="298052"/>
            <a:ext cx="698454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3600" dirty="0">
                <a:solidFill>
                  <a:schemeClr val="bg1"/>
                </a:solidFill>
              </a:rPr>
              <a:t>The </a:t>
            </a:r>
            <a:r>
              <a:rPr lang="de-DE" sz="3600" dirty="0" err="1">
                <a:solidFill>
                  <a:schemeClr val="bg1"/>
                </a:solidFill>
              </a:rPr>
              <a:t>essence</a:t>
            </a:r>
            <a:r>
              <a:rPr lang="de-DE" sz="3600" dirty="0">
                <a:solidFill>
                  <a:schemeClr val="bg1"/>
                </a:solidFill>
              </a:rPr>
              <a:t> </a:t>
            </a:r>
            <a:r>
              <a:rPr lang="de-DE" sz="3600" dirty="0" err="1">
                <a:solidFill>
                  <a:schemeClr val="bg1"/>
                </a:solidFill>
              </a:rPr>
              <a:t>of</a:t>
            </a:r>
            <a:r>
              <a:rPr lang="de-DE" sz="3600" dirty="0">
                <a:solidFill>
                  <a:schemeClr val="bg1"/>
                </a:solidFill>
              </a:rPr>
              <a:t> </a:t>
            </a:r>
            <a:r>
              <a:rPr lang="de-DE" sz="3600" dirty="0" err="1">
                <a:solidFill>
                  <a:schemeClr val="bg1"/>
                </a:solidFill>
              </a:rPr>
              <a:t>the</a:t>
            </a:r>
            <a:r>
              <a:rPr lang="de-DE" sz="3600" dirty="0">
                <a:solidFill>
                  <a:schemeClr val="bg1"/>
                </a:solidFill>
              </a:rPr>
              <a:t> </a:t>
            </a:r>
            <a:r>
              <a:rPr lang="de-DE" sz="3600" dirty="0" err="1">
                <a:solidFill>
                  <a:schemeClr val="bg1"/>
                </a:solidFill>
              </a:rPr>
              <a:t>coaching</a:t>
            </a:r>
            <a:r>
              <a:rPr lang="de-DE" sz="3600" dirty="0">
                <a:solidFill>
                  <a:schemeClr val="bg1"/>
                </a:solidFill>
              </a:rPr>
              <a:t> </a:t>
            </a:r>
            <a:r>
              <a:rPr lang="de-DE" sz="3600" dirty="0" err="1">
                <a:solidFill>
                  <a:schemeClr val="bg1"/>
                </a:solidFill>
              </a:rPr>
              <a:t>process</a:t>
            </a:r>
            <a:endParaRPr lang="de-DE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63863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hteck 44"/>
          <p:cNvSpPr/>
          <p:nvPr/>
        </p:nvSpPr>
        <p:spPr>
          <a:xfrm>
            <a:off x="-4426" y="-7675"/>
            <a:ext cx="12194674" cy="958378"/>
          </a:xfrm>
          <a:prstGeom prst="rect">
            <a:avLst/>
          </a:prstGeom>
          <a:solidFill>
            <a:srgbClr val="1C78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2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70" name="Textfeld 69"/>
          <p:cNvSpPr txBox="1"/>
          <p:nvPr/>
        </p:nvSpPr>
        <p:spPr>
          <a:xfrm>
            <a:off x="0" y="6616517"/>
            <a:ext cx="395536" cy="24148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algn="ctr">
              <a:defRPr sz="1200">
                <a:solidFill>
                  <a:srgbClr val="C00000"/>
                </a:solidFill>
                <a:latin typeface="+mj-lt"/>
              </a:defRPr>
            </a:lvl1pPr>
          </a:lstStyle>
          <a:p>
            <a:fld id="{1938B3A4-2ADF-44F3-875A-E2B5FA0321B4}" type="slidenum">
              <a:rPr lang="de-DE">
                <a:solidFill>
                  <a:schemeClr val="tx1"/>
                </a:solidFill>
              </a:rPr>
              <a:pPr/>
              <a:t>6</a:t>
            </a:fld>
            <a:endParaRPr lang="de-DE" dirty="0">
              <a:solidFill>
                <a:schemeClr val="tx1"/>
              </a:solidFill>
            </a:endParaRPr>
          </a:p>
        </p:txBody>
      </p:sp>
      <p:grpSp>
        <p:nvGrpSpPr>
          <p:cNvPr id="10" name="Gruppieren 9"/>
          <p:cNvGrpSpPr/>
          <p:nvPr/>
        </p:nvGrpSpPr>
        <p:grpSpPr>
          <a:xfrm>
            <a:off x="2193753" y="5280264"/>
            <a:ext cx="6785222" cy="1279684"/>
            <a:chOff x="2256792" y="4808000"/>
            <a:chExt cx="6785222" cy="1279684"/>
          </a:xfrm>
        </p:grpSpPr>
        <p:sp>
          <p:nvSpPr>
            <p:cNvPr id="2" name="Abgerundetes Rechteck 1"/>
            <p:cNvSpPr/>
            <p:nvPr/>
          </p:nvSpPr>
          <p:spPr>
            <a:xfrm>
              <a:off x="2256792" y="4808000"/>
              <a:ext cx="2247900" cy="541020"/>
            </a:xfrm>
            <a:prstGeom prst="roundRect">
              <a:avLst/>
            </a:prstGeom>
            <a:solidFill>
              <a:srgbClr val="DAE2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>
                  <a:solidFill>
                    <a:schemeClr val="tx1"/>
                  </a:solidFill>
                </a:rPr>
                <a:t>Coaching</a:t>
              </a:r>
            </a:p>
          </p:txBody>
        </p:sp>
        <p:sp>
          <p:nvSpPr>
            <p:cNvPr id="29" name="Abgerundetes Rechteck 28"/>
            <p:cNvSpPr/>
            <p:nvPr/>
          </p:nvSpPr>
          <p:spPr>
            <a:xfrm>
              <a:off x="6714492" y="4808000"/>
              <a:ext cx="2247900" cy="541020"/>
            </a:xfrm>
            <a:prstGeom prst="roundRect">
              <a:avLst/>
            </a:prstGeom>
            <a:solidFill>
              <a:srgbClr val="DAE2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>
                  <a:solidFill>
                    <a:schemeClr val="tx1"/>
                  </a:solidFill>
                </a:rPr>
                <a:t>Mentoring</a:t>
              </a:r>
            </a:p>
          </p:txBody>
        </p:sp>
        <p:cxnSp>
          <p:nvCxnSpPr>
            <p:cNvPr id="4" name="Gerade Verbindung mit Pfeil 3"/>
            <p:cNvCxnSpPr>
              <a:stCxn id="2" idx="3"/>
              <a:endCxn id="29" idx="1"/>
            </p:cNvCxnSpPr>
            <p:nvPr/>
          </p:nvCxnSpPr>
          <p:spPr>
            <a:xfrm>
              <a:off x="4504692" y="5078510"/>
              <a:ext cx="2209800" cy="0"/>
            </a:xfrm>
            <a:prstGeom prst="straightConnector1">
              <a:avLst/>
            </a:prstGeom>
            <a:ln w="28575">
              <a:solidFill>
                <a:srgbClr val="1C78AB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Textfeld 5"/>
            <p:cNvSpPr txBox="1"/>
            <p:nvPr/>
          </p:nvSpPr>
          <p:spPr>
            <a:xfrm>
              <a:off x="2302915" y="5349020"/>
              <a:ext cx="215565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1400" dirty="0"/>
                <a:t>Short-term, </a:t>
              </a:r>
              <a:r>
                <a:rPr lang="de-DE" sz="1400" dirty="0" err="1"/>
                <a:t>focused</a:t>
              </a:r>
              <a:r>
                <a:rPr lang="de-DE" sz="1400" dirty="0"/>
                <a:t> on</a:t>
              </a:r>
              <a:br>
                <a:rPr lang="de-DE" sz="1400" dirty="0"/>
              </a:br>
              <a:r>
                <a:rPr lang="de-DE" sz="1400" dirty="0" err="1"/>
                <a:t>specific</a:t>
              </a:r>
              <a:r>
                <a:rPr lang="de-DE" sz="1400" dirty="0"/>
                <a:t> </a:t>
              </a:r>
              <a:r>
                <a:rPr lang="de-DE" sz="1400" dirty="0" err="1"/>
                <a:t>development</a:t>
              </a:r>
              <a:r>
                <a:rPr lang="de-DE" sz="1400" dirty="0"/>
                <a:t> </a:t>
              </a:r>
              <a:r>
                <a:rPr lang="de-DE" sz="1400" dirty="0" err="1"/>
                <a:t>goals</a:t>
              </a:r>
              <a:endParaRPr lang="de-DE" sz="1400" dirty="0"/>
            </a:p>
          </p:txBody>
        </p:sp>
        <p:sp>
          <p:nvSpPr>
            <p:cNvPr id="30" name="Textfeld 29"/>
            <p:cNvSpPr txBox="1"/>
            <p:nvPr/>
          </p:nvSpPr>
          <p:spPr>
            <a:xfrm>
              <a:off x="6634880" y="5349020"/>
              <a:ext cx="2407134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1400" dirty="0"/>
                <a:t>Long-term, </a:t>
              </a:r>
              <a:r>
                <a:rPr lang="de-DE" sz="1400" dirty="0" err="1"/>
                <a:t>advice</a:t>
              </a:r>
              <a:r>
                <a:rPr lang="de-DE" sz="1400" dirty="0"/>
                <a:t> </a:t>
              </a:r>
              <a:r>
                <a:rPr lang="de-DE" sz="1400" dirty="0" err="1"/>
                <a:t>and</a:t>
              </a:r>
              <a:br>
                <a:rPr lang="de-DE" sz="1400" dirty="0"/>
              </a:br>
              <a:r>
                <a:rPr lang="de-DE" sz="1400" dirty="0" err="1"/>
                <a:t>guidance</a:t>
              </a:r>
              <a:r>
                <a:rPr lang="de-DE" sz="1400" dirty="0"/>
                <a:t> </a:t>
              </a:r>
              <a:r>
                <a:rPr lang="de-DE" sz="1400" dirty="0" err="1"/>
                <a:t>regarding</a:t>
              </a:r>
              <a:r>
                <a:rPr lang="de-DE" sz="1400" dirty="0"/>
                <a:t> </a:t>
              </a:r>
              <a:r>
                <a:rPr lang="de-DE" sz="1400" dirty="0" err="1"/>
                <a:t>career</a:t>
              </a:r>
              <a:endParaRPr lang="de-DE" sz="1400" dirty="0"/>
            </a:p>
            <a:p>
              <a:pPr algn="ctr"/>
              <a:r>
                <a:rPr lang="de-DE" sz="1400" dirty="0" err="1"/>
                <a:t>development</a:t>
              </a:r>
              <a:r>
                <a:rPr lang="de-DE" sz="1400" dirty="0"/>
                <a:t> </a:t>
              </a:r>
              <a:r>
                <a:rPr lang="de-DE" sz="1400" dirty="0" err="1"/>
                <a:t>and</a:t>
              </a:r>
              <a:r>
                <a:rPr lang="de-DE" sz="1400" dirty="0"/>
                <a:t> </a:t>
              </a:r>
              <a:r>
                <a:rPr lang="de-DE" sz="1400" dirty="0" err="1"/>
                <a:t>socialization</a:t>
              </a:r>
              <a:endParaRPr lang="de-DE" sz="1400" dirty="0"/>
            </a:p>
          </p:txBody>
        </p:sp>
      </p:grpSp>
      <p:grpSp>
        <p:nvGrpSpPr>
          <p:cNvPr id="8" name="Gruppieren 7"/>
          <p:cNvGrpSpPr/>
          <p:nvPr/>
        </p:nvGrpSpPr>
        <p:grpSpPr>
          <a:xfrm>
            <a:off x="2120312" y="2120273"/>
            <a:ext cx="6705600" cy="1064240"/>
            <a:chOff x="2183351" y="1648009"/>
            <a:chExt cx="6705600" cy="1064240"/>
          </a:xfrm>
        </p:grpSpPr>
        <p:sp>
          <p:nvSpPr>
            <p:cNvPr id="33" name="Abgerundetes Rechteck 32"/>
            <p:cNvSpPr/>
            <p:nvPr/>
          </p:nvSpPr>
          <p:spPr>
            <a:xfrm>
              <a:off x="2183351" y="1648009"/>
              <a:ext cx="2247900" cy="541020"/>
            </a:xfrm>
            <a:prstGeom prst="roundRect">
              <a:avLst/>
            </a:prstGeom>
            <a:solidFill>
              <a:srgbClr val="DAE2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>
                  <a:solidFill>
                    <a:schemeClr val="tx1"/>
                  </a:solidFill>
                </a:rPr>
                <a:t>Coaching</a:t>
              </a:r>
            </a:p>
          </p:txBody>
        </p:sp>
        <p:sp>
          <p:nvSpPr>
            <p:cNvPr id="34" name="Abgerundetes Rechteck 33"/>
            <p:cNvSpPr/>
            <p:nvPr/>
          </p:nvSpPr>
          <p:spPr>
            <a:xfrm>
              <a:off x="6641051" y="1648009"/>
              <a:ext cx="2247900" cy="541020"/>
            </a:xfrm>
            <a:prstGeom prst="roundRect">
              <a:avLst/>
            </a:prstGeom>
            <a:solidFill>
              <a:srgbClr val="DAE2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 err="1">
                  <a:solidFill>
                    <a:schemeClr val="tx1"/>
                  </a:solidFill>
                </a:rPr>
                <a:t>Counseling</a:t>
              </a:r>
              <a:endParaRPr lang="de-DE" dirty="0">
                <a:solidFill>
                  <a:schemeClr val="tx1"/>
                </a:solidFill>
              </a:endParaRPr>
            </a:p>
          </p:txBody>
        </p:sp>
        <p:cxnSp>
          <p:nvCxnSpPr>
            <p:cNvPr id="35" name="Gerade Verbindung mit Pfeil 34"/>
            <p:cNvCxnSpPr>
              <a:stCxn id="33" idx="3"/>
              <a:endCxn id="34" idx="1"/>
            </p:cNvCxnSpPr>
            <p:nvPr/>
          </p:nvCxnSpPr>
          <p:spPr>
            <a:xfrm>
              <a:off x="4431251" y="1918519"/>
              <a:ext cx="2209800" cy="0"/>
            </a:xfrm>
            <a:prstGeom prst="straightConnector1">
              <a:avLst/>
            </a:prstGeom>
            <a:ln w="28575">
              <a:solidFill>
                <a:srgbClr val="1C78AB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feld 35"/>
            <p:cNvSpPr txBox="1"/>
            <p:nvPr/>
          </p:nvSpPr>
          <p:spPr>
            <a:xfrm>
              <a:off x="2229474" y="2189029"/>
              <a:ext cx="216770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1400" dirty="0"/>
                <a:t>Focus on </a:t>
              </a:r>
              <a:r>
                <a:rPr lang="de-DE" sz="1400" dirty="0" err="1"/>
                <a:t>reaching</a:t>
              </a:r>
              <a:r>
                <a:rPr lang="de-DE" sz="1400" dirty="0"/>
                <a:t> personal</a:t>
              </a:r>
              <a:br>
                <a:rPr lang="de-DE" sz="1400" dirty="0"/>
              </a:br>
              <a:r>
                <a:rPr lang="de-DE" sz="1400" dirty="0" err="1"/>
                <a:t>and</a:t>
              </a:r>
              <a:r>
                <a:rPr lang="de-DE" sz="1400" dirty="0"/>
                <a:t> </a:t>
              </a:r>
              <a:r>
                <a:rPr lang="de-DE" sz="1400" dirty="0" err="1"/>
                <a:t>work-related</a:t>
              </a:r>
              <a:r>
                <a:rPr lang="de-DE" sz="1400" dirty="0"/>
                <a:t> </a:t>
              </a:r>
              <a:r>
                <a:rPr lang="de-DE" sz="1400" dirty="0" err="1"/>
                <a:t>goals</a:t>
              </a:r>
              <a:endParaRPr lang="de-DE" sz="1400" dirty="0"/>
            </a:p>
          </p:txBody>
        </p:sp>
        <p:sp>
          <p:nvSpPr>
            <p:cNvPr id="37" name="Textfeld 36"/>
            <p:cNvSpPr txBox="1"/>
            <p:nvPr/>
          </p:nvSpPr>
          <p:spPr>
            <a:xfrm>
              <a:off x="6650189" y="2189029"/>
              <a:ext cx="222964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1400" dirty="0"/>
                <a:t>A form </a:t>
              </a:r>
              <a:r>
                <a:rPr lang="de-DE" sz="1400" dirty="0" err="1"/>
                <a:t>of</a:t>
              </a:r>
              <a:r>
                <a:rPr lang="de-DE" sz="1400" dirty="0"/>
                <a:t> </a:t>
              </a:r>
              <a:r>
                <a:rPr lang="de-DE" sz="1400" dirty="0" err="1"/>
                <a:t>remedial</a:t>
              </a:r>
              <a:r>
                <a:rPr lang="de-DE" sz="1400" dirty="0"/>
                <a:t> </a:t>
              </a:r>
              <a:r>
                <a:rPr lang="de-DE" sz="1400" dirty="0" err="1"/>
                <a:t>action</a:t>
              </a:r>
              <a:r>
                <a:rPr lang="de-DE" sz="1400" dirty="0"/>
                <a:t>,</a:t>
              </a:r>
              <a:br>
                <a:rPr lang="de-DE" sz="1400" dirty="0"/>
              </a:br>
              <a:r>
                <a:rPr lang="de-DE" sz="1400" dirty="0" err="1"/>
                <a:t>exploration</a:t>
              </a:r>
              <a:r>
                <a:rPr lang="de-DE" sz="1400" dirty="0"/>
                <a:t> </a:t>
              </a:r>
              <a:r>
                <a:rPr lang="de-DE" sz="1400" dirty="0" err="1"/>
                <a:t>of</a:t>
              </a:r>
              <a:r>
                <a:rPr lang="de-DE" sz="1400" dirty="0"/>
                <a:t> a </a:t>
              </a:r>
              <a:r>
                <a:rPr lang="de-DE" sz="1400" dirty="0" err="1"/>
                <a:t>client</a:t>
              </a:r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'</a:t>
              </a:r>
              <a:r>
                <a:rPr lang="de-DE" sz="1400" dirty="0"/>
                <a:t>s </a:t>
              </a:r>
              <a:r>
                <a:rPr lang="de-DE" sz="1400" dirty="0" err="1"/>
                <a:t>past</a:t>
              </a:r>
              <a:endParaRPr lang="de-DE" sz="1400" dirty="0"/>
            </a:p>
          </p:txBody>
        </p:sp>
      </p:grpSp>
      <p:grpSp>
        <p:nvGrpSpPr>
          <p:cNvPr id="9" name="Gruppieren 8"/>
          <p:cNvGrpSpPr/>
          <p:nvPr/>
        </p:nvGrpSpPr>
        <p:grpSpPr>
          <a:xfrm>
            <a:off x="2120312" y="3713214"/>
            <a:ext cx="6719419" cy="1064240"/>
            <a:chOff x="2183351" y="3240950"/>
            <a:chExt cx="6719419" cy="1064240"/>
          </a:xfrm>
        </p:grpSpPr>
        <p:sp>
          <p:nvSpPr>
            <p:cNvPr id="39" name="Abgerundetes Rechteck 38"/>
            <p:cNvSpPr/>
            <p:nvPr/>
          </p:nvSpPr>
          <p:spPr>
            <a:xfrm>
              <a:off x="2183351" y="3240950"/>
              <a:ext cx="2247900" cy="541020"/>
            </a:xfrm>
            <a:prstGeom prst="roundRect">
              <a:avLst/>
            </a:prstGeom>
            <a:solidFill>
              <a:srgbClr val="DAE2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>
                  <a:solidFill>
                    <a:schemeClr val="tx1"/>
                  </a:solidFill>
                </a:rPr>
                <a:t>Coaching</a:t>
              </a:r>
            </a:p>
          </p:txBody>
        </p:sp>
        <p:sp>
          <p:nvSpPr>
            <p:cNvPr id="40" name="Abgerundetes Rechteck 39"/>
            <p:cNvSpPr/>
            <p:nvPr/>
          </p:nvSpPr>
          <p:spPr>
            <a:xfrm>
              <a:off x="6641051" y="3240950"/>
              <a:ext cx="2247900" cy="541020"/>
            </a:xfrm>
            <a:prstGeom prst="roundRect">
              <a:avLst/>
            </a:prstGeom>
            <a:solidFill>
              <a:srgbClr val="DAE2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 err="1">
                  <a:solidFill>
                    <a:schemeClr val="tx1"/>
                  </a:solidFill>
                </a:rPr>
                <a:t>Psychotherapy</a:t>
              </a:r>
              <a:endParaRPr lang="de-DE" dirty="0">
                <a:solidFill>
                  <a:schemeClr val="tx1"/>
                </a:solidFill>
              </a:endParaRPr>
            </a:p>
          </p:txBody>
        </p:sp>
        <p:cxnSp>
          <p:nvCxnSpPr>
            <p:cNvPr id="41" name="Gerade Verbindung mit Pfeil 40"/>
            <p:cNvCxnSpPr>
              <a:stCxn id="39" idx="3"/>
              <a:endCxn id="40" idx="1"/>
            </p:cNvCxnSpPr>
            <p:nvPr/>
          </p:nvCxnSpPr>
          <p:spPr>
            <a:xfrm>
              <a:off x="4431251" y="3511460"/>
              <a:ext cx="2209800" cy="0"/>
            </a:xfrm>
            <a:prstGeom prst="straightConnector1">
              <a:avLst/>
            </a:prstGeom>
            <a:ln w="28575">
              <a:solidFill>
                <a:srgbClr val="1C78AB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Textfeld 41"/>
            <p:cNvSpPr txBox="1"/>
            <p:nvPr/>
          </p:nvSpPr>
          <p:spPr>
            <a:xfrm>
              <a:off x="2256792" y="3781970"/>
              <a:ext cx="211307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1400" dirty="0"/>
                <a:t>Development </a:t>
              </a:r>
              <a:r>
                <a:rPr lang="de-DE" sz="1400" dirty="0" err="1"/>
                <a:t>intervention</a:t>
              </a:r>
              <a:endParaRPr lang="de-DE" sz="1400" dirty="0"/>
            </a:p>
          </p:txBody>
        </p:sp>
        <p:sp>
          <p:nvSpPr>
            <p:cNvPr id="43" name="Textfeld 42"/>
            <p:cNvSpPr txBox="1"/>
            <p:nvPr/>
          </p:nvSpPr>
          <p:spPr>
            <a:xfrm>
              <a:off x="6627274" y="3781970"/>
              <a:ext cx="227549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1400" dirty="0" err="1"/>
                <a:t>Therapeutic</a:t>
              </a:r>
              <a:r>
                <a:rPr lang="de-DE" sz="1400" dirty="0"/>
                <a:t> </a:t>
              </a:r>
              <a:r>
                <a:rPr lang="de-DE" sz="1400" dirty="0" err="1"/>
                <a:t>intervention</a:t>
              </a:r>
              <a:r>
                <a:rPr lang="de-DE" sz="1400" dirty="0"/>
                <a:t> </a:t>
              </a:r>
              <a:r>
                <a:rPr lang="de-DE" sz="1400" dirty="0" err="1"/>
                <a:t>to</a:t>
              </a:r>
              <a:br>
                <a:rPr lang="de-DE" sz="1400" dirty="0"/>
              </a:br>
              <a:r>
                <a:rPr lang="de-DE" sz="1400" dirty="0" err="1"/>
                <a:t>cure</a:t>
              </a:r>
              <a:r>
                <a:rPr lang="de-DE" sz="1400" dirty="0"/>
                <a:t> mental </a:t>
              </a:r>
              <a:r>
                <a:rPr lang="de-DE" sz="1400" dirty="0" err="1"/>
                <a:t>illness</a:t>
              </a:r>
              <a:r>
                <a:rPr lang="de-DE" sz="1400" dirty="0"/>
                <a:t> </a:t>
              </a:r>
              <a:r>
                <a:rPr lang="de-DE" sz="1400" dirty="0" err="1"/>
                <a:t>problems</a:t>
              </a:r>
              <a:endParaRPr lang="de-DE" sz="1400" dirty="0"/>
            </a:p>
          </p:txBody>
        </p:sp>
      </p:grpSp>
      <p:sp>
        <p:nvSpPr>
          <p:cNvPr id="44" name="Rechteck 43"/>
          <p:cNvSpPr/>
          <p:nvPr/>
        </p:nvSpPr>
        <p:spPr>
          <a:xfrm>
            <a:off x="150702" y="298052"/>
            <a:ext cx="1152681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3600" dirty="0" err="1">
                <a:solidFill>
                  <a:schemeClr val="bg1"/>
                </a:solidFill>
              </a:rPr>
              <a:t>How</a:t>
            </a:r>
            <a:r>
              <a:rPr lang="de-DE" sz="3600" dirty="0">
                <a:solidFill>
                  <a:schemeClr val="bg1"/>
                </a:solidFill>
              </a:rPr>
              <a:t> </a:t>
            </a:r>
            <a:r>
              <a:rPr lang="de-DE" sz="3600" dirty="0" err="1">
                <a:solidFill>
                  <a:schemeClr val="bg1"/>
                </a:solidFill>
              </a:rPr>
              <a:t>coaching</a:t>
            </a:r>
            <a:r>
              <a:rPr lang="de-DE" sz="3600" dirty="0">
                <a:solidFill>
                  <a:schemeClr val="bg1"/>
                </a:solidFill>
              </a:rPr>
              <a:t> </a:t>
            </a:r>
            <a:r>
              <a:rPr lang="de-DE" sz="3600" dirty="0" err="1">
                <a:solidFill>
                  <a:schemeClr val="bg1"/>
                </a:solidFill>
              </a:rPr>
              <a:t>differs</a:t>
            </a:r>
            <a:r>
              <a:rPr lang="de-DE" sz="3600" dirty="0">
                <a:solidFill>
                  <a:schemeClr val="bg1"/>
                </a:solidFill>
              </a:rPr>
              <a:t> </a:t>
            </a:r>
            <a:r>
              <a:rPr lang="de-DE" sz="3600" dirty="0" err="1">
                <a:solidFill>
                  <a:schemeClr val="bg1"/>
                </a:solidFill>
              </a:rPr>
              <a:t>from</a:t>
            </a:r>
            <a:r>
              <a:rPr lang="de-DE" sz="3600" dirty="0">
                <a:solidFill>
                  <a:schemeClr val="bg1"/>
                </a:solidFill>
              </a:rPr>
              <a:t> </a:t>
            </a:r>
            <a:r>
              <a:rPr lang="de-DE" sz="3600" dirty="0" err="1">
                <a:solidFill>
                  <a:schemeClr val="bg1"/>
                </a:solidFill>
              </a:rPr>
              <a:t>other</a:t>
            </a:r>
            <a:r>
              <a:rPr lang="de-DE" sz="3600" dirty="0">
                <a:solidFill>
                  <a:schemeClr val="bg1"/>
                </a:solidFill>
              </a:rPr>
              <a:t> </a:t>
            </a:r>
            <a:r>
              <a:rPr lang="de-DE" sz="3600" dirty="0" err="1">
                <a:solidFill>
                  <a:schemeClr val="bg1"/>
                </a:solidFill>
              </a:rPr>
              <a:t>developmental</a:t>
            </a:r>
            <a:r>
              <a:rPr lang="de-DE" sz="3600" dirty="0">
                <a:solidFill>
                  <a:schemeClr val="bg1"/>
                </a:solidFill>
              </a:rPr>
              <a:t> </a:t>
            </a:r>
            <a:r>
              <a:rPr lang="de-DE" sz="3600" dirty="0" err="1">
                <a:solidFill>
                  <a:schemeClr val="bg1"/>
                </a:solidFill>
              </a:rPr>
              <a:t>activities</a:t>
            </a:r>
            <a:r>
              <a:rPr lang="de-DE" sz="3600" dirty="0">
                <a:solidFill>
                  <a:schemeClr val="bg1"/>
                </a:solidFill>
              </a:rPr>
              <a:t> [2]</a:t>
            </a:r>
          </a:p>
        </p:txBody>
      </p:sp>
      <p:pic>
        <p:nvPicPr>
          <p:cNvPr id="23" name="Grafik 22">
            <a:extLst>
              <a:ext uri="{FF2B5EF4-FFF2-40B4-BE49-F238E27FC236}">
                <a16:creationId xmlns:a16="http://schemas.microsoft.com/office/drawing/2014/main" id="{05BE1982-126A-4759-AF33-0A2FC070C83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870" b="45362"/>
          <a:stretch/>
        </p:blipFill>
        <p:spPr>
          <a:xfrm>
            <a:off x="2130715" y="1172695"/>
            <a:ext cx="2237498" cy="880694"/>
          </a:xfrm>
          <a:prstGeom prst="rect">
            <a:avLst/>
          </a:prstGeom>
        </p:spPr>
      </p:pic>
      <p:sp>
        <p:nvSpPr>
          <p:cNvPr id="24" name="Textfeld 23">
            <a:extLst>
              <a:ext uri="{FF2B5EF4-FFF2-40B4-BE49-F238E27FC236}">
                <a16:creationId xmlns:a16="http://schemas.microsoft.com/office/drawing/2014/main" id="{7D44CF1D-B489-4B00-9C14-42FD7962270B}"/>
              </a:ext>
            </a:extLst>
          </p:cNvPr>
          <p:cNvSpPr txBox="1"/>
          <p:nvPr/>
        </p:nvSpPr>
        <p:spPr>
          <a:xfrm>
            <a:off x="375920" y="6634480"/>
            <a:ext cx="175080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dirty="0" err="1"/>
              <a:t>Photo</a:t>
            </a:r>
            <a:r>
              <a:rPr lang="de-DE" sz="800" dirty="0"/>
              <a:t> </a:t>
            </a:r>
            <a:r>
              <a:rPr lang="de-DE" sz="800" dirty="0" err="1"/>
              <a:t>source</a:t>
            </a:r>
            <a:r>
              <a:rPr lang="de-DE" sz="800" dirty="0"/>
              <a:t>:  </a:t>
            </a:r>
            <a:r>
              <a:rPr lang="en-US" sz="800" dirty="0" err="1"/>
              <a:t>unsplash</a:t>
            </a:r>
            <a:r>
              <a:rPr lang="en-US" sz="800" dirty="0"/>
              <a:t> / Toa </a:t>
            </a:r>
            <a:r>
              <a:rPr lang="en-US" sz="800" dirty="0" err="1"/>
              <a:t>Heftiba</a:t>
            </a:r>
            <a:endParaRPr lang="de-DE" sz="800" dirty="0"/>
          </a:p>
        </p:txBody>
      </p:sp>
    </p:spTree>
    <p:extLst>
      <p:ext uri="{BB962C8B-B14F-4D97-AF65-F5344CB8AC3E}">
        <p14:creationId xmlns:p14="http://schemas.microsoft.com/office/powerpoint/2010/main" val="3736229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hteck 72"/>
          <p:cNvSpPr/>
          <p:nvPr/>
        </p:nvSpPr>
        <p:spPr>
          <a:xfrm>
            <a:off x="-4426" y="-7675"/>
            <a:ext cx="12194674" cy="958378"/>
          </a:xfrm>
          <a:prstGeom prst="rect">
            <a:avLst/>
          </a:prstGeom>
          <a:solidFill>
            <a:srgbClr val="1C78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2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70" name="Textfeld 69"/>
          <p:cNvSpPr txBox="1"/>
          <p:nvPr/>
        </p:nvSpPr>
        <p:spPr>
          <a:xfrm>
            <a:off x="0" y="6616517"/>
            <a:ext cx="395536" cy="24148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algn="ctr">
              <a:defRPr sz="1200">
                <a:solidFill>
                  <a:srgbClr val="C00000"/>
                </a:solidFill>
                <a:latin typeface="+mj-lt"/>
              </a:defRPr>
            </a:lvl1pPr>
          </a:lstStyle>
          <a:p>
            <a:fld id="{1938B3A4-2ADF-44F3-875A-E2B5FA0321B4}" type="slidenum">
              <a:rPr lang="de-DE">
                <a:solidFill>
                  <a:schemeClr val="tx1"/>
                </a:solidFill>
              </a:rPr>
              <a:pPr/>
              <a:t>7</a:t>
            </a:fld>
            <a:endParaRPr lang="de-DE" dirty="0">
              <a:solidFill>
                <a:schemeClr val="tx1"/>
              </a:solidFill>
            </a:endParaRPr>
          </a:p>
        </p:txBody>
      </p:sp>
      <p:grpSp>
        <p:nvGrpSpPr>
          <p:cNvPr id="7" name="Gruppieren 6"/>
          <p:cNvGrpSpPr/>
          <p:nvPr/>
        </p:nvGrpSpPr>
        <p:grpSpPr>
          <a:xfrm>
            <a:off x="2126720" y="5353258"/>
            <a:ext cx="6799412" cy="1064240"/>
            <a:chOff x="2162980" y="4808000"/>
            <a:chExt cx="6799412" cy="1064240"/>
          </a:xfrm>
        </p:grpSpPr>
        <p:sp>
          <p:nvSpPr>
            <p:cNvPr id="2" name="Abgerundetes Rechteck 1"/>
            <p:cNvSpPr/>
            <p:nvPr/>
          </p:nvSpPr>
          <p:spPr>
            <a:xfrm>
              <a:off x="2256792" y="4808000"/>
              <a:ext cx="2247900" cy="541020"/>
            </a:xfrm>
            <a:prstGeom prst="roundRect">
              <a:avLst/>
            </a:prstGeom>
            <a:solidFill>
              <a:srgbClr val="DAE2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>
                  <a:solidFill>
                    <a:schemeClr val="tx1"/>
                  </a:solidFill>
                </a:rPr>
                <a:t>Coaching</a:t>
              </a:r>
            </a:p>
          </p:txBody>
        </p:sp>
        <p:sp>
          <p:nvSpPr>
            <p:cNvPr id="29" name="Abgerundetes Rechteck 28"/>
            <p:cNvSpPr/>
            <p:nvPr/>
          </p:nvSpPr>
          <p:spPr>
            <a:xfrm>
              <a:off x="6714492" y="4808000"/>
              <a:ext cx="2247900" cy="541020"/>
            </a:xfrm>
            <a:prstGeom prst="roundRect">
              <a:avLst/>
            </a:prstGeom>
            <a:solidFill>
              <a:srgbClr val="DAE2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>
                  <a:solidFill>
                    <a:schemeClr val="tx1"/>
                  </a:solidFill>
                </a:rPr>
                <a:t>Teaching</a:t>
              </a:r>
            </a:p>
          </p:txBody>
        </p:sp>
        <p:cxnSp>
          <p:nvCxnSpPr>
            <p:cNvPr id="4" name="Gerade Verbindung mit Pfeil 3"/>
            <p:cNvCxnSpPr>
              <a:stCxn id="2" idx="3"/>
              <a:endCxn id="29" idx="1"/>
            </p:cNvCxnSpPr>
            <p:nvPr/>
          </p:nvCxnSpPr>
          <p:spPr>
            <a:xfrm>
              <a:off x="4504692" y="5078510"/>
              <a:ext cx="2209800" cy="0"/>
            </a:xfrm>
            <a:prstGeom prst="straightConnector1">
              <a:avLst/>
            </a:prstGeom>
            <a:ln w="28575">
              <a:solidFill>
                <a:srgbClr val="1C78AB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Textfeld 5"/>
            <p:cNvSpPr txBox="1"/>
            <p:nvPr/>
          </p:nvSpPr>
          <p:spPr>
            <a:xfrm>
              <a:off x="2162980" y="5349020"/>
              <a:ext cx="243554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1400" dirty="0" err="1"/>
                <a:t>Helping</a:t>
              </a:r>
              <a:r>
                <a:rPr lang="de-DE" sz="1400" dirty="0"/>
                <a:t> </a:t>
              </a:r>
              <a:r>
                <a:rPr lang="de-DE" sz="1400" dirty="0" err="1"/>
                <a:t>the</a:t>
              </a:r>
              <a:r>
                <a:rPr lang="de-DE" sz="1400" dirty="0"/>
                <a:t> </a:t>
              </a:r>
              <a:r>
                <a:rPr lang="de-DE" sz="1400" dirty="0" err="1"/>
                <a:t>coachee</a:t>
              </a:r>
              <a:r>
                <a:rPr lang="de-DE" sz="1400" dirty="0"/>
                <a:t> </a:t>
              </a:r>
              <a:r>
                <a:rPr lang="de-DE" sz="1400" dirty="0" err="1"/>
                <a:t>to</a:t>
              </a:r>
              <a:r>
                <a:rPr lang="de-DE" sz="1400" dirty="0"/>
                <a:t> </a:t>
              </a:r>
              <a:br>
                <a:rPr lang="de-DE" sz="1400" dirty="0"/>
              </a:br>
              <a:r>
                <a:rPr lang="de-DE" sz="1400" dirty="0" err="1"/>
                <a:t>reach</a:t>
              </a:r>
              <a:r>
                <a:rPr lang="de-DE" sz="1400" dirty="0"/>
                <a:t> </a:t>
              </a:r>
              <a:r>
                <a:rPr lang="de-DE" sz="1400" dirty="0" err="1"/>
                <a:t>their</a:t>
              </a:r>
              <a:r>
                <a:rPr lang="de-DE" sz="1400" dirty="0"/>
                <a:t> </a:t>
              </a:r>
              <a:r>
                <a:rPr lang="de-DE" sz="1400" dirty="0" err="1"/>
                <a:t>development</a:t>
              </a:r>
              <a:r>
                <a:rPr lang="de-DE" sz="1400" dirty="0"/>
                <a:t> </a:t>
              </a:r>
              <a:r>
                <a:rPr lang="de-DE" sz="1400" dirty="0" err="1"/>
                <a:t>goals</a:t>
              </a:r>
              <a:endParaRPr lang="de-DE" sz="1400" dirty="0"/>
            </a:p>
          </p:txBody>
        </p:sp>
        <p:sp>
          <p:nvSpPr>
            <p:cNvPr id="30" name="Textfeld 29"/>
            <p:cNvSpPr txBox="1"/>
            <p:nvPr/>
          </p:nvSpPr>
          <p:spPr>
            <a:xfrm>
              <a:off x="6750138" y="5349020"/>
              <a:ext cx="217662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1400" dirty="0"/>
                <a:t>Transferring </a:t>
              </a:r>
              <a:r>
                <a:rPr lang="de-DE" sz="1400" dirty="0" err="1"/>
                <a:t>knowledge</a:t>
              </a:r>
              <a:br>
                <a:rPr lang="de-DE" sz="1400" dirty="0"/>
              </a:br>
              <a:r>
                <a:rPr lang="de-DE" sz="1400" dirty="0" err="1"/>
                <a:t>or</a:t>
              </a:r>
              <a:r>
                <a:rPr lang="de-DE" sz="1400" dirty="0"/>
                <a:t> </a:t>
              </a:r>
              <a:r>
                <a:rPr lang="de-DE" sz="1400" dirty="0" err="1"/>
                <a:t>skills</a:t>
              </a:r>
              <a:r>
                <a:rPr lang="de-DE" sz="1400" dirty="0"/>
                <a:t> in a </a:t>
              </a:r>
              <a:r>
                <a:rPr lang="de-DE" sz="1400" dirty="0" err="1"/>
                <a:t>certain</a:t>
              </a:r>
              <a:r>
                <a:rPr lang="de-DE" sz="1400" dirty="0"/>
                <a:t> </a:t>
              </a:r>
              <a:r>
                <a:rPr lang="de-DE" sz="1400" dirty="0" err="1"/>
                <a:t>domain</a:t>
              </a:r>
              <a:endParaRPr lang="de-DE" sz="1400" dirty="0"/>
            </a:p>
          </p:txBody>
        </p:sp>
      </p:grpSp>
      <p:grpSp>
        <p:nvGrpSpPr>
          <p:cNvPr id="3" name="Gruppieren 2"/>
          <p:cNvGrpSpPr/>
          <p:nvPr/>
        </p:nvGrpSpPr>
        <p:grpSpPr>
          <a:xfrm>
            <a:off x="2147091" y="2193267"/>
            <a:ext cx="6705600" cy="1064240"/>
            <a:chOff x="2183351" y="1648009"/>
            <a:chExt cx="6705600" cy="1064240"/>
          </a:xfrm>
        </p:grpSpPr>
        <p:sp>
          <p:nvSpPr>
            <p:cNvPr id="33" name="Abgerundetes Rechteck 32"/>
            <p:cNvSpPr/>
            <p:nvPr/>
          </p:nvSpPr>
          <p:spPr>
            <a:xfrm>
              <a:off x="2183351" y="1648009"/>
              <a:ext cx="2247900" cy="541020"/>
            </a:xfrm>
            <a:prstGeom prst="roundRect">
              <a:avLst/>
            </a:prstGeom>
            <a:solidFill>
              <a:srgbClr val="DAE2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>
                  <a:solidFill>
                    <a:schemeClr val="tx1"/>
                  </a:solidFill>
                </a:rPr>
                <a:t>Coaching</a:t>
              </a:r>
            </a:p>
          </p:txBody>
        </p:sp>
        <p:sp>
          <p:nvSpPr>
            <p:cNvPr id="34" name="Abgerundetes Rechteck 33"/>
            <p:cNvSpPr/>
            <p:nvPr/>
          </p:nvSpPr>
          <p:spPr>
            <a:xfrm>
              <a:off x="6641051" y="1648009"/>
              <a:ext cx="2247900" cy="541020"/>
            </a:xfrm>
            <a:prstGeom prst="roundRect">
              <a:avLst/>
            </a:prstGeom>
            <a:solidFill>
              <a:srgbClr val="DAE2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>
                  <a:solidFill>
                    <a:schemeClr val="tx1"/>
                  </a:solidFill>
                </a:rPr>
                <a:t>Career </a:t>
              </a:r>
              <a:r>
                <a:rPr lang="de-DE" dirty="0" err="1">
                  <a:solidFill>
                    <a:schemeClr val="tx1"/>
                  </a:solidFill>
                </a:rPr>
                <a:t>counseling</a:t>
              </a:r>
              <a:endParaRPr lang="de-DE" dirty="0">
                <a:solidFill>
                  <a:schemeClr val="tx1"/>
                </a:solidFill>
              </a:endParaRPr>
            </a:p>
          </p:txBody>
        </p:sp>
        <p:cxnSp>
          <p:nvCxnSpPr>
            <p:cNvPr id="35" name="Gerade Verbindung mit Pfeil 34"/>
            <p:cNvCxnSpPr>
              <a:stCxn id="33" idx="3"/>
              <a:endCxn id="34" idx="1"/>
            </p:cNvCxnSpPr>
            <p:nvPr/>
          </p:nvCxnSpPr>
          <p:spPr>
            <a:xfrm>
              <a:off x="4431251" y="1918519"/>
              <a:ext cx="2209800" cy="0"/>
            </a:xfrm>
            <a:prstGeom prst="straightConnector1">
              <a:avLst/>
            </a:prstGeom>
            <a:ln w="28575">
              <a:solidFill>
                <a:srgbClr val="1C78AB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feld 35"/>
            <p:cNvSpPr txBox="1"/>
            <p:nvPr/>
          </p:nvSpPr>
          <p:spPr>
            <a:xfrm>
              <a:off x="2237558" y="2189029"/>
              <a:ext cx="215155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1400" dirty="0"/>
                <a:t>Performance </a:t>
              </a:r>
              <a:r>
                <a:rPr lang="de-DE" sz="1400" dirty="0" err="1"/>
                <a:t>improvement</a:t>
              </a:r>
              <a:br>
                <a:rPr lang="de-DE" sz="1400" dirty="0"/>
              </a:br>
              <a:r>
                <a:rPr lang="de-DE" sz="1400" dirty="0"/>
                <a:t>in </a:t>
              </a:r>
              <a:r>
                <a:rPr lang="de-DE" sz="1400" dirty="0" err="1"/>
                <a:t>the</a:t>
              </a:r>
              <a:r>
                <a:rPr lang="de-DE" sz="1400" dirty="0"/>
                <a:t> </a:t>
              </a:r>
              <a:r>
                <a:rPr lang="de-DE" sz="1400" dirty="0" err="1"/>
                <a:t>current</a:t>
              </a:r>
              <a:r>
                <a:rPr lang="de-DE" sz="1400" dirty="0"/>
                <a:t> </a:t>
              </a:r>
              <a:r>
                <a:rPr lang="de-DE" sz="1400" dirty="0" err="1"/>
                <a:t>job</a:t>
              </a:r>
              <a:endParaRPr lang="de-DE" sz="1400" dirty="0"/>
            </a:p>
          </p:txBody>
        </p:sp>
        <p:sp>
          <p:nvSpPr>
            <p:cNvPr id="37" name="Textfeld 36"/>
            <p:cNvSpPr txBox="1"/>
            <p:nvPr/>
          </p:nvSpPr>
          <p:spPr>
            <a:xfrm>
              <a:off x="6645772" y="2189029"/>
              <a:ext cx="223849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1400" dirty="0" err="1"/>
                <a:t>Finding</a:t>
              </a:r>
              <a:r>
                <a:rPr lang="de-DE" sz="1400" dirty="0"/>
                <a:t> a </a:t>
              </a:r>
              <a:r>
                <a:rPr lang="de-DE" sz="1400" dirty="0" err="1"/>
                <a:t>suitable</a:t>
              </a:r>
              <a:r>
                <a:rPr lang="de-DE" sz="1400" dirty="0"/>
                <a:t> </a:t>
              </a:r>
              <a:r>
                <a:rPr lang="de-DE" sz="1400" dirty="0" err="1"/>
                <a:t>job</a:t>
              </a:r>
              <a:br>
                <a:rPr lang="de-DE" sz="1400" dirty="0"/>
              </a:br>
              <a:r>
                <a:rPr lang="de-DE" sz="1400" dirty="0"/>
                <a:t>on </a:t>
              </a:r>
              <a:r>
                <a:rPr lang="de-DE" sz="1400" dirty="0" err="1"/>
                <a:t>the</a:t>
              </a:r>
              <a:r>
                <a:rPr lang="de-DE" sz="1400" dirty="0"/>
                <a:t> (</a:t>
              </a:r>
              <a:r>
                <a:rPr lang="de-DE" sz="1400" dirty="0" err="1"/>
                <a:t>external</a:t>
              </a:r>
              <a:r>
                <a:rPr lang="de-DE" sz="1400" dirty="0"/>
                <a:t>) </a:t>
              </a:r>
              <a:r>
                <a:rPr lang="de-DE" sz="1400" dirty="0" err="1"/>
                <a:t>job</a:t>
              </a:r>
              <a:r>
                <a:rPr lang="de-DE" sz="1400" dirty="0"/>
                <a:t> </a:t>
              </a:r>
              <a:r>
                <a:rPr lang="de-DE" sz="1400" dirty="0" err="1"/>
                <a:t>market</a:t>
              </a:r>
              <a:endParaRPr lang="de-DE" sz="1400" dirty="0"/>
            </a:p>
          </p:txBody>
        </p:sp>
      </p:grpSp>
      <p:grpSp>
        <p:nvGrpSpPr>
          <p:cNvPr id="5" name="Gruppieren 4"/>
          <p:cNvGrpSpPr/>
          <p:nvPr/>
        </p:nvGrpSpPr>
        <p:grpSpPr>
          <a:xfrm>
            <a:off x="2147091" y="3786208"/>
            <a:ext cx="6705600" cy="1064240"/>
            <a:chOff x="2183351" y="3240950"/>
            <a:chExt cx="6705600" cy="1064240"/>
          </a:xfrm>
        </p:grpSpPr>
        <p:sp>
          <p:nvSpPr>
            <p:cNvPr id="39" name="Abgerundetes Rechteck 38"/>
            <p:cNvSpPr/>
            <p:nvPr/>
          </p:nvSpPr>
          <p:spPr>
            <a:xfrm>
              <a:off x="2183351" y="3240950"/>
              <a:ext cx="2247900" cy="541020"/>
            </a:xfrm>
            <a:prstGeom prst="roundRect">
              <a:avLst/>
            </a:prstGeom>
            <a:solidFill>
              <a:srgbClr val="DAE2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>
                  <a:solidFill>
                    <a:schemeClr val="tx1"/>
                  </a:solidFill>
                </a:rPr>
                <a:t>Coaching</a:t>
              </a:r>
            </a:p>
          </p:txBody>
        </p:sp>
        <p:sp>
          <p:nvSpPr>
            <p:cNvPr id="40" name="Abgerundetes Rechteck 39"/>
            <p:cNvSpPr/>
            <p:nvPr/>
          </p:nvSpPr>
          <p:spPr>
            <a:xfrm>
              <a:off x="6641051" y="3240950"/>
              <a:ext cx="2247900" cy="541020"/>
            </a:xfrm>
            <a:prstGeom prst="roundRect">
              <a:avLst/>
            </a:prstGeom>
            <a:solidFill>
              <a:srgbClr val="DAE2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>
                  <a:solidFill>
                    <a:schemeClr val="tx1"/>
                  </a:solidFill>
                </a:rPr>
                <a:t>Consulting</a:t>
              </a:r>
            </a:p>
          </p:txBody>
        </p:sp>
        <p:cxnSp>
          <p:nvCxnSpPr>
            <p:cNvPr id="41" name="Gerade Verbindung mit Pfeil 40"/>
            <p:cNvCxnSpPr>
              <a:stCxn id="39" idx="3"/>
              <a:endCxn id="40" idx="1"/>
            </p:cNvCxnSpPr>
            <p:nvPr/>
          </p:nvCxnSpPr>
          <p:spPr>
            <a:xfrm>
              <a:off x="4431251" y="3511460"/>
              <a:ext cx="2209800" cy="0"/>
            </a:xfrm>
            <a:prstGeom prst="straightConnector1">
              <a:avLst/>
            </a:prstGeom>
            <a:ln w="28575">
              <a:solidFill>
                <a:srgbClr val="1C78AB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Textfeld 41"/>
            <p:cNvSpPr txBox="1"/>
            <p:nvPr/>
          </p:nvSpPr>
          <p:spPr>
            <a:xfrm>
              <a:off x="2421038" y="3781970"/>
              <a:ext cx="178459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1400" dirty="0" err="1"/>
                <a:t>Helping</a:t>
              </a:r>
              <a:r>
                <a:rPr lang="de-DE" sz="1400" dirty="0"/>
                <a:t> </a:t>
              </a:r>
              <a:r>
                <a:rPr lang="de-DE" sz="1400" dirty="0" err="1"/>
                <a:t>coachees</a:t>
              </a:r>
              <a:r>
                <a:rPr lang="de-DE" sz="1400" dirty="0"/>
                <a:t> find</a:t>
              </a:r>
              <a:br>
                <a:rPr lang="de-DE" sz="1400" dirty="0"/>
              </a:br>
              <a:r>
                <a:rPr lang="de-DE" sz="1400" dirty="0" err="1"/>
                <a:t>their</a:t>
              </a:r>
              <a:r>
                <a:rPr lang="de-DE" sz="1400" dirty="0"/>
                <a:t> </a:t>
              </a:r>
              <a:r>
                <a:rPr lang="de-DE" sz="1400" dirty="0" err="1"/>
                <a:t>own</a:t>
              </a:r>
              <a:r>
                <a:rPr lang="de-DE" sz="1400" dirty="0"/>
                <a:t> </a:t>
              </a:r>
              <a:r>
                <a:rPr lang="de-DE" sz="1400" dirty="0" err="1"/>
                <a:t>solutions</a:t>
              </a:r>
              <a:endParaRPr lang="de-DE" sz="1400" dirty="0"/>
            </a:p>
          </p:txBody>
        </p:sp>
        <p:sp>
          <p:nvSpPr>
            <p:cNvPr id="43" name="Textfeld 42"/>
            <p:cNvSpPr txBox="1"/>
            <p:nvPr/>
          </p:nvSpPr>
          <p:spPr>
            <a:xfrm>
              <a:off x="6714197" y="3781970"/>
              <a:ext cx="210166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1400" dirty="0"/>
                <a:t>Sharing </a:t>
              </a:r>
              <a:r>
                <a:rPr lang="de-DE" sz="1400" dirty="0" err="1"/>
                <a:t>advice</a:t>
              </a:r>
              <a:r>
                <a:rPr lang="de-DE" sz="1400" dirty="0"/>
                <a:t>, </a:t>
              </a:r>
              <a:r>
                <a:rPr lang="de-DE" sz="1400" dirty="0" err="1"/>
                <a:t>suggesting</a:t>
              </a:r>
              <a:br>
                <a:rPr lang="de-DE" sz="1400" dirty="0"/>
              </a:br>
              <a:r>
                <a:rPr lang="de-DE" sz="1400" dirty="0" err="1"/>
                <a:t>how</a:t>
              </a:r>
              <a:r>
                <a:rPr lang="de-DE" sz="1400" dirty="0"/>
                <a:t> </a:t>
              </a:r>
              <a:r>
                <a:rPr lang="de-DE" sz="1400" dirty="0" err="1"/>
                <a:t>to</a:t>
              </a:r>
              <a:r>
                <a:rPr lang="de-DE" sz="1400" dirty="0"/>
                <a:t> </a:t>
              </a:r>
              <a:r>
                <a:rPr lang="de-DE" sz="1400" dirty="0" err="1"/>
                <a:t>solve</a:t>
              </a:r>
              <a:r>
                <a:rPr lang="de-DE" sz="1400" dirty="0"/>
                <a:t> </a:t>
              </a:r>
              <a:r>
                <a:rPr lang="de-DE" sz="1400" dirty="0" err="1"/>
                <a:t>problems</a:t>
              </a:r>
              <a:endParaRPr lang="de-DE" sz="1400" dirty="0"/>
            </a:p>
          </p:txBody>
        </p:sp>
      </p:grpSp>
      <p:sp>
        <p:nvSpPr>
          <p:cNvPr id="20" name="Rechteck 19"/>
          <p:cNvSpPr/>
          <p:nvPr/>
        </p:nvSpPr>
        <p:spPr>
          <a:xfrm>
            <a:off x="150702" y="298052"/>
            <a:ext cx="1152681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3600" dirty="0" err="1">
                <a:solidFill>
                  <a:schemeClr val="bg1"/>
                </a:solidFill>
              </a:rPr>
              <a:t>How</a:t>
            </a:r>
            <a:r>
              <a:rPr lang="de-DE" sz="3600" dirty="0">
                <a:solidFill>
                  <a:schemeClr val="bg1"/>
                </a:solidFill>
              </a:rPr>
              <a:t> </a:t>
            </a:r>
            <a:r>
              <a:rPr lang="de-DE" sz="3600" dirty="0" err="1">
                <a:solidFill>
                  <a:schemeClr val="bg1"/>
                </a:solidFill>
              </a:rPr>
              <a:t>coaching</a:t>
            </a:r>
            <a:r>
              <a:rPr lang="de-DE" sz="3600" dirty="0">
                <a:solidFill>
                  <a:schemeClr val="bg1"/>
                </a:solidFill>
              </a:rPr>
              <a:t> </a:t>
            </a:r>
            <a:r>
              <a:rPr lang="de-DE" sz="3600" dirty="0" err="1">
                <a:solidFill>
                  <a:schemeClr val="bg1"/>
                </a:solidFill>
              </a:rPr>
              <a:t>differs</a:t>
            </a:r>
            <a:r>
              <a:rPr lang="de-DE" sz="3600" dirty="0">
                <a:solidFill>
                  <a:schemeClr val="bg1"/>
                </a:solidFill>
              </a:rPr>
              <a:t> </a:t>
            </a:r>
            <a:r>
              <a:rPr lang="de-DE" sz="3600" dirty="0" err="1">
                <a:solidFill>
                  <a:schemeClr val="bg1"/>
                </a:solidFill>
              </a:rPr>
              <a:t>from</a:t>
            </a:r>
            <a:r>
              <a:rPr lang="de-DE" sz="3600" dirty="0">
                <a:solidFill>
                  <a:schemeClr val="bg1"/>
                </a:solidFill>
              </a:rPr>
              <a:t> </a:t>
            </a:r>
            <a:r>
              <a:rPr lang="de-DE" sz="3600" dirty="0" err="1">
                <a:solidFill>
                  <a:schemeClr val="bg1"/>
                </a:solidFill>
              </a:rPr>
              <a:t>other</a:t>
            </a:r>
            <a:r>
              <a:rPr lang="de-DE" sz="3600" dirty="0">
                <a:solidFill>
                  <a:schemeClr val="bg1"/>
                </a:solidFill>
              </a:rPr>
              <a:t> </a:t>
            </a:r>
            <a:r>
              <a:rPr lang="de-DE" sz="3600" dirty="0" err="1">
                <a:solidFill>
                  <a:schemeClr val="bg1"/>
                </a:solidFill>
              </a:rPr>
              <a:t>developmental</a:t>
            </a:r>
            <a:r>
              <a:rPr lang="de-DE" sz="3600" dirty="0">
                <a:solidFill>
                  <a:schemeClr val="bg1"/>
                </a:solidFill>
              </a:rPr>
              <a:t> </a:t>
            </a:r>
            <a:r>
              <a:rPr lang="de-DE" sz="3600" dirty="0" err="1">
                <a:solidFill>
                  <a:schemeClr val="bg1"/>
                </a:solidFill>
              </a:rPr>
              <a:t>activities</a:t>
            </a:r>
            <a:r>
              <a:rPr lang="de-DE" sz="3600" dirty="0">
                <a:solidFill>
                  <a:schemeClr val="bg1"/>
                </a:solidFill>
              </a:rPr>
              <a:t> [2]</a:t>
            </a:r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D8BCA614-8C7A-40BA-B662-13EFECB23029}"/>
              </a:ext>
            </a:extLst>
          </p:cNvPr>
          <p:cNvSpPr txBox="1"/>
          <p:nvPr/>
        </p:nvSpPr>
        <p:spPr>
          <a:xfrm>
            <a:off x="375920" y="6634480"/>
            <a:ext cx="175080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dirty="0" err="1"/>
              <a:t>Photo</a:t>
            </a:r>
            <a:r>
              <a:rPr lang="de-DE" sz="800" dirty="0"/>
              <a:t> </a:t>
            </a:r>
            <a:r>
              <a:rPr lang="de-DE" sz="800" dirty="0" err="1"/>
              <a:t>source</a:t>
            </a:r>
            <a:r>
              <a:rPr lang="de-DE" sz="800" dirty="0"/>
              <a:t>:  </a:t>
            </a:r>
            <a:r>
              <a:rPr lang="en-US" sz="800" dirty="0" err="1"/>
              <a:t>unsplash</a:t>
            </a:r>
            <a:r>
              <a:rPr lang="en-US" sz="800" dirty="0"/>
              <a:t> / Toa </a:t>
            </a:r>
            <a:r>
              <a:rPr lang="en-US" sz="800" dirty="0" err="1"/>
              <a:t>Heftiba</a:t>
            </a:r>
            <a:endParaRPr lang="de-DE" sz="800" dirty="0"/>
          </a:p>
        </p:txBody>
      </p:sp>
      <p:pic>
        <p:nvPicPr>
          <p:cNvPr id="24" name="Grafik 23">
            <a:extLst>
              <a:ext uri="{FF2B5EF4-FFF2-40B4-BE49-F238E27FC236}">
                <a16:creationId xmlns:a16="http://schemas.microsoft.com/office/drawing/2014/main" id="{4F212BB4-2E3A-4342-825C-F06D24F5370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870" b="45362"/>
          <a:stretch/>
        </p:blipFill>
        <p:spPr>
          <a:xfrm>
            <a:off x="2157493" y="1250110"/>
            <a:ext cx="2237498" cy="880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8008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hteck 72"/>
          <p:cNvSpPr/>
          <p:nvPr/>
        </p:nvSpPr>
        <p:spPr>
          <a:xfrm>
            <a:off x="-4426" y="-7675"/>
            <a:ext cx="12194674" cy="958378"/>
          </a:xfrm>
          <a:prstGeom prst="rect">
            <a:avLst/>
          </a:prstGeom>
          <a:solidFill>
            <a:srgbClr val="1C78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2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70" name="Textfeld 69"/>
          <p:cNvSpPr txBox="1"/>
          <p:nvPr/>
        </p:nvSpPr>
        <p:spPr>
          <a:xfrm>
            <a:off x="0" y="6616517"/>
            <a:ext cx="395536" cy="24148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algn="ctr">
              <a:defRPr sz="1200">
                <a:solidFill>
                  <a:srgbClr val="C00000"/>
                </a:solidFill>
                <a:latin typeface="+mj-lt"/>
              </a:defRPr>
            </a:lvl1pPr>
          </a:lstStyle>
          <a:p>
            <a:fld id="{1938B3A4-2ADF-44F3-875A-E2B5FA0321B4}" type="slidenum">
              <a:rPr lang="de-DE">
                <a:solidFill>
                  <a:schemeClr val="tx1"/>
                </a:solidFill>
              </a:rPr>
              <a:pPr/>
              <a:t>8</a:t>
            </a:fld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21" name="Rechteck: abgerundete Ecken 79">
            <a:extLst>
              <a:ext uri="{FF2B5EF4-FFF2-40B4-BE49-F238E27FC236}">
                <a16:creationId xmlns:a16="http://schemas.microsoft.com/office/drawing/2014/main" id="{69321816-ACAB-4E38-8502-A883D11E4B6E}"/>
              </a:ext>
            </a:extLst>
          </p:cNvPr>
          <p:cNvSpPr/>
          <p:nvPr/>
        </p:nvSpPr>
        <p:spPr>
          <a:xfrm>
            <a:off x="4942378" y="1003177"/>
            <a:ext cx="1641088" cy="756699"/>
          </a:xfrm>
          <a:prstGeom prst="roundRect">
            <a:avLst>
              <a:gd name="adj" fmla="val 1802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sz="2400"/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4F4BF706-4B38-4680-9698-B01A2DDFA7A7}"/>
              </a:ext>
            </a:extLst>
          </p:cNvPr>
          <p:cNvSpPr txBox="1"/>
          <p:nvPr/>
        </p:nvSpPr>
        <p:spPr>
          <a:xfrm>
            <a:off x="5052628" y="1067075"/>
            <a:ext cx="14331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/>
              <a:t>Outcomes</a:t>
            </a:r>
            <a:br>
              <a:rPr lang="de-DE" b="1" dirty="0"/>
            </a:br>
            <a:r>
              <a:rPr lang="de-DE" b="1" dirty="0" err="1"/>
              <a:t>of</a:t>
            </a:r>
            <a:r>
              <a:rPr lang="de-DE" b="1" dirty="0"/>
              <a:t> </a:t>
            </a:r>
            <a:r>
              <a:rPr lang="de-DE" b="1" dirty="0" err="1"/>
              <a:t>coaching</a:t>
            </a:r>
            <a:endParaRPr lang="de-AT" b="1" dirty="0"/>
          </a:p>
        </p:txBody>
      </p:sp>
      <p:grpSp>
        <p:nvGrpSpPr>
          <p:cNvPr id="19" name="Gruppieren 18"/>
          <p:cNvGrpSpPr/>
          <p:nvPr/>
        </p:nvGrpSpPr>
        <p:grpSpPr>
          <a:xfrm>
            <a:off x="1863839" y="1381527"/>
            <a:ext cx="3416641" cy="5364485"/>
            <a:chOff x="1863839" y="1381527"/>
            <a:chExt cx="3416641" cy="5364485"/>
          </a:xfrm>
        </p:grpSpPr>
        <p:sp>
          <p:nvSpPr>
            <p:cNvPr id="23" name="Rechteck: abgerundete Ecken 71">
              <a:extLst>
                <a:ext uri="{FF2B5EF4-FFF2-40B4-BE49-F238E27FC236}">
                  <a16:creationId xmlns:a16="http://schemas.microsoft.com/office/drawing/2014/main" id="{4CA0C1D6-BF64-4CE7-BE7E-6AAE24B8ECBC}"/>
                </a:ext>
              </a:extLst>
            </p:cNvPr>
            <p:cNvSpPr/>
            <p:nvPr/>
          </p:nvSpPr>
          <p:spPr>
            <a:xfrm>
              <a:off x="2292001" y="1801643"/>
              <a:ext cx="2560319" cy="700779"/>
            </a:xfrm>
            <a:prstGeom prst="roundRect">
              <a:avLst>
                <a:gd name="adj" fmla="val 1802"/>
              </a:avLst>
            </a:prstGeom>
            <a:solidFill>
              <a:srgbClr val="DAE2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sz="2400"/>
            </a:p>
          </p:txBody>
        </p:sp>
        <p:pic>
          <p:nvPicPr>
            <p:cNvPr id="25" name="Grafik 24" descr="Benutzer">
              <a:extLst>
                <a:ext uri="{FF2B5EF4-FFF2-40B4-BE49-F238E27FC236}">
                  <a16:creationId xmlns:a16="http://schemas.microsoft.com/office/drawing/2014/main" id="{209811A5-6E7F-4085-94CF-40D4077E363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2484028" y="1931548"/>
              <a:ext cx="442019" cy="442019"/>
            </a:xfrm>
            <a:prstGeom prst="rect">
              <a:avLst/>
            </a:prstGeom>
          </p:spPr>
        </p:pic>
        <p:sp>
          <p:nvSpPr>
            <p:cNvPr id="26" name="Textfeld 25">
              <a:extLst>
                <a:ext uri="{FF2B5EF4-FFF2-40B4-BE49-F238E27FC236}">
                  <a16:creationId xmlns:a16="http://schemas.microsoft.com/office/drawing/2014/main" id="{EBBEB392-DFA2-4979-872B-48D88A1F2E75}"/>
                </a:ext>
              </a:extLst>
            </p:cNvPr>
            <p:cNvSpPr txBox="1"/>
            <p:nvPr/>
          </p:nvSpPr>
          <p:spPr>
            <a:xfrm>
              <a:off x="2926047" y="1819069"/>
              <a:ext cx="165102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dirty="0"/>
                <a:t>Outcomes</a:t>
              </a:r>
              <a:br>
                <a:rPr lang="de-DE" dirty="0"/>
              </a:br>
              <a:r>
                <a:rPr lang="de-DE" dirty="0" err="1"/>
                <a:t>for</a:t>
              </a:r>
              <a:r>
                <a:rPr lang="de-DE" dirty="0"/>
                <a:t> </a:t>
              </a:r>
              <a:r>
                <a:rPr lang="de-DE" dirty="0" err="1"/>
                <a:t>the</a:t>
              </a:r>
              <a:r>
                <a:rPr lang="de-DE" dirty="0"/>
                <a:t> </a:t>
              </a:r>
              <a:r>
                <a:rPr lang="de-DE" dirty="0" err="1"/>
                <a:t>coachee</a:t>
              </a:r>
              <a:endParaRPr lang="de-AT" dirty="0"/>
            </a:p>
          </p:txBody>
        </p:sp>
        <p:cxnSp>
          <p:nvCxnSpPr>
            <p:cNvPr id="32" name="Verbinder: gewinkelt 82">
              <a:extLst>
                <a:ext uri="{FF2B5EF4-FFF2-40B4-BE49-F238E27FC236}">
                  <a16:creationId xmlns:a16="http://schemas.microsoft.com/office/drawing/2014/main" id="{50C84419-FCB8-4360-90CC-007B08FE4957}"/>
                </a:ext>
              </a:extLst>
            </p:cNvPr>
            <p:cNvCxnSpPr>
              <a:cxnSpLocks/>
              <a:endCxn id="23" idx="0"/>
            </p:cNvCxnSpPr>
            <p:nvPr/>
          </p:nvCxnSpPr>
          <p:spPr>
            <a:xfrm rot="10800000" flipV="1">
              <a:off x="3572162" y="1381527"/>
              <a:ext cx="1498137" cy="420116"/>
            </a:xfrm>
            <a:prstGeom prst="bentConnector2">
              <a:avLst/>
            </a:prstGeom>
            <a:ln>
              <a:solidFill>
                <a:srgbClr val="1C78AB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Textfeld 43">
              <a:extLst>
                <a:ext uri="{FF2B5EF4-FFF2-40B4-BE49-F238E27FC236}">
                  <a16:creationId xmlns:a16="http://schemas.microsoft.com/office/drawing/2014/main" id="{E7BB9D15-2A24-4B11-A3D7-C6EF1E5D99E3}"/>
                </a:ext>
              </a:extLst>
            </p:cNvPr>
            <p:cNvSpPr txBox="1"/>
            <p:nvPr/>
          </p:nvSpPr>
          <p:spPr>
            <a:xfrm>
              <a:off x="1863839" y="2652584"/>
              <a:ext cx="3416641" cy="40934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1500" b="1" dirty="0" err="1"/>
                <a:t>Cognition</a:t>
              </a:r>
              <a:r>
                <a:rPr lang="de-DE" sz="1500" b="1" dirty="0"/>
                <a:t>/</a:t>
              </a:r>
              <a:r>
                <a:rPr lang="de-DE" sz="1500" b="1" dirty="0" err="1"/>
                <a:t>attitude</a:t>
              </a:r>
              <a:endParaRPr lang="de-DE" sz="1500" b="1" dirty="0"/>
            </a:p>
            <a:p>
              <a:pPr algn="ctr"/>
              <a:r>
                <a:rPr lang="de-DE" sz="1500" dirty="0"/>
                <a:t>Self-</a:t>
              </a:r>
              <a:r>
                <a:rPr lang="de-DE" sz="1500" dirty="0" err="1"/>
                <a:t>confidence</a:t>
              </a:r>
              <a:r>
                <a:rPr lang="de-DE" sz="1500" dirty="0"/>
                <a:t> and </a:t>
              </a:r>
              <a:r>
                <a:rPr lang="de-DE" sz="1500" dirty="0" err="1"/>
                <a:t>motivation</a:t>
              </a:r>
              <a:br>
                <a:rPr lang="de-DE" sz="1500" dirty="0"/>
              </a:br>
              <a:r>
                <a:rPr lang="de-DE" sz="1500" dirty="0"/>
                <a:t>Clear </a:t>
              </a:r>
              <a:r>
                <a:rPr lang="de-DE" sz="1500" dirty="0" err="1"/>
                <a:t>focus</a:t>
              </a:r>
              <a:endParaRPr lang="de-DE" sz="1500" dirty="0"/>
            </a:p>
            <a:p>
              <a:pPr algn="ctr"/>
              <a:r>
                <a:rPr lang="de-DE" sz="1500" dirty="0"/>
                <a:t>Positive </a:t>
              </a:r>
              <a:r>
                <a:rPr lang="de-DE" sz="1500" dirty="0" err="1"/>
                <a:t>effect</a:t>
              </a:r>
              <a:r>
                <a:rPr lang="de-DE" sz="1500" dirty="0"/>
                <a:t> on well-</a:t>
              </a:r>
              <a:r>
                <a:rPr lang="de-DE" sz="1500" dirty="0" err="1"/>
                <a:t>being</a:t>
              </a:r>
              <a:r>
                <a:rPr lang="de-DE" sz="1500" dirty="0"/>
                <a:t> and</a:t>
              </a:r>
            </a:p>
            <a:p>
              <a:pPr algn="ctr">
                <a:spcAft>
                  <a:spcPts val="1200"/>
                </a:spcAft>
              </a:pPr>
              <a:r>
                <a:rPr lang="de-DE" sz="1500" dirty="0" err="1"/>
                <a:t>work-related</a:t>
              </a:r>
              <a:r>
                <a:rPr lang="de-DE" sz="1500" dirty="0"/>
                <a:t> </a:t>
              </a:r>
              <a:r>
                <a:rPr lang="de-DE" sz="1500" dirty="0" err="1"/>
                <a:t>attitudes</a:t>
              </a:r>
              <a:endParaRPr lang="de-DE" sz="1500" b="1" dirty="0"/>
            </a:p>
            <a:p>
              <a:pPr algn="ctr"/>
              <a:r>
                <a:rPr lang="de-DE" sz="1500" b="1" dirty="0"/>
                <a:t>Learning</a:t>
              </a:r>
            </a:p>
            <a:p>
              <a:pPr algn="ctr"/>
              <a:r>
                <a:rPr lang="de-DE" sz="1500" dirty="0"/>
                <a:t>Self-</a:t>
              </a:r>
              <a:r>
                <a:rPr lang="de-DE" sz="1500" dirty="0" err="1"/>
                <a:t>awareness</a:t>
              </a:r>
              <a:r>
                <a:rPr lang="de-DE" sz="1500" dirty="0"/>
                <a:t> and </a:t>
              </a:r>
              <a:r>
                <a:rPr lang="de-DE" sz="1500" dirty="0" err="1"/>
                <a:t>reflection</a:t>
              </a:r>
              <a:endParaRPr lang="de-DE" sz="1500" dirty="0"/>
            </a:p>
            <a:p>
              <a:pPr algn="ctr"/>
              <a:r>
                <a:rPr lang="de-DE" sz="1500" dirty="0" err="1"/>
                <a:t>Accelerated</a:t>
              </a:r>
              <a:r>
                <a:rPr lang="de-DE" sz="1500" dirty="0"/>
                <a:t> </a:t>
              </a:r>
              <a:r>
                <a:rPr lang="de-DE" sz="1500" dirty="0" err="1"/>
                <a:t>learning</a:t>
              </a:r>
              <a:r>
                <a:rPr lang="de-DE" sz="1500" dirty="0"/>
                <a:t> </a:t>
              </a:r>
              <a:r>
                <a:rPr lang="de-DE" sz="1500" dirty="0" err="1"/>
                <a:t>and</a:t>
              </a:r>
              <a:r>
                <a:rPr lang="de-DE" sz="1500" dirty="0"/>
                <a:t> </a:t>
              </a:r>
              <a:r>
                <a:rPr lang="de-DE" sz="1500" dirty="0" err="1"/>
                <a:t>problem</a:t>
              </a:r>
              <a:r>
                <a:rPr lang="de-DE" sz="1500" dirty="0"/>
                <a:t> </a:t>
              </a:r>
              <a:r>
                <a:rPr lang="de-DE" sz="1500" dirty="0" err="1"/>
                <a:t>solving</a:t>
              </a:r>
              <a:endParaRPr lang="de-DE" sz="1500" dirty="0"/>
            </a:p>
            <a:p>
              <a:pPr algn="ctr">
                <a:spcAft>
                  <a:spcPts val="1200"/>
                </a:spcAft>
              </a:pPr>
              <a:r>
                <a:rPr lang="de-DE" sz="1500" dirty="0"/>
                <a:t>Personal </a:t>
              </a:r>
              <a:r>
                <a:rPr lang="de-DE" sz="1500" dirty="0" err="1"/>
                <a:t>development</a:t>
              </a:r>
              <a:endParaRPr lang="de-DE" sz="1500" dirty="0"/>
            </a:p>
            <a:p>
              <a:pPr algn="ctr"/>
              <a:r>
                <a:rPr lang="de-DE" sz="1500" b="1" dirty="0" err="1"/>
                <a:t>Results</a:t>
              </a:r>
              <a:endParaRPr lang="de-DE" sz="1500" b="1" dirty="0"/>
            </a:p>
            <a:p>
              <a:pPr algn="ctr"/>
              <a:r>
                <a:rPr lang="de-DE" sz="1500" dirty="0"/>
                <a:t>Goal </a:t>
              </a:r>
              <a:r>
                <a:rPr lang="de-DE" sz="1500" dirty="0" err="1"/>
                <a:t>attainment</a:t>
              </a:r>
              <a:endParaRPr lang="de-DE" sz="1500" dirty="0"/>
            </a:p>
            <a:p>
              <a:pPr algn="ctr"/>
              <a:r>
                <a:rPr lang="de-DE" sz="1500" dirty="0"/>
                <a:t>Enhanced </a:t>
              </a:r>
              <a:r>
                <a:rPr lang="de-DE" sz="1500" dirty="0" err="1"/>
                <a:t>work</a:t>
              </a:r>
              <a:r>
                <a:rPr lang="de-DE" sz="1500" dirty="0"/>
                <a:t> </a:t>
              </a:r>
              <a:r>
                <a:rPr lang="de-DE" sz="1500" dirty="0" err="1"/>
                <a:t>performance</a:t>
              </a:r>
              <a:endParaRPr lang="de-DE" sz="1500" dirty="0"/>
            </a:p>
            <a:p>
              <a:pPr algn="ctr"/>
              <a:r>
                <a:rPr lang="de-DE" sz="1500" dirty="0"/>
                <a:t>Behavioral </a:t>
              </a:r>
              <a:r>
                <a:rPr lang="de-DE" sz="1500" dirty="0" err="1"/>
                <a:t>change</a:t>
              </a:r>
              <a:endParaRPr lang="de-DE" sz="1500" dirty="0"/>
            </a:p>
            <a:p>
              <a:pPr algn="ctr"/>
              <a:r>
                <a:rPr lang="de-DE" sz="1500" dirty="0" err="1"/>
                <a:t>Improved</a:t>
              </a:r>
              <a:r>
                <a:rPr lang="de-DE" sz="1500" dirty="0"/>
                <a:t> social and </a:t>
              </a:r>
              <a:r>
                <a:rPr lang="de-DE" sz="1500" dirty="0" err="1"/>
                <a:t>leadership</a:t>
              </a:r>
              <a:r>
                <a:rPr lang="de-DE" sz="1500" dirty="0"/>
                <a:t> </a:t>
              </a:r>
              <a:r>
                <a:rPr lang="de-DE" sz="1500" dirty="0" err="1"/>
                <a:t>skills</a:t>
              </a:r>
              <a:endParaRPr lang="de-DE" sz="1500" dirty="0"/>
            </a:p>
            <a:p>
              <a:pPr algn="ctr"/>
              <a:r>
                <a:rPr lang="de-DE" sz="1500" dirty="0" err="1"/>
                <a:t>Improved</a:t>
              </a:r>
              <a:r>
                <a:rPr lang="de-DE" sz="1500" dirty="0"/>
                <a:t> </a:t>
              </a:r>
              <a:r>
                <a:rPr lang="de-DE" sz="1500" dirty="0" err="1"/>
                <a:t>team</a:t>
              </a:r>
              <a:r>
                <a:rPr lang="de-DE" sz="1500" dirty="0"/>
                <a:t> </a:t>
              </a:r>
              <a:r>
                <a:rPr lang="de-DE" sz="1500" dirty="0" err="1"/>
                <a:t>performance</a:t>
              </a:r>
              <a:endParaRPr lang="de-AT" sz="1500" dirty="0"/>
            </a:p>
            <a:p>
              <a:pPr algn="ctr"/>
              <a:endParaRPr lang="de-AT" sz="1500" dirty="0"/>
            </a:p>
          </p:txBody>
        </p:sp>
      </p:grpSp>
      <p:grpSp>
        <p:nvGrpSpPr>
          <p:cNvPr id="49" name="Gruppieren 48"/>
          <p:cNvGrpSpPr/>
          <p:nvPr/>
        </p:nvGrpSpPr>
        <p:grpSpPr>
          <a:xfrm>
            <a:off x="5388702" y="1381527"/>
            <a:ext cx="4216300" cy="5402647"/>
            <a:chOff x="5388702" y="1381527"/>
            <a:chExt cx="4216300" cy="5402647"/>
          </a:xfrm>
        </p:grpSpPr>
        <p:sp>
          <p:nvSpPr>
            <p:cNvPr id="22" name="Rechteck: abgerundete Ecken 72">
              <a:extLst>
                <a:ext uri="{FF2B5EF4-FFF2-40B4-BE49-F238E27FC236}">
                  <a16:creationId xmlns:a16="http://schemas.microsoft.com/office/drawing/2014/main" id="{6856942C-E6E3-453C-A346-6AE9CA9EDA7D}"/>
                </a:ext>
              </a:extLst>
            </p:cNvPr>
            <p:cNvSpPr/>
            <p:nvPr/>
          </p:nvSpPr>
          <p:spPr>
            <a:xfrm>
              <a:off x="6797041" y="1801643"/>
              <a:ext cx="2680130" cy="700779"/>
            </a:xfrm>
            <a:prstGeom prst="roundRect">
              <a:avLst>
                <a:gd name="adj" fmla="val 1802"/>
              </a:avLst>
            </a:prstGeom>
            <a:solidFill>
              <a:srgbClr val="DAE2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sz="2400"/>
            </a:p>
          </p:txBody>
        </p:sp>
        <p:sp>
          <p:nvSpPr>
            <p:cNvPr id="27" name="Textfeld 26">
              <a:extLst>
                <a:ext uri="{FF2B5EF4-FFF2-40B4-BE49-F238E27FC236}">
                  <a16:creationId xmlns:a16="http://schemas.microsoft.com/office/drawing/2014/main" id="{9A821A9C-71AE-478C-A413-6D5974769636}"/>
                </a:ext>
              </a:extLst>
            </p:cNvPr>
            <p:cNvSpPr txBox="1"/>
            <p:nvPr/>
          </p:nvSpPr>
          <p:spPr>
            <a:xfrm>
              <a:off x="7344090" y="1801643"/>
              <a:ext cx="203068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dirty="0"/>
                <a:t>Outcomes</a:t>
              </a:r>
              <a:br>
                <a:rPr lang="de-DE" dirty="0"/>
              </a:br>
              <a:r>
                <a:rPr lang="de-DE" dirty="0" err="1"/>
                <a:t>for</a:t>
              </a:r>
              <a:r>
                <a:rPr lang="de-DE" dirty="0"/>
                <a:t> </a:t>
              </a:r>
              <a:r>
                <a:rPr lang="de-DE" dirty="0" err="1"/>
                <a:t>the</a:t>
              </a:r>
              <a:r>
                <a:rPr lang="de-DE" dirty="0"/>
                <a:t> </a:t>
              </a:r>
              <a:r>
                <a:rPr lang="de-DE" dirty="0" err="1"/>
                <a:t>organization</a:t>
              </a:r>
              <a:endParaRPr lang="de-AT" dirty="0"/>
            </a:p>
          </p:txBody>
        </p:sp>
        <p:pic>
          <p:nvPicPr>
            <p:cNvPr id="28" name="Grafik 27" descr="Gebäude">
              <a:extLst>
                <a:ext uri="{FF2B5EF4-FFF2-40B4-BE49-F238E27FC236}">
                  <a16:creationId xmlns:a16="http://schemas.microsoft.com/office/drawing/2014/main" id="{2A89241D-9CF4-4D38-BBB1-9079FE79472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6915686" y="1931548"/>
              <a:ext cx="440967" cy="440967"/>
            </a:xfrm>
            <a:prstGeom prst="rect">
              <a:avLst/>
            </a:prstGeom>
          </p:spPr>
        </p:pic>
        <p:cxnSp>
          <p:nvCxnSpPr>
            <p:cNvPr id="31" name="Verbinder: gewinkelt 81">
              <a:extLst>
                <a:ext uri="{FF2B5EF4-FFF2-40B4-BE49-F238E27FC236}">
                  <a16:creationId xmlns:a16="http://schemas.microsoft.com/office/drawing/2014/main" id="{72740F2D-206C-4DFD-8D26-EE0CA62FAD83}"/>
                </a:ext>
              </a:extLst>
            </p:cNvPr>
            <p:cNvCxnSpPr>
              <a:cxnSpLocks/>
              <a:stCxn id="21" idx="3"/>
              <a:endCxn id="22" idx="0"/>
            </p:cNvCxnSpPr>
            <p:nvPr/>
          </p:nvCxnSpPr>
          <p:spPr>
            <a:xfrm>
              <a:off x="6583466" y="1381527"/>
              <a:ext cx="1553640" cy="420116"/>
            </a:xfrm>
            <a:prstGeom prst="bentConnector2">
              <a:avLst/>
            </a:prstGeom>
            <a:ln>
              <a:solidFill>
                <a:srgbClr val="1C78AB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Textfeld 44">
              <a:extLst>
                <a:ext uri="{FF2B5EF4-FFF2-40B4-BE49-F238E27FC236}">
                  <a16:creationId xmlns:a16="http://schemas.microsoft.com/office/drawing/2014/main" id="{F3416FAA-B28B-4F97-894A-543FA9E7C39C}"/>
                </a:ext>
              </a:extLst>
            </p:cNvPr>
            <p:cNvSpPr txBox="1"/>
            <p:nvPr/>
          </p:nvSpPr>
          <p:spPr>
            <a:xfrm>
              <a:off x="6989029" y="4883644"/>
              <a:ext cx="2615973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1500" b="1" dirty="0"/>
                <a:t>Higher </a:t>
              </a:r>
              <a:r>
                <a:rPr lang="de-DE" sz="1500" b="1" dirty="0" err="1"/>
                <a:t>work</a:t>
              </a:r>
              <a:r>
                <a:rPr lang="de-DE" sz="1500" b="1" dirty="0"/>
                <a:t> </a:t>
              </a:r>
              <a:r>
                <a:rPr lang="de-DE" sz="1500" b="1" dirty="0" err="1"/>
                <a:t>productivity</a:t>
              </a:r>
              <a:r>
                <a:rPr lang="de-DE" sz="1500" b="1" dirty="0"/>
                <a:t> </a:t>
              </a:r>
              <a:r>
                <a:rPr lang="de-DE" sz="1500" dirty="0"/>
                <a:t>and</a:t>
              </a:r>
            </a:p>
            <a:p>
              <a:pPr algn="ctr"/>
              <a:r>
                <a:rPr lang="de-DE" sz="1500" b="1" dirty="0" err="1"/>
                <a:t>improved</a:t>
              </a:r>
              <a:r>
                <a:rPr lang="de-DE" sz="1500" b="1" dirty="0"/>
                <a:t> </a:t>
              </a:r>
              <a:r>
                <a:rPr lang="de-DE" sz="1500" b="1" dirty="0" err="1"/>
                <a:t>work</a:t>
              </a:r>
              <a:r>
                <a:rPr lang="de-DE" sz="1500" b="1" dirty="0"/>
                <a:t> </a:t>
              </a:r>
              <a:r>
                <a:rPr lang="de-DE" sz="1500" b="1" dirty="0" err="1"/>
                <a:t>performance</a:t>
              </a:r>
              <a:endParaRPr lang="de-DE" sz="1500" b="1" dirty="0"/>
            </a:p>
            <a:p>
              <a:pPr algn="ctr"/>
              <a:r>
                <a:rPr lang="de-DE" sz="1500" dirty="0" err="1"/>
                <a:t>of</a:t>
              </a:r>
              <a:r>
                <a:rPr lang="de-DE" sz="1500" dirty="0"/>
                <a:t> </a:t>
              </a:r>
              <a:r>
                <a:rPr lang="de-DE" sz="1500" dirty="0" err="1"/>
                <a:t>the</a:t>
              </a:r>
              <a:r>
                <a:rPr lang="de-DE" sz="1500" dirty="0"/>
                <a:t> </a:t>
              </a:r>
              <a:r>
                <a:rPr lang="de-DE" sz="1500" dirty="0" err="1"/>
                <a:t>coachee</a:t>
              </a:r>
              <a:r>
                <a:rPr lang="de-DE" sz="1500" dirty="0"/>
                <a:t> and </a:t>
              </a:r>
              <a:r>
                <a:rPr lang="de-DE" sz="1500" dirty="0" err="1"/>
                <a:t>their</a:t>
              </a:r>
              <a:r>
                <a:rPr lang="de-DE" sz="1500" dirty="0"/>
                <a:t> </a:t>
              </a:r>
              <a:r>
                <a:rPr lang="de-DE" sz="1500" dirty="0" err="1"/>
                <a:t>teams</a:t>
              </a:r>
              <a:endParaRPr lang="de-AT" sz="1500" dirty="0"/>
            </a:p>
            <a:p>
              <a:pPr algn="ctr"/>
              <a:endParaRPr lang="de-AT" sz="1500" dirty="0"/>
            </a:p>
          </p:txBody>
        </p:sp>
        <p:sp>
          <p:nvSpPr>
            <p:cNvPr id="46" name="Textfeld 45">
              <a:extLst>
                <a:ext uri="{FF2B5EF4-FFF2-40B4-BE49-F238E27FC236}">
                  <a16:creationId xmlns:a16="http://schemas.microsoft.com/office/drawing/2014/main" id="{53EDBD11-71EA-452F-85C7-39E45285E615}"/>
                </a:ext>
              </a:extLst>
            </p:cNvPr>
            <p:cNvSpPr txBox="1"/>
            <p:nvPr/>
          </p:nvSpPr>
          <p:spPr>
            <a:xfrm>
              <a:off x="7458672" y="6230176"/>
              <a:ext cx="1916102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1500" b="1" dirty="0"/>
                <a:t>Return on </a:t>
              </a:r>
              <a:r>
                <a:rPr lang="de-DE" sz="1500" b="1" dirty="0" err="1"/>
                <a:t>investment</a:t>
              </a:r>
              <a:endParaRPr lang="de-AT" sz="1500" dirty="0"/>
            </a:p>
            <a:p>
              <a:pPr algn="ctr"/>
              <a:endParaRPr lang="de-AT" sz="1500" dirty="0"/>
            </a:p>
          </p:txBody>
        </p:sp>
        <p:sp>
          <p:nvSpPr>
            <p:cNvPr id="47" name="Pfeil: nach rechts 99">
              <a:extLst>
                <a:ext uri="{FF2B5EF4-FFF2-40B4-BE49-F238E27FC236}">
                  <a16:creationId xmlns:a16="http://schemas.microsoft.com/office/drawing/2014/main" id="{B3281664-6289-4BF3-840C-36984F4AC68B}"/>
                </a:ext>
              </a:extLst>
            </p:cNvPr>
            <p:cNvSpPr/>
            <p:nvPr/>
          </p:nvSpPr>
          <p:spPr>
            <a:xfrm>
              <a:off x="5388702" y="4997159"/>
              <a:ext cx="1152513" cy="461665"/>
            </a:xfrm>
            <a:prstGeom prst="rightArrow">
              <a:avLst/>
            </a:prstGeom>
            <a:solidFill>
              <a:srgbClr val="DAE2F0"/>
            </a:solidFill>
            <a:ln w="12700">
              <a:solidFill>
                <a:srgbClr val="DAE2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sz="2400"/>
            </a:p>
          </p:txBody>
        </p:sp>
        <p:sp>
          <p:nvSpPr>
            <p:cNvPr id="48" name="Pfeil: nach rechts 103">
              <a:extLst>
                <a:ext uri="{FF2B5EF4-FFF2-40B4-BE49-F238E27FC236}">
                  <a16:creationId xmlns:a16="http://schemas.microsoft.com/office/drawing/2014/main" id="{30AEB662-AE6E-414A-B3E4-4B734CCF5B0B}"/>
                </a:ext>
              </a:extLst>
            </p:cNvPr>
            <p:cNvSpPr/>
            <p:nvPr/>
          </p:nvSpPr>
          <p:spPr>
            <a:xfrm rot="5400000">
              <a:off x="8251097" y="5716229"/>
              <a:ext cx="285533" cy="461665"/>
            </a:xfrm>
            <a:prstGeom prst="rightArrow">
              <a:avLst/>
            </a:prstGeom>
            <a:solidFill>
              <a:srgbClr val="DAE2F0"/>
            </a:solidFill>
            <a:ln w="12700">
              <a:solidFill>
                <a:srgbClr val="DAE2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sz="2400"/>
            </a:p>
          </p:txBody>
        </p:sp>
      </p:grpSp>
      <p:sp>
        <p:nvSpPr>
          <p:cNvPr id="52" name="Rechteck 51"/>
          <p:cNvSpPr/>
          <p:nvPr/>
        </p:nvSpPr>
        <p:spPr>
          <a:xfrm>
            <a:off x="150702" y="298052"/>
            <a:ext cx="612808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3600" dirty="0">
                <a:solidFill>
                  <a:schemeClr val="bg1"/>
                </a:solidFill>
              </a:rPr>
              <a:t>The </a:t>
            </a:r>
            <a:r>
              <a:rPr lang="de-DE" sz="3600" dirty="0" err="1">
                <a:solidFill>
                  <a:schemeClr val="bg1"/>
                </a:solidFill>
              </a:rPr>
              <a:t>main</a:t>
            </a:r>
            <a:r>
              <a:rPr lang="de-DE" sz="3600" dirty="0">
                <a:solidFill>
                  <a:schemeClr val="bg1"/>
                </a:solidFill>
              </a:rPr>
              <a:t> </a:t>
            </a:r>
            <a:r>
              <a:rPr lang="de-DE" sz="3600" dirty="0" err="1">
                <a:solidFill>
                  <a:schemeClr val="bg1"/>
                </a:solidFill>
              </a:rPr>
              <a:t>outcomes</a:t>
            </a:r>
            <a:r>
              <a:rPr lang="de-DE" sz="3600" dirty="0">
                <a:solidFill>
                  <a:schemeClr val="bg1"/>
                </a:solidFill>
              </a:rPr>
              <a:t> </a:t>
            </a:r>
            <a:r>
              <a:rPr lang="de-DE" sz="3600" dirty="0" err="1">
                <a:solidFill>
                  <a:schemeClr val="bg1"/>
                </a:solidFill>
              </a:rPr>
              <a:t>of</a:t>
            </a:r>
            <a:r>
              <a:rPr lang="de-DE" sz="3600" dirty="0">
                <a:solidFill>
                  <a:schemeClr val="bg1"/>
                </a:solidFill>
              </a:rPr>
              <a:t> </a:t>
            </a:r>
            <a:r>
              <a:rPr lang="de-DE" sz="3600" dirty="0" err="1">
                <a:solidFill>
                  <a:schemeClr val="bg1"/>
                </a:solidFill>
              </a:rPr>
              <a:t>coaching</a:t>
            </a:r>
            <a:endParaRPr lang="de-DE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3337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hteck 72"/>
          <p:cNvSpPr/>
          <p:nvPr/>
        </p:nvSpPr>
        <p:spPr>
          <a:xfrm>
            <a:off x="-4426" y="-7675"/>
            <a:ext cx="12194674" cy="958378"/>
          </a:xfrm>
          <a:prstGeom prst="rect">
            <a:avLst/>
          </a:prstGeom>
          <a:solidFill>
            <a:srgbClr val="1C78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2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70" name="Textfeld 69"/>
          <p:cNvSpPr txBox="1"/>
          <p:nvPr/>
        </p:nvSpPr>
        <p:spPr>
          <a:xfrm>
            <a:off x="0" y="6616517"/>
            <a:ext cx="395536" cy="24148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algn="ctr">
              <a:defRPr sz="1200">
                <a:solidFill>
                  <a:srgbClr val="C00000"/>
                </a:solidFill>
                <a:latin typeface="+mj-lt"/>
              </a:defRPr>
            </a:lvl1pPr>
          </a:lstStyle>
          <a:p>
            <a:fld id="{1938B3A4-2ADF-44F3-875A-E2B5FA0321B4}" type="slidenum">
              <a:rPr lang="de-DE">
                <a:solidFill>
                  <a:schemeClr val="tx1"/>
                </a:solidFill>
              </a:rPr>
              <a:pPr/>
              <a:t>9</a:t>
            </a:fld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20" name="Textfeld 19"/>
          <p:cNvSpPr txBox="1"/>
          <p:nvPr/>
        </p:nvSpPr>
        <p:spPr>
          <a:xfrm>
            <a:off x="375920" y="6634480"/>
            <a:ext cx="172996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dirty="0" err="1"/>
              <a:t>Photo</a:t>
            </a:r>
            <a:r>
              <a:rPr lang="de-DE" sz="800" dirty="0"/>
              <a:t> </a:t>
            </a:r>
            <a:r>
              <a:rPr lang="de-DE" sz="800" dirty="0" err="1"/>
              <a:t>source</a:t>
            </a:r>
            <a:r>
              <a:rPr lang="de-DE" sz="800" dirty="0"/>
              <a:t>: </a:t>
            </a:r>
            <a:r>
              <a:rPr lang="de-DE" sz="800" dirty="0" err="1"/>
              <a:t>unsplash</a:t>
            </a:r>
            <a:r>
              <a:rPr lang="de-DE" sz="800" dirty="0"/>
              <a:t>/</a:t>
            </a:r>
            <a:r>
              <a:rPr lang="de-DE" sz="800" dirty="0" err="1"/>
              <a:t>Harli</a:t>
            </a:r>
            <a:r>
              <a:rPr lang="de-DE" sz="800" dirty="0"/>
              <a:t> Marten</a:t>
            </a:r>
          </a:p>
        </p:txBody>
      </p:sp>
      <p:sp>
        <p:nvSpPr>
          <p:cNvPr id="5" name="Ellipse 4"/>
          <p:cNvSpPr/>
          <p:nvPr/>
        </p:nvSpPr>
        <p:spPr>
          <a:xfrm>
            <a:off x="4574201" y="2497142"/>
            <a:ext cx="2845126" cy="2817906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Abgerundetes Rechteck 6"/>
          <p:cNvSpPr/>
          <p:nvPr/>
        </p:nvSpPr>
        <p:spPr>
          <a:xfrm>
            <a:off x="7907655" y="2658700"/>
            <a:ext cx="2880360" cy="1051560"/>
          </a:xfrm>
          <a:prstGeom prst="roundRect">
            <a:avLst/>
          </a:prstGeom>
          <a:solidFill>
            <a:srgbClr val="DAE2F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 err="1">
                <a:solidFill>
                  <a:schemeClr val="tx1"/>
                </a:solidFill>
              </a:rPr>
              <a:t>Exploring</a:t>
            </a:r>
            <a:r>
              <a:rPr lang="de-DE" sz="1400" dirty="0">
                <a:solidFill>
                  <a:schemeClr val="tx1"/>
                </a:solidFill>
              </a:rPr>
              <a:t> </a:t>
            </a:r>
            <a:r>
              <a:rPr lang="de-DE" sz="1400" b="1" dirty="0" err="1">
                <a:solidFill>
                  <a:schemeClr val="tx1"/>
                </a:solidFill>
              </a:rPr>
              <a:t>which</a:t>
            </a:r>
            <a:r>
              <a:rPr lang="de-DE" sz="1400" b="1" dirty="0">
                <a:solidFill>
                  <a:schemeClr val="tx1"/>
                </a:solidFill>
              </a:rPr>
              <a:t> </a:t>
            </a:r>
            <a:r>
              <a:rPr lang="de-DE" sz="1400" b="1" dirty="0" err="1">
                <a:solidFill>
                  <a:schemeClr val="tx1"/>
                </a:solidFill>
              </a:rPr>
              <a:t>areas</a:t>
            </a:r>
            <a:r>
              <a:rPr lang="de-DE" sz="1400" b="1" dirty="0">
                <a:solidFill>
                  <a:schemeClr val="tx1"/>
                </a:solidFill>
              </a:rPr>
              <a:t> </a:t>
            </a:r>
            <a:r>
              <a:rPr lang="de-DE" sz="1400" b="1" dirty="0" err="1">
                <a:solidFill>
                  <a:schemeClr val="tx1"/>
                </a:solidFill>
              </a:rPr>
              <a:t>of</a:t>
            </a:r>
            <a:r>
              <a:rPr lang="de-DE" sz="1400" b="1" dirty="0">
                <a:solidFill>
                  <a:schemeClr val="tx1"/>
                </a:solidFill>
              </a:rPr>
              <a:t> </a:t>
            </a:r>
            <a:r>
              <a:rPr lang="de-DE" sz="1400" b="1" dirty="0" err="1">
                <a:solidFill>
                  <a:schemeClr val="tx1"/>
                </a:solidFill>
              </a:rPr>
              <a:t>their</a:t>
            </a:r>
            <a:r>
              <a:rPr lang="de-DE" sz="1400" b="1" dirty="0">
                <a:solidFill>
                  <a:schemeClr val="tx1"/>
                </a:solidFill>
              </a:rPr>
              <a:t> </a:t>
            </a:r>
            <a:r>
              <a:rPr lang="de-DE" sz="1400" b="1" dirty="0" err="1">
                <a:solidFill>
                  <a:schemeClr val="tx1"/>
                </a:solidFill>
              </a:rPr>
              <a:t>lives</a:t>
            </a:r>
            <a:r>
              <a:rPr lang="de-DE" sz="1400" b="1" dirty="0">
                <a:solidFill>
                  <a:schemeClr val="tx1"/>
                </a:solidFill>
              </a:rPr>
              <a:t> </a:t>
            </a:r>
            <a:r>
              <a:rPr lang="de-DE" sz="1400" dirty="0" err="1">
                <a:solidFill>
                  <a:schemeClr val="tx1"/>
                </a:solidFill>
              </a:rPr>
              <a:t>coachees</a:t>
            </a:r>
            <a:r>
              <a:rPr lang="de-DE" sz="1400" dirty="0">
                <a:solidFill>
                  <a:schemeClr val="tx1"/>
                </a:solidFill>
              </a:rPr>
              <a:t> </a:t>
            </a:r>
            <a:r>
              <a:rPr lang="de-DE" sz="1400" dirty="0" err="1">
                <a:solidFill>
                  <a:schemeClr val="tx1"/>
                </a:solidFill>
              </a:rPr>
              <a:t>would</a:t>
            </a:r>
            <a:r>
              <a:rPr lang="de-DE" sz="1400" dirty="0">
                <a:solidFill>
                  <a:schemeClr val="tx1"/>
                </a:solidFill>
              </a:rPr>
              <a:t> like </a:t>
            </a:r>
            <a:r>
              <a:rPr lang="de-DE" sz="1400" dirty="0" err="1">
                <a:solidFill>
                  <a:schemeClr val="tx1"/>
                </a:solidFill>
              </a:rPr>
              <a:t>to</a:t>
            </a:r>
            <a:r>
              <a:rPr lang="de-DE" sz="1400" dirty="0">
                <a:solidFill>
                  <a:schemeClr val="tx1"/>
                </a:solidFill>
              </a:rPr>
              <a:t> </a:t>
            </a:r>
            <a:r>
              <a:rPr lang="de-DE" sz="1400" dirty="0" err="1">
                <a:solidFill>
                  <a:schemeClr val="tx1"/>
                </a:solidFill>
              </a:rPr>
              <a:t>improve</a:t>
            </a:r>
            <a:r>
              <a:rPr lang="de-DE" sz="140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24" name="Abgerundetes Rechteck 23"/>
          <p:cNvSpPr/>
          <p:nvPr/>
        </p:nvSpPr>
        <p:spPr>
          <a:xfrm>
            <a:off x="4547235" y="1157875"/>
            <a:ext cx="2880360" cy="1051560"/>
          </a:xfrm>
          <a:prstGeom prst="roundRect">
            <a:avLst/>
          </a:prstGeom>
          <a:solidFill>
            <a:srgbClr val="DAE2F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 err="1">
                <a:solidFill>
                  <a:schemeClr val="tx1"/>
                </a:solidFill>
              </a:rPr>
              <a:t>Helping</a:t>
            </a:r>
            <a:r>
              <a:rPr lang="de-DE" sz="1400" dirty="0">
                <a:solidFill>
                  <a:schemeClr val="tx1"/>
                </a:solidFill>
              </a:rPr>
              <a:t> </a:t>
            </a:r>
            <a:r>
              <a:rPr lang="de-DE" sz="1400" dirty="0" err="1">
                <a:solidFill>
                  <a:schemeClr val="tx1"/>
                </a:solidFill>
              </a:rPr>
              <a:t>coachees</a:t>
            </a:r>
            <a:r>
              <a:rPr lang="de-DE" sz="1400" dirty="0">
                <a:solidFill>
                  <a:schemeClr val="tx1"/>
                </a:solidFill>
              </a:rPr>
              <a:t> </a:t>
            </a:r>
            <a:r>
              <a:rPr lang="de-DE" sz="1400" b="1" dirty="0" err="1">
                <a:solidFill>
                  <a:schemeClr val="tx1"/>
                </a:solidFill>
              </a:rPr>
              <a:t>enhance</a:t>
            </a:r>
            <a:r>
              <a:rPr lang="de-DE" sz="1400" b="1" dirty="0">
                <a:solidFill>
                  <a:schemeClr val="tx1"/>
                </a:solidFill>
              </a:rPr>
              <a:t> </a:t>
            </a:r>
            <a:r>
              <a:rPr lang="de-DE" sz="1400" b="1" dirty="0" err="1">
                <a:solidFill>
                  <a:schemeClr val="tx1"/>
                </a:solidFill>
              </a:rPr>
              <a:t>their</a:t>
            </a:r>
            <a:r>
              <a:rPr lang="de-DE" sz="1400" b="1" dirty="0">
                <a:solidFill>
                  <a:schemeClr val="tx1"/>
                </a:solidFill>
              </a:rPr>
              <a:t> well-</a:t>
            </a:r>
            <a:r>
              <a:rPr lang="de-DE" sz="1400" b="1" dirty="0" err="1">
                <a:solidFill>
                  <a:schemeClr val="tx1"/>
                </a:solidFill>
              </a:rPr>
              <a:t>being</a:t>
            </a:r>
            <a:r>
              <a:rPr lang="de-DE" sz="1400" b="1" dirty="0">
                <a:solidFill>
                  <a:schemeClr val="tx1"/>
                </a:solidFill>
              </a:rPr>
              <a:t> </a:t>
            </a:r>
            <a:r>
              <a:rPr lang="de-DE" sz="1400" dirty="0" err="1">
                <a:solidFill>
                  <a:schemeClr val="tx1"/>
                </a:solidFill>
              </a:rPr>
              <a:t>and</a:t>
            </a:r>
            <a:r>
              <a:rPr lang="de-DE" sz="1400" b="1" dirty="0">
                <a:solidFill>
                  <a:schemeClr val="tx1"/>
                </a:solidFill>
              </a:rPr>
              <a:t> </a:t>
            </a:r>
            <a:r>
              <a:rPr lang="de-DE" sz="1400" b="1" dirty="0" err="1">
                <a:solidFill>
                  <a:schemeClr val="tx1"/>
                </a:solidFill>
              </a:rPr>
              <a:t>attain</a:t>
            </a:r>
            <a:r>
              <a:rPr lang="de-DE" sz="1400" b="1" dirty="0">
                <a:solidFill>
                  <a:schemeClr val="tx1"/>
                </a:solidFill>
              </a:rPr>
              <a:t> </a:t>
            </a:r>
            <a:r>
              <a:rPr lang="de-DE" sz="1400" b="1" dirty="0" err="1">
                <a:solidFill>
                  <a:schemeClr val="tx1"/>
                </a:solidFill>
              </a:rPr>
              <a:t>greater</a:t>
            </a:r>
            <a:r>
              <a:rPr lang="de-DE" sz="1400" b="1" dirty="0">
                <a:solidFill>
                  <a:schemeClr val="tx1"/>
                </a:solidFill>
              </a:rPr>
              <a:t> </a:t>
            </a:r>
            <a:r>
              <a:rPr lang="de-DE" sz="1400" b="1" dirty="0" err="1">
                <a:solidFill>
                  <a:schemeClr val="tx1"/>
                </a:solidFill>
              </a:rPr>
              <a:t>fulfillment</a:t>
            </a:r>
            <a:r>
              <a:rPr lang="de-DE" sz="1400" b="1" dirty="0">
                <a:solidFill>
                  <a:schemeClr val="tx1"/>
                </a:solidFill>
              </a:rPr>
              <a:t> </a:t>
            </a:r>
            <a:r>
              <a:rPr lang="de-DE" sz="1400" dirty="0">
                <a:solidFill>
                  <a:schemeClr val="tx1"/>
                </a:solidFill>
              </a:rPr>
              <a:t>in </a:t>
            </a:r>
            <a:r>
              <a:rPr lang="de-DE" sz="1400" dirty="0" err="1">
                <a:solidFill>
                  <a:schemeClr val="tx1"/>
                </a:solidFill>
              </a:rPr>
              <a:t>their</a:t>
            </a:r>
            <a:r>
              <a:rPr lang="de-DE" sz="1400" dirty="0">
                <a:solidFill>
                  <a:schemeClr val="tx1"/>
                </a:solidFill>
              </a:rPr>
              <a:t> </a:t>
            </a:r>
            <a:r>
              <a:rPr lang="de-DE" sz="1400" dirty="0" err="1">
                <a:solidFill>
                  <a:schemeClr val="tx1"/>
                </a:solidFill>
              </a:rPr>
              <a:t>life</a:t>
            </a:r>
            <a:endParaRPr lang="de-DE" sz="1400" dirty="0">
              <a:solidFill>
                <a:schemeClr val="tx1"/>
              </a:solidFill>
            </a:endParaRPr>
          </a:p>
        </p:txBody>
      </p:sp>
      <p:sp>
        <p:nvSpPr>
          <p:cNvPr id="25" name="Abgerundetes Rechteck 24"/>
          <p:cNvSpPr/>
          <p:nvPr/>
        </p:nvSpPr>
        <p:spPr>
          <a:xfrm>
            <a:off x="7907655" y="4096089"/>
            <a:ext cx="2880360" cy="1051560"/>
          </a:xfrm>
          <a:prstGeom prst="roundRect">
            <a:avLst/>
          </a:prstGeom>
          <a:solidFill>
            <a:srgbClr val="DAE2F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 err="1">
                <a:solidFill>
                  <a:schemeClr val="tx1"/>
                </a:solidFill>
              </a:rPr>
              <a:t>Finding</a:t>
            </a:r>
            <a:r>
              <a:rPr lang="de-DE" sz="1400" dirty="0">
                <a:solidFill>
                  <a:schemeClr val="tx1"/>
                </a:solidFill>
              </a:rPr>
              <a:t> </a:t>
            </a:r>
            <a:r>
              <a:rPr lang="de-DE" sz="1400" b="1" dirty="0" err="1">
                <a:solidFill>
                  <a:schemeClr val="tx1"/>
                </a:solidFill>
              </a:rPr>
              <a:t>purpose</a:t>
            </a:r>
            <a:r>
              <a:rPr lang="de-DE" sz="1400" b="1" dirty="0">
                <a:solidFill>
                  <a:schemeClr val="tx1"/>
                </a:solidFill>
              </a:rPr>
              <a:t> in </a:t>
            </a:r>
            <a:r>
              <a:rPr lang="de-DE" sz="1400" b="1" dirty="0" err="1">
                <a:solidFill>
                  <a:schemeClr val="tx1"/>
                </a:solidFill>
              </a:rPr>
              <a:t>life</a:t>
            </a:r>
            <a:r>
              <a:rPr lang="de-DE" sz="1400" dirty="0">
                <a:solidFill>
                  <a:schemeClr val="tx1"/>
                </a:solidFill>
              </a:rPr>
              <a:t>, </a:t>
            </a:r>
            <a:br>
              <a:rPr lang="de-DE" sz="1400" dirty="0">
                <a:solidFill>
                  <a:schemeClr val="tx1"/>
                </a:solidFill>
              </a:rPr>
            </a:br>
            <a:r>
              <a:rPr lang="de-DE" sz="1400" dirty="0" err="1">
                <a:solidFill>
                  <a:schemeClr val="tx1"/>
                </a:solidFill>
              </a:rPr>
              <a:t>identifying</a:t>
            </a:r>
            <a:r>
              <a:rPr lang="de-DE" sz="1400" dirty="0">
                <a:solidFill>
                  <a:schemeClr val="tx1"/>
                </a:solidFill>
              </a:rPr>
              <a:t> </a:t>
            </a:r>
            <a:r>
              <a:rPr lang="de-DE" sz="1400" b="1" dirty="0" err="1">
                <a:solidFill>
                  <a:schemeClr val="tx1"/>
                </a:solidFill>
              </a:rPr>
              <a:t>strengths</a:t>
            </a:r>
            <a:r>
              <a:rPr lang="de-DE" sz="1400" dirty="0">
                <a:solidFill>
                  <a:schemeClr val="tx1"/>
                </a:solidFill>
              </a:rPr>
              <a:t>, </a:t>
            </a:r>
            <a:r>
              <a:rPr lang="de-DE" sz="1400" b="1" dirty="0">
                <a:solidFill>
                  <a:schemeClr val="tx1"/>
                </a:solidFill>
              </a:rPr>
              <a:t>personal </a:t>
            </a:r>
            <a:r>
              <a:rPr lang="de-DE" sz="1400" b="1" dirty="0" err="1">
                <a:solidFill>
                  <a:schemeClr val="tx1"/>
                </a:solidFill>
              </a:rPr>
              <a:t>mission</a:t>
            </a:r>
            <a:r>
              <a:rPr lang="de-DE" sz="1400" dirty="0">
                <a:solidFill>
                  <a:schemeClr val="tx1"/>
                </a:solidFill>
              </a:rPr>
              <a:t>, </a:t>
            </a:r>
            <a:r>
              <a:rPr lang="de-DE" sz="1400" dirty="0" err="1">
                <a:solidFill>
                  <a:schemeClr val="tx1"/>
                </a:solidFill>
              </a:rPr>
              <a:t>and</a:t>
            </a:r>
            <a:r>
              <a:rPr lang="de-DE" sz="1400" dirty="0">
                <a:solidFill>
                  <a:schemeClr val="tx1"/>
                </a:solidFill>
              </a:rPr>
              <a:t> </a:t>
            </a:r>
            <a:r>
              <a:rPr lang="de-DE" sz="1400" b="1" dirty="0" err="1">
                <a:solidFill>
                  <a:schemeClr val="tx1"/>
                </a:solidFill>
              </a:rPr>
              <a:t>passions</a:t>
            </a:r>
            <a:endParaRPr lang="de-DE" sz="1400" b="1" dirty="0">
              <a:solidFill>
                <a:schemeClr val="tx1"/>
              </a:solidFill>
            </a:endParaRPr>
          </a:p>
        </p:txBody>
      </p:sp>
      <p:sp>
        <p:nvSpPr>
          <p:cNvPr id="26" name="Abgerundetes Rechteck 25"/>
          <p:cNvSpPr/>
          <p:nvPr/>
        </p:nvSpPr>
        <p:spPr>
          <a:xfrm>
            <a:off x="4547235" y="5643887"/>
            <a:ext cx="2880360" cy="1051560"/>
          </a:xfrm>
          <a:prstGeom prst="roundRect">
            <a:avLst/>
          </a:prstGeom>
          <a:solidFill>
            <a:srgbClr val="DAE2F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 err="1">
                <a:solidFill>
                  <a:schemeClr val="tx1"/>
                </a:solidFill>
              </a:rPr>
              <a:t>Helping</a:t>
            </a:r>
            <a:r>
              <a:rPr lang="de-DE" sz="1400" dirty="0">
                <a:solidFill>
                  <a:schemeClr val="tx1"/>
                </a:solidFill>
              </a:rPr>
              <a:t> </a:t>
            </a:r>
            <a:r>
              <a:rPr lang="de-DE" sz="1400" dirty="0" err="1">
                <a:solidFill>
                  <a:schemeClr val="tx1"/>
                </a:solidFill>
              </a:rPr>
              <a:t>coachees</a:t>
            </a:r>
            <a:r>
              <a:rPr lang="de-DE" sz="1400" dirty="0">
                <a:solidFill>
                  <a:schemeClr val="tx1"/>
                </a:solidFill>
              </a:rPr>
              <a:t> </a:t>
            </a:r>
            <a:r>
              <a:rPr lang="de-DE" sz="1400" dirty="0" err="1">
                <a:solidFill>
                  <a:schemeClr val="tx1"/>
                </a:solidFill>
              </a:rPr>
              <a:t>to</a:t>
            </a:r>
            <a:r>
              <a:rPr lang="de-DE" sz="1400" dirty="0">
                <a:solidFill>
                  <a:schemeClr val="tx1"/>
                </a:solidFill>
              </a:rPr>
              <a:t> </a:t>
            </a:r>
            <a:br>
              <a:rPr lang="de-DE" sz="1400" dirty="0">
                <a:solidFill>
                  <a:schemeClr val="tx1"/>
                </a:solidFill>
              </a:rPr>
            </a:br>
            <a:r>
              <a:rPr lang="de-DE" sz="1400" b="1" dirty="0">
                <a:solidFill>
                  <a:schemeClr val="tx1"/>
                </a:solidFill>
              </a:rPr>
              <a:t>find </a:t>
            </a:r>
            <a:r>
              <a:rPr lang="de-DE" sz="1400" b="1" dirty="0" err="1">
                <a:solidFill>
                  <a:schemeClr val="tx1"/>
                </a:solidFill>
              </a:rPr>
              <a:t>solutions</a:t>
            </a:r>
            <a:r>
              <a:rPr lang="de-DE" sz="1400" b="1" dirty="0">
                <a:solidFill>
                  <a:schemeClr val="tx1"/>
                </a:solidFill>
              </a:rPr>
              <a:t> </a:t>
            </a:r>
            <a:r>
              <a:rPr lang="de-DE" sz="1400" b="1" dirty="0" err="1">
                <a:solidFill>
                  <a:schemeClr val="tx1"/>
                </a:solidFill>
              </a:rPr>
              <a:t>to</a:t>
            </a:r>
            <a:r>
              <a:rPr lang="de-DE" sz="1400" b="1" dirty="0">
                <a:solidFill>
                  <a:schemeClr val="tx1"/>
                </a:solidFill>
              </a:rPr>
              <a:t> </a:t>
            </a:r>
            <a:r>
              <a:rPr lang="de-DE" sz="1400" b="1" dirty="0" err="1">
                <a:solidFill>
                  <a:schemeClr val="tx1"/>
                </a:solidFill>
              </a:rPr>
              <a:t>concrete</a:t>
            </a:r>
            <a:r>
              <a:rPr lang="de-DE" sz="1400" b="1" dirty="0">
                <a:solidFill>
                  <a:schemeClr val="tx1"/>
                </a:solidFill>
              </a:rPr>
              <a:t> </a:t>
            </a:r>
            <a:r>
              <a:rPr lang="de-DE" sz="1400" b="1" dirty="0" err="1">
                <a:solidFill>
                  <a:schemeClr val="tx1"/>
                </a:solidFill>
              </a:rPr>
              <a:t>problems</a:t>
            </a:r>
            <a:r>
              <a:rPr lang="de-DE" sz="1400" b="1" dirty="0">
                <a:solidFill>
                  <a:schemeClr val="tx1"/>
                </a:solidFill>
              </a:rPr>
              <a:t> </a:t>
            </a:r>
            <a:r>
              <a:rPr lang="de-DE" sz="1400" dirty="0">
                <a:solidFill>
                  <a:schemeClr val="tx1"/>
                </a:solidFill>
              </a:rPr>
              <a:t>in </a:t>
            </a:r>
            <a:r>
              <a:rPr lang="de-DE" sz="1400" dirty="0" err="1">
                <a:solidFill>
                  <a:schemeClr val="tx1"/>
                </a:solidFill>
              </a:rPr>
              <a:t>their</a:t>
            </a:r>
            <a:r>
              <a:rPr lang="de-DE" sz="1400" dirty="0">
                <a:solidFill>
                  <a:schemeClr val="tx1"/>
                </a:solidFill>
              </a:rPr>
              <a:t> </a:t>
            </a:r>
            <a:r>
              <a:rPr lang="de-DE" sz="1400" dirty="0" err="1">
                <a:solidFill>
                  <a:schemeClr val="tx1"/>
                </a:solidFill>
              </a:rPr>
              <a:t>life</a:t>
            </a:r>
            <a:endParaRPr lang="de-DE" sz="1400" b="1" dirty="0">
              <a:solidFill>
                <a:schemeClr val="tx1"/>
              </a:solidFill>
            </a:endParaRPr>
          </a:p>
        </p:txBody>
      </p:sp>
      <p:sp>
        <p:nvSpPr>
          <p:cNvPr id="27" name="Abgerundetes Rechteck 26"/>
          <p:cNvSpPr/>
          <p:nvPr/>
        </p:nvSpPr>
        <p:spPr>
          <a:xfrm>
            <a:off x="1217887" y="2623883"/>
            <a:ext cx="2880360" cy="1051560"/>
          </a:xfrm>
          <a:prstGeom prst="roundRect">
            <a:avLst/>
          </a:prstGeom>
          <a:solidFill>
            <a:srgbClr val="DAE2F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 err="1">
                <a:solidFill>
                  <a:schemeClr val="tx1"/>
                </a:solidFill>
              </a:rPr>
              <a:t>Helping</a:t>
            </a:r>
            <a:r>
              <a:rPr lang="de-DE" sz="1400" dirty="0">
                <a:solidFill>
                  <a:schemeClr val="tx1"/>
                </a:solidFill>
              </a:rPr>
              <a:t> </a:t>
            </a:r>
            <a:r>
              <a:rPr lang="de-DE" sz="1400" dirty="0" err="1">
                <a:solidFill>
                  <a:schemeClr val="tx1"/>
                </a:solidFill>
              </a:rPr>
              <a:t>coachees</a:t>
            </a:r>
            <a:r>
              <a:rPr lang="de-DE" sz="1400" dirty="0">
                <a:solidFill>
                  <a:schemeClr val="tx1"/>
                </a:solidFill>
              </a:rPr>
              <a:t> design </a:t>
            </a:r>
            <a:br>
              <a:rPr lang="de-DE" sz="1400" dirty="0">
                <a:solidFill>
                  <a:schemeClr val="tx1"/>
                </a:solidFill>
              </a:rPr>
            </a:br>
            <a:r>
              <a:rPr lang="de-DE" sz="1400" dirty="0">
                <a:solidFill>
                  <a:schemeClr val="tx1"/>
                </a:solidFill>
              </a:rPr>
              <a:t>an </a:t>
            </a:r>
            <a:r>
              <a:rPr lang="de-DE" sz="1400" b="1" dirty="0">
                <a:solidFill>
                  <a:schemeClr val="tx1"/>
                </a:solidFill>
              </a:rPr>
              <a:t>'ideal </a:t>
            </a:r>
            <a:r>
              <a:rPr lang="de-DE" sz="1400" b="1" dirty="0" err="1">
                <a:solidFill>
                  <a:schemeClr val="tx1"/>
                </a:solidFill>
              </a:rPr>
              <a:t>life</a:t>
            </a:r>
            <a:r>
              <a:rPr lang="de-DE" sz="1400" b="1" dirty="0">
                <a:solidFill>
                  <a:schemeClr val="tx1"/>
                </a:solidFill>
              </a:rPr>
              <a:t>'</a:t>
            </a:r>
          </a:p>
        </p:txBody>
      </p:sp>
      <p:sp>
        <p:nvSpPr>
          <p:cNvPr id="31" name="Abgerundetes Rechteck 30"/>
          <p:cNvSpPr/>
          <p:nvPr/>
        </p:nvSpPr>
        <p:spPr>
          <a:xfrm>
            <a:off x="1217887" y="3949140"/>
            <a:ext cx="2880360" cy="1051560"/>
          </a:xfrm>
          <a:prstGeom prst="roundRect">
            <a:avLst/>
          </a:prstGeom>
          <a:solidFill>
            <a:srgbClr val="DAE2F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>
                <a:solidFill>
                  <a:schemeClr val="tx1"/>
                </a:solidFill>
              </a:rPr>
              <a:t>Focus on </a:t>
            </a:r>
            <a:r>
              <a:rPr lang="de-DE" sz="1400" b="1" dirty="0" err="1">
                <a:solidFill>
                  <a:schemeClr val="tx1"/>
                </a:solidFill>
              </a:rPr>
              <a:t>goal</a:t>
            </a:r>
            <a:r>
              <a:rPr lang="de-DE" sz="1400" b="1" dirty="0">
                <a:solidFill>
                  <a:schemeClr val="tx1"/>
                </a:solidFill>
              </a:rPr>
              <a:t> </a:t>
            </a:r>
            <a:r>
              <a:rPr lang="de-DE" sz="1400" b="1" dirty="0" err="1">
                <a:solidFill>
                  <a:schemeClr val="tx1"/>
                </a:solidFill>
              </a:rPr>
              <a:t>attainment</a:t>
            </a:r>
            <a:r>
              <a:rPr lang="de-DE" sz="1400" b="1" dirty="0">
                <a:solidFill>
                  <a:schemeClr val="tx1"/>
                </a:solidFill>
              </a:rPr>
              <a:t> </a:t>
            </a:r>
            <a:r>
              <a:rPr lang="de-DE" sz="1400" dirty="0" err="1">
                <a:solidFill>
                  <a:schemeClr val="tx1"/>
                </a:solidFill>
              </a:rPr>
              <a:t>and</a:t>
            </a:r>
            <a:br>
              <a:rPr lang="de-DE" sz="1400" dirty="0">
                <a:solidFill>
                  <a:schemeClr val="tx1"/>
                </a:solidFill>
              </a:rPr>
            </a:br>
            <a:r>
              <a:rPr lang="de-DE" sz="1400" b="1" dirty="0" err="1">
                <a:solidFill>
                  <a:schemeClr val="tx1"/>
                </a:solidFill>
              </a:rPr>
              <a:t>enhanced</a:t>
            </a:r>
            <a:r>
              <a:rPr lang="de-DE" sz="1400" b="1" dirty="0">
                <a:solidFill>
                  <a:schemeClr val="tx1"/>
                </a:solidFill>
              </a:rPr>
              <a:t> </a:t>
            </a:r>
            <a:r>
              <a:rPr lang="de-DE" sz="1400" b="1" dirty="0" err="1">
                <a:solidFill>
                  <a:schemeClr val="tx1"/>
                </a:solidFill>
              </a:rPr>
              <a:t>quality</a:t>
            </a:r>
            <a:r>
              <a:rPr lang="de-DE" sz="1400" b="1" dirty="0">
                <a:solidFill>
                  <a:schemeClr val="tx1"/>
                </a:solidFill>
              </a:rPr>
              <a:t> </a:t>
            </a:r>
            <a:r>
              <a:rPr lang="de-DE" sz="1400" b="1" dirty="0" err="1">
                <a:solidFill>
                  <a:schemeClr val="tx1"/>
                </a:solidFill>
              </a:rPr>
              <a:t>of</a:t>
            </a:r>
            <a:r>
              <a:rPr lang="de-DE" sz="1400" b="1" dirty="0">
                <a:solidFill>
                  <a:schemeClr val="tx1"/>
                </a:solidFill>
              </a:rPr>
              <a:t> </a:t>
            </a:r>
            <a:r>
              <a:rPr lang="de-DE" sz="1400" b="1" dirty="0" err="1">
                <a:solidFill>
                  <a:schemeClr val="tx1"/>
                </a:solidFill>
              </a:rPr>
              <a:t>life</a:t>
            </a:r>
            <a:endParaRPr lang="de-DE" sz="1400" b="1" dirty="0">
              <a:solidFill>
                <a:schemeClr val="tx1"/>
              </a:solidFill>
            </a:endParaRPr>
          </a:p>
        </p:txBody>
      </p:sp>
      <p:sp>
        <p:nvSpPr>
          <p:cNvPr id="32" name="Rechteck 31"/>
          <p:cNvSpPr/>
          <p:nvPr/>
        </p:nvSpPr>
        <p:spPr>
          <a:xfrm>
            <a:off x="150702" y="298052"/>
            <a:ext cx="260750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3600" dirty="0">
                <a:solidFill>
                  <a:schemeClr val="bg1"/>
                </a:solidFill>
              </a:rPr>
              <a:t>Life </a:t>
            </a:r>
            <a:r>
              <a:rPr lang="de-DE" sz="3600" dirty="0" err="1">
                <a:solidFill>
                  <a:schemeClr val="bg1"/>
                </a:solidFill>
              </a:rPr>
              <a:t>coaching</a:t>
            </a:r>
            <a:endParaRPr lang="de-DE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38226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872</Words>
  <Application>Microsoft Office PowerPoint</Application>
  <PresentationFormat>Breitbild</PresentationFormat>
  <Paragraphs>166</Paragraphs>
  <Slides>16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16</vt:i4>
      </vt:variant>
    </vt:vector>
  </HeadingPairs>
  <TitlesOfParts>
    <vt:vector size="21" baseType="lpstr">
      <vt:lpstr>Gill Sans MT</vt:lpstr>
      <vt:lpstr>Calibri</vt:lpstr>
      <vt:lpstr>Arial</vt:lpstr>
      <vt:lpstr>Calibri Light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FH Kärnten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Sternad Dietmar</dc:creator>
  <cp:lastModifiedBy>Sternad Dietmar</cp:lastModifiedBy>
  <cp:revision>186</cp:revision>
  <dcterms:created xsi:type="dcterms:W3CDTF">2018-05-14T09:22:51Z</dcterms:created>
  <dcterms:modified xsi:type="dcterms:W3CDTF">2021-06-21T07:35:57Z</dcterms:modified>
</cp:coreProperties>
</file>