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348" r:id="rId3"/>
    <p:sldId id="259" r:id="rId4"/>
    <p:sldId id="332" r:id="rId5"/>
    <p:sldId id="360" r:id="rId6"/>
    <p:sldId id="347" r:id="rId7"/>
    <p:sldId id="362" r:id="rId8"/>
    <p:sldId id="361" r:id="rId9"/>
    <p:sldId id="363" r:id="rId10"/>
    <p:sldId id="364" r:id="rId11"/>
    <p:sldId id="365" r:id="rId12"/>
    <p:sldId id="366" r:id="rId13"/>
    <p:sldId id="367" r:id="rId14"/>
    <p:sldId id="369" r:id="rId15"/>
    <p:sldId id="370" r:id="rId16"/>
    <p:sldId id="371" r:id="rId17"/>
    <p:sldId id="352" r:id="rId18"/>
    <p:sldId id="372" r:id="rId19"/>
    <p:sldId id="373" r:id="rId20"/>
    <p:sldId id="358" r:id="rId21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Gill Sans MT" panose="020B0502020104020203" pitchFamily="34" charset="0"/>
      <p:regular r:id="rId28"/>
      <p:bold r:id="rId29"/>
      <p:italic r:id="rId30"/>
      <p:boldItalic r:id="rId3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8AB"/>
    <a:srgbClr val="DAE2F0"/>
    <a:srgbClr val="80A6C8"/>
    <a:srgbClr val="741977"/>
    <a:srgbClr val="E2DCEE"/>
    <a:srgbClr val="6C0000"/>
    <a:srgbClr val="F9E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68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43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26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8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5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84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1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2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7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08F1-E639-4D39-AC40-1BA0D7F8314F}" type="datetimeFigureOut">
              <a:rPr lang="de-DE" smtClean="0"/>
              <a:t>21.06.2021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7888-2774-48C6-A0FE-3771F8D1C7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127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1819904" y="3587032"/>
            <a:ext cx="8162252" cy="2479748"/>
          </a:xfrm>
          <a:prstGeom prst="rect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819904" y="4275846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EFFECTIVE COACHING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11704" y="3898085"/>
            <a:ext cx="816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latin typeface="+mj-lt"/>
              </a:rPr>
              <a:t>Developing</a:t>
            </a:r>
            <a:r>
              <a:rPr lang="de-DE" sz="2000" dirty="0">
                <a:latin typeface="+mj-lt"/>
              </a:rPr>
              <a:t> Coaching Skills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750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Toa </a:t>
            </a:r>
            <a:r>
              <a:rPr lang="en-US" sz="800" dirty="0" err="1"/>
              <a:t>Heftiba</a:t>
            </a:r>
            <a:endParaRPr lang="de-DE" sz="8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0" b="45362"/>
          <a:stretch/>
        </p:blipFill>
        <p:spPr>
          <a:xfrm>
            <a:off x="1819903" y="724544"/>
            <a:ext cx="8154053" cy="2907098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811705" y="4905494"/>
            <a:ext cx="81786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CONVERSATIONS</a:t>
            </a:r>
          </a:p>
        </p:txBody>
      </p:sp>
    </p:spTree>
    <p:extLst>
      <p:ext uri="{BB962C8B-B14F-4D97-AF65-F5344CB8AC3E}">
        <p14:creationId xmlns:p14="http://schemas.microsoft.com/office/powerpoint/2010/main" val="312808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9518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Reality: </a:t>
            </a:r>
            <a:r>
              <a:rPr lang="de-DE" sz="3600" dirty="0" err="1">
                <a:solidFill>
                  <a:schemeClr val="bg1"/>
                </a:solidFill>
              </a:rPr>
              <a:t>What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does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current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situation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look</a:t>
            </a:r>
            <a:r>
              <a:rPr lang="de-DE" sz="3600" dirty="0">
                <a:solidFill>
                  <a:schemeClr val="bg1"/>
                </a:solidFill>
              </a:rPr>
              <a:t> like?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3748430" y="1668593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>
            <a:off x="3838135" y="1762690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4231873" y="1668593"/>
            <a:ext cx="5301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Objectively</a:t>
            </a:r>
            <a:r>
              <a:rPr lang="de-DE" sz="2400" dirty="0"/>
              <a:t> </a:t>
            </a:r>
            <a:r>
              <a:rPr lang="de-DE" sz="2400" b="1" dirty="0" err="1"/>
              <a:t>assess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situation</a:t>
            </a:r>
            <a:r>
              <a:rPr lang="de-DE" sz="2400" b="1" dirty="0"/>
              <a:t> </a:t>
            </a:r>
            <a:r>
              <a:rPr lang="de-DE" sz="2400" dirty="0" err="1"/>
              <a:t>together</a:t>
            </a:r>
            <a:endParaRPr lang="de-AT" sz="2400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FDC5061-9AEC-4DC2-B0CF-3F196CDB86CB}"/>
              </a:ext>
            </a:extLst>
          </p:cNvPr>
          <p:cNvSpPr/>
          <p:nvPr/>
        </p:nvSpPr>
        <p:spPr>
          <a:xfrm>
            <a:off x="3748430" y="2523773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Pfeil nach rechts 35">
            <a:extLst>
              <a:ext uri="{FF2B5EF4-FFF2-40B4-BE49-F238E27FC236}">
                <a16:creationId xmlns:a16="http://schemas.microsoft.com/office/drawing/2014/main" id="{A83A1F0B-A40A-49F2-9A51-1C2AEEF67D7D}"/>
              </a:ext>
            </a:extLst>
          </p:cNvPr>
          <p:cNvSpPr/>
          <p:nvPr/>
        </p:nvSpPr>
        <p:spPr>
          <a:xfrm>
            <a:off x="3838135" y="2617870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C2A85E1-D208-4646-A858-8A9ADCF91269}"/>
              </a:ext>
            </a:extLst>
          </p:cNvPr>
          <p:cNvSpPr txBox="1"/>
          <p:nvPr/>
        </p:nvSpPr>
        <p:spPr>
          <a:xfrm>
            <a:off x="4231873" y="2523773"/>
            <a:ext cx="6367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Present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facts</a:t>
            </a:r>
            <a:r>
              <a:rPr lang="de-DE" sz="2400" b="1" dirty="0"/>
              <a:t> </a:t>
            </a:r>
            <a:r>
              <a:rPr lang="de-DE" sz="2400" dirty="0"/>
              <a:t>(</a:t>
            </a:r>
            <a:r>
              <a:rPr lang="de-DE" sz="2400" dirty="0" err="1"/>
              <a:t>without</a:t>
            </a:r>
            <a:r>
              <a:rPr lang="de-DE" sz="2400" dirty="0"/>
              <a:t> </a:t>
            </a:r>
            <a:r>
              <a:rPr lang="de-DE" sz="2400" dirty="0" err="1"/>
              <a:t>evaluation</a:t>
            </a:r>
            <a:r>
              <a:rPr lang="de-DE" sz="2400" dirty="0"/>
              <a:t>/</a:t>
            </a:r>
            <a:r>
              <a:rPr lang="de-DE" sz="2400" dirty="0" err="1"/>
              <a:t>judgement</a:t>
            </a:r>
            <a:r>
              <a:rPr lang="de-DE" sz="2400" dirty="0"/>
              <a:t>)</a:t>
            </a:r>
            <a:endParaRPr lang="de-AT" sz="2400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FDC5061-9AEC-4DC2-B0CF-3F196CDB86CB}"/>
              </a:ext>
            </a:extLst>
          </p:cNvPr>
          <p:cNvSpPr/>
          <p:nvPr/>
        </p:nvSpPr>
        <p:spPr>
          <a:xfrm>
            <a:off x="3748430" y="3378953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Pfeil nach rechts 35">
            <a:extLst>
              <a:ext uri="{FF2B5EF4-FFF2-40B4-BE49-F238E27FC236}">
                <a16:creationId xmlns:a16="http://schemas.microsoft.com/office/drawing/2014/main" id="{A83A1F0B-A40A-49F2-9A51-1C2AEEF67D7D}"/>
              </a:ext>
            </a:extLst>
          </p:cNvPr>
          <p:cNvSpPr/>
          <p:nvPr/>
        </p:nvSpPr>
        <p:spPr>
          <a:xfrm>
            <a:off x="3838135" y="3473050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C2A85E1-D208-4646-A858-8A9ADCF91269}"/>
              </a:ext>
            </a:extLst>
          </p:cNvPr>
          <p:cNvSpPr txBox="1"/>
          <p:nvPr/>
        </p:nvSpPr>
        <p:spPr>
          <a:xfrm>
            <a:off x="4231873" y="3378953"/>
            <a:ext cx="6228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b="1" dirty="0" err="1"/>
              <a:t>role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coachee</a:t>
            </a:r>
            <a:r>
              <a:rPr lang="de-DE" sz="2400" b="1" dirty="0"/>
              <a:t> </a:t>
            </a:r>
            <a:r>
              <a:rPr lang="de-DE" sz="2400" dirty="0"/>
              <a:t>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situation</a:t>
            </a:r>
            <a:r>
              <a:rPr lang="de-DE" sz="2400" dirty="0"/>
              <a:t>?</a:t>
            </a:r>
            <a:br>
              <a:rPr lang="de-DE" sz="2400" dirty="0"/>
            </a:br>
            <a:r>
              <a:rPr lang="de-DE" sz="2400" dirty="0"/>
              <a:t>(</a:t>
            </a:r>
            <a:r>
              <a:rPr lang="de-DE" sz="2400" dirty="0" err="1"/>
              <a:t>self-awareness</a:t>
            </a:r>
            <a:r>
              <a:rPr lang="de-DE" sz="2400" dirty="0"/>
              <a:t>)</a:t>
            </a:r>
            <a:endParaRPr lang="de-AT" sz="2400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FDC5061-9AEC-4DC2-B0CF-3F196CDB86CB}"/>
              </a:ext>
            </a:extLst>
          </p:cNvPr>
          <p:cNvSpPr/>
          <p:nvPr/>
        </p:nvSpPr>
        <p:spPr>
          <a:xfrm>
            <a:off x="3748430" y="4512107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Pfeil nach rechts 35">
            <a:extLst>
              <a:ext uri="{FF2B5EF4-FFF2-40B4-BE49-F238E27FC236}">
                <a16:creationId xmlns:a16="http://schemas.microsoft.com/office/drawing/2014/main" id="{A83A1F0B-A40A-49F2-9A51-1C2AEEF67D7D}"/>
              </a:ext>
            </a:extLst>
          </p:cNvPr>
          <p:cNvSpPr/>
          <p:nvPr/>
        </p:nvSpPr>
        <p:spPr>
          <a:xfrm>
            <a:off x="3838135" y="460620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C2A85E1-D208-4646-A858-8A9ADCF91269}"/>
              </a:ext>
            </a:extLst>
          </p:cNvPr>
          <p:cNvSpPr txBox="1"/>
          <p:nvPr/>
        </p:nvSpPr>
        <p:spPr>
          <a:xfrm>
            <a:off x="4231873" y="4512107"/>
            <a:ext cx="720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Enquiry</a:t>
            </a:r>
            <a:r>
              <a:rPr lang="de-DE" sz="2400" b="1" dirty="0"/>
              <a:t> </a:t>
            </a:r>
            <a:r>
              <a:rPr lang="de-DE" sz="2400" b="1" dirty="0" err="1"/>
              <a:t>mode</a:t>
            </a:r>
            <a:r>
              <a:rPr lang="de-DE" sz="2400" b="1" dirty="0"/>
              <a:t> </a:t>
            </a:r>
            <a:r>
              <a:rPr lang="de-DE" sz="2400" dirty="0" err="1"/>
              <a:t>instead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jumping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a </a:t>
            </a:r>
            <a:r>
              <a:rPr lang="de-DE" sz="2400" dirty="0" err="1"/>
              <a:t>ʻquick</a:t>
            </a:r>
            <a:r>
              <a:rPr lang="de-DE" sz="2400" dirty="0"/>
              <a:t> </a:t>
            </a:r>
            <a:r>
              <a:rPr lang="de-DE" sz="2400" dirty="0" err="1"/>
              <a:t>fixʼ</a:t>
            </a:r>
            <a:r>
              <a:rPr lang="de-DE" sz="2400" dirty="0"/>
              <a:t> </a:t>
            </a:r>
            <a:r>
              <a:rPr lang="de-DE" sz="2400" dirty="0" err="1"/>
              <a:t>solution</a:t>
            </a:r>
            <a:endParaRPr lang="de-AT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41" y="1609636"/>
            <a:ext cx="3215640" cy="22631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28320" y="67868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</p:spTree>
    <p:extLst>
      <p:ext uri="{BB962C8B-B14F-4D97-AF65-F5344CB8AC3E}">
        <p14:creationId xmlns:p14="http://schemas.microsoft.com/office/powerpoint/2010/main" val="285315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5166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External</a:t>
            </a:r>
            <a:r>
              <a:rPr lang="de-DE" sz="3600" dirty="0">
                <a:solidFill>
                  <a:schemeClr val="bg1"/>
                </a:solidFill>
              </a:rPr>
              <a:t> vs. internal </a:t>
            </a:r>
            <a:r>
              <a:rPr lang="de-DE" sz="3600" dirty="0" err="1">
                <a:solidFill>
                  <a:schemeClr val="bg1"/>
                </a:solidFill>
              </a:rPr>
              <a:t>reality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C3C2B2E-340C-44B1-A171-98A463E7F481}"/>
              </a:ext>
            </a:extLst>
          </p:cNvPr>
          <p:cNvGrpSpPr/>
          <p:nvPr/>
        </p:nvGrpSpPr>
        <p:grpSpPr>
          <a:xfrm>
            <a:off x="5654192" y="2141621"/>
            <a:ext cx="4002959" cy="2922135"/>
            <a:chOff x="5654192" y="2141621"/>
            <a:chExt cx="4002959" cy="2922135"/>
          </a:xfrm>
        </p:grpSpPr>
        <p:sp>
          <p:nvSpPr>
            <p:cNvPr id="18" name="Abgerundetes Rechteck 17"/>
            <p:cNvSpPr/>
            <p:nvPr/>
          </p:nvSpPr>
          <p:spPr>
            <a:xfrm>
              <a:off x="6434628" y="3362576"/>
              <a:ext cx="3222523" cy="648929"/>
            </a:xfrm>
            <a:prstGeom prst="round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Internal </a:t>
              </a:r>
              <a:r>
                <a:rPr lang="de-DE" sz="2400" dirty="0" err="1"/>
                <a:t>reality</a:t>
              </a:r>
              <a:endParaRPr lang="de-DE" sz="2400" dirty="0"/>
            </a:p>
          </p:txBody>
        </p:sp>
        <p:sp>
          <p:nvSpPr>
            <p:cNvPr id="4" name="Textfeld 3"/>
            <p:cNvSpPr txBox="1"/>
            <p:nvPr/>
          </p:nvSpPr>
          <p:spPr>
            <a:xfrm>
              <a:off x="6856916" y="4140426"/>
              <a:ext cx="24959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e.g. </a:t>
              </a:r>
              <a:r>
                <a:rPr lang="de-DE" dirty="0" err="1"/>
                <a:t>coacheeʼs</a:t>
              </a:r>
              <a:r>
                <a:rPr lang="de-DE" dirty="0"/>
                <a:t> </a:t>
              </a:r>
              <a:r>
                <a:rPr lang="de-DE" dirty="0" err="1"/>
                <a:t>values</a:t>
              </a:r>
              <a:r>
                <a:rPr lang="de-DE" dirty="0"/>
                <a:t>, </a:t>
              </a:r>
              <a:br>
                <a:rPr lang="de-DE" dirty="0"/>
              </a:br>
              <a:r>
                <a:rPr lang="de-DE" dirty="0" err="1"/>
                <a:t>expectations</a:t>
              </a:r>
              <a:r>
                <a:rPr lang="de-DE" dirty="0"/>
                <a:t>, </a:t>
              </a:r>
              <a:r>
                <a:rPr lang="de-DE" dirty="0" err="1"/>
                <a:t>attitudes</a:t>
              </a:r>
              <a:r>
                <a:rPr lang="de-DE" dirty="0"/>
                <a:t>, </a:t>
              </a:r>
              <a:br>
                <a:rPr lang="de-DE" dirty="0"/>
              </a:br>
              <a:r>
                <a:rPr lang="de-DE" dirty="0" err="1"/>
                <a:t>feelings</a:t>
              </a:r>
              <a:r>
                <a:rPr lang="de-DE" dirty="0"/>
                <a:t> (</a:t>
              </a:r>
              <a:r>
                <a:rPr lang="de-DE" dirty="0" err="1"/>
                <a:t>fears</a:t>
              </a:r>
              <a:r>
                <a:rPr lang="de-DE" dirty="0"/>
                <a:t>, </a:t>
              </a:r>
              <a:r>
                <a:rPr lang="de-DE" dirty="0" err="1"/>
                <a:t>anxieties</a:t>
              </a:r>
              <a:r>
                <a:rPr lang="de-DE" dirty="0"/>
                <a:t>)</a:t>
              </a:r>
            </a:p>
          </p:txBody>
        </p:sp>
        <p:sp>
          <p:nvSpPr>
            <p:cNvPr id="5" name="Pfeil nach links und rechts 4"/>
            <p:cNvSpPr/>
            <p:nvPr/>
          </p:nvSpPr>
          <p:spPr>
            <a:xfrm>
              <a:off x="5654192" y="3524807"/>
              <a:ext cx="612058" cy="324465"/>
            </a:xfrm>
            <a:prstGeom prst="leftRightArrow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Picture 2" descr="Leere Profilbild, Mysterium Mann, Avatar, Display-Bil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6994" y="2141621"/>
              <a:ext cx="995783" cy="99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Pfeil nach rechts 6"/>
            <p:cNvSpPr/>
            <p:nvPr/>
          </p:nvSpPr>
          <p:spPr>
            <a:xfrm rot="8928711">
              <a:off x="8185960" y="2202712"/>
              <a:ext cx="397042" cy="372979"/>
            </a:xfrm>
            <a:prstGeom prst="rightArrow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FD563F9-B40D-4BC6-9EAD-6F77EDD8F8E6}"/>
              </a:ext>
            </a:extLst>
          </p:cNvPr>
          <p:cNvGrpSpPr/>
          <p:nvPr/>
        </p:nvGrpSpPr>
        <p:grpSpPr>
          <a:xfrm>
            <a:off x="2263292" y="1684026"/>
            <a:ext cx="3222523" cy="3656729"/>
            <a:chOff x="2263292" y="1684026"/>
            <a:chExt cx="3222523" cy="3656729"/>
          </a:xfrm>
        </p:grpSpPr>
        <p:sp>
          <p:nvSpPr>
            <p:cNvPr id="3" name="Abgerundetes Rechteck 2"/>
            <p:cNvSpPr/>
            <p:nvPr/>
          </p:nvSpPr>
          <p:spPr>
            <a:xfrm>
              <a:off x="2263292" y="3362577"/>
              <a:ext cx="3222523" cy="648929"/>
            </a:xfrm>
            <a:prstGeom prst="round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/>
                <a:t>External</a:t>
              </a:r>
              <a:r>
                <a:rPr lang="de-DE" sz="2400" dirty="0"/>
                <a:t> </a:t>
              </a:r>
              <a:r>
                <a:rPr lang="de-DE" sz="2400" dirty="0" err="1"/>
                <a:t>reality</a:t>
              </a:r>
              <a:endParaRPr lang="de-DE" sz="2400" dirty="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287580" y="4140426"/>
              <a:ext cx="317394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/>
                <a:t>e.g. power </a:t>
              </a:r>
              <a:r>
                <a:rPr lang="de-DE" dirty="0" err="1"/>
                <a:t>relationships</a:t>
              </a:r>
              <a:r>
                <a:rPr lang="de-DE" dirty="0"/>
                <a:t>, </a:t>
              </a:r>
              <a:r>
                <a:rPr lang="de-DE" dirty="0" err="1"/>
                <a:t>other</a:t>
              </a:r>
              <a:r>
                <a:rPr lang="de-DE" dirty="0"/>
                <a:t> </a:t>
              </a:r>
              <a:br>
                <a:rPr lang="de-DE" dirty="0"/>
              </a:br>
              <a:r>
                <a:rPr lang="de-DE" dirty="0" err="1"/>
                <a:t>peopleʼs</a:t>
              </a:r>
              <a:r>
                <a:rPr lang="de-DE" dirty="0"/>
                <a:t> </a:t>
              </a:r>
              <a:r>
                <a:rPr lang="de-DE" dirty="0" err="1"/>
                <a:t>attitudes</a:t>
              </a:r>
              <a:r>
                <a:rPr lang="de-DE" dirty="0"/>
                <a:t> and </a:t>
              </a:r>
              <a:r>
                <a:rPr lang="de-DE" dirty="0" err="1"/>
                <a:t>actions</a:t>
              </a:r>
              <a:r>
                <a:rPr lang="de-DE" dirty="0"/>
                <a:t>,</a:t>
              </a:r>
              <a:br>
                <a:rPr lang="de-DE" dirty="0"/>
              </a:br>
              <a:r>
                <a:rPr lang="de-DE" dirty="0" err="1"/>
                <a:t>processes</a:t>
              </a:r>
              <a:r>
                <a:rPr lang="de-DE" dirty="0"/>
                <a:t> and </a:t>
              </a:r>
              <a:r>
                <a:rPr lang="de-DE" dirty="0" err="1"/>
                <a:t>structures</a:t>
              </a:r>
              <a:br>
                <a:rPr lang="de-DE" dirty="0"/>
              </a:br>
              <a:r>
                <a:rPr lang="de-DE" dirty="0" err="1"/>
                <a:t>within</a:t>
              </a:r>
              <a:r>
                <a:rPr lang="de-DE" dirty="0"/>
                <a:t> an </a:t>
              </a:r>
              <a:r>
                <a:rPr lang="de-DE" dirty="0" err="1"/>
                <a:t>organization</a:t>
              </a:r>
              <a:endParaRPr lang="de-DE" dirty="0"/>
            </a:p>
          </p:txBody>
        </p:sp>
        <p:pic>
          <p:nvPicPr>
            <p:cNvPr id="5122" name="Picture 2" descr="Leere Profilbild, Mysterium Mann, Avatar, Display-Bil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134" y="2141621"/>
              <a:ext cx="995783" cy="99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Pfeil nach rechts 29"/>
            <p:cNvSpPr/>
            <p:nvPr/>
          </p:nvSpPr>
          <p:spPr>
            <a:xfrm rot="10800000">
              <a:off x="2962071" y="2453022"/>
              <a:ext cx="397042" cy="372979"/>
            </a:xfrm>
            <a:prstGeom prst="rightArrow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feil nach rechts 30"/>
            <p:cNvSpPr/>
            <p:nvPr/>
          </p:nvSpPr>
          <p:spPr>
            <a:xfrm rot="10800000" flipH="1">
              <a:off x="4470773" y="2453022"/>
              <a:ext cx="404685" cy="372980"/>
            </a:xfrm>
            <a:prstGeom prst="rightArrow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Pfeil nach rechts 31"/>
            <p:cNvSpPr/>
            <p:nvPr/>
          </p:nvSpPr>
          <p:spPr>
            <a:xfrm rot="5400000" flipH="1">
              <a:off x="3711682" y="1699879"/>
              <a:ext cx="404685" cy="372980"/>
            </a:xfrm>
            <a:prstGeom prst="rightArrow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524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171871"/>
            <a:ext cx="1907575" cy="1342535"/>
          </a:xfrm>
          <a:prstGeom prst="rect">
            <a:avLst/>
          </a:prstGeom>
        </p:spPr>
      </p:pic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8573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Examples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questions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ʻRealityʼ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stage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ED4959-40C0-44D0-9A7B-A12D7312B347}"/>
              </a:ext>
            </a:extLst>
          </p:cNvPr>
          <p:cNvGrpSpPr/>
          <p:nvPr/>
        </p:nvGrpSpPr>
        <p:grpSpPr>
          <a:xfrm>
            <a:off x="3141938" y="1449678"/>
            <a:ext cx="8096864" cy="2182761"/>
            <a:chOff x="3141938" y="1449678"/>
            <a:chExt cx="8096864" cy="2182761"/>
          </a:xfrm>
        </p:grpSpPr>
        <p:sp>
          <p:nvSpPr>
            <p:cNvPr id="3" name="Rechteck 2"/>
            <p:cNvSpPr/>
            <p:nvPr/>
          </p:nvSpPr>
          <p:spPr>
            <a:xfrm>
              <a:off x="3141938" y="1812500"/>
              <a:ext cx="7588046" cy="1819939"/>
            </a:xfrm>
            <a:prstGeom prst="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3141939" y="1449678"/>
              <a:ext cx="7588046" cy="3628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err="1"/>
                <a:t>External</a:t>
              </a:r>
              <a:r>
                <a:rPr lang="de-DE" sz="2000" b="1" dirty="0"/>
                <a:t> </a:t>
              </a:r>
              <a:r>
                <a:rPr lang="de-DE" sz="2000" b="1" dirty="0" err="1"/>
                <a:t>reality</a:t>
              </a:r>
              <a:endParaRPr lang="de-DE" sz="2000" b="1" dirty="0"/>
            </a:p>
          </p:txBody>
        </p:sp>
        <p:sp>
          <p:nvSpPr>
            <p:cNvPr id="2" name="Rechteck 1"/>
            <p:cNvSpPr/>
            <p:nvPr/>
          </p:nvSpPr>
          <p:spPr>
            <a:xfrm>
              <a:off x="3196015" y="1883190"/>
              <a:ext cx="8042787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are the main factors that contributed to this situation?”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“Who else is involved in this issue? What is their role?”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“Which steps have you already taken to tackle this issue?”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happened as a consequence?”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are the main obstacles?”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6A59F71-98DC-40F9-A7AE-CF8D499DD6A1}"/>
              </a:ext>
            </a:extLst>
          </p:cNvPr>
          <p:cNvGrpSpPr/>
          <p:nvPr/>
        </p:nvGrpSpPr>
        <p:grpSpPr>
          <a:xfrm>
            <a:off x="3141937" y="3887510"/>
            <a:ext cx="8750081" cy="2230032"/>
            <a:chOff x="3141937" y="3887510"/>
            <a:chExt cx="8750081" cy="2230032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8150627B-79FF-4D0D-9A4F-EB8FA91624E0}"/>
                </a:ext>
              </a:extLst>
            </p:cNvPr>
            <p:cNvGrpSpPr/>
            <p:nvPr/>
          </p:nvGrpSpPr>
          <p:grpSpPr>
            <a:xfrm>
              <a:off x="3141937" y="3887510"/>
              <a:ext cx="7588047" cy="2230032"/>
              <a:chOff x="3141937" y="3887510"/>
              <a:chExt cx="7588047" cy="2230032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3141937" y="4258412"/>
                <a:ext cx="7588046" cy="1859130"/>
              </a:xfrm>
              <a:prstGeom prst="rect">
                <a:avLst/>
              </a:prstGeom>
              <a:solidFill>
                <a:srgbClr val="DAE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3141937" y="3887510"/>
                <a:ext cx="7588047" cy="3664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/>
                  <a:t>Internal </a:t>
                </a:r>
                <a:r>
                  <a:rPr lang="de-DE" sz="2000" b="1" dirty="0" err="1"/>
                  <a:t>reality</a:t>
                </a:r>
                <a:endParaRPr lang="de-DE" sz="2000" b="1" dirty="0"/>
              </a:p>
            </p:txBody>
          </p:sp>
        </p:grpSp>
        <p:sp>
          <p:nvSpPr>
            <p:cNvPr id="13" name="Rechteck 12"/>
            <p:cNvSpPr/>
            <p:nvPr/>
          </p:nvSpPr>
          <p:spPr>
            <a:xfrm>
              <a:off x="3229798" y="4332636"/>
              <a:ext cx="866222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“How would you describe your emotions when XY happened?”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are your expectations regarding XY?”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fears do you have regarding XY?”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are your main concerns?”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holds you back from taking action?”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8" y="985013"/>
            <a:ext cx="2545080" cy="20193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</p:spTree>
    <p:extLst>
      <p:ext uri="{BB962C8B-B14F-4D97-AF65-F5344CB8AC3E}">
        <p14:creationId xmlns:p14="http://schemas.microsoft.com/office/powerpoint/2010/main" val="389975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9977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Options: </a:t>
            </a:r>
            <a:r>
              <a:rPr lang="de-DE" sz="3600" dirty="0" err="1">
                <a:solidFill>
                  <a:schemeClr val="bg1"/>
                </a:solidFill>
              </a:rPr>
              <a:t>What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are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alternative </a:t>
            </a:r>
            <a:r>
              <a:rPr lang="de-DE" sz="3600" dirty="0" err="1">
                <a:solidFill>
                  <a:schemeClr val="bg1"/>
                </a:solidFill>
              </a:rPr>
              <a:t>courses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action</a:t>
            </a:r>
            <a:r>
              <a:rPr lang="de-DE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3741391" y="1589751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>
            <a:off x="3831096" y="1683848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4224834" y="1589751"/>
            <a:ext cx="5977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Aim</a:t>
            </a:r>
            <a:r>
              <a:rPr lang="de-DE" sz="2400" dirty="0"/>
              <a:t>: </a:t>
            </a:r>
            <a:r>
              <a:rPr lang="de-DE" sz="2400" dirty="0" err="1"/>
              <a:t>Generate</a:t>
            </a:r>
            <a:r>
              <a:rPr lang="de-DE" sz="2400" dirty="0"/>
              <a:t> </a:t>
            </a:r>
            <a:r>
              <a:rPr lang="de-DE" sz="2400" b="1" dirty="0"/>
              <a:t>a </a:t>
            </a:r>
            <a:r>
              <a:rPr lang="de-DE" sz="2400" b="1" dirty="0" err="1"/>
              <a:t>range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different </a:t>
            </a:r>
            <a:r>
              <a:rPr lang="de-DE" sz="2400" b="1" dirty="0" err="1"/>
              <a:t>options</a:t>
            </a:r>
            <a:r>
              <a:rPr lang="de-DE" sz="2400" b="1" dirty="0"/>
              <a:t> </a:t>
            </a:r>
            <a:r>
              <a:rPr lang="de-DE" sz="2400" dirty="0" err="1"/>
              <a:t>for</a:t>
            </a:r>
            <a:br>
              <a:rPr lang="de-DE" sz="2400" dirty="0"/>
            </a:br>
            <a:r>
              <a:rPr lang="de-DE" sz="2400" dirty="0" err="1"/>
              <a:t>reaching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coacheeʼs</a:t>
            </a:r>
            <a:r>
              <a:rPr lang="de-DE" sz="2400" dirty="0"/>
              <a:t> </a:t>
            </a:r>
            <a:r>
              <a:rPr lang="de-DE" sz="2400" dirty="0" err="1"/>
              <a:t>goal</a:t>
            </a:r>
            <a:endParaRPr lang="de-AT" sz="2400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FDC5061-9AEC-4DC2-B0CF-3F196CDB86CB}"/>
              </a:ext>
            </a:extLst>
          </p:cNvPr>
          <p:cNvSpPr/>
          <p:nvPr/>
        </p:nvSpPr>
        <p:spPr>
          <a:xfrm>
            <a:off x="3741391" y="2732221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Pfeil nach rechts 35">
            <a:extLst>
              <a:ext uri="{FF2B5EF4-FFF2-40B4-BE49-F238E27FC236}">
                <a16:creationId xmlns:a16="http://schemas.microsoft.com/office/drawing/2014/main" id="{A83A1F0B-A40A-49F2-9A51-1C2AEEF67D7D}"/>
              </a:ext>
            </a:extLst>
          </p:cNvPr>
          <p:cNvSpPr/>
          <p:nvPr/>
        </p:nvSpPr>
        <p:spPr>
          <a:xfrm>
            <a:off x="3831096" y="2826318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C2A85E1-D208-4646-A858-8A9ADCF91269}"/>
              </a:ext>
            </a:extLst>
          </p:cNvPr>
          <p:cNvSpPr txBox="1"/>
          <p:nvPr/>
        </p:nvSpPr>
        <p:spPr>
          <a:xfrm>
            <a:off x="4224834" y="2732221"/>
            <a:ext cx="6563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Allow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creativity</a:t>
            </a:r>
            <a:r>
              <a:rPr lang="de-DE" sz="2400" b="1" dirty="0"/>
              <a:t>: </a:t>
            </a:r>
            <a:r>
              <a:rPr lang="de-DE" sz="2400" dirty="0"/>
              <a:t>Do not </a:t>
            </a:r>
            <a:r>
              <a:rPr lang="de-DE" sz="2400" dirty="0" err="1"/>
              <a:t>limit</a:t>
            </a:r>
            <a:r>
              <a:rPr lang="de-DE" sz="2400" dirty="0"/>
              <a:t> </a:t>
            </a:r>
            <a:r>
              <a:rPr lang="de-DE" sz="2400" dirty="0" err="1"/>
              <a:t>yourself</a:t>
            </a:r>
            <a:r>
              <a:rPr lang="de-DE" sz="2400" dirty="0"/>
              <a:t> </a:t>
            </a:r>
            <a:r>
              <a:rPr lang="de-DE" sz="2400" dirty="0" err="1"/>
              <a:t>too</a:t>
            </a:r>
            <a:r>
              <a:rPr lang="de-DE" sz="2400" dirty="0"/>
              <a:t> </a:t>
            </a:r>
            <a:r>
              <a:rPr lang="de-DE" sz="2400" dirty="0" err="1"/>
              <a:t>early</a:t>
            </a:r>
            <a:r>
              <a:rPr lang="de-DE" sz="2400" dirty="0"/>
              <a:t> </a:t>
            </a:r>
            <a:br>
              <a:rPr lang="de-DE" sz="2400" dirty="0"/>
            </a:br>
            <a:endParaRPr lang="de-AT" sz="2400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FDC5061-9AEC-4DC2-B0CF-3F196CDB86CB}"/>
              </a:ext>
            </a:extLst>
          </p:cNvPr>
          <p:cNvSpPr/>
          <p:nvPr/>
        </p:nvSpPr>
        <p:spPr>
          <a:xfrm>
            <a:off x="3741391" y="3506884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Pfeil nach rechts 35">
            <a:extLst>
              <a:ext uri="{FF2B5EF4-FFF2-40B4-BE49-F238E27FC236}">
                <a16:creationId xmlns:a16="http://schemas.microsoft.com/office/drawing/2014/main" id="{A83A1F0B-A40A-49F2-9A51-1C2AEEF67D7D}"/>
              </a:ext>
            </a:extLst>
          </p:cNvPr>
          <p:cNvSpPr/>
          <p:nvPr/>
        </p:nvSpPr>
        <p:spPr>
          <a:xfrm>
            <a:off x="3831096" y="3600981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C2A85E1-D208-4646-A858-8A9ADCF91269}"/>
              </a:ext>
            </a:extLst>
          </p:cNvPr>
          <p:cNvSpPr txBox="1"/>
          <p:nvPr/>
        </p:nvSpPr>
        <p:spPr>
          <a:xfrm>
            <a:off x="4224834" y="3506884"/>
            <a:ext cx="383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Focus on </a:t>
            </a:r>
            <a:r>
              <a:rPr lang="de-DE" sz="2400" b="1" dirty="0" err="1"/>
              <a:t>removing</a:t>
            </a:r>
            <a:r>
              <a:rPr lang="de-DE" sz="2400" b="1" dirty="0"/>
              <a:t> </a:t>
            </a:r>
            <a:r>
              <a:rPr lang="de-DE" sz="2400" b="1" dirty="0" err="1"/>
              <a:t>obstacles</a:t>
            </a:r>
            <a:endParaRPr lang="de-AT" sz="2400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FDC5061-9AEC-4DC2-B0CF-3F196CDB86CB}"/>
              </a:ext>
            </a:extLst>
          </p:cNvPr>
          <p:cNvSpPr/>
          <p:nvPr/>
        </p:nvSpPr>
        <p:spPr>
          <a:xfrm>
            <a:off x="3741391" y="4327713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Pfeil nach rechts 35">
            <a:extLst>
              <a:ext uri="{FF2B5EF4-FFF2-40B4-BE49-F238E27FC236}">
                <a16:creationId xmlns:a16="http://schemas.microsoft.com/office/drawing/2014/main" id="{A83A1F0B-A40A-49F2-9A51-1C2AEEF67D7D}"/>
              </a:ext>
            </a:extLst>
          </p:cNvPr>
          <p:cNvSpPr/>
          <p:nvPr/>
        </p:nvSpPr>
        <p:spPr>
          <a:xfrm>
            <a:off x="3831096" y="4421810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C2A85E1-D208-4646-A858-8A9ADCF91269}"/>
              </a:ext>
            </a:extLst>
          </p:cNvPr>
          <p:cNvSpPr txBox="1"/>
          <p:nvPr/>
        </p:nvSpPr>
        <p:spPr>
          <a:xfrm>
            <a:off x="4224834" y="4327713"/>
            <a:ext cx="7110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Once</a:t>
            </a:r>
            <a:r>
              <a:rPr lang="de-DE" sz="2400" dirty="0"/>
              <a:t> all </a:t>
            </a:r>
            <a:r>
              <a:rPr lang="de-DE" sz="2400" dirty="0" err="1"/>
              <a:t>options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table</a:t>
            </a:r>
            <a:r>
              <a:rPr lang="de-DE" sz="2400" dirty="0"/>
              <a:t>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 err="1">
                <a:sym typeface="Wingdings" panose="05000000000000000000" pitchFamily="2" charset="2"/>
              </a:rPr>
              <a:t>explore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advantages</a:t>
            </a:r>
            <a:br>
              <a:rPr lang="de-DE" sz="2400" dirty="0">
                <a:sym typeface="Wingdings" panose="05000000000000000000" pitchFamily="2" charset="2"/>
              </a:rPr>
            </a:br>
            <a:r>
              <a:rPr lang="de-DE" sz="2400" dirty="0" err="1">
                <a:sym typeface="Wingdings" panose="05000000000000000000" pitchFamily="2" charset="2"/>
              </a:rPr>
              <a:t>and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disadvantages</a:t>
            </a:r>
            <a:r>
              <a:rPr lang="de-DE" sz="2400" dirty="0">
                <a:sym typeface="Wingdings" panose="05000000000000000000" pitchFamily="2" charset="2"/>
              </a:rPr>
              <a:t>, </a:t>
            </a:r>
            <a:r>
              <a:rPr lang="de-DE" sz="2400" b="1" dirty="0" err="1">
                <a:sym typeface="Wingdings" panose="05000000000000000000" pitchFamily="2" charset="2"/>
              </a:rPr>
              <a:t>prioritize</a:t>
            </a:r>
            <a:endParaRPr lang="de-AT" sz="2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0" y="1589751"/>
            <a:ext cx="3215640" cy="2263140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</p:spTree>
    <p:extLst>
      <p:ext uri="{BB962C8B-B14F-4D97-AF65-F5344CB8AC3E}">
        <p14:creationId xmlns:p14="http://schemas.microsoft.com/office/powerpoint/2010/main" val="80009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4" y="2171782"/>
            <a:ext cx="2026522" cy="1426249"/>
          </a:xfrm>
          <a:prstGeom prst="rect">
            <a:avLst/>
          </a:prstGeom>
        </p:spPr>
      </p:pic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8717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Examples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questions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ʻOptionsʼ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stage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B5DB953-7195-4AE5-B6F8-1F8FE552E09B}"/>
              </a:ext>
            </a:extLst>
          </p:cNvPr>
          <p:cNvGrpSpPr/>
          <p:nvPr/>
        </p:nvGrpSpPr>
        <p:grpSpPr>
          <a:xfrm>
            <a:off x="3066888" y="1456597"/>
            <a:ext cx="8096864" cy="1487938"/>
            <a:chOff x="3066888" y="1456597"/>
            <a:chExt cx="8096864" cy="1487938"/>
          </a:xfrm>
        </p:grpSpPr>
        <p:sp>
          <p:nvSpPr>
            <p:cNvPr id="16" name="Rechteck 15"/>
            <p:cNvSpPr/>
            <p:nvPr/>
          </p:nvSpPr>
          <p:spPr>
            <a:xfrm>
              <a:off x="3066888" y="1819419"/>
              <a:ext cx="7588046" cy="1125116"/>
            </a:xfrm>
            <a:prstGeom prst="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3066889" y="1456597"/>
              <a:ext cx="7588046" cy="3628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/>
                <a:t>Generating alternative </a:t>
              </a:r>
              <a:r>
                <a:rPr lang="de-DE" sz="2000" b="1" dirty="0" err="1"/>
                <a:t>courses</a:t>
              </a:r>
              <a:r>
                <a:rPr lang="de-DE" sz="2000" b="1" dirty="0"/>
                <a:t> </a:t>
              </a:r>
              <a:r>
                <a:rPr lang="de-DE" sz="2000" b="1" dirty="0" err="1"/>
                <a:t>of</a:t>
              </a:r>
              <a:r>
                <a:rPr lang="de-DE" sz="2000" b="1" dirty="0"/>
                <a:t> </a:t>
              </a:r>
              <a:r>
                <a:rPr lang="de-DE" sz="2000" b="1" dirty="0" err="1"/>
                <a:t>action</a:t>
              </a:r>
              <a:endParaRPr lang="de-DE" sz="2000" b="1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3120965" y="1890109"/>
              <a:ext cx="8042787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could be a potential solution here?”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choices do you have?”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steps could you take to make progress in this issue?”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47C1227-7DD9-4C87-A5FD-2F61182D1853}"/>
              </a:ext>
            </a:extLst>
          </p:cNvPr>
          <p:cNvGrpSpPr/>
          <p:nvPr/>
        </p:nvGrpSpPr>
        <p:grpSpPr>
          <a:xfrm>
            <a:off x="3066888" y="4819111"/>
            <a:ext cx="8273844" cy="1548699"/>
            <a:chOff x="3066888" y="4819111"/>
            <a:chExt cx="8273844" cy="1548699"/>
          </a:xfrm>
        </p:grpSpPr>
        <p:sp>
          <p:nvSpPr>
            <p:cNvPr id="20" name="Rechteck 19"/>
            <p:cNvSpPr/>
            <p:nvPr/>
          </p:nvSpPr>
          <p:spPr>
            <a:xfrm>
              <a:off x="3066888" y="5185546"/>
              <a:ext cx="7588046" cy="1182264"/>
            </a:xfrm>
            <a:prstGeom prst="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3066888" y="4819111"/>
              <a:ext cx="7588047" cy="366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err="1"/>
                <a:t>Prioritizing</a:t>
              </a:r>
              <a:r>
                <a:rPr lang="de-DE" sz="2000" b="1" dirty="0"/>
                <a:t> </a:t>
              </a:r>
              <a:r>
                <a:rPr lang="de-DE" sz="2000" b="1" dirty="0" err="1"/>
                <a:t>options</a:t>
              </a:r>
              <a:endParaRPr lang="de-DE" sz="2000" b="1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3120965" y="5277292"/>
              <a:ext cx="8219767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“Which of these options do you see as the most promising one?”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are the most important advantages of following this option?”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are the main risks involved in following this option?”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7EBD7FA-69F5-4BE9-BBA0-1BB57110791D}"/>
              </a:ext>
            </a:extLst>
          </p:cNvPr>
          <p:cNvGrpSpPr/>
          <p:nvPr/>
        </p:nvGrpSpPr>
        <p:grpSpPr>
          <a:xfrm>
            <a:off x="3066888" y="3123265"/>
            <a:ext cx="8185353" cy="1504236"/>
            <a:chOff x="3066888" y="3123265"/>
            <a:chExt cx="8185353" cy="1504236"/>
          </a:xfrm>
        </p:grpSpPr>
        <p:sp>
          <p:nvSpPr>
            <p:cNvPr id="14" name="Rechteck 13"/>
            <p:cNvSpPr/>
            <p:nvPr/>
          </p:nvSpPr>
          <p:spPr>
            <a:xfrm>
              <a:off x="3066888" y="3494167"/>
              <a:ext cx="7588046" cy="1133334"/>
            </a:xfrm>
            <a:prstGeom prst="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3066888" y="3123265"/>
              <a:ext cx="7588047" cy="366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err="1"/>
                <a:t>Overcoming</a:t>
              </a:r>
              <a:r>
                <a:rPr lang="de-DE" sz="2000" b="1" dirty="0"/>
                <a:t> </a:t>
              </a:r>
              <a:r>
                <a:rPr lang="de-DE" sz="2000" b="1" dirty="0" err="1"/>
                <a:t>restrictions</a:t>
              </a:r>
              <a:endParaRPr lang="de-DE" sz="2000" b="1" dirty="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3209454" y="3559571"/>
              <a:ext cx="8042787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could you do to remove this obstacle?”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“How would you proceed if you had more money/time/information …?”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“Who could help you here? Who knows more about this?” 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Grafi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8" y="985013"/>
            <a:ext cx="2545080" cy="20193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</p:spTree>
    <p:extLst>
      <p:ext uri="{BB962C8B-B14F-4D97-AF65-F5344CB8AC3E}">
        <p14:creationId xmlns:p14="http://schemas.microsoft.com/office/powerpoint/2010/main" val="37872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9784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Will: </a:t>
            </a:r>
            <a:r>
              <a:rPr lang="de-DE" sz="3600" dirty="0" err="1">
                <a:solidFill>
                  <a:schemeClr val="bg1"/>
                </a:solidFill>
              </a:rPr>
              <a:t>Which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concrete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actions</a:t>
            </a:r>
            <a:r>
              <a:rPr lang="de-DE" sz="3600" dirty="0">
                <a:solidFill>
                  <a:schemeClr val="bg1"/>
                </a:solidFill>
              </a:rPr>
              <a:t> will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coachee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take</a:t>
            </a:r>
            <a:r>
              <a:rPr lang="de-DE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3713499" y="1803961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>
            <a:off x="3803204" y="1898058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4196942" y="1803961"/>
            <a:ext cx="5838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Making a </a:t>
            </a:r>
            <a:r>
              <a:rPr lang="de-DE" sz="2400" b="1" dirty="0" err="1"/>
              <a:t>decision</a:t>
            </a:r>
            <a:r>
              <a:rPr lang="de-DE" sz="2400" dirty="0"/>
              <a:t>, </a:t>
            </a:r>
            <a:r>
              <a:rPr lang="de-DE" sz="2400" dirty="0" err="1"/>
              <a:t>developing</a:t>
            </a:r>
            <a:r>
              <a:rPr lang="de-DE" sz="2400" dirty="0"/>
              <a:t> an </a:t>
            </a:r>
            <a:r>
              <a:rPr lang="de-DE" sz="2400" b="1" dirty="0" err="1"/>
              <a:t>action</a:t>
            </a:r>
            <a:r>
              <a:rPr lang="de-DE" sz="2400" b="1" dirty="0"/>
              <a:t> plan</a:t>
            </a:r>
            <a:endParaRPr lang="de-AT" sz="2400" b="1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FDC5061-9AEC-4DC2-B0CF-3F196CDB86CB}"/>
              </a:ext>
            </a:extLst>
          </p:cNvPr>
          <p:cNvSpPr/>
          <p:nvPr/>
        </p:nvSpPr>
        <p:spPr>
          <a:xfrm>
            <a:off x="3713499" y="2555599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Pfeil nach rechts 35">
            <a:extLst>
              <a:ext uri="{FF2B5EF4-FFF2-40B4-BE49-F238E27FC236}">
                <a16:creationId xmlns:a16="http://schemas.microsoft.com/office/drawing/2014/main" id="{A83A1F0B-A40A-49F2-9A51-1C2AEEF67D7D}"/>
              </a:ext>
            </a:extLst>
          </p:cNvPr>
          <p:cNvSpPr/>
          <p:nvPr/>
        </p:nvSpPr>
        <p:spPr>
          <a:xfrm>
            <a:off x="3803204" y="2649696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C2A85E1-D208-4646-A858-8A9ADCF91269}"/>
              </a:ext>
            </a:extLst>
          </p:cNvPr>
          <p:cNvSpPr txBox="1"/>
          <p:nvPr/>
        </p:nvSpPr>
        <p:spPr>
          <a:xfrm>
            <a:off x="4196942" y="2555599"/>
            <a:ext cx="6213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From</a:t>
            </a:r>
            <a:r>
              <a:rPr lang="de-DE" sz="2400" dirty="0"/>
              <a:t> a </a:t>
            </a:r>
            <a:r>
              <a:rPr lang="de-DE" sz="2400" dirty="0" err="1"/>
              <a:t>ʻdeliberateʼ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an </a:t>
            </a:r>
            <a:r>
              <a:rPr lang="de-DE" sz="2400" b="1" dirty="0" err="1"/>
              <a:t>ʻimplementalʼ</a:t>
            </a:r>
            <a:r>
              <a:rPr lang="de-DE" sz="2400" b="1" dirty="0"/>
              <a:t> </a:t>
            </a:r>
            <a:r>
              <a:rPr lang="de-DE" sz="2400" b="1" dirty="0" err="1"/>
              <a:t>mindset</a:t>
            </a:r>
            <a:endParaRPr lang="de-AT" sz="2400" b="1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FDC5061-9AEC-4DC2-B0CF-3F196CDB86CB}"/>
              </a:ext>
            </a:extLst>
          </p:cNvPr>
          <p:cNvSpPr/>
          <p:nvPr/>
        </p:nvSpPr>
        <p:spPr>
          <a:xfrm>
            <a:off x="3713499" y="3330262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Pfeil nach rechts 35">
            <a:extLst>
              <a:ext uri="{FF2B5EF4-FFF2-40B4-BE49-F238E27FC236}">
                <a16:creationId xmlns:a16="http://schemas.microsoft.com/office/drawing/2014/main" id="{A83A1F0B-A40A-49F2-9A51-1C2AEEF67D7D}"/>
              </a:ext>
            </a:extLst>
          </p:cNvPr>
          <p:cNvSpPr/>
          <p:nvPr/>
        </p:nvSpPr>
        <p:spPr>
          <a:xfrm>
            <a:off x="3803204" y="3424359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C2A85E1-D208-4646-A858-8A9ADCF91269}"/>
              </a:ext>
            </a:extLst>
          </p:cNvPr>
          <p:cNvSpPr txBox="1"/>
          <p:nvPr/>
        </p:nvSpPr>
        <p:spPr>
          <a:xfrm>
            <a:off x="4196942" y="3330262"/>
            <a:ext cx="6675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do?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b="1" dirty="0" err="1"/>
              <a:t>when</a:t>
            </a:r>
            <a:r>
              <a:rPr lang="de-DE" sz="2400" dirty="0"/>
              <a:t>? </a:t>
            </a:r>
            <a:r>
              <a:rPr lang="de-DE" sz="2400" b="1" dirty="0" err="1"/>
              <a:t>How</a:t>
            </a:r>
            <a:r>
              <a:rPr lang="de-DE" sz="2400" dirty="0"/>
              <a:t> (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concrete</a:t>
            </a:r>
            <a:r>
              <a:rPr lang="de-DE" sz="2400" dirty="0"/>
              <a:t> </a:t>
            </a:r>
            <a:r>
              <a:rPr lang="de-DE" sz="2400" dirty="0" err="1"/>
              <a:t>steps</a:t>
            </a:r>
            <a:r>
              <a:rPr lang="de-DE" sz="2400" dirty="0"/>
              <a:t>)?</a:t>
            </a:r>
            <a:endParaRPr lang="de-AT" sz="2400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FDC5061-9AEC-4DC2-B0CF-3F196CDB86CB}"/>
              </a:ext>
            </a:extLst>
          </p:cNvPr>
          <p:cNvSpPr/>
          <p:nvPr/>
        </p:nvSpPr>
        <p:spPr>
          <a:xfrm>
            <a:off x="3713499" y="4151091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Pfeil nach rechts 35">
            <a:extLst>
              <a:ext uri="{FF2B5EF4-FFF2-40B4-BE49-F238E27FC236}">
                <a16:creationId xmlns:a16="http://schemas.microsoft.com/office/drawing/2014/main" id="{A83A1F0B-A40A-49F2-9A51-1C2AEEF67D7D}"/>
              </a:ext>
            </a:extLst>
          </p:cNvPr>
          <p:cNvSpPr/>
          <p:nvPr/>
        </p:nvSpPr>
        <p:spPr>
          <a:xfrm>
            <a:off x="3803204" y="4245188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DC2A85E1-D208-4646-A858-8A9ADCF91269}"/>
              </a:ext>
            </a:extLst>
          </p:cNvPr>
          <p:cNvSpPr txBox="1"/>
          <p:nvPr/>
        </p:nvSpPr>
        <p:spPr>
          <a:xfrm>
            <a:off x="4196942" y="4151091"/>
            <a:ext cx="5051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b="1" dirty="0" err="1"/>
              <a:t>overcome</a:t>
            </a:r>
            <a:r>
              <a:rPr lang="de-DE" sz="2400" b="1" dirty="0"/>
              <a:t> potential </a:t>
            </a:r>
            <a:r>
              <a:rPr lang="de-DE" sz="2400" b="1" dirty="0" err="1"/>
              <a:t>obstacles</a:t>
            </a:r>
            <a:r>
              <a:rPr lang="de-DE" sz="2400" dirty="0"/>
              <a:t>?</a:t>
            </a:r>
            <a:endParaRPr lang="de-AT" sz="2400" b="1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FDC5061-9AEC-4DC2-B0CF-3F196CDB86CB}"/>
              </a:ext>
            </a:extLst>
          </p:cNvPr>
          <p:cNvSpPr/>
          <p:nvPr/>
        </p:nvSpPr>
        <p:spPr>
          <a:xfrm>
            <a:off x="3713499" y="4947763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Pfeil nach rechts 35">
            <a:extLst>
              <a:ext uri="{FF2B5EF4-FFF2-40B4-BE49-F238E27FC236}">
                <a16:creationId xmlns:a16="http://schemas.microsoft.com/office/drawing/2014/main" id="{A83A1F0B-A40A-49F2-9A51-1C2AEEF67D7D}"/>
              </a:ext>
            </a:extLst>
          </p:cNvPr>
          <p:cNvSpPr/>
          <p:nvPr/>
        </p:nvSpPr>
        <p:spPr>
          <a:xfrm>
            <a:off x="3803204" y="5041860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C2A85E1-D208-4646-A858-8A9ADCF91269}"/>
              </a:ext>
            </a:extLst>
          </p:cNvPr>
          <p:cNvSpPr txBox="1"/>
          <p:nvPr/>
        </p:nvSpPr>
        <p:spPr>
          <a:xfrm>
            <a:off x="4196942" y="4947763"/>
            <a:ext cx="5615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Ensuring</a:t>
            </a:r>
            <a:r>
              <a:rPr lang="de-DE" sz="2400" dirty="0"/>
              <a:t> </a:t>
            </a:r>
            <a:r>
              <a:rPr lang="de-DE" sz="2400" b="1" dirty="0" err="1"/>
              <a:t>accountability</a:t>
            </a:r>
            <a:r>
              <a:rPr lang="de-DE" sz="2400" b="1" dirty="0"/>
              <a:t> </a:t>
            </a:r>
            <a:r>
              <a:rPr lang="de-DE" sz="2400" dirty="0"/>
              <a:t>(e.g. </a:t>
            </a:r>
            <a:r>
              <a:rPr lang="de-DE" sz="2400" dirty="0" err="1"/>
              <a:t>action</a:t>
            </a:r>
            <a:r>
              <a:rPr lang="de-DE" sz="2400" dirty="0"/>
              <a:t> </a:t>
            </a:r>
            <a:r>
              <a:rPr lang="de-DE" sz="2400" dirty="0" err="1"/>
              <a:t>memo</a:t>
            </a:r>
            <a:r>
              <a:rPr lang="de-DE" sz="2400" dirty="0"/>
              <a:t>)</a:t>
            </a:r>
            <a:endParaRPr lang="de-AT" sz="2400" dirty="0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8" y="1766336"/>
            <a:ext cx="3289382" cy="2315039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</p:spTree>
    <p:extLst>
      <p:ext uri="{BB962C8B-B14F-4D97-AF65-F5344CB8AC3E}">
        <p14:creationId xmlns:p14="http://schemas.microsoft.com/office/powerpoint/2010/main" val="52043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55" y="2139792"/>
            <a:ext cx="1976625" cy="1391132"/>
          </a:xfrm>
          <a:prstGeom prst="rect">
            <a:avLst/>
          </a:prstGeom>
        </p:spPr>
      </p:pic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8035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Examples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questions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ʻWillʼ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stage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81521FD-0840-4D8C-8212-02C0E27DBBA0}"/>
              </a:ext>
            </a:extLst>
          </p:cNvPr>
          <p:cNvGrpSpPr/>
          <p:nvPr/>
        </p:nvGrpSpPr>
        <p:grpSpPr>
          <a:xfrm>
            <a:off x="3033509" y="1578726"/>
            <a:ext cx="8096864" cy="2933812"/>
            <a:chOff x="3033509" y="1578726"/>
            <a:chExt cx="8096864" cy="2933812"/>
          </a:xfrm>
        </p:grpSpPr>
        <p:sp>
          <p:nvSpPr>
            <p:cNvPr id="16" name="Rechteck 15"/>
            <p:cNvSpPr/>
            <p:nvPr/>
          </p:nvSpPr>
          <p:spPr>
            <a:xfrm>
              <a:off x="3033509" y="1941548"/>
              <a:ext cx="8096864" cy="2570990"/>
            </a:xfrm>
            <a:prstGeom prst="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3033509" y="1578726"/>
              <a:ext cx="8096863" cy="3628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/>
                <a:t>Setting </a:t>
              </a:r>
              <a:r>
                <a:rPr lang="de-DE" sz="2000" b="1" dirty="0" err="1"/>
                <a:t>up</a:t>
              </a:r>
              <a:r>
                <a:rPr lang="de-DE" sz="2000" b="1" dirty="0"/>
                <a:t> an </a:t>
              </a:r>
              <a:r>
                <a:rPr lang="de-DE" sz="2000" b="1" dirty="0" err="1"/>
                <a:t>action</a:t>
              </a:r>
              <a:r>
                <a:rPr lang="de-DE" sz="2000" b="1" dirty="0"/>
                <a:t> plan</a:t>
              </a:r>
            </a:p>
          </p:txBody>
        </p:sp>
        <p:sp>
          <p:nvSpPr>
            <p:cNvPr id="18" name="Rechteck 17"/>
            <p:cNvSpPr/>
            <p:nvPr/>
          </p:nvSpPr>
          <p:spPr>
            <a:xfrm>
              <a:off x="3087586" y="2012238"/>
              <a:ext cx="8042787" cy="2277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“Which option will you pursue to achieve your goal?”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“Which concrete action steps will you take?”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“When (exactly) will you do this?”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“How will this action help you to achieve your goal?”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“Whose support do you need to make it happen?” </a:t>
              </a: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are the main obstacles that you expect to face when you implement your actions?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“How will you overcome these obstacles?”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48419A1-9244-42F5-B76A-B8DA4279B015}"/>
              </a:ext>
            </a:extLst>
          </p:cNvPr>
          <p:cNvGrpSpPr/>
          <p:nvPr/>
        </p:nvGrpSpPr>
        <p:grpSpPr>
          <a:xfrm>
            <a:off x="3033509" y="4720014"/>
            <a:ext cx="8273844" cy="1268480"/>
            <a:chOff x="3033509" y="4720014"/>
            <a:chExt cx="8273844" cy="1268480"/>
          </a:xfrm>
        </p:grpSpPr>
        <p:sp>
          <p:nvSpPr>
            <p:cNvPr id="20" name="Rechteck 19"/>
            <p:cNvSpPr/>
            <p:nvPr/>
          </p:nvSpPr>
          <p:spPr>
            <a:xfrm>
              <a:off x="3033509" y="5086449"/>
              <a:ext cx="8096864" cy="902045"/>
            </a:xfrm>
            <a:prstGeom prst="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3033509" y="4720014"/>
              <a:ext cx="8096864" cy="366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 err="1"/>
                <a:t>Checking</a:t>
              </a:r>
              <a:r>
                <a:rPr lang="de-DE" sz="2000" b="1" dirty="0"/>
                <a:t> </a:t>
              </a:r>
              <a:r>
                <a:rPr lang="de-DE" sz="2000" b="1" dirty="0" err="1"/>
                <a:t>the</a:t>
              </a:r>
              <a:r>
                <a:rPr lang="de-DE" sz="2000" b="1" dirty="0"/>
                <a:t> </a:t>
              </a:r>
              <a:r>
                <a:rPr lang="de-DE" sz="2000" b="1" dirty="0" err="1"/>
                <a:t>level</a:t>
              </a:r>
              <a:r>
                <a:rPr lang="de-DE" sz="2000" b="1" dirty="0"/>
                <a:t> </a:t>
              </a:r>
              <a:r>
                <a:rPr lang="de-DE" sz="2000" b="1" dirty="0" err="1"/>
                <a:t>of</a:t>
              </a:r>
              <a:r>
                <a:rPr lang="de-DE" sz="2000" b="1" dirty="0"/>
                <a:t> </a:t>
              </a:r>
              <a:r>
                <a:rPr lang="de-DE" sz="2000" b="1" dirty="0" err="1"/>
                <a:t>commitment</a:t>
              </a:r>
              <a:endParaRPr lang="de-DE" sz="2000" b="1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3087586" y="5178195"/>
              <a:ext cx="8219767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On a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scale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of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1–10,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how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committed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are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you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to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taking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this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step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What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would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you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have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to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change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to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turn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your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commitment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from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7 </a:t>
              </a:r>
              <a:r>
                <a:rPr lang="de-AT" sz="1600" i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to</a:t>
              </a:r>
              <a:r>
                <a:rPr lang="de-AT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 10</a:t>
              </a: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Grafik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8" y="985013"/>
            <a:ext cx="2545080" cy="20193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</p:spTree>
    <p:extLst>
      <p:ext uri="{BB962C8B-B14F-4D97-AF65-F5344CB8AC3E}">
        <p14:creationId xmlns:p14="http://schemas.microsoft.com/office/powerpoint/2010/main" val="6036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3166005" y="1990285"/>
            <a:ext cx="8309571" cy="484358"/>
          </a:xfrm>
          <a:prstGeom prst="roundRect">
            <a:avLst/>
          </a:prstGeom>
          <a:solidFill>
            <a:srgbClr val="DAE2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chemeClr val="tx1"/>
                </a:solidFill>
              </a:rPr>
              <a:t>Based</a:t>
            </a:r>
            <a:r>
              <a:rPr lang="de-DE" sz="2400" dirty="0">
                <a:solidFill>
                  <a:schemeClr val="tx1"/>
                </a:solidFill>
              </a:rPr>
              <a:t> on </a:t>
            </a:r>
            <a:r>
              <a:rPr lang="de-DE" sz="2400" b="1" dirty="0" err="1">
                <a:solidFill>
                  <a:schemeClr val="tx1"/>
                </a:solidFill>
              </a:rPr>
              <a:t>cognitive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behavioral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therapy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(CBT)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50702" y="298052"/>
            <a:ext cx="6893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Cognitive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behavioral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(CBC)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281602" y="3031450"/>
            <a:ext cx="8193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/>
              <a:t>It is often not an adverse event in our life that causes the most trouble for us, </a:t>
            </a:r>
            <a:br>
              <a:rPr lang="en-US" sz="2000" i="1" dirty="0"/>
            </a:br>
            <a:r>
              <a:rPr lang="en-US" sz="2000" i="1" dirty="0"/>
              <a:t>but the way we interpret such an event </a:t>
            </a:r>
            <a:br>
              <a:rPr lang="en-US" sz="2000" i="1" dirty="0"/>
            </a:br>
            <a:endParaRPr lang="de-DE" sz="2000" i="1" dirty="0"/>
          </a:p>
        </p:txBody>
      </p:sp>
      <p:sp>
        <p:nvSpPr>
          <p:cNvPr id="3" name="Gleichschenkliges Dreieck 2"/>
          <p:cNvSpPr/>
          <p:nvPr/>
        </p:nvSpPr>
        <p:spPr>
          <a:xfrm flipV="1">
            <a:off x="7129915" y="2712158"/>
            <a:ext cx="331268" cy="162284"/>
          </a:xfrm>
          <a:prstGeom prst="triangle">
            <a:avLst>
              <a:gd name="adj" fmla="val 48551"/>
            </a:avLst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6" name="Gleichschenkliges Dreieck 15"/>
          <p:cNvSpPr/>
          <p:nvPr/>
        </p:nvSpPr>
        <p:spPr>
          <a:xfrm flipV="1">
            <a:off x="7155155" y="4040558"/>
            <a:ext cx="331268" cy="162284"/>
          </a:xfrm>
          <a:prstGeom prst="triangle">
            <a:avLst>
              <a:gd name="adj" fmla="val 48551"/>
            </a:avLst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4" name="Rechteck 3"/>
          <p:cNvSpPr/>
          <p:nvPr/>
        </p:nvSpPr>
        <p:spPr>
          <a:xfrm>
            <a:off x="4272789" y="435857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i="1" dirty="0"/>
              <a:t>We can influence our interpretations and beliefs</a:t>
            </a:r>
            <a:endParaRPr lang="de-DE" sz="2000" i="1" dirty="0"/>
          </a:p>
        </p:txBody>
      </p:sp>
      <p:pic>
        <p:nvPicPr>
          <p:cNvPr id="11266" name="Picture 2" descr="Rückmeldung, Umfrage, Fragebog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t="5777" r="7440" b="4688"/>
          <a:stretch/>
        </p:blipFill>
        <p:spPr bwMode="auto">
          <a:xfrm>
            <a:off x="495768" y="1990285"/>
            <a:ext cx="2500096" cy="28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</p:spTree>
    <p:extLst>
      <p:ext uri="{BB962C8B-B14F-4D97-AF65-F5344CB8AC3E}">
        <p14:creationId xmlns:p14="http://schemas.microsoft.com/office/powerpoint/2010/main" val="1663822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50702" y="298052"/>
            <a:ext cx="9672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ABCDE </a:t>
            </a:r>
            <a:r>
              <a:rPr lang="de-DE" sz="3600" dirty="0" err="1">
                <a:solidFill>
                  <a:schemeClr val="bg1"/>
                </a:solidFill>
              </a:rPr>
              <a:t>model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cognitive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behavioral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0" y="1532534"/>
            <a:ext cx="10440726" cy="414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/>
        </p:nvSpPr>
        <p:spPr>
          <a:xfrm>
            <a:off x="395536" y="6634185"/>
            <a:ext cx="71998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ea typeface="Times New Roman" panose="02020603050405020304" pitchFamily="18" charset="0"/>
              </a:rPr>
              <a:t>Source: Graphical representation by Sternad (2021) inspired by concepts in Ellis (1994), </a:t>
            </a:r>
            <a:r>
              <a:rPr lang="en-US" sz="800" i="1" dirty="0">
                <a:ea typeface="Times New Roman" panose="02020603050405020304" pitchFamily="18" charset="0"/>
              </a:rPr>
              <a:t>Reason and Emotion in Psychotherapy</a:t>
            </a:r>
            <a:r>
              <a:rPr lang="en-US" sz="800" dirty="0">
                <a:ea typeface="Times New Roman" panose="02020603050405020304" pitchFamily="18" charset="0"/>
              </a:rPr>
              <a:t> (</a:t>
            </a:r>
            <a:r>
              <a:rPr lang="en-US" sz="800" dirty="0" err="1">
                <a:ea typeface="Times New Roman" panose="02020603050405020304" pitchFamily="18" charset="0"/>
              </a:rPr>
              <a:t>Secausus</a:t>
            </a:r>
            <a:r>
              <a:rPr lang="en-US" sz="800" dirty="0">
                <a:ea typeface="Times New Roman" panose="02020603050405020304" pitchFamily="18" charset="0"/>
              </a:rPr>
              <a:t>, NJ: Birch Lane Press).</a:t>
            </a:r>
            <a:endParaRPr lang="de-DE" sz="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9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19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50702" y="298052"/>
            <a:ext cx="9544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A </a:t>
            </a:r>
            <a:r>
              <a:rPr lang="de-DE" sz="3600" dirty="0" err="1">
                <a:solidFill>
                  <a:schemeClr val="bg1"/>
                </a:solidFill>
              </a:rPr>
              <a:t>process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model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cognitive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behavioral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95536" y="6634185"/>
            <a:ext cx="71998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ea typeface="Times New Roman" panose="02020603050405020304" pitchFamily="18" charset="0"/>
              </a:rPr>
              <a:t>Source: Sternad (2021).</a:t>
            </a:r>
            <a:endParaRPr lang="de-DE" sz="800" dirty="0">
              <a:ea typeface="Times New Roman" panose="02020603050405020304" pitchFamily="18" charset="0"/>
            </a:endParaRP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52" y="1513654"/>
            <a:ext cx="6945999" cy="4557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6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t="10069" r="20434" b="6604"/>
          <a:stretch/>
        </p:blipFill>
        <p:spPr>
          <a:xfrm>
            <a:off x="5718904" y="1200430"/>
            <a:ext cx="5881573" cy="5166360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852379" y="2010548"/>
            <a:ext cx="4866910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/>
              <a:t>These </a:t>
            </a:r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on </a:t>
            </a:r>
            <a:br>
              <a:rPr lang="de-DE" sz="2000" dirty="0"/>
            </a:br>
            <a:r>
              <a:rPr lang="de-DE" sz="2000" b="1" dirty="0"/>
              <a:t>Chapter 2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textbook</a:t>
            </a:r>
            <a:r>
              <a:rPr lang="de-DE" sz="2000" dirty="0"/>
              <a:t> </a:t>
            </a:r>
          </a:p>
          <a:p>
            <a:endParaRPr lang="de-DE" sz="2000" b="1" i="1" dirty="0"/>
          </a:p>
          <a:p>
            <a:pPr algn="ctr"/>
            <a:r>
              <a:rPr lang="de-DE" sz="3200" b="1" i="1" dirty="0" err="1"/>
              <a:t>Developing</a:t>
            </a:r>
            <a:r>
              <a:rPr lang="de-DE" sz="3200" b="1" i="1" dirty="0"/>
              <a:t> Coaching Skills:</a:t>
            </a:r>
            <a:br>
              <a:rPr lang="de-DE" sz="3200" b="1" i="1" dirty="0"/>
            </a:br>
            <a:r>
              <a:rPr lang="de-DE" sz="3200" b="1" i="1" dirty="0"/>
              <a:t>A </a:t>
            </a:r>
            <a:r>
              <a:rPr lang="de-DE" sz="3200" b="1" i="1" dirty="0" err="1"/>
              <a:t>Concise</a:t>
            </a:r>
            <a:r>
              <a:rPr lang="de-DE" sz="3200" b="1" i="1" dirty="0"/>
              <a:t> </a:t>
            </a:r>
            <a:r>
              <a:rPr lang="de-DE" sz="3200" b="1" i="1" dirty="0" err="1"/>
              <a:t>Introduction</a:t>
            </a:r>
            <a:endParaRPr lang="de-DE" sz="3200" b="1" i="1" dirty="0"/>
          </a:p>
          <a:p>
            <a:endParaRPr lang="de-DE" sz="2000" b="1" i="1" dirty="0"/>
          </a:p>
          <a:p>
            <a:pPr algn="ctr">
              <a:spcAft>
                <a:spcPts val="600"/>
              </a:spcAft>
            </a:pPr>
            <a:r>
              <a:rPr lang="de-DE" sz="1400" dirty="0" err="1"/>
              <a:t>Author</a:t>
            </a:r>
            <a:r>
              <a:rPr lang="de-DE" sz="1400" dirty="0"/>
              <a:t>: Dietmar Sternad</a:t>
            </a:r>
          </a:p>
          <a:p>
            <a:pPr algn="ctr"/>
            <a:r>
              <a:rPr lang="de-DE" sz="1400" dirty="0"/>
              <a:t>©2021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econcise</a:t>
            </a:r>
            <a:r>
              <a:rPr lang="de-DE" sz="1400" dirty="0"/>
              <a:t> </a:t>
            </a:r>
            <a:r>
              <a:rPr lang="de-DE" sz="1400" dirty="0" err="1"/>
              <a:t>publishing</a:t>
            </a:r>
            <a:endParaRPr lang="de-DE" sz="1400" dirty="0"/>
          </a:p>
        </p:txBody>
      </p:sp>
      <p:sp>
        <p:nvSpPr>
          <p:cNvPr id="35" name="Ellipse 34"/>
          <p:cNvSpPr/>
          <p:nvPr/>
        </p:nvSpPr>
        <p:spPr>
          <a:xfrm rot="5400000">
            <a:off x="3108884" y="1424865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6" name="Pfeil nach rechts 35"/>
          <p:cNvSpPr/>
          <p:nvPr/>
        </p:nvSpPr>
        <p:spPr>
          <a:xfrm rot="5400000">
            <a:off x="3182547" y="1535004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/>
          <p:cNvSpPr txBox="1"/>
          <p:nvPr/>
        </p:nvSpPr>
        <p:spPr>
          <a:xfrm>
            <a:off x="375920" y="6634480"/>
            <a:ext cx="22541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Cover </a:t>
            </a:r>
            <a:r>
              <a:rPr lang="de-DE" sz="800" dirty="0" err="1"/>
              <a:t>illustration</a:t>
            </a:r>
            <a:r>
              <a:rPr lang="de-DE" sz="800" dirty="0"/>
              <a:t> (</a:t>
            </a:r>
            <a:r>
              <a:rPr lang="de-DE" sz="800" dirty="0" err="1"/>
              <a:t>heads</a:t>
            </a:r>
            <a:r>
              <a:rPr lang="de-DE" sz="800" dirty="0"/>
              <a:t>): © </a:t>
            </a:r>
            <a:r>
              <a:rPr lang="de-DE" sz="800" dirty="0" err="1"/>
              <a:t>Stmool</a:t>
            </a:r>
            <a:r>
              <a:rPr lang="de-DE" sz="800" dirty="0"/>
              <a:t>/Shutterstock</a:t>
            </a:r>
          </a:p>
        </p:txBody>
      </p:sp>
      <p:sp>
        <p:nvSpPr>
          <p:cNvPr id="39" name="Rechteck 38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150702" y="298052"/>
            <a:ext cx="4414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textbook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3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054004" y="4322613"/>
            <a:ext cx="558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j-lt"/>
              </a:rPr>
              <a:t>End </a:t>
            </a:r>
            <a:r>
              <a:rPr lang="de-DE" sz="1600" dirty="0" err="1">
                <a:latin typeface="+mj-lt"/>
              </a:rPr>
              <a:t>of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module</a:t>
            </a:r>
            <a:endParaRPr lang="de-DE" sz="1600" dirty="0"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0" b="45362"/>
          <a:stretch/>
        </p:blipFill>
        <p:spPr>
          <a:xfrm>
            <a:off x="1835143" y="1097924"/>
            <a:ext cx="8154053" cy="290709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818745" y="4659545"/>
            <a:ext cx="816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EFFECTIVE COACHING</a:t>
            </a:r>
          </a:p>
        </p:txBody>
      </p:sp>
      <p:sp>
        <p:nvSpPr>
          <p:cNvPr id="9" name="Rechteck 8"/>
          <p:cNvSpPr/>
          <p:nvPr/>
        </p:nvSpPr>
        <p:spPr>
          <a:xfrm>
            <a:off x="1622323" y="5289193"/>
            <a:ext cx="8738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rgbClr val="1C78AB"/>
                </a:solidFill>
              </a:rPr>
              <a:t>CONVERSATIONS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2646" y="6581513"/>
            <a:ext cx="17508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</a:t>
            </a:r>
            <a:r>
              <a:rPr lang="de-DE" sz="800" dirty="0" err="1"/>
              <a:t>source</a:t>
            </a:r>
            <a:r>
              <a:rPr lang="de-DE" sz="800" dirty="0"/>
              <a:t>:  </a:t>
            </a:r>
            <a:r>
              <a:rPr lang="en-US" sz="800" dirty="0" err="1"/>
              <a:t>unsplash</a:t>
            </a:r>
            <a:r>
              <a:rPr lang="en-US" sz="800" dirty="0"/>
              <a:t> / Toa </a:t>
            </a:r>
            <a:r>
              <a:rPr lang="en-US" sz="800" dirty="0" err="1"/>
              <a:t>Heftiba</a:t>
            </a:r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20</a:t>
            </a:fld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3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1381525" y="1808511"/>
            <a:ext cx="6103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600" b="1" dirty="0"/>
              <a:t>Structure a coaching conversation </a:t>
            </a:r>
            <a:r>
              <a:rPr lang="en-US" sz="1600" dirty="0"/>
              <a:t>in a goal- and solution-oriented way</a:t>
            </a:r>
            <a:endParaRPr lang="de-AT" sz="1600" dirty="0"/>
          </a:p>
        </p:txBody>
      </p:sp>
      <p:sp>
        <p:nvSpPr>
          <p:cNvPr id="24" name="Rechteck 23"/>
          <p:cNvSpPr/>
          <p:nvPr/>
        </p:nvSpPr>
        <p:spPr>
          <a:xfrm>
            <a:off x="1381525" y="2518072"/>
            <a:ext cx="693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600" dirty="0"/>
              <a:t>Apply the </a:t>
            </a:r>
            <a:r>
              <a:rPr lang="en-US" sz="1600" b="1" dirty="0"/>
              <a:t>GROW model</a:t>
            </a:r>
            <a:r>
              <a:rPr lang="en-US" sz="1600" dirty="0"/>
              <a:t>, one of the most widely used frameworks for coaching.</a:t>
            </a:r>
            <a:endParaRPr lang="de-AT" sz="1600" dirty="0"/>
          </a:p>
        </p:txBody>
      </p:sp>
      <p:sp>
        <p:nvSpPr>
          <p:cNvPr id="26" name="Rechteck 25"/>
          <p:cNvSpPr/>
          <p:nvPr/>
        </p:nvSpPr>
        <p:spPr>
          <a:xfrm>
            <a:off x="1381525" y="3227633"/>
            <a:ext cx="8122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600" dirty="0"/>
              <a:t>Ask </a:t>
            </a:r>
            <a:r>
              <a:rPr lang="de-AT" sz="1600" b="1" dirty="0" err="1"/>
              <a:t>coaching</a:t>
            </a:r>
            <a:r>
              <a:rPr lang="de-AT" sz="1600" b="1" dirty="0"/>
              <a:t> </a:t>
            </a:r>
            <a:r>
              <a:rPr lang="de-AT" sz="1600" b="1" dirty="0" err="1"/>
              <a:t>questions</a:t>
            </a:r>
            <a:r>
              <a:rPr lang="de-AT" sz="1600" b="1" dirty="0"/>
              <a:t> </a:t>
            </a:r>
            <a:r>
              <a:rPr lang="de-AT" sz="1600" dirty="0" err="1"/>
              <a:t>that</a:t>
            </a:r>
            <a:r>
              <a:rPr lang="de-AT" sz="1600" dirty="0"/>
              <a:t> </a:t>
            </a:r>
            <a:r>
              <a:rPr lang="de-AT" sz="1600" dirty="0" err="1"/>
              <a:t>help</a:t>
            </a:r>
            <a:r>
              <a:rPr lang="de-AT" sz="1600" dirty="0"/>
              <a:t> a </a:t>
            </a:r>
            <a:r>
              <a:rPr lang="de-AT" sz="1600" dirty="0" err="1"/>
              <a:t>coachee</a:t>
            </a:r>
            <a:r>
              <a:rPr lang="de-AT" sz="1600" dirty="0"/>
              <a:t> </a:t>
            </a:r>
            <a:r>
              <a:rPr lang="de-AT" sz="1600" dirty="0" err="1"/>
              <a:t>identify</a:t>
            </a:r>
            <a:r>
              <a:rPr lang="de-AT" sz="1600" dirty="0"/>
              <a:t> </a:t>
            </a:r>
            <a:r>
              <a:rPr lang="de-AT" sz="1600" dirty="0" err="1"/>
              <a:t>their</a:t>
            </a:r>
            <a:r>
              <a:rPr lang="de-AT" sz="1600" dirty="0"/>
              <a:t> </a:t>
            </a:r>
            <a:r>
              <a:rPr lang="de-AT" sz="1600" dirty="0" err="1"/>
              <a:t>goals</a:t>
            </a:r>
            <a:r>
              <a:rPr lang="de-AT" sz="1600" dirty="0"/>
              <a:t>, </a:t>
            </a:r>
            <a:r>
              <a:rPr lang="de-AT" sz="1600" dirty="0" err="1"/>
              <a:t>analyze</a:t>
            </a:r>
            <a:r>
              <a:rPr lang="de-AT" sz="1600" dirty="0"/>
              <a:t> </a:t>
            </a:r>
            <a:r>
              <a:rPr lang="de-AT" sz="1600" dirty="0" err="1"/>
              <a:t>their</a:t>
            </a:r>
            <a:r>
              <a:rPr lang="de-AT" sz="1600" dirty="0"/>
              <a:t> </a:t>
            </a:r>
            <a:r>
              <a:rPr lang="de-AT" sz="1600" dirty="0" err="1"/>
              <a:t>current</a:t>
            </a:r>
            <a:r>
              <a:rPr lang="de-AT" sz="1600" dirty="0"/>
              <a:t> </a:t>
            </a:r>
            <a:r>
              <a:rPr lang="de-AT" sz="1600" dirty="0" err="1"/>
              <a:t>situation</a:t>
            </a:r>
            <a:r>
              <a:rPr lang="de-AT" sz="1600" dirty="0"/>
              <a:t>, </a:t>
            </a:r>
          </a:p>
          <a:p>
            <a:r>
              <a:rPr lang="de-AT" sz="1600" dirty="0" err="1"/>
              <a:t>develop</a:t>
            </a:r>
            <a:r>
              <a:rPr lang="de-AT" sz="1600" dirty="0"/>
              <a:t> alternative </a:t>
            </a:r>
            <a:r>
              <a:rPr lang="de-AT" sz="1600" dirty="0" err="1"/>
              <a:t>strategies</a:t>
            </a:r>
            <a:r>
              <a:rPr lang="de-AT" sz="1600" dirty="0"/>
              <a:t> </a:t>
            </a:r>
            <a:r>
              <a:rPr lang="de-AT" sz="1600" dirty="0" err="1"/>
              <a:t>for</a:t>
            </a:r>
            <a:r>
              <a:rPr lang="de-AT" sz="1600" dirty="0"/>
              <a:t> </a:t>
            </a:r>
            <a:r>
              <a:rPr lang="de-AT" sz="1600" dirty="0" err="1"/>
              <a:t>making</a:t>
            </a:r>
            <a:r>
              <a:rPr lang="de-AT" sz="1600" dirty="0"/>
              <a:t> </a:t>
            </a:r>
            <a:r>
              <a:rPr lang="de-AT" sz="1600" dirty="0" err="1"/>
              <a:t>progress</a:t>
            </a:r>
            <a:r>
              <a:rPr lang="de-AT" sz="1600" dirty="0"/>
              <a:t>, and </a:t>
            </a:r>
            <a:r>
              <a:rPr lang="de-AT" sz="1600" dirty="0" err="1"/>
              <a:t>commit</a:t>
            </a:r>
            <a:r>
              <a:rPr lang="de-AT" sz="1600" dirty="0"/>
              <a:t> </a:t>
            </a:r>
            <a:r>
              <a:rPr lang="de-AT" sz="1600" dirty="0" err="1"/>
              <a:t>to</a:t>
            </a:r>
            <a:r>
              <a:rPr lang="de-AT" sz="1600" dirty="0"/>
              <a:t> </a:t>
            </a:r>
            <a:r>
              <a:rPr lang="de-AT" sz="1600" dirty="0" err="1"/>
              <a:t>concrete</a:t>
            </a:r>
            <a:r>
              <a:rPr lang="de-AT" sz="1600" dirty="0"/>
              <a:t> </a:t>
            </a:r>
            <a:r>
              <a:rPr lang="de-AT" sz="1600" dirty="0" err="1"/>
              <a:t>action</a:t>
            </a:r>
            <a:r>
              <a:rPr lang="de-AT" sz="1600" dirty="0"/>
              <a:t> </a:t>
            </a:r>
            <a:r>
              <a:rPr lang="de-AT" sz="1600" dirty="0" err="1"/>
              <a:t>steps</a:t>
            </a:r>
            <a:endParaRPr lang="de-DE" sz="1600" dirty="0"/>
          </a:p>
        </p:txBody>
      </p:sp>
      <p:sp>
        <p:nvSpPr>
          <p:cNvPr id="28" name="Rechteck 27"/>
          <p:cNvSpPr/>
          <p:nvPr/>
        </p:nvSpPr>
        <p:spPr>
          <a:xfrm>
            <a:off x="1381525" y="4137807"/>
            <a:ext cx="8567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600" dirty="0"/>
              <a:t>Use a cognitive behavioral coaching approach to help a </a:t>
            </a:r>
            <a:r>
              <a:rPr lang="en-US" sz="1600" dirty="0" err="1"/>
              <a:t>coachee</a:t>
            </a:r>
            <a:r>
              <a:rPr lang="en-US" sz="1600" dirty="0"/>
              <a:t> adopt a positive mindset for change</a:t>
            </a:r>
            <a:endParaRPr lang="de-AT" sz="1600" dirty="0"/>
          </a:p>
        </p:txBody>
      </p:sp>
      <p:sp>
        <p:nvSpPr>
          <p:cNvPr id="6" name="Ellipse 5"/>
          <p:cNvSpPr/>
          <p:nvPr/>
        </p:nvSpPr>
        <p:spPr>
          <a:xfrm>
            <a:off x="800453" y="17514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hteck 6"/>
          <p:cNvSpPr/>
          <p:nvPr/>
        </p:nvSpPr>
        <p:spPr>
          <a:xfrm rot="2621055">
            <a:off x="904579" y="19964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rot="7814771">
            <a:off x="950289" y="19684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800453" y="2434617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0" name="Rechteck 49"/>
          <p:cNvSpPr/>
          <p:nvPr/>
        </p:nvSpPr>
        <p:spPr>
          <a:xfrm rot="2621055">
            <a:off x="904579" y="2679675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 rot="7814771">
            <a:off x="950289" y="2651693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800453" y="4056829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6" name="Rechteck 55"/>
          <p:cNvSpPr/>
          <p:nvPr/>
        </p:nvSpPr>
        <p:spPr>
          <a:xfrm rot="2621055">
            <a:off x="904579" y="4301887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 rot="7814771">
            <a:off x="950289" y="4273905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Ellipse 63"/>
          <p:cNvSpPr/>
          <p:nvPr/>
        </p:nvSpPr>
        <p:spPr>
          <a:xfrm>
            <a:off x="809086" y="3138110"/>
            <a:ext cx="480936" cy="464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" name="Rechteck 64"/>
          <p:cNvSpPr/>
          <p:nvPr/>
        </p:nvSpPr>
        <p:spPr>
          <a:xfrm rot="2621055">
            <a:off x="913212" y="3383168"/>
            <a:ext cx="140887" cy="68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 rot="7814771">
            <a:off x="958922" y="3355186"/>
            <a:ext cx="264685" cy="60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  <p:sp>
        <p:nvSpPr>
          <p:cNvPr id="76" name="Rechteck 75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150702" y="298052"/>
            <a:ext cx="10277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Learning </a:t>
            </a:r>
            <a:r>
              <a:rPr lang="de-DE" sz="3600" dirty="0" err="1">
                <a:solidFill>
                  <a:schemeClr val="bg1"/>
                </a:solidFill>
              </a:rPr>
              <a:t>objectives</a:t>
            </a:r>
            <a:r>
              <a:rPr lang="de-DE" sz="3600" dirty="0">
                <a:solidFill>
                  <a:schemeClr val="bg1"/>
                </a:solidFill>
              </a:rPr>
              <a:t> – </a:t>
            </a:r>
            <a:r>
              <a:rPr lang="de-DE" sz="3600" dirty="0" err="1">
                <a:solidFill>
                  <a:schemeClr val="bg1"/>
                </a:solidFill>
              </a:rPr>
              <a:t>Effective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conversations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84D168BF-F2D1-43B2-8CCD-E10E72730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37" y="1076401"/>
            <a:ext cx="2624975" cy="198923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B224F67-91B0-4B9A-A5BE-5687C5F69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8007">
            <a:off x="9875805" y="1526698"/>
            <a:ext cx="1567839" cy="124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2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4583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Coaching </a:t>
            </a:r>
            <a:r>
              <a:rPr lang="de-DE" sz="3600" dirty="0" err="1">
                <a:solidFill>
                  <a:schemeClr val="bg1"/>
                </a:solidFill>
              </a:rPr>
              <a:t>conversations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896C586-FBE7-4ADD-8ACC-0CC848D828BA}"/>
              </a:ext>
            </a:extLst>
          </p:cNvPr>
          <p:cNvGrpSpPr/>
          <p:nvPr/>
        </p:nvGrpSpPr>
        <p:grpSpPr>
          <a:xfrm>
            <a:off x="2839982" y="4650243"/>
            <a:ext cx="6878335" cy="646331"/>
            <a:chOff x="2839982" y="4650243"/>
            <a:chExt cx="6878335" cy="646331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FC8B9870-5ACB-441B-B7FD-E3C51013115B}"/>
                </a:ext>
              </a:extLst>
            </p:cNvPr>
            <p:cNvSpPr/>
            <p:nvPr/>
          </p:nvSpPr>
          <p:spPr>
            <a:xfrm>
              <a:off x="2839982" y="4650243"/>
              <a:ext cx="451360" cy="4631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4" name="Pfeil nach rechts 35">
              <a:extLst>
                <a:ext uri="{FF2B5EF4-FFF2-40B4-BE49-F238E27FC236}">
                  <a16:creationId xmlns:a16="http://schemas.microsoft.com/office/drawing/2014/main" id="{9A977187-51D7-4FEE-843A-F78F03FFC285}"/>
                </a:ext>
              </a:extLst>
            </p:cNvPr>
            <p:cNvSpPr/>
            <p:nvPr/>
          </p:nvSpPr>
          <p:spPr>
            <a:xfrm>
              <a:off x="2929687" y="4744340"/>
              <a:ext cx="304033" cy="286192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4FF3134-31AF-4F75-BC0F-A8FC50AD8052}"/>
                </a:ext>
              </a:extLst>
            </p:cNvPr>
            <p:cNvSpPr txBox="1"/>
            <p:nvPr/>
          </p:nvSpPr>
          <p:spPr>
            <a:xfrm>
              <a:off x="3323425" y="4650243"/>
              <a:ext cx="6394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A </a:t>
              </a:r>
              <a:r>
                <a:rPr lang="de-DE" dirty="0" err="1"/>
                <a:t>coaching</a:t>
              </a:r>
              <a:r>
                <a:rPr lang="de-DE" dirty="0"/>
                <a:t> </a:t>
              </a:r>
              <a:r>
                <a:rPr lang="de-DE" dirty="0" err="1"/>
                <a:t>conversation</a:t>
              </a:r>
              <a:r>
                <a:rPr lang="de-DE" dirty="0"/>
                <a:t> </a:t>
              </a:r>
              <a:r>
                <a:rPr lang="de-DE" dirty="0" err="1"/>
                <a:t>is</a:t>
              </a:r>
              <a:r>
                <a:rPr lang="de-DE" dirty="0"/>
                <a:t> </a:t>
              </a:r>
              <a:r>
                <a:rPr lang="de-DE" b="1" dirty="0" err="1"/>
                <a:t>focused</a:t>
              </a:r>
              <a:r>
                <a:rPr lang="de-DE" b="1" dirty="0"/>
                <a:t> on </a:t>
              </a:r>
              <a:r>
                <a:rPr lang="de-DE" b="1" dirty="0" err="1"/>
                <a:t>the</a:t>
              </a:r>
              <a:r>
                <a:rPr lang="de-DE" b="1" dirty="0"/>
                <a:t> </a:t>
              </a:r>
              <a:r>
                <a:rPr lang="de-DE" b="1" dirty="0" err="1"/>
                <a:t>coachee</a:t>
              </a:r>
              <a:r>
                <a:rPr lang="de-DE" b="1" dirty="0"/>
                <a:t> </a:t>
              </a:r>
              <a:r>
                <a:rPr lang="de-DE" dirty="0"/>
                <a:t>and </a:t>
              </a:r>
              <a:r>
                <a:rPr lang="de-DE" dirty="0" err="1"/>
                <a:t>the</a:t>
              </a:r>
              <a:r>
                <a:rPr lang="de-DE" dirty="0"/>
                <a:t> </a:t>
              </a:r>
              <a:r>
                <a:rPr lang="de-DE" dirty="0" err="1"/>
                <a:t>issues</a:t>
              </a:r>
              <a:r>
                <a:rPr lang="de-DE" dirty="0"/>
                <a:t> </a:t>
              </a:r>
              <a:br>
                <a:rPr lang="de-DE" dirty="0"/>
              </a:br>
              <a:r>
                <a:rPr lang="de-DE" dirty="0" err="1"/>
                <a:t>that</a:t>
              </a:r>
              <a:r>
                <a:rPr lang="de-DE" dirty="0"/>
                <a:t> </a:t>
              </a:r>
              <a:r>
                <a:rPr lang="de-DE" dirty="0" err="1"/>
                <a:t>are</a:t>
              </a:r>
              <a:r>
                <a:rPr lang="de-DE" dirty="0"/>
                <a:t> </a:t>
              </a:r>
              <a:r>
                <a:rPr lang="de-DE" dirty="0" err="1"/>
                <a:t>challenging</a:t>
              </a:r>
              <a:r>
                <a:rPr lang="de-DE" dirty="0"/>
                <a:t> and </a:t>
              </a:r>
              <a:r>
                <a:rPr lang="de-DE" dirty="0" err="1"/>
                <a:t>important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them</a:t>
              </a:r>
              <a:endParaRPr lang="de-DE" dirty="0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22F90DC-5DDF-4BCE-9C02-A1DEAD78C0BB}"/>
              </a:ext>
            </a:extLst>
          </p:cNvPr>
          <p:cNvGrpSpPr/>
          <p:nvPr/>
        </p:nvGrpSpPr>
        <p:grpSpPr>
          <a:xfrm>
            <a:off x="2442675" y="2018201"/>
            <a:ext cx="8068808" cy="2022028"/>
            <a:chOff x="2442675" y="2018201"/>
            <a:chExt cx="8068808" cy="2022028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3193861" y="2026279"/>
              <a:ext cx="7317622" cy="2013950"/>
              <a:chOff x="667941" y="1957214"/>
              <a:chExt cx="7317622" cy="2013950"/>
            </a:xfrm>
          </p:grpSpPr>
          <p:sp>
            <p:nvSpPr>
              <p:cNvPr id="23" name="Rechteck 22"/>
              <p:cNvSpPr/>
              <p:nvPr/>
            </p:nvSpPr>
            <p:spPr>
              <a:xfrm>
                <a:off x="667941" y="1957214"/>
                <a:ext cx="7317622" cy="2013950"/>
              </a:xfrm>
              <a:prstGeom prst="rect">
                <a:avLst/>
              </a:prstGeom>
              <a:solidFill>
                <a:srgbClr val="DAE2F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e-DE" sz="40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854631" y="2182322"/>
                <a:ext cx="69392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coaching conversation can also be seen as a </a:t>
                </a:r>
                <a:br>
                  <a:rPr lang="en-US" sz="2400" dirty="0"/>
                </a:br>
                <a:r>
                  <a:rPr lang="en-US" sz="2400" b="1" dirty="0"/>
                  <a:t>process of enquiry</a:t>
                </a:r>
                <a:r>
                  <a:rPr lang="en-US" sz="2400" dirty="0"/>
                  <a:t>, in which the coach facilitates the </a:t>
                </a:r>
                <a:r>
                  <a:rPr lang="en-US" sz="2400" dirty="0" err="1"/>
                  <a:t>coachee’s</a:t>
                </a:r>
                <a:r>
                  <a:rPr lang="en-US" sz="2400" dirty="0"/>
                  <a:t> learning and development through asking questions in a structured, solution-oriented process.</a:t>
                </a:r>
                <a:endParaRPr lang="de-DE" sz="2400" dirty="0"/>
              </a:p>
            </p:txBody>
          </p:sp>
        </p:grpSp>
        <p:sp>
          <p:nvSpPr>
            <p:cNvPr id="25" name="Rechteck 24"/>
            <p:cNvSpPr/>
            <p:nvPr/>
          </p:nvSpPr>
          <p:spPr>
            <a:xfrm>
              <a:off x="2442675" y="2018201"/>
              <a:ext cx="751186" cy="2022028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26" name="Textfeld 25"/>
          <p:cNvSpPr txBox="1"/>
          <p:nvPr/>
        </p:nvSpPr>
        <p:spPr>
          <a:xfrm rot="16200000">
            <a:off x="1988191" y="2824069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DEFINITION</a:t>
            </a:r>
          </a:p>
        </p:txBody>
      </p:sp>
      <p:pic>
        <p:nvPicPr>
          <p:cNvPr id="2052" name="Picture 4" descr="Interview, Job, Icon, Job Int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2" y="2137281"/>
            <a:ext cx="2082107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</p:spTree>
    <p:extLst>
      <p:ext uri="{BB962C8B-B14F-4D97-AF65-F5344CB8AC3E}">
        <p14:creationId xmlns:p14="http://schemas.microsoft.com/office/powerpoint/2010/main" val="172816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5018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A </a:t>
            </a:r>
            <a:r>
              <a:rPr lang="de-DE" sz="3600" dirty="0" err="1">
                <a:solidFill>
                  <a:schemeClr val="bg1"/>
                </a:solidFill>
              </a:rPr>
              <a:t>typical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coaching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session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E49C0D5-0F72-4DCB-BE72-A1BBB2981EFF}"/>
              </a:ext>
            </a:extLst>
          </p:cNvPr>
          <p:cNvGrpSpPr/>
          <p:nvPr/>
        </p:nvGrpSpPr>
        <p:grpSpPr>
          <a:xfrm>
            <a:off x="1769806" y="1725908"/>
            <a:ext cx="6830083" cy="523220"/>
            <a:chOff x="1769806" y="1725908"/>
            <a:chExt cx="6830083" cy="523220"/>
          </a:xfrm>
        </p:grpSpPr>
        <p:sp>
          <p:nvSpPr>
            <p:cNvPr id="2" name="Rechteck 1"/>
            <p:cNvSpPr/>
            <p:nvPr/>
          </p:nvSpPr>
          <p:spPr>
            <a:xfrm>
              <a:off x="1769806" y="1740309"/>
              <a:ext cx="3716593" cy="508819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Warm-up </a:t>
              </a:r>
              <a:r>
                <a:rPr lang="de-DE" sz="2000" dirty="0" err="1"/>
                <a:t>phase</a:t>
              </a:r>
              <a:endParaRPr lang="de-DE" sz="2000" dirty="0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5678127" y="1725908"/>
              <a:ext cx="29217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/>
                <a:t>Greetings</a:t>
              </a:r>
              <a:r>
                <a:rPr lang="de-DE" sz="1400" dirty="0"/>
                <a:t>, </a:t>
              </a:r>
              <a:r>
                <a:rPr lang="de-DE" sz="1400" dirty="0" err="1"/>
                <a:t>maybe</a:t>
              </a:r>
              <a:r>
                <a:rPr lang="de-DE" sz="1400" dirty="0"/>
                <a:t> </a:t>
              </a:r>
              <a:r>
                <a:rPr lang="de-DE" sz="1400" dirty="0" err="1"/>
                <a:t>smalltalk</a:t>
              </a:r>
              <a:r>
                <a:rPr lang="de-DE" sz="1400" dirty="0"/>
                <a:t>, </a:t>
              </a:r>
              <a:r>
                <a:rPr lang="de-DE" sz="1400" dirty="0" err="1"/>
                <a:t>checking</a:t>
              </a:r>
              <a:r>
                <a:rPr lang="de-DE" sz="1400" dirty="0"/>
                <a:t> </a:t>
              </a:r>
              <a:br>
                <a:rPr lang="de-DE" sz="1400" dirty="0"/>
              </a:br>
              <a:r>
                <a:rPr lang="de-DE" sz="1400" dirty="0" err="1"/>
                <a:t>whether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coachee</a:t>
              </a:r>
              <a:r>
                <a:rPr lang="de-DE" sz="1400" dirty="0"/>
                <a:t> </a:t>
              </a:r>
              <a:r>
                <a:rPr lang="de-DE" sz="1400" dirty="0" err="1"/>
                <a:t>is</a:t>
              </a:r>
              <a:r>
                <a:rPr lang="de-DE" sz="1400" dirty="0"/>
                <a:t> </a:t>
              </a:r>
              <a:r>
                <a:rPr lang="de-DE" sz="1400" dirty="0" err="1"/>
                <a:t>fully</a:t>
              </a:r>
              <a:r>
                <a:rPr lang="de-DE" sz="1400" dirty="0"/>
                <a:t> </a:t>
              </a:r>
              <a:r>
                <a:rPr lang="de-DE" sz="1400" dirty="0" err="1"/>
                <a:t>present</a:t>
              </a:r>
              <a:endParaRPr lang="de-DE" sz="1400" dirty="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D31A94C-DAA7-4C2B-ABF3-A2762130D7A3}"/>
              </a:ext>
            </a:extLst>
          </p:cNvPr>
          <p:cNvGrpSpPr/>
          <p:nvPr/>
        </p:nvGrpSpPr>
        <p:grpSpPr>
          <a:xfrm>
            <a:off x="1769806" y="2352477"/>
            <a:ext cx="6296667" cy="771060"/>
            <a:chOff x="1769806" y="2352477"/>
            <a:chExt cx="6296667" cy="771060"/>
          </a:xfrm>
        </p:grpSpPr>
        <p:sp>
          <p:nvSpPr>
            <p:cNvPr id="16" name="Rechteck 15"/>
            <p:cNvSpPr/>
            <p:nvPr/>
          </p:nvSpPr>
          <p:spPr>
            <a:xfrm>
              <a:off x="1769806" y="2614718"/>
              <a:ext cx="3716593" cy="508819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Review </a:t>
              </a:r>
              <a:r>
                <a:rPr lang="de-DE" sz="2000" dirty="0" err="1"/>
                <a:t>of</a:t>
              </a:r>
              <a:r>
                <a:rPr lang="de-DE" sz="2000" dirty="0"/>
                <a:t> </a:t>
              </a:r>
              <a:r>
                <a:rPr lang="de-DE" sz="2000" dirty="0" err="1"/>
                <a:t>previous</a:t>
              </a:r>
              <a:r>
                <a:rPr lang="de-DE" sz="2000" dirty="0"/>
                <a:t> </a:t>
              </a:r>
              <a:r>
                <a:rPr lang="de-DE" sz="2000" dirty="0" err="1"/>
                <a:t>session</a:t>
              </a:r>
              <a:endParaRPr lang="de-DE" sz="20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678127" y="2600317"/>
              <a:ext cx="2388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/>
                <a:t>What</a:t>
              </a:r>
              <a:r>
                <a:rPr lang="de-DE" sz="1400" dirty="0"/>
                <a:t> was </a:t>
              </a:r>
              <a:r>
                <a:rPr lang="de-DE" sz="1400" dirty="0" err="1"/>
                <a:t>agreed</a:t>
              </a:r>
              <a:r>
                <a:rPr lang="de-DE" sz="1400" dirty="0"/>
                <a:t> last time?</a:t>
              </a:r>
            </a:p>
            <a:p>
              <a:r>
                <a:rPr lang="de-DE" sz="1400" dirty="0" err="1"/>
                <a:t>What</a:t>
              </a:r>
              <a:r>
                <a:rPr lang="de-DE" sz="1400" dirty="0"/>
                <a:t> </a:t>
              </a:r>
              <a:r>
                <a:rPr lang="de-DE" sz="1400" dirty="0" err="1"/>
                <a:t>has</a:t>
              </a:r>
              <a:r>
                <a:rPr lang="de-DE" sz="1400" dirty="0"/>
                <a:t> </a:t>
              </a:r>
              <a:r>
                <a:rPr lang="de-DE" sz="1400" dirty="0" err="1"/>
                <a:t>been</a:t>
              </a:r>
              <a:r>
                <a:rPr lang="de-DE" sz="1400" dirty="0"/>
                <a:t> </a:t>
              </a:r>
              <a:r>
                <a:rPr lang="de-DE" sz="1400" dirty="0" err="1"/>
                <a:t>implemented</a:t>
              </a:r>
              <a:r>
                <a:rPr lang="de-DE" sz="1400" dirty="0"/>
                <a:t>?</a:t>
              </a:r>
            </a:p>
          </p:txBody>
        </p:sp>
        <p:sp>
          <p:nvSpPr>
            <p:cNvPr id="7" name="Gleichschenkliges Dreieck 6"/>
            <p:cNvSpPr/>
            <p:nvPr/>
          </p:nvSpPr>
          <p:spPr>
            <a:xfrm flipV="1">
              <a:off x="3491679" y="2352477"/>
              <a:ext cx="272845" cy="173293"/>
            </a:xfrm>
            <a:prstGeom prst="triangle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87B89FC-5C77-41F3-860F-5B1E9CF80C5B}"/>
              </a:ext>
            </a:extLst>
          </p:cNvPr>
          <p:cNvGrpSpPr/>
          <p:nvPr/>
        </p:nvGrpSpPr>
        <p:grpSpPr>
          <a:xfrm>
            <a:off x="1769806" y="3224461"/>
            <a:ext cx="7251540" cy="759084"/>
            <a:chOff x="1769806" y="3224461"/>
            <a:chExt cx="7251540" cy="759084"/>
          </a:xfrm>
        </p:grpSpPr>
        <p:sp>
          <p:nvSpPr>
            <p:cNvPr id="19" name="Rechteck 18"/>
            <p:cNvSpPr/>
            <p:nvPr/>
          </p:nvSpPr>
          <p:spPr>
            <a:xfrm>
              <a:off x="1769806" y="3474726"/>
              <a:ext cx="3716593" cy="508819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Goals </a:t>
              </a:r>
              <a:r>
                <a:rPr lang="de-DE" sz="2000" dirty="0" err="1"/>
                <a:t>for</a:t>
              </a:r>
              <a:r>
                <a:rPr lang="de-DE" sz="2000" dirty="0"/>
                <a:t> </a:t>
              </a:r>
              <a:r>
                <a:rPr lang="de-DE" sz="2000" dirty="0" err="1"/>
                <a:t>the</a:t>
              </a:r>
              <a:r>
                <a:rPr lang="de-DE" sz="2000" dirty="0"/>
                <a:t> </a:t>
              </a:r>
              <a:r>
                <a:rPr lang="de-DE" sz="2000" dirty="0" err="1"/>
                <a:t>current</a:t>
              </a:r>
              <a:r>
                <a:rPr lang="de-DE" sz="2000" dirty="0"/>
                <a:t> </a:t>
              </a:r>
              <a:r>
                <a:rPr lang="de-DE" sz="2000" dirty="0" err="1"/>
                <a:t>session</a:t>
              </a:r>
              <a:endParaRPr lang="de-DE" sz="2000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604385" y="3575246"/>
              <a:ext cx="3416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i="1" dirty="0"/>
                <a:t>‟</a:t>
              </a:r>
              <a:r>
                <a:rPr lang="de-DE" sz="1400" i="1" dirty="0" err="1"/>
                <a:t>What</a:t>
              </a:r>
              <a:r>
                <a:rPr lang="de-DE" sz="1400" i="1" dirty="0"/>
                <a:t> </a:t>
              </a:r>
              <a:r>
                <a:rPr lang="de-DE" sz="1400" i="1" dirty="0" err="1"/>
                <a:t>would</a:t>
              </a:r>
              <a:r>
                <a:rPr lang="de-DE" sz="1400" i="1" dirty="0"/>
                <a:t> </a:t>
              </a:r>
              <a:r>
                <a:rPr lang="de-DE" sz="1400" i="1" dirty="0" err="1"/>
                <a:t>you</a:t>
              </a:r>
              <a:r>
                <a:rPr lang="de-DE" sz="1400" i="1" dirty="0"/>
                <a:t> like </a:t>
              </a:r>
              <a:r>
                <a:rPr lang="de-DE" sz="1400" i="1" dirty="0" err="1"/>
                <a:t>us</a:t>
              </a:r>
              <a:r>
                <a:rPr lang="de-DE" sz="1400" i="1" dirty="0"/>
                <a:t> </a:t>
              </a:r>
              <a:r>
                <a:rPr lang="de-DE" sz="1400" i="1" dirty="0" err="1"/>
                <a:t>to</a:t>
              </a:r>
              <a:r>
                <a:rPr lang="de-DE" sz="1400" i="1" dirty="0"/>
                <a:t> </a:t>
              </a:r>
              <a:r>
                <a:rPr lang="de-DE" sz="1400" i="1" dirty="0" err="1"/>
                <a:t>focus</a:t>
              </a:r>
              <a:r>
                <a:rPr lang="de-DE" sz="1400" i="1" dirty="0"/>
                <a:t> on </a:t>
              </a:r>
              <a:r>
                <a:rPr lang="de-DE" sz="1400" i="1" dirty="0" err="1"/>
                <a:t>today?ˮ</a:t>
              </a:r>
              <a:endParaRPr lang="de-DE" sz="1400" i="1" dirty="0"/>
            </a:p>
          </p:txBody>
        </p:sp>
        <p:sp>
          <p:nvSpPr>
            <p:cNvPr id="30" name="Gleichschenkliges Dreieck 29"/>
            <p:cNvSpPr/>
            <p:nvPr/>
          </p:nvSpPr>
          <p:spPr>
            <a:xfrm flipV="1">
              <a:off x="3491679" y="3224461"/>
              <a:ext cx="272845" cy="173293"/>
            </a:xfrm>
            <a:prstGeom prst="triangle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62B02C1-8C7B-49BB-8D4F-E6ED041686B6}"/>
              </a:ext>
            </a:extLst>
          </p:cNvPr>
          <p:cNvGrpSpPr/>
          <p:nvPr/>
        </p:nvGrpSpPr>
        <p:grpSpPr>
          <a:xfrm>
            <a:off x="1769806" y="4084469"/>
            <a:ext cx="6431961" cy="759084"/>
            <a:chOff x="1769806" y="4084469"/>
            <a:chExt cx="6431961" cy="759084"/>
          </a:xfrm>
        </p:grpSpPr>
        <p:sp>
          <p:nvSpPr>
            <p:cNvPr id="21" name="Rechteck 20"/>
            <p:cNvSpPr/>
            <p:nvPr/>
          </p:nvSpPr>
          <p:spPr>
            <a:xfrm>
              <a:off x="1769806" y="4334734"/>
              <a:ext cx="3716593" cy="508819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Main </a:t>
              </a:r>
              <a:r>
                <a:rPr lang="de-DE" sz="2000" dirty="0" err="1"/>
                <a:t>coaching</a:t>
              </a:r>
              <a:r>
                <a:rPr lang="de-DE" sz="2000" dirty="0"/>
                <a:t> </a:t>
              </a:r>
              <a:r>
                <a:rPr lang="de-DE" sz="2000" dirty="0" err="1"/>
                <a:t>conversation</a:t>
              </a:r>
              <a:endParaRPr lang="de-DE" sz="2000" dirty="0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5678127" y="4424491"/>
              <a:ext cx="25236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e.g. </a:t>
              </a:r>
              <a:r>
                <a:rPr lang="de-DE" sz="1400" dirty="0" err="1"/>
                <a:t>following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GROW </a:t>
              </a:r>
              <a:r>
                <a:rPr lang="de-DE" sz="1400" dirty="0" err="1"/>
                <a:t>model</a:t>
              </a:r>
              <a:endParaRPr lang="de-DE" sz="1400" dirty="0"/>
            </a:p>
          </p:txBody>
        </p:sp>
        <p:sp>
          <p:nvSpPr>
            <p:cNvPr id="31" name="Gleichschenkliges Dreieck 30"/>
            <p:cNvSpPr/>
            <p:nvPr/>
          </p:nvSpPr>
          <p:spPr>
            <a:xfrm flipV="1">
              <a:off x="3480616" y="4084469"/>
              <a:ext cx="272845" cy="173293"/>
            </a:xfrm>
            <a:prstGeom prst="triangle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AB9BFE3-EA83-4DD3-93EB-2DB0675F50CF}"/>
              </a:ext>
            </a:extLst>
          </p:cNvPr>
          <p:cNvGrpSpPr/>
          <p:nvPr/>
        </p:nvGrpSpPr>
        <p:grpSpPr>
          <a:xfrm>
            <a:off x="1769806" y="4936755"/>
            <a:ext cx="7509756" cy="767994"/>
            <a:chOff x="1769806" y="4936755"/>
            <a:chExt cx="7509756" cy="767994"/>
          </a:xfrm>
        </p:grpSpPr>
        <p:sp>
          <p:nvSpPr>
            <p:cNvPr id="28" name="Rechteck 27"/>
            <p:cNvSpPr/>
            <p:nvPr/>
          </p:nvSpPr>
          <p:spPr>
            <a:xfrm>
              <a:off x="1769806" y="5194742"/>
              <a:ext cx="3716593" cy="508819"/>
            </a:xfrm>
            <a:prstGeom prst="rect">
              <a:avLst/>
            </a:prstGeom>
            <a:solidFill>
              <a:srgbClr val="1C7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Action plan / </a:t>
              </a:r>
              <a:r>
                <a:rPr lang="de-DE" sz="2000" dirty="0" err="1"/>
                <a:t>agreements</a:t>
              </a:r>
              <a:endParaRPr lang="de-DE" sz="2000" dirty="0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5678127" y="5181529"/>
              <a:ext cx="36014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/>
                <a:t>What</a:t>
              </a:r>
              <a:r>
                <a:rPr lang="de-DE" sz="1400" dirty="0"/>
                <a:t> will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coachee</a:t>
              </a:r>
              <a:r>
                <a:rPr lang="de-DE" sz="1400" dirty="0"/>
                <a:t> do </a:t>
              </a:r>
              <a:r>
                <a:rPr lang="de-DE" sz="1400" dirty="0" err="1"/>
                <a:t>to</a:t>
              </a:r>
              <a:r>
                <a:rPr lang="de-DE" sz="1400" dirty="0"/>
                <a:t> </a:t>
              </a:r>
              <a:r>
                <a:rPr lang="de-DE" sz="1400" dirty="0" err="1"/>
                <a:t>address</a:t>
              </a:r>
              <a:r>
                <a:rPr lang="de-DE" sz="1400" dirty="0"/>
                <a:t>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issues</a:t>
              </a:r>
              <a:br>
                <a:rPr lang="de-DE" sz="1400" dirty="0"/>
              </a:br>
              <a:r>
                <a:rPr lang="de-DE" sz="1400" dirty="0" err="1"/>
                <a:t>that</a:t>
              </a:r>
              <a:r>
                <a:rPr lang="de-DE" sz="1400" dirty="0"/>
                <a:t> </a:t>
              </a:r>
              <a:r>
                <a:rPr lang="de-DE" sz="1400" dirty="0" err="1"/>
                <a:t>were</a:t>
              </a:r>
              <a:r>
                <a:rPr lang="de-DE" sz="1400" dirty="0"/>
                <a:t> </a:t>
              </a:r>
              <a:r>
                <a:rPr lang="de-DE" sz="1400" dirty="0" err="1"/>
                <a:t>discussed</a:t>
              </a:r>
              <a:r>
                <a:rPr lang="de-DE" sz="1400" dirty="0"/>
                <a:t> in </a:t>
              </a:r>
              <a:r>
                <a:rPr lang="de-DE" sz="1400" dirty="0" err="1"/>
                <a:t>the</a:t>
              </a:r>
              <a:r>
                <a:rPr lang="de-DE" sz="1400" dirty="0"/>
                <a:t> </a:t>
              </a:r>
              <a:r>
                <a:rPr lang="de-DE" sz="1400" dirty="0" err="1"/>
                <a:t>coaching</a:t>
              </a:r>
              <a:r>
                <a:rPr lang="de-DE" sz="1400" dirty="0"/>
                <a:t> </a:t>
              </a:r>
              <a:r>
                <a:rPr lang="de-DE" sz="1400" dirty="0" err="1"/>
                <a:t>session</a:t>
              </a:r>
              <a:r>
                <a:rPr lang="de-DE" sz="1400" dirty="0"/>
                <a:t>?</a:t>
              </a:r>
            </a:p>
          </p:txBody>
        </p:sp>
        <p:sp>
          <p:nvSpPr>
            <p:cNvPr id="32" name="Gleichschenkliges Dreieck 31"/>
            <p:cNvSpPr/>
            <p:nvPr/>
          </p:nvSpPr>
          <p:spPr>
            <a:xfrm flipV="1">
              <a:off x="3480615" y="4936755"/>
              <a:ext cx="272845" cy="173293"/>
            </a:xfrm>
            <a:prstGeom prst="triangle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3" name="Picture 4" descr="Interview, Job, Icon, Job Inter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3" y="1492263"/>
            <a:ext cx="1230495" cy="9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feil nach unten 7"/>
          <p:cNvSpPr/>
          <p:nvPr/>
        </p:nvSpPr>
        <p:spPr>
          <a:xfrm>
            <a:off x="699385" y="2600317"/>
            <a:ext cx="649705" cy="3094662"/>
          </a:xfrm>
          <a:prstGeom prst="downArrow">
            <a:avLst/>
          </a:prstGeom>
          <a:solidFill>
            <a:srgbClr val="DAE2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</p:spTree>
    <p:extLst>
      <p:ext uri="{BB962C8B-B14F-4D97-AF65-F5344CB8AC3E}">
        <p14:creationId xmlns:p14="http://schemas.microsoft.com/office/powerpoint/2010/main" val="12584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50702" y="298052"/>
            <a:ext cx="3527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The GROW </a:t>
            </a:r>
            <a:r>
              <a:rPr lang="de-DE" sz="3600" dirty="0" err="1">
                <a:solidFill>
                  <a:schemeClr val="bg1"/>
                </a:solidFill>
              </a:rPr>
              <a:t>model</a:t>
            </a:r>
            <a:endParaRPr lang="de-DE" sz="3600" dirty="0">
              <a:solidFill>
                <a:schemeClr val="bg1"/>
              </a:solidFill>
            </a:endParaRPr>
          </a:p>
        </p:txBody>
      </p:sp>
      <p:pic>
        <p:nvPicPr>
          <p:cNvPr id="30" name="Grafik 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93" y="1369602"/>
            <a:ext cx="7691078" cy="495823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hteck 30"/>
          <p:cNvSpPr/>
          <p:nvPr/>
        </p:nvSpPr>
        <p:spPr>
          <a:xfrm>
            <a:off x="395536" y="6634185"/>
            <a:ext cx="116538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ea typeface="Times New Roman" panose="02020603050405020304" pitchFamily="18" charset="0"/>
              </a:rPr>
              <a:t>Source: Graphical representation by Sternad (2021) inspired by concepts in Whitmore (2017), </a:t>
            </a:r>
            <a:r>
              <a:rPr lang="en-US" sz="800" i="1" dirty="0">
                <a:ea typeface="Times New Roman" panose="02020603050405020304" pitchFamily="18" charset="0"/>
              </a:rPr>
              <a:t>Coaching for Performance: The Principles and Practice of Coaching and Leadership</a:t>
            </a:r>
            <a:r>
              <a:rPr lang="en-US" sz="800" dirty="0">
                <a:ea typeface="Times New Roman" panose="02020603050405020304" pitchFamily="18" charset="0"/>
              </a:rPr>
              <a:t>, 5th ed. (London/Boston: Nicholas </a:t>
            </a:r>
            <a:r>
              <a:rPr lang="en-US" sz="800" dirty="0" err="1">
                <a:ea typeface="Times New Roman" panose="02020603050405020304" pitchFamily="18" charset="0"/>
              </a:rPr>
              <a:t>Brealey</a:t>
            </a:r>
            <a:r>
              <a:rPr lang="en-US" sz="800" dirty="0">
                <a:ea typeface="Times New Roman" panose="02020603050405020304" pitchFamily="18" charset="0"/>
              </a:rPr>
              <a:t> Publishing). Illustration source: pixabay.com.</a:t>
            </a:r>
            <a:endParaRPr lang="de-DE" sz="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86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8965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Goal: </a:t>
            </a:r>
            <a:r>
              <a:rPr lang="de-DE" sz="3600" dirty="0" err="1">
                <a:solidFill>
                  <a:schemeClr val="bg1"/>
                </a:solidFill>
              </a:rPr>
              <a:t>What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does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coachee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want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to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achieve</a:t>
            </a:r>
            <a:r>
              <a:rPr lang="de-DE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1057302-8966-4F23-B3EC-6641FF64CDF0}"/>
              </a:ext>
            </a:extLst>
          </p:cNvPr>
          <p:cNvSpPr/>
          <p:nvPr/>
        </p:nvSpPr>
        <p:spPr>
          <a:xfrm>
            <a:off x="3844294" y="1609636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Pfeil nach rechts 35">
            <a:extLst>
              <a:ext uri="{FF2B5EF4-FFF2-40B4-BE49-F238E27FC236}">
                <a16:creationId xmlns:a16="http://schemas.microsoft.com/office/drawing/2014/main" id="{11775069-4B10-41E4-B67E-BD2AC5D6A51C}"/>
              </a:ext>
            </a:extLst>
          </p:cNvPr>
          <p:cNvSpPr/>
          <p:nvPr/>
        </p:nvSpPr>
        <p:spPr>
          <a:xfrm>
            <a:off x="3933999" y="1703733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A4CA455-DEBB-45BE-8907-9E97DDBDF6A0}"/>
              </a:ext>
            </a:extLst>
          </p:cNvPr>
          <p:cNvSpPr txBox="1"/>
          <p:nvPr/>
        </p:nvSpPr>
        <p:spPr>
          <a:xfrm>
            <a:off x="4327737" y="1609636"/>
            <a:ext cx="4627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Coaching </a:t>
            </a:r>
            <a:r>
              <a:rPr lang="de-DE" sz="2400" dirty="0" err="1"/>
              <a:t>is</a:t>
            </a:r>
            <a:r>
              <a:rPr lang="de-DE" sz="2400" dirty="0"/>
              <a:t> a </a:t>
            </a:r>
            <a:r>
              <a:rPr lang="de-DE" sz="2400" b="1" dirty="0"/>
              <a:t>goal-</a:t>
            </a:r>
            <a:r>
              <a:rPr lang="de-DE" sz="2400" b="1" dirty="0" err="1"/>
              <a:t>oriented</a:t>
            </a:r>
            <a:r>
              <a:rPr lang="de-DE" sz="2400" b="1" dirty="0"/>
              <a:t> </a:t>
            </a:r>
            <a:r>
              <a:rPr lang="de-DE" sz="2400" b="1" dirty="0" err="1"/>
              <a:t>process</a:t>
            </a:r>
            <a:endParaRPr lang="de-AT" sz="2400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FDC5061-9AEC-4DC2-B0CF-3F196CDB86CB}"/>
              </a:ext>
            </a:extLst>
          </p:cNvPr>
          <p:cNvSpPr/>
          <p:nvPr/>
        </p:nvSpPr>
        <p:spPr>
          <a:xfrm>
            <a:off x="3844294" y="2464816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Pfeil nach rechts 35">
            <a:extLst>
              <a:ext uri="{FF2B5EF4-FFF2-40B4-BE49-F238E27FC236}">
                <a16:creationId xmlns:a16="http://schemas.microsoft.com/office/drawing/2014/main" id="{A83A1F0B-A40A-49F2-9A51-1C2AEEF67D7D}"/>
              </a:ext>
            </a:extLst>
          </p:cNvPr>
          <p:cNvSpPr/>
          <p:nvPr/>
        </p:nvSpPr>
        <p:spPr>
          <a:xfrm>
            <a:off x="3933999" y="2558913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C2A85E1-D208-4646-A858-8A9ADCF91269}"/>
              </a:ext>
            </a:extLst>
          </p:cNvPr>
          <p:cNvSpPr txBox="1"/>
          <p:nvPr/>
        </p:nvSpPr>
        <p:spPr>
          <a:xfrm>
            <a:off x="4327737" y="2464816"/>
            <a:ext cx="6620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Goal </a:t>
            </a:r>
            <a:r>
              <a:rPr lang="de-DE" sz="2400" dirty="0" err="1"/>
              <a:t>setting</a:t>
            </a:r>
            <a:r>
              <a:rPr lang="de-DE" sz="2400" dirty="0"/>
              <a:t> </a:t>
            </a:r>
            <a:r>
              <a:rPr lang="de-DE" sz="2400" b="1" dirty="0" err="1"/>
              <a:t>before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reality</a:t>
            </a:r>
            <a:r>
              <a:rPr lang="de-DE" sz="2400" b="1" dirty="0"/>
              <a:t> check</a:t>
            </a:r>
            <a:r>
              <a:rPr lang="de-DE" sz="2400" dirty="0"/>
              <a:t>: not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limit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 err="1"/>
              <a:t>creativity</a:t>
            </a:r>
            <a:r>
              <a:rPr lang="de-DE" sz="2400" dirty="0"/>
              <a:t>, </a:t>
            </a:r>
            <a:r>
              <a:rPr lang="de-DE" sz="2400" dirty="0" err="1"/>
              <a:t>think</a:t>
            </a:r>
            <a:r>
              <a:rPr lang="de-DE" sz="2400" dirty="0"/>
              <a:t> in </a:t>
            </a:r>
            <a:r>
              <a:rPr lang="de-DE" sz="2400" dirty="0" err="1"/>
              <a:t>possibilities</a:t>
            </a:r>
            <a:r>
              <a:rPr lang="de-DE" sz="2400" dirty="0"/>
              <a:t> </a:t>
            </a:r>
            <a:r>
              <a:rPr lang="de-DE" sz="2400" dirty="0" err="1"/>
              <a:t>instead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limitations</a:t>
            </a:r>
            <a:endParaRPr lang="de-AT" sz="2400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FDC5061-9AEC-4DC2-B0CF-3F196CDB86CB}"/>
              </a:ext>
            </a:extLst>
          </p:cNvPr>
          <p:cNvSpPr/>
          <p:nvPr/>
        </p:nvSpPr>
        <p:spPr>
          <a:xfrm>
            <a:off x="3844294" y="3599596"/>
            <a:ext cx="451360" cy="4631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Pfeil nach rechts 35">
            <a:extLst>
              <a:ext uri="{FF2B5EF4-FFF2-40B4-BE49-F238E27FC236}">
                <a16:creationId xmlns:a16="http://schemas.microsoft.com/office/drawing/2014/main" id="{A83A1F0B-A40A-49F2-9A51-1C2AEEF67D7D}"/>
              </a:ext>
            </a:extLst>
          </p:cNvPr>
          <p:cNvSpPr/>
          <p:nvPr/>
        </p:nvSpPr>
        <p:spPr>
          <a:xfrm>
            <a:off x="3933999" y="3693693"/>
            <a:ext cx="304033" cy="28619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C2A85E1-D208-4646-A858-8A9ADCF91269}"/>
              </a:ext>
            </a:extLst>
          </p:cNvPr>
          <p:cNvSpPr txBox="1"/>
          <p:nvPr/>
        </p:nvSpPr>
        <p:spPr>
          <a:xfrm>
            <a:off x="4327737" y="3599596"/>
            <a:ext cx="53665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Clarity</a:t>
            </a:r>
            <a:r>
              <a:rPr lang="de-DE" sz="2400" dirty="0"/>
              <a:t> </a:t>
            </a:r>
            <a:r>
              <a:rPr lang="de-DE" sz="2400" dirty="0" err="1"/>
              <a:t>about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desired</a:t>
            </a:r>
            <a:r>
              <a:rPr lang="de-DE" sz="2400" dirty="0"/>
              <a:t> </a:t>
            </a:r>
            <a:r>
              <a:rPr lang="de-DE" sz="2400" dirty="0" err="1"/>
              <a:t>future</a:t>
            </a:r>
            <a:r>
              <a:rPr lang="de-DE" sz="2400" dirty="0"/>
              <a:t> </a:t>
            </a:r>
            <a:r>
              <a:rPr lang="de-DE" sz="2400" dirty="0" err="1"/>
              <a:t>state</a:t>
            </a:r>
            <a:r>
              <a:rPr lang="de-DE" sz="2400" dirty="0"/>
              <a:t> – </a:t>
            </a:r>
            <a:br>
              <a:rPr lang="de-DE" sz="2400" dirty="0"/>
            </a:br>
            <a:r>
              <a:rPr lang="de-DE" sz="2400" dirty="0"/>
              <a:t>and </a:t>
            </a:r>
            <a:r>
              <a:rPr lang="de-DE" sz="2400" dirty="0" err="1"/>
              <a:t>why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important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coachee</a:t>
            </a:r>
            <a:endParaRPr lang="de-AT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15" y="1609636"/>
            <a:ext cx="3215640" cy="226314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</p:spTree>
    <p:extLst>
      <p:ext uri="{BB962C8B-B14F-4D97-AF65-F5344CB8AC3E}">
        <p14:creationId xmlns:p14="http://schemas.microsoft.com/office/powerpoint/2010/main" val="306872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Ziel, Geschäft, Idee, Wachst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7"/>
          <a:stretch/>
        </p:blipFill>
        <p:spPr bwMode="auto">
          <a:xfrm>
            <a:off x="0" y="1540514"/>
            <a:ext cx="2579576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6658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Outcome </a:t>
            </a:r>
            <a:r>
              <a:rPr lang="de-DE" sz="3600" dirty="0" err="1">
                <a:solidFill>
                  <a:schemeClr val="bg1"/>
                </a:solidFill>
              </a:rPr>
              <a:t>of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goal-setting </a:t>
            </a:r>
            <a:r>
              <a:rPr lang="de-DE" sz="3600" dirty="0" err="1">
                <a:solidFill>
                  <a:schemeClr val="bg1"/>
                </a:solidFill>
              </a:rPr>
              <a:t>phase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925372" y="2061668"/>
            <a:ext cx="10264876" cy="271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A </a:t>
            </a:r>
            <a:r>
              <a:rPr lang="en-US" sz="2400" i="1" dirty="0">
                <a:ea typeface="Times New Roman" panose="02020603050405020304" pitchFamily="18" charset="0"/>
              </a:rPr>
              <a:t>joint understanding </a:t>
            </a:r>
            <a:r>
              <a:rPr lang="en-US" sz="2400" dirty="0">
                <a:ea typeface="Times New Roman" panose="02020603050405020304" pitchFamily="18" charset="0"/>
              </a:rPr>
              <a:t>about:</a:t>
            </a:r>
            <a:endParaRPr lang="de-DE" sz="2400" dirty="0"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800"/>
              </a:spcAf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end goal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that the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coachee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wants to reach (in the long term),</a:t>
            </a: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800"/>
              </a:spcAf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performance goals 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(ideally not more than three) that the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coachee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	needs to achieve in order to be able to reach the end goal, and</a:t>
            </a:r>
            <a:endParaRPr lang="de-D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800"/>
              </a:spcAf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concrete goal for (or focus of) the current coaching session</a:t>
            </a:r>
            <a:endParaRPr lang="de-DE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CB8D2FB-6177-4578-A4C4-073A195AE91C}"/>
              </a:ext>
            </a:extLst>
          </p:cNvPr>
          <p:cNvSpPr/>
          <p:nvPr/>
        </p:nvSpPr>
        <p:spPr>
          <a:xfrm>
            <a:off x="2606296" y="2819270"/>
            <a:ext cx="144655" cy="148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CB8D2FB-6177-4578-A4C4-073A195AE91C}"/>
              </a:ext>
            </a:extLst>
          </p:cNvPr>
          <p:cNvSpPr/>
          <p:nvPr/>
        </p:nvSpPr>
        <p:spPr>
          <a:xfrm>
            <a:off x="2606296" y="3487864"/>
            <a:ext cx="144655" cy="148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DCB8D2FB-6177-4578-A4C4-073A195AE91C}"/>
              </a:ext>
            </a:extLst>
          </p:cNvPr>
          <p:cNvSpPr/>
          <p:nvPr/>
        </p:nvSpPr>
        <p:spPr>
          <a:xfrm>
            <a:off x="2606296" y="4445152"/>
            <a:ext cx="144655" cy="1484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</p:spTree>
    <p:extLst>
      <p:ext uri="{BB962C8B-B14F-4D97-AF65-F5344CB8AC3E}">
        <p14:creationId xmlns:p14="http://schemas.microsoft.com/office/powerpoint/2010/main" val="44910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57" y="2165768"/>
            <a:ext cx="1938817" cy="1364523"/>
          </a:xfrm>
          <a:prstGeom prst="rect">
            <a:avLst/>
          </a:prstGeom>
        </p:spPr>
      </p:pic>
      <p:sp>
        <p:nvSpPr>
          <p:cNvPr id="73" name="Rechteck 72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0" y="6616517"/>
            <a:ext cx="395536" cy="2414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200">
                <a:solidFill>
                  <a:srgbClr val="C00000"/>
                </a:solidFill>
                <a:latin typeface="+mj-lt"/>
              </a:defRPr>
            </a:lvl1pPr>
          </a:lstStyle>
          <a:p>
            <a:fld id="{1938B3A4-2ADF-44F3-875A-E2B5FA0321B4}" type="slidenum">
              <a:rPr lang="de-DE">
                <a:solidFill>
                  <a:schemeClr val="tx1"/>
                </a:solidFill>
              </a:rPr>
              <a:pPr/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-4426" y="-7675"/>
            <a:ext cx="12194674" cy="958378"/>
          </a:xfrm>
          <a:prstGeom prst="rect">
            <a:avLst/>
          </a:prstGeom>
          <a:solidFill>
            <a:srgbClr val="1C7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150702" y="298052"/>
            <a:ext cx="8092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Examples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questions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the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ʻGoalʼ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stage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741DAE6-A37F-4F57-8F86-09F4CDD55786}"/>
              </a:ext>
            </a:extLst>
          </p:cNvPr>
          <p:cNvGrpSpPr/>
          <p:nvPr/>
        </p:nvGrpSpPr>
        <p:grpSpPr>
          <a:xfrm>
            <a:off x="3066888" y="1396186"/>
            <a:ext cx="8096864" cy="1487938"/>
            <a:chOff x="3066888" y="1396186"/>
            <a:chExt cx="8096864" cy="1487938"/>
          </a:xfrm>
        </p:grpSpPr>
        <p:sp>
          <p:nvSpPr>
            <p:cNvPr id="3" name="Rechteck 2"/>
            <p:cNvSpPr/>
            <p:nvPr/>
          </p:nvSpPr>
          <p:spPr>
            <a:xfrm>
              <a:off x="3066888" y="1759008"/>
              <a:ext cx="7588046" cy="1125116"/>
            </a:xfrm>
            <a:prstGeom prst="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3066889" y="1396186"/>
              <a:ext cx="7588046" cy="3628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/>
                <a:t>Goals </a:t>
              </a:r>
              <a:r>
                <a:rPr lang="de-DE" sz="2000" b="1" dirty="0" err="1"/>
                <a:t>for</a:t>
              </a:r>
              <a:r>
                <a:rPr lang="de-DE" sz="2000" b="1" dirty="0"/>
                <a:t> </a:t>
              </a:r>
              <a:r>
                <a:rPr lang="de-DE" sz="2000" b="1" dirty="0" err="1"/>
                <a:t>the</a:t>
              </a:r>
              <a:r>
                <a:rPr lang="de-DE" sz="2000" b="1" dirty="0"/>
                <a:t> </a:t>
              </a:r>
              <a:r>
                <a:rPr lang="de-DE" sz="2000" b="1" dirty="0" err="1"/>
                <a:t>current</a:t>
              </a:r>
              <a:r>
                <a:rPr lang="de-DE" sz="2000" b="1" dirty="0"/>
                <a:t> </a:t>
              </a:r>
              <a:r>
                <a:rPr lang="de-DE" sz="2000" b="1" dirty="0" err="1"/>
                <a:t>coaching</a:t>
              </a:r>
              <a:r>
                <a:rPr lang="de-DE" sz="2000" b="1" dirty="0"/>
                <a:t> </a:t>
              </a:r>
              <a:r>
                <a:rPr lang="de-DE" sz="2000" b="1" dirty="0" err="1"/>
                <a:t>session</a:t>
              </a:r>
              <a:endParaRPr lang="de-DE" sz="2000" b="1" dirty="0"/>
            </a:p>
          </p:txBody>
        </p:sp>
        <p:sp>
          <p:nvSpPr>
            <p:cNvPr id="2" name="Rechteck 1"/>
            <p:cNvSpPr/>
            <p:nvPr/>
          </p:nvSpPr>
          <p:spPr>
            <a:xfrm>
              <a:off x="3120965" y="1829698"/>
              <a:ext cx="8042787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would you like to achieve with today’s discussion?”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would be a good outcome for you of our conversation?”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is the most important thing that you would like to talk about today?”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2558D80-5CE1-4259-A70B-B3962C311A6B}"/>
              </a:ext>
            </a:extLst>
          </p:cNvPr>
          <p:cNvGrpSpPr/>
          <p:nvPr/>
        </p:nvGrpSpPr>
        <p:grpSpPr>
          <a:xfrm>
            <a:off x="3066888" y="3062854"/>
            <a:ext cx="8755108" cy="1504236"/>
            <a:chOff x="3066888" y="3062854"/>
            <a:chExt cx="8755108" cy="1504236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F669E0EE-BA14-4EBE-91E9-C4B0203CBD93}"/>
                </a:ext>
              </a:extLst>
            </p:cNvPr>
            <p:cNvGrpSpPr/>
            <p:nvPr/>
          </p:nvGrpSpPr>
          <p:grpSpPr>
            <a:xfrm>
              <a:off x="3066888" y="3062854"/>
              <a:ext cx="7588047" cy="1504236"/>
              <a:chOff x="3066888" y="3062854"/>
              <a:chExt cx="7588047" cy="1504236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3066888" y="3433756"/>
                <a:ext cx="7588046" cy="1133334"/>
              </a:xfrm>
              <a:prstGeom prst="rect">
                <a:avLst/>
              </a:prstGeom>
              <a:solidFill>
                <a:srgbClr val="DAE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3066888" y="3062854"/>
                <a:ext cx="7588047" cy="36643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000" b="1" dirty="0"/>
                  <a:t>End </a:t>
                </a:r>
                <a:r>
                  <a:rPr lang="de-DE" sz="2000" b="1" dirty="0" err="1"/>
                  <a:t>goals</a:t>
                </a:r>
                <a:endParaRPr lang="de-DE" sz="2000" b="1" dirty="0"/>
              </a:p>
            </p:txBody>
          </p:sp>
        </p:grpSp>
        <p:sp>
          <p:nvSpPr>
            <p:cNvPr id="13" name="Rechteck 12"/>
            <p:cNvSpPr/>
            <p:nvPr/>
          </p:nvSpPr>
          <p:spPr>
            <a:xfrm>
              <a:off x="3159776" y="3487830"/>
              <a:ext cx="8662220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exactly would you like to have accomplished in three months/a year/…?”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is your ultimate goal? What would your life look like if you had achieved it?”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“What makes this goal so important for you?”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71B1802-FBF0-4AED-A383-790AB19185AD}"/>
              </a:ext>
            </a:extLst>
          </p:cNvPr>
          <p:cNvGrpSpPr/>
          <p:nvPr/>
        </p:nvGrpSpPr>
        <p:grpSpPr>
          <a:xfrm>
            <a:off x="3066888" y="4758700"/>
            <a:ext cx="8273844" cy="1637189"/>
            <a:chOff x="3066888" y="4758700"/>
            <a:chExt cx="8273844" cy="1637189"/>
          </a:xfrm>
        </p:grpSpPr>
        <p:sp>
          <p:nvSpPr>
            <p:cNvPr id="16" name="Rechteck 15"/>
            <p:cNvSpPr/>
            <p:nvPr/>
          </p:nvSpPr>
          <p:spPr>
            <a:xfrm>
              <a:off x="3066888" y="5125135"/>
              <a:ext cx="7588046" cy="1270754"/>
            </a:xfrm>
            <a:prstGeom prst="rect">
              <a:avLst/>
            </a:prstGeom>
            <a:solidFill>
              <a:srgbClr val="DAE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3066888" y="4758700"/>
              <a:ext cx="7588047" cy="3664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/>
                <a:t>Performance </a:t>
              </a:r>
              <a:r>
                <a:rPr lang="de-DE" sz="2000" b="1" dirty="0" err="1"/>
                <a:t>goals</a:t>
              </a:r>
              <a:endParaRPr lang="de-DE" sz="2000" b="1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3120965" y="5168344"/>
              <a:ext cx="8219767" cy="11541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/>
                <a:t>“</a:t>
              </a: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What are the main milestones on the way to achieving this goal? </a:t>
              </a:r>
              <a:b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When would you need to reach them by?”</a:t>
              </a:r>
              <a:endParaRPr lang="de-DE" sz="1600" i="1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spcAft>
                  <a:spcPts val="600"/>
                </a:spcAft>
                <a:buClr>
                  <a:srgbClr val="1C78AB"/>
                </a:buClr>
                <a:buFont typeface="Symbol" panose="05050102010706020507" pitchFamily="18" charset="2"/>
                <a:buChar char=""/>
              </a:pPr>
              <a:r>
                <a:rPr lang="en-US" sz="1600" i="1" dirty="0">
                  <a:ea typeface="Calibri" panose="020F0502020204030204" pitchFamily="34" charset="0"/>
                  <a:cs typeface="Times New Roman" panose="02020603050405020304" pitchFamily="18" charset="0"/>
                </a:rPr>
                <a:t>“How could you set a goal in a way that it primarily depends on your actions and performance rather than on the circumstances or what </a:t>
              </a:r>
              <a:r>
                <a:rPr lang="en-US" sz="1600" i="1" dirty="0"/>
                <a:t>others do?”</a:t>
              </a:r>
              <a:endParaRPr lang="de-DE" sz="1600" i="1" dirty="0"/>
            </a:p>
          </p:txBody>
        </p:sp>
      </p:grp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08" y="985013"/>
            <a:ext cx="2545080" cy="2019300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75920" y="6634480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Illustration </a:t>
            </a:r>
            <a:r>
              <a:rPr lang="de-DE" sz="800" dirty="0" err="1"/>
              <a:t>source</a:t>
            </a:r>
            <a:r>
              <a:rPr lang="de-DE" sz="800" dirty="0"/>
              <a:t>: pixabay.com</a:t>
            </a:r>
          </a:p>
        </p:txBody>
      </p:sp>
    </p:spTree>
    <p:extLst>
      <p:ext uri="{BB962C8B-B14F-4D97-AF65-F5344CB8AC3E}">
        <p14:creationId xmlns:p14="http://schemas.microsoft.com/office/powerpoint/2010/main" val="6303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1376</Words>
  <Application>Microsoft Office PowerPoint</Application>
  <PresentationFormat>Breitbild</PresentationFormat>
  <Paragraphs>162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Gill Sans MT</vt:lpstr>
      <vt:lpstr>Symbol</vt:lpstr>
      <vt:lpstr>Calibri</vt:lpstr>
      <vt:lpstr>Arial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Sternad Dietmar</dc:creator>
  <cp:lastModifiedBy>Sternad Dietmar</cp:lastModifiedBy>
  <cp:revision>207</cp:revision>
  <dcterms:created xsi:type="dcterms:W3CDTF">2018-05-14T09:22:51Z</dcterms:created>
  <dcterms:modified xsi:type="dcterms:W3CDTF">2021-06-21T07:35:12Z</dcterms:modified>
</cp:coreProperties>
</file>