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60" r:id="rId5"/>
    <p:sldId id="361" r:id="rId6"/>
    <p:sldId id="375" r:id="rId7"/>
    <p:sldId id="376" r:id="rId8"/>
    <p:sldId id="377" r:id="rId9"/>
    <p:sldId id="374" r:id="rId10"/>
    <p:sldId id="332" r:id="rId11"/>
    <p:sldId id="347" r:id="rId12"/>
    <p:sldId id="358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EEE96E"/>
    <a:srgbClr val="DAE2F0"/>
    <a:srgbClr val="80A6C8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6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COACHING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Developing</a:t>
            </a:r>
            <a:r>
              <a:rPr lang="de-DE" sz="2000" dirty="0">
                <a:latin typeface="+mj-lt"/>
              </a:rPr>
              <a:t> 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19903" y="724544"/>
            <a:ext cx="8154053" cy="29070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307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Progress </a:t>
            </a:r>
            <a:r>
              <a:rPr lang="de-DE" sz="3600" dirty="0" err="1">
                <a:solidFill>
                  <a:schemeClr val="bg1"/>
                </a:solidFill>
              </a:rPr>
              <a:t>review</a:t>
            </a:r>
            <a:r>
              <a:rPr lang="de-DE" sz="3600" dirty="0">
                <a:solidFill>
                  <a:schemeClr val="bg1"/>
                </a:solidFill>
              </a:rPr>
              <a:t> (follow-</a:t>
            </a:r>
            <a:r>
              <a:rPr lang="de-DE" sz="3600" dirty="0" err="1">
                <a:solidFill>
                  <a:schemeClr val="bg1"/>
                </a:solidFill>
              </a:rPr>
              <a:t>up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761484" y="147719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2851189" y="157129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3244927" y="1477196"/>
            <a:ext cx="506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coach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an </a:t>
            </a:r>
            <a:r>
              <a:rPr lang="de-DE" sz="2400" b="1" dirty="0" err="1"/>
              <a:t>accountability</a:t>
            </a:r>
            <a:r>
              <a:rPr lang="de-DE" sz="2400" b="1" dirty="0"/>
              <a:t> </a:t>
            </a:r>
            <a:r>
              <a:rPr lang="de-DE" sz="2400" b="1" dirty="0" err="1"/>
              <a:t>partner</a:t>
            </a:r>
            <a:endParaRPr lang="de-AT" sz="2400" b="1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2761484" y="3268048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2851189" y="3362145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3244927" y="3268048"/>
            <a:ext cx="439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Recognizing</a:t>
            </a:r>
            <a:r>
              <a:rPr lang="de-DE" sz="2400" b="1" dirty="0"/>
              <a:t> </a:t>
            </a:r>
            <a:r>
              <a:rPr lang="de-DE" sz="2400" b="1" dirty="0" err="1"/>
              <a:t>progress</a:t>
            </a:r>
            <a:r>
              <a:rPr lang="de-DE" sz="2400" b="1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endParaRPr lang="de-AT" sz="24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2761484" y="4123228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2851189" y="4217325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3244927" y="4123228"/>
            <a:ext cx="6407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Other </a:t>
            </a:r>
            <a:r>
              <a:rPr lang="de-DE" sz="2400" b="1" dirty="0" err="1"/>
              <a:t>ways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increase</a:t>
            </a:r>
            <a:r>
              <a:rPr lang="de-DE" sz="2400" b="1" dirty="0"/>
              <a:t> </a:t>
            </a:r>
            <a:r>
              <a:rPr lang="de-DE" sz="2400" b="1" dirty="0" err="1"/>
              <a:t>accountability</a:t>
            </a:r>
            <a:r>
              <a:rPr lang="de-DE" sz="2400" b="1" dirty="0"/>
              <a:t>: </a:t>
            </a:r>
            <a:r>
              <a:rPr lang="de-DE" sz="2400" dirty="0" err="1"/>
              <a:t>journal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 err="1"/>
              <a:t>accountability</a:t>
            </a:r>
            <a:r>
              <a:rPr lang="de-DE" sz="2400" dirty="0"/>
              <a:t> email, </a:t>
            </a:r>
            <a:r>
              <a:rPr lang="de-DE" sz="2400" dirty="0" err="1"/>
              <a:t>feedback</a:t>
            </a:r>
            <a:r>
              <a:rPr lang="de-DE" sz="2400" dirty="0"/>
              <a:t> </a:t>
            </a:r>
            <a:r>
              <a:rPr lang="de-DE" sz="2400" dirty="0" err="1"/>
              <a:t>meeting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coachee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boss</a:t>
            </a:r>
            <a:endParaRPr lang="de-AT" sz="2400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761484" y="218795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2851189" y="228205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3244927" y="2187956"/>
            <a:ext cx="638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b="1" dirty="0" err="1"/>
              <a:t>actions</a:t>
            </a:r>
            <a:r>
              <a:rPr lang="de-DE" sz="2400" dirty="0"/>
              <a:t> </a:t>
            </a: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de-DE" sz="2400" dirty="0" err="1"/>
              <a:t>taken</a:t>
            </a:r>
            <a:r>
              <a:rPr lang="de-DE" sz="2400" dirty="0"/>
              <a:t>, </a:t>
            </a:r>
            <a:r>
              <a:rPr lang="de-DE" sz="2400" dirty="0" err="1"/>
              <a:t>what</a:t>
            </a:r>
            <a:r>
              <a:rPr lang="de-DE" sz="2400" dirty="0"/>
              <a:t> was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impact</a:t>
            </a:r>
            <a:r>
              <a:rPr lang="de-DE" sz="2400" dirty="0"/>
              <a:t>,</a:t>
            </a:r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did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coachee</a:t>
            </a:r>
            <a:r>
              <a:rPr lang="de-DE" sz="2400" dirty="0"/>
              <a:t> </a:t>
            </a:r>
            <a:r>
              <a:rPr lang="de-DE" sz="2400" b="1" dirty="0" err="1"/>
              <a:t>learn</a:t>
            </a:r>
            <a:r>
              <a:rPr lang="de-DE" sz="2400" dirty="0"/>
              <a:t>?</a:t>
            </a:r>
            <a:endParaRPr lang="de-AT" sz="2400" dirty="0"/>
          </a:p>
        </p:txBody>
      </p:sp>
      <p:pic>
        <p:nvPicPr>
          <p:cNvPr id="1028" name="Picture 4" descr="Checklist, List, Check, Mark, Busi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 r="30663"/>
          <a:stretch/>
        </p:blipFill>
        <p:spPr bwMode="auto">
          <a:xfrm flipH="1">
            <a:off x="197768" y="1380923"/>
            <a:ext cx="2212929" cy="47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9454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Reflection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evaluation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4188911" y="201011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4278616" y="210421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672354" y="2010117"/>
            <a:ext cx="549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degree</a:t>
            </a:r>
            <a:r>
              <a:rPr lang="de-DE" sz="2400" dirty="0"/>
              <a:t> </a:t>
            </a: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goals</a:t>
            </a:r>
            <a:r>
              <a:rPr lang="de-DE" sz="2400" b="1" dirty="0"/>
              <a:t> </a:t>
            </a:r>
            <a:r>
              <a:rPr lang="de-DE" sz="2400" b="1" dirty="0" err="1"/>
              <a:t>achieved</a:t>
            </a:r>
            <a:r>
              <a:rPr lang="de-DE" sz="2400" dirty="0"/>
              <a:t>?</a:t>
            </a:r>
            <a:endParaRPr lang="de-AT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4188911" y="267730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4278616" y="2771402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672354" y="2677305"/>
            <a:ext cx="526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Progress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coacheeʼs</a:t>
            </a:r>
            <a:r>
              <a:rPr lang="de-DE" sz="2400" b="1" dirty="0"/>
              <a:t> </a:t>
            </a:r>
            <a:r>
              <a:rPr lang="de-DE" sz="2400" b="1" dirty="0" err="1"/>
              <a:t>development</a:t>
            </a:r>
            <a:r>
              <a:rPr lang="de-DE" sz="2400" dirty="0"/>
              <a:t>?</a:t>
            </a:r>
            <a:endParaRPr lang="de-AT" sz="24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4188911" y="334449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4278616" y="343859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672354" y="3344493"/>
            <a:ext cx="454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Effectiveness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coaching</a:t>
            </a:r>
            <a:r>
              <a:rPr lang="de-DE" sz="2400" dirty="0"/>
              <a:t> </a:t>
            </a:r>
            <a:r>
              <a:rPr lang="de-DE" sz="2400" dirty="0" err="1"/>
              <a:t>sessions</a:t>
            </a:r>
            <a:r>
              <a:rPr lang="de-DE" sz="2400" dirty="0"/>
              <a:t>?</a:t>
            </a:r>
            <a:endParaRPr lang="de-AT" sz="24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4188911" y="401168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4278616" y="410577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672354" y="4011681"/>
            <a:ext cx="519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How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improve</a:t>
            </a:r>
            <a:r>
              <a:rPr lang="de-DE" sz="2400" b="1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coaching</a:t>
            </a:r>
            <a:r>
              <a:rPr lang="de-DE" sz="2400" dirty="0"/>
              <a:t> </a:t>
            </a:r>
            <a:r>
              <a:rPr lang="de-DE" sz="2400" dirty="0" err="1"/>
              <a:t>sessions</a:t>
            </a:r>
            <a:r>
              <a:rPr lang="de-DE" sz="2400" dirty="0"/>
              <a:t>?</a:t>
            </a:r>
            <a:endParaRPr lang="de-AT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755125" y="1204463"/>
            <a:ext cx="855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/>
              <a:t>Joint </a:t>
            </a:r>
            <a:r>
              <a:rPr lang="de-DE" sz="2400" i="1" dirty="0" err="1"/>
              <a:t>reflection</a:t>
            </a:r>
            <a:r>
              <a:rPr lang="de-DE" sz="2400" i="1" dirty="0"/>
              <a:t> </a:t>
            </a:r>
            <a:r>
              <a:rPr lang="de-DE" sz="2400" i="1" dirty="0" err="1"/>
              <a:t>with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coachee</a:t>
            </a:r>
            <a:r>
              <a:rPr lang="de-DE" sz="2400" i="1" dirty="0"/>
              <a:t> (</a:t>
            </a:r>
            <a:r>
              <a:rPr lang="de-DE" sz="2400" i="1" dirty="0" err="1"/>
              <a:t>ʼquick</a:t>
            </a:r>
            <a:r>
              <a:rPr lang="de-DE" sz="2400" i="1" dirty="0"/>
              <a:t> </a:t>
            </a:r>
            <a:r>
              <a:rPr lang="de-DE" sz="2400" i="1" dirty="0" err="1"/>
              <a:t>checksʼ</a:t>
            </a:r>
            <a:r>
              <a:rPr lang="de-DE" sz="2400" i="1" dirty="0"/>
              <a:t> </a:t>
            </a:r>
            <a:r>
              <a:rPr lang="de-DE" sz="2400" i="1" dirty="0" err="1"/>
              <a:t>or</a:t>
            </a:r>
            <a:r>
              <a:rPr lang="de-DE" sz="2400" i="1" dirty="0"/>
              <a:t> final </a:t>
            </a:r>
            <a:r>
              <a:rPr lang="de-DE" sz="2400" i="1" dirty="0" err="1"/>
              <a:t>evaluation</a:t>
            </a:r>
            <a:r>
              <a:rPr lang="de-DE" sz="2400" i="1" dirty="0"/>
              <a:t>)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55125" y="4818860"/>
            <a:ext cx="552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Self-reflection</a:t>
            </a:r>
            <a:r>
              <a:rPr lang="de-DE" sz="2400" i="1" dirty="0"/>
              <a:t> </a:t>
            </a:r>
            <a:r>
              <a:rPr lang="de-DE" sz="2400" i="1" dirty="0" err="1"/>
              <a:t>by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coach</a:t>
            </a:r>
            <a:r>
              <a:rPr lang="de-DE" sz="2400" i="1" dirty="0"/>
              <a:t> (</a:t>
            </a:r>
            <a:r>
              <a:rPr lang="de-DE" sz="2400" i="1" dirty="0" err="1"/>
              <a:t>notes</a:t>
            </a:r>
            <a:r>
              <a:rPr lang="de-DE" sz="2400" i="1" dirty="0"/>
              <a:t>, </a:t>
            </a:r>
            <a:r>
              <a:rPr lang="de-DE" sz="2400" i="1" dirty="0" err="1"/>
              <a:t>journal</a:t>
            </a:r>
            <a:r>
              <a:rPr lang="de-DE" sz="2400" i="1" dirty="0"/>
              <a:t>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55125" y="5477606"/>
            <a:ext cx="1075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Reflection</a:t>
            </a:r>
            <a:r>
              <a:rPr lang="de-DE" sz="2400" i="1" dirty="0"/>
              <a:t> </a:t>
            </a:r>
            <a:r>
              <a:rPr lang="de-DE" sz="2400" i="1" dirty="0" err="1"/>
              <a:t>with</a:t>
            </a:r>
            <a:r>
              <a:rPr lang="de-DE" sz="2400" i="1" dirty="0"/>
              <a:t> </a:t>
            </a:r>
            <a:r>
              <a:rPr lang="de-DE" sz="2400" i="1" dirty="0" err="1"/>
              <a:t>coaching</a:t>
            </a:r>
            <a:r>
              <a:rPr lang="de-DE" sz="2400" i="1" dirty="0"/>
              <a:t> </a:t>
            </a:r>
            <a:r>
              <a:rPr lang="de-DE" sz="2400" i="1" dirty="0" err="1"/>
              <a:t>supervisors</a:t>
            </a:r>
            <a:r>
              <a:rPr lang="de-DE" sz="2400" i="1" dirty="0"/>
              <a:t> (</a:t>
            </a:r>
            <a:r>
              <a:rPr lang="de-DE" sz="2400" i="1" dirty="0" err="1"/>
              <a:t>developmental</a:t>
            </a:r>
            <a:r>
              <a:rPr lang="de-DE" sz="2400" i="1" dirty="0"/>
              <a:t>, </a:t>
            </a:r>
            <a:r>
              <a:rPr lang="de-DE" sz="2400" i="1" dirty="0" err="1"/>
              <a:t>resourcing</a:t>
            </a:r>
            <a:r>
              <a:rPr lang="de-DE" sz="2400" i="1" dirty="0"/>
              <a:t>, qualitative </a:t>
            </a:r>
            <a:r>
              <a:rPr lang="de-DE" sz="2400" i="1" dirty="0" err="1"/>
              <a:t>function</a:t>
            </a:r>
            <a:r>
              <a:rPr lang="de-DE" sz="2400" i="1" dirty="0"/>
              <a:t>)</a:t>
            </a:r>
          </a:p>
        </p:txBody>
      </p:sp>
      <p:pic>
        <p:nvPicPr>
          <p:cNvPr id="6148" name="Picture 4" descr="Pixelchen, Pixel, Feedback, Ler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93" y="2240949"/>
            <a:ext cx="2791297" cy="17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35143" y="1097924"/>
            <a:ext cx="8154053" cy="2907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COACHING</a:t>
            </a:r>
          </a:p>
        </p:txBody>
      </p:sp>
      <p:sp>
        <p:nvSpPr>
          <p:cNvPr id="9" name="Rechteck 8"/>
          <p:cNvSpPr/>
          <p:nvPr/>
        </p:nvSpPr>
        <p:spPr>
          <a:xfrm>
            <a:off x="1622323" y="5289193"/>
            <a:ext cx="8738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PROCESS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0069" r="20434" b="6604"/>
          <a:stretch/>
        </p:blipFill>
        <p:spPr>
          <a:xfrm>
            <a:off x="5718904" y="1200430"/>
            <a:ext cx="5881573" cy="51663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52379" y="2010548"/>
            <a:ext cx="486691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3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textbook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 err="1"/>
              <a:t>Developing</a:t>
            </a:r>
            <a:r>
              <a:rPr lang="de-DE" sz="3200" b="1" i="1" dirty="0"/>
              <a:t> Coaching Skills:</a:t>
            </a:r>
            <a:br>
              <a:rPr lang="de-DE" sz="3200" b="1" i="1" dirty="0"/>
            </a:br>
            <a:r>
              <a:rPr lang="de-DE" sz="3200" b="1" i="1" dirty="0"/>
              <a:t>A </a:t>
            </a:r>
            <a:r>
              <a:rPr lang="de-DE" sz="3200" b="1" i="1" dirty="0" err="1"/>
              <a:t>Concise</a:t>
            </a:r>
            <a:r>
              <a:rPr lang="de-DE" sz="3200" b="1" i="1" dirty="0"/>
              <a:t> </a:t>
            </a:r>
            <a:r>
              <a:rPr lang="de-DE" sz="3200" b="1" i="1" dirty="0" err="1"/>
              <a:t>Introduction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4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365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Organize a </a:t>
            </a:r>
            <a:r>
              <a:rPr lang="en-US" sz="1600" b="1" dirty="0"/>
              <a:t>professional coaching process</a:t>
            </a:r>
            <a:endParaRPr lang="de-AT" sz="1600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940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Define the </a:t>
            </a:r>
            <a:r>
              <a:rPr lang="en-US" sz="1600" b="1" dirty="0"/>
              <a:t>purpose and goals of a coaching intervention </a:t>
            </a:r>
            <a:r>
              <a:rPr lang="en-US" sz="1600" dirty="0"/>
              <a:t>together with the client</a:t>
            </a:r>
            <a:endParaRPr lang="de-AT" sz="1600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638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 err="1"/>
              <a:t>Explain</a:t>
            </a:r>
            <a:r>
              <a:rPr lang="de-AT" sz="1600" dirty="0"/>
              <a:t> </a:t>
            </a:r>
            <a:r>
              <a:rPr lang="de-AT" sz="1600" dirty="0" err="1"/>
              <a:t>what</a:t>
            </a:r>
            <a:r>
              <a:rPr lang="de-AT" sz="1600" dirty="0"/>
              <a:t> a </a:t>
            </a:r>
            <a:r>
              <a:rPr lang="de-AT" sz="1600" dirty="0" err="1"/>
              <a:t>coach</a:t>
            </a:r>
            <a:r>
              <a:rPr lang="de-AT" sz="1600" dirty="0"/>
              <a:t> </a:t>
            </a:r>
            <a:r>
              <a:rPr lang="de-AT" sz="1600" dirty="0" err="1"/>
              <a:t>needs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 err="1"/>
              <a:t>consider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b="1" dirty="0" err="1"/>
              <a:t>building</a:t>
            </a:r>
            <a:r>
              <a:rPr lang="de-AT" sz="1600" b="1" dirty="0"/>
              <a:t> a positive </a:t>
            </a:r>
            <a:r>
              <a:rPr lang="de-AT" sz="1600" b="1" dirty="0" err="1"/>
              <a:t>relationship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dirty="0" err="1"/>
              <a:t>with</a:t>
            </a:r>
            <a:r>
              <a:rPr lang="de-AT" sz="1600" dirty="0"/>
              <a:t> </a:t>
            </a:r>
            <a:r>
              <a:rPr lang="de-AT" sz="1600" dirty="0" err="1"/>
              <a:t>both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client</a:t>
            </a:r>
            <a:r>
              <a:rPr lang="de-AT" sz="1600" dirty="0"/>
              <a:t> </a:t>
            </a:r>
            <a:r>
              <a:rPr lang="de-AT" sz="1600" dirty="0" err="1"/>
              <a:t>organization</a:t>
            </a:r>
            <a:r>
              <a:rPr lang="de-AT" sz="1600" dirty="0"/>
              <a:t> </a:t>
            </a:r>
            <a:r>
              <a:rPr lang="de-AT" sz="1600" dirty="0" err="1"/>
              <a:t>and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coachee</a:t>
            </a:r>
            <a:endParaRPr lang="de-DE" sz="1600" dirty="0"/>
          </a:p>
        </p:txBody>
      </p:sp>
      <p:sp>
        <p:nvSpPr>
          <p:cNvPr id="28" name="Rechteck 27"/>
          <p:cNvSpPr/>
          <p:nvPr/>
        </p:nvSpPr>
        <p:spPr>
          <a:xfrm>
            <a:off x="1381525" y="4137807"/>
            <a:ext cx="6987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Use </a:t>
            </a:r>
            <a:r>
              <a:rPr lang="en-US" sz="1600" b="1" dirty="0"/>
              <a:t>assessment tools</a:t>
            </a:r>
            <a:r>
              <a:rPr lang="en-US" sz="1600" dirty="0"/>
              <a:t>, </a:t>
            </a:r>
            <a:r>
              <a:rPr lang="en-US" sz="1600" b="1" dirty="0"/>
              <a:t>progress reviews</a:t>
            </a:r>
            <a:r>
              <a:rPr lang="en-US" sz="1600" dirty="0"/>
              <a:t>, and </a:t>
            </a:r>
            <a:r>
              <a:rPr lang="en-US" sz="1600" b="1" dirty="0"/>
              <a:t>structured refection and evaluation</a:t>
            </a:r>
            <a:br>
              <a:rPr lang="en-US" sz="1600" b="1" dirty="0"/>
            </a:br>
            <a:r>
              <a:rPr lang="en-US" sz="1600" dirty="0"/>
              <a:t>to improve the quality of the coaching process</a:t>
            </a:r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4056829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30188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27390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223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4D168BF-F2D1-43B2-8CCD-E10E72730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37" y="1076401"/>
            <a:ext cx="2624975" cy="198923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B224F67-91B0-4B9A-A5BE-5687C5F6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875805" y="1526698"/>
            <a:ext cx="1567839" cy="12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088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Typical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phases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an </a:t>
            </a:r>
            <a:r>
              <a:rPr lang="de-DE" sz="3600" dirty="0" err="1">
                <a:solidFill>
                  <a:schemeClr val="bg1"/>
                </a:solidFill>
              </a:rPr>
              <a:t>executive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23" name="Rechteck: abgerundete Ecken 46">
            <a:extLst>
              <a:ext uri="{FF2B5EF4-FFF2-40B4-BE49-F238E27FC236}">
                <a16:creationId xmlns:a16="http://schemas.microsoft.com/office/drawing/2014/main" id="{B19EB932-7E67-4FFC-9C04-1FB6C618F537}"/>
              </a:ext>
            </a:extLst>
          </p:cNvPr>
          <p:cNvSpPr/>
          <p:nvPr/>
        </p:nvSpPr>
        <p:spPr>
          <a:xfrm>
            <a:off x="3914527" y="1449119"/>
            <a:ext cx="2535124" cy="521369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Defining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purpose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coaching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intervention</a:t>
            </a:r>
            <a:endParaRPr lang="de-AT" sz="1400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5DAF684-F05D-4046-A1F7-DF117EE7AE17}"/>
              </a:ext>
            </a:extLst>
          </p:cNvPr>
          <p:cNvGrpSpPr/>
          <p:nvPr/>
        </p:nvGrpSpPr>
        <p:grpSpPr>
          <a:xfrm>
            <a:off x="3914527" y="1970488"/>
            <a:ext cx="2535124" cy="855592"/>
            <a:chOff x="3914527" y="1970488"/>
            <a:chExt cx="2535124" cy="855592"/>
          </a:xfrm>
        </p:grpSpPr>
        <p:sp>
          <p:nvSpPr>
            <p:cNvPr id="24" name="Rechteck: abgerundete Ecken 47">
              <a:extLst>
                <a:ext uri="{FF2B5EF4-FFF2-40B4-BE49-F238E27FC236}">
                  <a16:creationId xmlns:a16="http://schemas.microsoft.com/office/drawing/2014/main" id="{221FF79B-1075-42BF-A341-948A3BB62D32}"/>
                </a:ext>
              </a:extLst>
            </p:cNvPr>
            <p:cNvSpPr/>
            <p:nvPr/>
          </p:nvSpPr>
          <p:spPr>
            <a:xfrm>
              <a:off x="3914527" y="2304711"/>
              <a:ext cx="2535124" cy="521369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Relationship</a:t>
              </a:r>
              <a:r>
                <a:rPr lang="de-DE" sz="1400" dirty="0">
                  <a:solidFill>
                    <a:schemeClr val="bg1"/>
                  </a:solidFill>
                </a:rPr>
                <a:t>-building 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(</a:t>
              </a:r>
              <a:r>
                <a:rPr lang="de-DE" sz="1400" dirty="0" err="1">
                  <a:solidFill>
                    <a:schemeClr val="bg1"/>
                  </a:solidFill>
                </a:rPr>
                <a:t>coachee</a:t>
              </a:r>
              <a:r>
                <a:rPr lang="de-DE" sz="1400" dirty="0">
                  <a:solidFill>
                    <a:schemeClr val="bg1"/>
                  </a:solidFill>
                </a:rPr>
                <a:t>)</a:t>
              </a:r>
              <a:endParaRPr lang="de-A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5B43CD02-5AF2-48B1-9EC7-BC4DC4CF5EF5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>
              <a:off x="5182089" y="1970488"/>
              <a:ext cx="0" cy="334223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9CCA6F9-1647-47ED-AB4C-6D2AE40FE8CE}"/>
              </a:ext>
            </a:extLst>
          </p:cNvPr>
          <p:cNvGrpSpPr/>
          <p:nvPr/>
        </p:nvGrpSpPr>
        <p:grpSpPr>
          <a:xfrm>
            <a:off x="6215492" y="2565396"/>
            <a:ext cx="1365129" cy="546705"/>
            <a:chOff x="6215492" y="2565396"/>
            <a:chExt cx="1365129" cy="546705"/>
          </a:xfrm>
        </p:grpSpPr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7D483A2B-8C6D-47B7-99C0-59D49022755A}"/>
                </a:ext>
              </a:extLst>
            </p:cNvPr>
            <p:cNvCxnSpPr>
              <a:cxnSpLocks/>
              <a:stCxn id="24" idx="3"/>
              <a:endCxn id="37" idx="1"/>
            </p:cNvCxnSpPr>
            <p:nvPr/>
          </p:nvCxnSpPr>
          <p:spPr>
            <a:xfrm>
              <a:off x="6449651" y="2565396"/>
              <a:ext cx="818774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A9F03F2-3689-45D3-9B0D-FF8B4E5FE8D1}"/>
                </a:ext>
              </a:extLst>
            </p:cNvPr>
            <p:cNvSpPr txBox="1"/>
            <p:nvPr/>
          </p:nvSpPr>
          <p:spPr>
            <a:xfrm>
              <a:off x="6215492" y="2588881"/>
              <a:ext cx="1365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i="1" dirty="0"/>
                <a:t>Goal</a:t>
              </a:r>
              <a:br>
                <a:rPr lang="de-AT" sz="1400" i="1" dirty="0"/>
              </a:br>
              <a:r>
                <a:rPr lang="de-AT" sz="1400" i="1" dirty="0" err="1"/>
                <a:t>alignment</a:t>
              </a:r>
              <a:endParaRPr lang="de-AT" sz="1400" i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9FBEA8-9E01-4461-B850-0B3FAB917439}"/>
              </a:ext>
            </a:extLst>
          </p:cNvPr>
          <p:cNvGrpSpPr/>
          <p:nvPr/>
        </p:nvGrpSpPr>
        <p:grpSpPr>
          <a:xfrm>
            <a:off x="3914527" y="2826080"/>
            <a:ext cx="4039425" cy="1599490"/>
            <a:chOff x="3914527" y="2826080"/>
            <a:chExt cx="4039425" cy="1599490"/>
          </a:xfrm>
        </p:grpSpPr>
        <p:pic>
          <p:nvPicPr>
            <p:cNvPr id="33" name="Picture 4" descr="Interview, Job, Icon, Job Intervie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686" y="3730292"/>
              <a:ext cx="922266" cy="69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hteck: abgerundete Ecken 49">
              <a:extLst>
                <a:ext uri="{FF2B5EF4-FFF2-40B4-BE49-F238E27FC236}">
                  <a16:creationId xmlns:a16="http://schemas.microsoft.com/office/drawing/2014/main" id="{F552745E-0BC7-409A-8E56-9C72C89A5837}"/>
                </a:ext>
              </a:extLst>
            </p:cNvPr>
            <p:cNvSpPr/>
            <p:nvPr/>
          </p:nvSpPr>
          <p:spPr>
            <a:xfrm>
              <a:off x="3914527" y="3858848"/>
              <a:ext cx="2535124" cy="521369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Coaching </a:t>
              </a:r>
              <a:r>
                <a:rPr lang="de-DE" sz="1400" dirty="0" err="1">
                  <a:solidFill>
                    <a:schemeClr val="bg1"/>
                  </a:solidFill>
                </a:rPr>
                <a:t>sessions</a:t>
              </a:r>
              <a:endParaRPr lang="de-A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FABCBC49-4C65-4B47-835A-9FC0953D639E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5182089" y="2826080"/>
              <a:ext cx="0" cy="1032768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0FFD4D4-3601-4C2A-A00C-81F1B080293E}"/>
              </a:ext>
            </a:extLst>
          </p:cNvPr>
          <p:cNvGrpSpPr/>
          <p:nvPr/>
        </p:nvGrpSpPr>
        <p:grpSpPr>
          <a:xfrm>
            <a:off x="3914527" y="4380217"/>
            <a:ext cx="2535124" cy="868942"/>
            <a:chOff x="3914527" y="4380217"/>
            <a:chExt cx="2535124" cy="868942"/>
          </a:xfrm>
        </p:grpSpPr>
        <p:sp>
          <p:nvSpPr>
            <p:cNvPr id="38" name="Rechteck: abgerundete Ecken 52">
              <a:extLst>
                <a:ext uri="{FF2B5EF4-FFF2-40B4-BE49-F238E27FC236}">
                  <a16:creationId xmlns:a16="http://schemas.microsoft.com/office/drawing/2014/main" id="{596C88B5-00B1-4E26-A35E-81063743911B}"/>
                </a:ext>
              </a:extLst>
            </p:cNvPr>
            <p:cNvSpPr/>
            <p:nvPr/>
          </p:nvSpPr>
          <p:spPr>
            <a:xfrm>
              <a:off x="3914527" y="4727790"/>
              <a:ext cx="2535124" cy="521369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Progress review</a:t>
              </a:r>
              <a:endParaRPr lang="de-A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800FAB59-80B2-47AF-9231-7E8F9BADAB37}"/>
                </a:ext>
              </a:extLst>
            </p:cNvPr>
            <p:cNvCxnSpPr>
              <a:cxnSpLocks/>
              <a:stCxn id="26" idx="2"/>
              <a:endCxn id="38" idx="0"/>
            </p:cNvCxnSpPr>
            <p:nvPr/>
          </p:nvCxnSpPr>
          <p:spPr>
            <a:xfrm>
              <a:off x="5182089" y="4380217"/>
              <a:ext cx="0" cy="347573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A5A373C-EF38-4186-862A-47ABF1AF8A66}"/>
              </a:ext>
            </a:extLst>
          </p:cNvPr>
          <p:cNvGrpSpPr/>
          <p:nvPr/>
        </p:nvGrpSpPr>
        <p:grpSpPr>
          <a:xfrm>
            <a:off x="2256005" y="2565395"/>
            <a:ext cx="2535124" cy="1554137"/>
            <a:chOff x="2256005" y="2565395"/>
            <a:chExt cx="2535124" cy="1554137"/>
          </a:xfrm>
        </p:grpSpPr>
        <p:sp>
          <p:nvSpPr>
            <p:cNvPr id="25" name="Rechteck: abgerundete Ecken 48">
              <a:extLst>
                <a:ext uri="{FF2B5EF4-FFF2-40B4-BE49-F238E27FC236}">
                  <a16:creationId xmlns:a16="http://schemas.microsoft.com/office/drawing/2014/main" id="{9231C7B9-CF8D-4B88-91F7-46E6E6AF491D}"/>
                </a:ext>
              </a:extLst>
            </p:cNvPr>
            <p:cNvSpPr/>
            <p:nvPr/>
          </p:nvSpPr>
          <p:spPr>
            <a:xfrm>
              <a:off x="2256005" y="3063049"/>
              <a:ext cx="2535124" cy="521369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i="1" dirty="0">
                  <a:solidFill>
                    <a:schemeClr val="tx1"/>
                  </a:solidFill>
                </a:rPr>
                <a:t>Optional: </a:t>
              </a:r>
              <a:r>
                <a:rPr lang="de-DE" sz="1400" dirty="0">
                  <a:solidFill>
                    <a:schemeClr val="tx1"/>
                  </a:solidFill>
                </a:rPr>
                <a:t>Gathering and </a:t>
              </a:r>
              <a:r>
                <a:rPr lang="de-DE" sz="1400" dirty="0" err="1">
                  <a:solidFill>
                    <a:schemeClr val="tx1"/>
                  </a:solidFill>
                </a:rPr>
                <a:t>analyzing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data</a:t>
              </a:r>
              <a:r>
                <a:rPr lang="de-DE" sz="1400" dirty="0">
                  <a:solidFill>
                    <a:schemeClr val="tx1"/>
                  </a:solidFill>
                </a:rPr>
                <a:t> (</a:t>
              </a:r>
              <a:r>
                <a:rPr lang="de-DE" sz="1400" dirty="0" err="1">
                  <a:solidFill>
                    <a:schemeClr val="tx1"/>
                  </a:solidFill>
                </a:rPr>
                <a:t>assessment</a:t>
              </a:r>
              <a:r>
                <a:rPr lang="de-DE" sz="1400" dirty="0">
                  <a:solidFill>
                    <a:schemeClr val="tx1"/>
                  </a:solidFill>
                </a:rPr>
                <a:t>)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Verbinder: gewinkelt 58">
              <a:extLst>
                <a:ext uri="{FF2B5EF4-FFF2-40B4-BE49-F238E27FC236}">
                  <a16:creationId xmlns:a16="http://schemas.microsoft.com/office/drawing/2014/main" id="{BF9D937B-1E07-4380-8569-242649E1E2A6}"/>
                </a:ext>
              </a:extLst>
            </p:cNvPr>
            <p:cNvCxnSpPr>
              <a:cxnSpLocks/>
              <a:stCxn id="24" idx="1"/>
              <a:endCxn id="25" idx="0"/>
            </p:cNvCxnSpPr>
            <p:nvPr/>
          </p:nvCxnSpPr>
          <p:spPr>
            <a:xfrm rot="10800000" flipV="1">
              <a:off x="3523567" y="2565395"/>
              <a:ext cx="390960" cy="497653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Verbinder: gewinkelt 59">
              <a:extLst>
                <a:ext uri="{FF2B5EF4-FFF2-40B4-BE49-F238E27FC236}">
                  <a16:creationId xmlns:a16="http://schemas.microsoft.com/office/drawing/2014/main" id="{C5F74C6E-5EA5-4AB6-AC65-F03A1B05C023}"/>
                </a:ext>
              </a:extLst>
            </p:cNvPr>
            <p:cNvCxnSpPr>
              <a:cxnSpLocks/>
              <a:stCxn id="25" idx="2"/>
              <a:endCxn id="26" idx="1"/>
            </p:cNvCxnSpPr>
            <p:nvPr/>
          </p:nvCxnSpPr>
          <p:spPr>
            <a:xfrm rot="16200000" flipH="1">
              <a:off x="3451490" y="3656495"/>
              <a:ext cx="535115" cy="390960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F36F90C-95C3-4B76-A321-880B14373719}"/>
              </a:ext>
            </a:extLst>
          </p:cNvPr>
          <p:cNvGrpSpPr/>
          <p:nvPr/>
        </p:nvGrpSpPr>
        <p:grpSpPr>
          <a:xfrm>
            <a:off x="6449651" y="1709804"/>
            <a:ext cx="3353898" cy="1116276"/>
            <a:chOff x="6449651" y="1709804"/>
            <a:chExt cx="3353898" cy="1116276"/>
          </a:xfrm>
        </p:grpSpPr>
        <p:sp>
          <p:nvSpPr>
            <p:cNvPr id="37" name="Rechteck: abgerundete Ecken 51">
              <a:extLst>
                <a:ext uri="{FF2B5EF4-FFF2-40B4-BE49-F238E27FC236}">
                  <a16:creationId xmlns:a16="http://schemas.microsoft.com/office/drawing/2014/main" id="{FC29BE0C-D961-4E8D-A81D-40D9095D8D06}"/>
                </a:ext>
              </a:extLst>
            </p:cNvPr>
            <p:cNvSpPr/>
            <p:nvPr/>
          </p:nvSpPr>
          <p:spPr>
            <a:xfrm>
              <a:off x="7268425" y="2304711"/>
              <a:ext cx="2535124" cy="521369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Relationship</a:t>
              </a:r>
              <a:r>
                <a:rPr lang="de-DE" sz="1400" dirty="0">
                  <a:solidFill>
                    <a:schemeClr val="bg1"/>
                  </a:solidFill>
                </a:rPr>
                <a:t>-building 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(</a:t>
              </a:r>
              <a:r>
                <a:rPr lang="de-DE" sz="1400" dirty="0" err="1">
                  <a:solidFill>
                    <a:schemeClr val="bg1"/>
                  </a:solidFill>
                </a:rPr>
                <a:t>organization</a:t>
              </a:r>
              <a:r>
                <a:rPr lang="de-DE" sz="1400" dirty="0">
                  <a:solidFill>
                    <a:schemeClr val="bg1"/>
                  </a:solidFill>
                </a:rPr>
                <a:t>)</a:t>
              </a:r>
              <a:endParaRPr lang="de-A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Verbinder: gewinkelt 61">
              <a:extLst>
                <a:ext uri="{FF2B5EF4-FFF2-40B4-BE49-F238E27FC236}">
                  <a16:creationId xmlns:a16="http://schemas.microsoft.com/office/drawing/2014/main" id="{D4C6F41A-2CBF-4892-BE0B-28B8C0449553}"/>
                </a:ext>
              </a:extLst>
            </p:cNvPr>
            <p:cNvCxnSpPr>
              <a:stCxn id="23" idx="3"/>
              <a:endCxn id="37" idx="0"/>
            </p:cNvCxnSpPr>
            <p:nvPr/>
          </p:nvCxnSpPr>
          <p:spPr>
            <a:xfrm>
              <a:off x="6449651" y="1709804"/>
              <a:ext cx="2086336" cy="594907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5C258B7-1947-4D96-BF8C-072903891A8D}"/>
              </a:ext>
            </a:extLst>
          </p:cNvPr>
          <p:cNvGrpSpPr/>
          <p:nvPr/>
        </p:nvGrpSpPr>
        <p:grpSpPr>
          <a:xfrm>
            <a:off x="3914527" y="4119533"/>
            <a:ext cx="2944511" cy="1998568"/>
            <a:chOff x="3914527" y="4119533"/>
            <a:chExt cx="2944511" cy="1998568"/>
          </a:xfrm>
        </p:grpSpPr>
        <p:sp>
          <p:nvSpPr>
            <p:cNvPr id="34" name="Rechteck: abgerundete Ecken 50">
              <a:extLst>
                <a:ext uri="{FF2B5EF4-FFF2-40B4-BE49-F238E27FC236}">
                  <a16:creationId xmlns:a16="http://schemas.microsoft.com/office/drawing/2014/main" id="{24BE8961-338E-426B-A2D7-81AFAA805053}"/>
                </a:ext>
              </a:extLst>
            </p:cNvPr>
            <p:cNvSpPr/>
            <p:nvPr/>
          </p:nvSpPr>
          <p:spPr>
            <a:xfrm>
              <a:off x="3914527" y="5596732"/>
              <a:ext cx="2535124" cy="521369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Reflection</a:t>
              </a:r>
              <a:r>
                <a:rPr lang="de-DE" sz="1400" dirty="0">
                  <a:solidFill>
                    <a:schemeClr val="bg1"/>
                  </a:solidFill>
                </a:rPr>
                <a:t> and </a:t>
              </a:r>
              <a:r>
                <a:rPr lang="de-DE" sz="1400" dirty="0" err="1">
                  <a:solidFill>
                    <a:schemeClr val="bg1"/>
                  </a:solidFill>
                </a:rPr>
                <a:t>evaluation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 err="1">
                  <a:solidFill>
                    <a:schemeClr val="bg1"/>
                  </a:solidFill>
                </a:rPr>
                <a:t>of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the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coaching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process</a:t>
              </a:r>
              <a:endParaRPr lang="de-A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EDDA702C-BF59-48E0-AB29-76491FB68826}"/>
                </a:ext>
              </a:extLst>
            </p:cNvPr>
            <p:cNvCxnSpPr>
              <a:cxnSpLocks/>
              <a:stCxn id="38" idx="2"/>
              <a:endCxn id="34" idx="0"/>
            </p:cNvCxnSpPr>
            <p:nvPr/>
          </p:nvCxnSpPr>
          <p:spPr>
            <a:xfrm>
              <a:off x="5182089" y="5249159"/>
              <a:ext cx="0" cy="347573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Verbinder: gewinkelt 62">
              <a:extLst>
                <a:ext uri="{FF2B5EF4-FFF2-40B4-BE49-F238E27FC236}">
                  <a16:creationId xmlns:a16="http://schemas.microsoft.com/office/drawing/2014/main" id="{40F26AE9-D33F-443E-9A84-85F6CAEBCA69}"/>
                </a:ext>
              </a:extLst>
            </p:cNvPr>
            <p:cNvCxnSpPr>
              <a:stCxn id="34" idx="3"/>
              <a:endCxn id="26" idx="3"/>
            </p:cNvCxnSpPr>
            <p:nvPr/>
          </p:nvCxnSpPr>
          <p:spPr>
            <a:xfrm flipV="1">
              <a:off x="6449651" y="4119533"/>
              <a:ext cx="12700" cy="1737884"/>
            </a:xfrm>
            <a:prstGeom prst="bentConnector3">
              <a:avLst>
                <a:gd name="adj1" fmla="val 3198063"/>
              </a:avLst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57D3C946-1196-41B1-B30C-2DE954641E8C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 flipH="1">
              <a:off x="6449651" y="4988474"/>
              <a:ext cx="409387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4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301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Clarifying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purpose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intervention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0701" y="1741168"/>
            <a:ext cx="11028575" cy="296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Reaching a </a:t>
            </a:r>
            <a:r>
              <a:rPr lang="en-US" sz="2400" i="1" dirty="0">
                <a:ea typeface="Times New Roman" panose="02020603050405020304" pitchFamily="18" charset="0"/>
              </a:rPr>
              <a:t>joint understanding </a:t>
            </a:r>
            <a:r>
              <a:rPr lang="en-US" sz="2400" dirty="0">
                <a:ea typeface="Times New Roman" panose="02020603050405020304" pitchFamily="18" charset="0"/>
              </a:rPr>
              <a:t>about:</a:t>
            </a:r>
            <a:endParaRPr lang="de-DE" sz="2400" dirty="0"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coachee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de-D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de-D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What are 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of the coach,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coachee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and stakeholders?</a:t>
            </a: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How is the coaching intervention linked to the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wider organizational context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831626" y="2498770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831626" y="3108371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846375" y="3732238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2" name="Picture 6" descr="Karte, Pin, Icon, Reisen, Pinpoint, Z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05" y="1131573"/>
            <a:ext cx="2651583" cy="17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855221" y="4371330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0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565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Building a </a:t>
            </a:r>
            <a:r>
              <a:rPr lang="de-DE" sz="3600" dirty="0" err="1">
                <a:solidFill>
                  <a:schemeClr val="bg1"/>
                </a:solidFill>
              </a:rPr>
              <a:t>relationship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client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organization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7648973" y="1763360"/>
            <a:ext cx="3545458" cy="4137658"/>
            <a:chOff x="7619476" y="1980387"/>
            <a:chExt cx="3545458" cy="4137658"/>
          </a:xfrm>
        </p:grpSpPr>
        <p:sp>
          <p:nvSpPr>
            <p:cNvPr id="16" name="Rechteck 15"/>
            <p:cNvSpPr/>
            <p:nvPr/>
          </p:nvSpPr>
          <p:spPr>
            <a:xfrm>
              <a:off x="7619476" y="2927691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Contractual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b="1" dirty="0" err="1"/>
                <a:t>agreement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619476" y="4055942"/>
              <a:ext cx="354545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Purpose</a:t>
              </a:r>
              <a:r>
                <a:rPr lang="de-DE" sz="1600" dirty="0"/>
                <a:t>/</a:t>
              </a:r>
              <a:r>
                <a:rPr lang="de-DE" sz="1600" dirty="0" err="1"/>
                <a:t>goal</a:t>
              </a:r>
              <a:r>
                <a:rPr lang="de-DE" sz="1600" dirty="0"/>
                <a:t>/</a:t>
              </a:r>
              <a:r>
                <a:rPr lang="de-DE" sz="1600" dirty="0" err="1"/>
                <a:t>desired</a:t>
              </a:r>
              <a:r>
                <a:rPr lang="de-DE" sz="1600" dirty="0"/>
                <a:t> </a:t>
              </a:r>
              <a:r>
                <a:rPr lang="de-DE" sz="1600" dirty="0" err="1"/>
                <a:t>outcome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Number</a:t>
              </a:r>
              <a:r>
                <a:rPr lang="de-DE" sz="1600" dirty="0"/>
                <a:t>/</a:t>
              </a:r>
              <a:r>
                <a:rPr lang="de-DE" sz="1600" dirty="0" err="1"/>
                <a:t>duration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sessions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Duration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coaching</a:t>
              </a:r>
              <a:r>
                <a:rPr lang="de-DE" sz="1600" dirty="0"/>
                <a:t> </a:t>
              </a:r>
              <a:r>
                <a:rPr lang="de-DE" sz="1600" dirty="0" err="1"/>
                <a:t>service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Compensation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coach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Coaching </a:t>
              </a:r>
              <a:r>
                <a:rPr lang="de-DE" sz="1600" dirty="0" err="1"/>
                <a:t>setting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Use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assessment</a:t>
              </a:r>
              <a:r>
                <a:rPr lang="de-DE" sz="1600" dirty="0"/>
                <a:t> </a:t>
              </a:r>
              <a:r>
                <a:rPr lang="de-DE" sz="1600" dirty="0" err="1"/>
                <a:t>tools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Support </a:t>
              </a:r>
              <a:r>
                <a:rPr lang="de-DE" sz="1600" dirty="0" err="1"/>
                <a:t>required</a:t>
              </a:r>
              <a:r>
                <a:rPr lang="de-DE" sz="1600" dirty="0"/>
                <a:t> </a:t>
              </a:r>
              <a:r>
                <a:rPr lang="de-DE" sz="1600" dirty="0" err="1"/>
                <a:t>by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organization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Confidentiality</a:t>
              </a:r>
              <a:r>
                <a:rPr lang="de-DE" sz="1600" dirty="0"/>
                <a:t> </a:t>
              </a:r>
              <a:r>
                <a:rPr lang="de-DE" sz="1600" dirty="0" err="1"/>
                <a:t>clause</a:t>
              </a:r>
              <a:endParaRPr lang="de-DE" sz="1600" dirty="0"/>
            </a:p>
          </p:txBody>
        </p:sp>
        <p:pic>
          <p:nvPicPr>
            <p:cNvPr id="2052" name="Picture 4" descr="Vertrag, Rechte, Vorschrift, Paragraph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772" y="1980387"/>
              <a:ext cx="828199" cy="82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406786" y="1250110"/>
            <a:ext cx="3030793" cy="3659703"/>
            <a:chOff x="4377289" y="1467137"/>
            <a:chExt cx="3030793" cy="3659703"/>
          </a:xfrm>
        </p:grpSpPr>
        <p:sp>
          <p:nvSpPr>
            <p:cNvPr id="14" name="Rechteck 13"/>
            <p:cNvSpPr/>
            <p:nvPr/>
          </p:nvSpPr>
          <p:spPr>
            <a:xfrm>
              <a:off x="4377289" y="2927691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Organizational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b="1" dirty="0" err="1"/>
                <a:t>context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31367" y="4049622"/>
              <a:ext cx="214712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Goals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Culture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Structure</a:t>
              </a:r>
              <a:r>
                <a:rPr lang="de-DE" sz="1600" dirty="0"/>
                <a:t>/</a:t>
              </a:r>
              <a:r>
                <a:rPr lang="de-DE" sz="1600" dirty="0" err="1"/>
                <a:t>processes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Power </a:t>
              </a:r>
              <a:r>
                <a:rPr lang="de-DE" sz="1600" dirty="0" err="1"/>
                <a:t>relationships</a:t>
              </a:r>
              <a:endParaRPr lang="de-DE" sz="1600" dirty="0"/>
            </a:p>
          </p:txBody>
        </p:sp>
        <p:pic>
          <p:nvPicPr>
            <p:cNvPr id="2054" name="Picture 6" descr="Verbunden, Netzwerk, Team, Teamarbe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242" y="1467137"/>
              <a:ext cx="1842944" cy="1386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1164599" y="1763360"/>
            <a:ext cx="3030793" cy="3106579"/>
            <a:chOff x="1164599" y="1763360"/>
            <a:chExt cx="3030793" cy="3106579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64599" y="1763360"/>
              <a:ext cx="3030793" cy="1920698"/>
              <a:chOff x="1135102" y="1980387"/>
              <a:chExt cx="3030793" cy="1920698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1135102" y="2927691"/>
                <a:ext cx="3030793" cy="973394"/>
              </a:xfrm>
              <a:prstGeom prst="rect">
                <a:avLst/>
              </a:prstGeom>
              <a:solidFill>
                <a:srgbClr val="1C78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Goals </a:t>
                </a:r>
                <a:r>
                  <a:rPr lang="de-DE" b="1" dirty="0" err="1"/>
                  <a:t>of</a:t>
                </a:r>
                <a:r>
                  <a:rPr lang="de-DE" b="1" dirty="0"/>
                  <a:t> </a:t>
                </a:r>
                <a:r>
                  <a:rPr lang="de-DE" b="1" dirty="0" err="1"/>
                  <a:t>the</a:t>
                </a:r>
                <a:r>
                  <a:rPr lang="de-DE" b="1" dirty="0"/>
                  <a:t> </a:t>
                </a:r>
                <a:r>
                  <a:rPr lang="de-DE" b="1" dirty="0" err="1"/>
                  <a:t>coaching</a:t>
                </a:r>
                <a:r>
                  <a:rPr lang="de-DE" b="1" dirty="0"/>
                  <a:t> </a:t>
                </a:r>
                <a:r>
                  <a:rPr lang="de-DE" b="1" dirty="0" err="1"/>
                  <a:t>assignment</a:t>
                </a:r>
                <a:r>
                  <a:rPr lang="de-DE" dirty="0"/>
                  <a:t> – link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organizational</a:t>
                </a:r>
                <a:r>
                  <a:rPr lang="de-DE" dirty="0"/>
                  <a:t> </a:t>
                </a:r>
                <a:r>
                  <a:rPr lang="de-DE" dirty="0" err="1"/>
                  <a:t>goals</a:t>
                </a:r>
                <a:endParaRPr lang="de-DE" dirty="0"/>
              </a:p>
            </p:txBody>
          </p:sp>
          <p:pic>
            <p:nvPicPr>
              <p:cNvPr id="2050" name="Picture 2" descr="Ziel, Pfeil, Stierauge, Bullsey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352" y="1980387"/>
                <a:ext cx="863305" cy="838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feld 23"/>
            <p:cNvSpPr txBox="1"/>
            <p:nvPr/>
          </p:nvSpPr>
          <p:spPr>
            <a:xfrm>
              <a:off x="1324374" y="3792721"/>
              <a:ext cx="27584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Goal </a:t>
              </a:r>
              <a:r>
                <a:rPr lang="de-DE" sz="1600" dirty="0" err="1"/>
                <a:t>alignment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Information </a:t>
              </a:r>
              <a:r>
                <a:rPr lang="de-DE" sz="1600" dirty="0" err="1"/>
                <a:t>about</a:t>
              </a:r>
              <a:r>
                <a:rPr lang="de-DE" sz="1600" dirty="0"/>
                <a:t> </a:t>
              </a:r>
              <a:r>
                <a:rPr lang="de-DE" sz="1600" dirty="0" err="1"/>
                <a:t>progress</a:t>
              </a:r>
              <a:r>
                <a:rPr lang="de-DE" sz="1600" dirty="0"/>
                <a:t/>
              </a:r>
              <a:br>
                <a:rPr lang="de-DE" sz="1600" dirty="0"/>
              </a:b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results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coaching</a:t>
              </a:r>
              <a:r>
                <a:rPr lang="de-DE" sz="1600" dirty="0"/>
                <a:t/>
              </a:r>
              <a:br>
                <a:rPr lang="de-DE" sz="1600" dirty="0"/>
              </a:br>
              <a:r>
                <a:rPr lang="de-DE" sz="1600" dirty="0" err="1"/>
                <a:t>process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2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6010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Building </a:t>
            </a:r>
            <a:r>
              <a:rPr lang="de-DE" sz="3600" dirty="0" err="1">
                <a:solidFill>
                  <a:schemeClr val="bg1"/>
                </a:solidFill>
              </a:rPr>
              <a:t>trust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coachee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04897" y="166862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057731" y="176272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1668629"/>
            <a:ext cx="310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Being</a:t>
            </a:r>
            <a:r>
              <a:rPr lang="de-DE" sz="2400" dirty="0"/>
              <a:t> </a:t>
            </a:r>
            <a:r>
              <a:rPr lang="de-DE" sz="2400" b="1" dirty="0"/>
              <a:t>open </a:t>
            </a:r>
            <a:r>
              <a:rPr lang="de-DE" sz="2400" b="1" dirty="0" err="1"/>
              <a:t>and</a:t>
            </a:r>
            <a:r>
              <a:rPr lang="de-DE" sz="2400" b="1" dirty="0"/>
              <a:t> honest</a:t>
            </a:r>
            <a:endParaRPr lang="de-AT" sz="24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2366719"/>
            <a:ext cx="318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Ensuring</a:t>
            </a:r>
            <a:r>
              <a:rPr lang="de-DE" sz="2400" dirty="0"/>
              <a:t> </a:t>
            </a:r>
            <a:r>
              <a:rPr lang="de-DE" sz="2400" b="1" dirty="0" err="1"/>
              <a:t>confidentiality</a:t>
            </a:r>
            <a:endParaRPr lang="de-AT" sz="24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3045581"/>
            <a:ext cx="410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Managing </a:t>
            </a:r>
            <a:r>
              <a:rPr lang="de-DE" sz="2400" b="1" dirty="0"/>
              <a:t>mutual </a:t>
            </a:r>
            <a:r>
              <a:rPr lang="de-DE" sz="2400" b="1" dirty="0" err="1"/>
              <a:t>expectations</a:t>
            </a:r>
            <a:endParaRPr lang="de-AT" sz="2400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3743671"/>
            <a:ext cx="305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Keeping</a:t>
            </a:r>
            <a:r>
              <a:rPr lang="de-DE" sz="2400" b="1" dirty="0"/>
              <a:t> </a:t>
            </a:r>
            <a:r>
              <a:rPr lang="de-DE" sz="2400" b="1" dirty="0" err="1"/>
              <a:t>commitments</a:t>
            </a:r>
            <a:endParaRPr lang="de-AT" sz="2400" b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4432910"/>
            <a:ext cx="809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Showing</a:t>
            </a:r>
            <a:r>
              <a:rPr lang="de-DE" sz="2400" b="1" dirty="0"/>
              <a:t> care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concern</a:t>
            </a:r>
            <a:r>
              <a:rPr lang="de-DE" sz="2400" b="1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coachee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interests</a:t>
            </a:r>
            <a:endParaRPr lang="de-AT" sz="2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2488340" y="5112667"/>
            <a:ext cx="592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Bolstering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self-confidence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coachee</a:t>
            </a:r>
            <a:endParaRPr lang="de-AT" sz="2400" dirty="0"/>
          </a:p>
        </p:txBody>
      </p:sp>
      <p:pic>
        <p:nvPicPr>
          <p:cNvPr id="3076" name="Picture 4" descr="Puzzle, Vertrauen, Verlässlichke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2706" y="3007830"/>
            <a:ext cx="3905703" cy="12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36980" y="2357868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4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089814" y="2451965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62338" y="305205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115172" y="314615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36980" y="375997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089814" y="385407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62337" y="4469624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115171" y="4563721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2064359" y="513272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7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 rot="10800000">
            <a:off x="2117193" y="5226822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1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634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Gathering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analyzing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data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6526116"/>
            <a:ext cx="706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pixabay.com. GAPS </a:t>
            </a:r>
            <a:r>
              <a:rPr lang="de-DE" sz="800" dirty="0" err="1"/>
              <a:t>model</a:t>
            </a:r>
            <a:r>
              <a:rPr lang="de-DE" sz="800" dirty="0"/>
              <a:t>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en-US" altLang="de-DE" sz="800" dirty="0">
                <a:ea typeface="Times New Roman" panose="02020603050405020304" pitchFamily="18" charset="0"/>
              </a:rPr>
              <a:t>Peterson, D. B. (2011). Executive coaching: A critical review and recommendations for advancing the practice.</a:t>
            </a:r>
            <a:br>
              <a:rPr lang="en-US" altLang="de-DE" sz="800" dirty="0">
                <a:ea typeface="Times New Roman" panose="02020603050405020304" pitchFamily="18" charset="0"/>
              </a:rPr>
            </a:br>
            <a:r>
              <a:rPr lang="en-US" altLang="de-DE" sz="800" dirty="0">
                <a:ea typeface="Times New Roman" panose="02020603050405020304" pitchFamily="18" charset="0"/>
              </a:rPr>
              <a:t>In: </a:t>
            </a:r>
            <a:r>
              <a:rPr lang="en-US" altLang="de-DE" sz="800" dirty="0" err="1">
                <a:ea typeface="Times New Roman" panose="02020603050405020304" pitchFamily="18" charset="0"/>
              </a:rPr>
              <a:t>Zedeck</a:t>
            </a:r>
            <a:r>
              <a:rPr lang="en-US" altLang="de-DE" sz="800" dirty="0">
                <a:ea typeface="Times New Roman" panose="02020603050405020304" pitchFamily="18" charset="0"/>
              </a:rPr>
              <a:t>, S. (</a:t>
            </a:r>
            <a:r>
              <a:rPr lang="en-US" altLang="de-DE" sz="800" dirty="0" err="1">
                <a:ea typeface="Times New Roman" panose="02020603050405020304" pitchFamily="18" charset="0"/>
              </a:rPr>
              <a:t>ed</a:t>
            </a:r>
            <a:r>
              <a:rPr lang="en-US" altLang="de-DE" sz="800" dirty="0">
                <a:ea typeface="Times New Roman" panose="02020603050405020304" pitchFamily="18" charset="0"/>
              </a:rPr>
              <a:t>), </a:t>
            </a:r>
            <a:r>
              <a:rPr lang="en-US" altLang="de-DE" sz="800" i="1" dirty="0">
                <a:ea typeface="Times New Roman" panose="02020603050405020304" pitchFamily="18" charset="0"/>
              </a:rPr>
              <a:t>APA Handbook of Industrial and Organizational Psychology</a:t>
            </a:r>
            <a:r>
              <a:rPr lang="en-US" altLang="de-DE" sz="800" dirty="0">
                <a:ea typeface="Times New Roman" panose="02020603050405020304" pitchFamily="18" charset="0"/>
              </a:rPr>
              <a:t>, Vol. 2</a:t>
            </a:r>
            <a:r>
              <a:rPr lang="en-US" altLang="de-DE" sz="800" u="sng" dirty="0">
                <a:solidFill>
                  <a:srgbClr val="008080"/>
                </a:solidFill>
                <a:ea typeface="Times New Roman" panose="02020603050405020304" pitchFamily="18" charset="0"/>
              </a:rPr>
              <a:t>,</a:t>
            </a:r>
            <a:r>
              <a:rPr lang="en-US" altLang="de-DE" sz="800" dirty="0">
                <a:ea typeface="Times New Roman" panose="02020603050405020304" pitchFamily="18" charset="0"/>
              </a:rPr>
              <a:t> </a:t>
            </a:r>
            <a:r>
              <a:rPr lang="en-US" altLang="de-DE" sz="800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altLang="de-DE" sz="800" dirty="0">
                <a:ea typeface="Times New Roman" panose="02020603050405020304" pitchFamily="18" charset="0"/>
              </a:rPr>
              <a:t>pp. 527–566</a:t>
            </a:r>
            <a:r>
              <a:rPr lang="en-US" altLang="de-DE" sz="800" dirty="0">
                <a:solidFill>
                  <a:srgbClr val="FF0000"/>
                </a:solidFill>
                <a:ea typeface="Times New Roman" panose="02020603050405020304" pitchFamily="18" charset="0"/>
              </a:rPr>
              <a:t>)</a:t>
            </a:r>
            <a:r>
              <a:rPr lang="en-US" altLang="de-DE" sz="800" dirty="0">
                <a:ea typeface="Times New Roman" panose="02020603050405020304" pitchFamily="18" charset="0"/>
              </a:rPr>
              <a:t>. Washington, DC: American Psychological Association.</a:t>
            </a:r>
            <a:endParaRPr lang="en-US" altLang="de-DE" sz="105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318994" y="1250110"/>
            <a:ext cx="6587646" cy="3229761"/>
            <a:chOff x="2295567" y="1609238"/>
            <a:chExt cx="6587646" cy="3229761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506274" y="1609238"/>
              <a:ext cx="4333875" cy="1281025"/>
              <a:chOff x="438092" y="2270490"/>
              <a:chExt cx="4333875" cy="1281025"/>
            </a:xfrm>
          </p:grpSpPr>
          <p:pic>
            <p:nvPicPr>
              <p:cNvPr id="4098" name="Picture 2" descr="Mut Zur Lücke, London, U Bahn, Transport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974" b="36455"/>
              <a:stretch/>
            </p:blipFill>
            <p:spPr bwMode="auto">
              <a:xfrm>
                <a:off x="438092" y="2270490"/>
                <a:ext cx="4333875" cy="1216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feld 1"/>
              <p:cNvSpPr txBox="1"/>
              <p:nvPr/>
            </p:nvSpPr>
            <p:spPr>
              <a:xfrm flipH="1">
                <a:off x="4451787" y="2905184"/>
                <a:ext cx="3097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>
                    <a:solidFill>
                      <a:srgbClr val="EEE96E"/>
                    </a:solidFill>
                  </a:rPr>
                  <a:t>s</a:t>
                </a:r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2503613" y="255398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G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295567" y="3638670"/>
              <a:ext cx="13304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G</a:t>
              </a:r>
              <a:r>
                <a:rPr lang="de-DE" dirty="0"/>
                <a:t>oals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values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endParaRPr lang="de-DE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250904" y="255398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A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030386" y="3638670"/>
              <a:ext cx="13554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/>
                <a:t>A</a:t>
              </a:r>
              <a:r>
                <a:rPr lang="de-DE" dirty="0" err="1"/>
                <a:t>bilities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/>
                <a:t>strengths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endParaRPr lang="de-DE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998195" y="255398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P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811345" y="3638670"/>
              <a:ext cx="12881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/>
                <a:t>P</a:t>
              </a:r>
              <a:r>
                <a:rPr lang="de-DE" dirty="0" err="1"/>
                <a:t>erceptions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others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about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coachee</a:t>
              </a:r>
              <a:endParaRPr lang="de-DE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736046" y="255398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/>
                <a:t>S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503283" y="3638670"/>
              <a:ext cx="13799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/>
                <a:t>S</a:t>
              </a:r>
              <a:r>
                <a:rPr lang="de-DE" dirty="0" err="1"/>
                <a:t>uccess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/>
                <a:t>factors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sz="1200" dirty="0"/>
                <a:t>(</a:t>
              </a:r>
              <a:r>
                <a:rPr lang="de-DE" sz="1200" dirty="0" err="1"/>
                <a:t>what</a:t>
              </a:r>
              <a:r>
                <a:rPr lang="de-DE" sz="1200" dirty="0"/>
                <a:t> </a:t>
              </a:r>
              <a:r>
                <a:rPr lang="de-DE" sz="1200" dirty="0" err="1"/>
                <a:t>you</a:t>
              </a:r>
              <a:r>
                <a:rPr lang="de-DE" sz="1200" dirty="0"/>
                <a:t> </a:t>
              </a:r>
              <a:r>
                <a:rPr lang="de-DE" sz="1200" dirty="0" err="1"/>
                <a:t>need</a:t>
              </a:r>
              <a:r>
                <a:rPr lang="de-DE" sz="1200" dirty="0"/>
                <a:t> </a:t>
              </a:r>
              <a:r>
                <a:rPr lang="de-DE" sz="1200" dirty="0" err="1"/>
                <a:t>to</a:t>
              </a:r>
              <a:r>
                <a:rPr lang="de-DE" sz="1200" dirty="0"/>
                <a:t> </a:t>
              </a:r>
              <a:br>
                <a:rPr lang="de-DE" sz="1200" dirty="0"/>
              </a:br>
              <a:r>
                <a:rPr lang="de-DE" sz="1200" dirty="0" err="1"/>
                <a:t>be</a:t>
              </a:r>
              <a:r>
                <a:rPr lang="de-DE" sz="1200" dirty="0"/>
                <a:t> </a:t>
              </a:r>
              <a:r>
                <a:rPr lang="de-DE" sz="1200" dirty="0" err="1"/>
                <a:t>successful</a:t>
              </a:r>
              <a:r>
                <a:rPr lang="de-DE" sz="1200" dirty="0"/>
                <a:t> in </a:t>
              </a:r>
              <a:br>
                <a:rPr lang="de-DE" sz="1200" dirty="0"/>
              </a:br>
              <a:r>
                <a:rPr lang="de-DE" sz="1200" dirty="0" err="1"/>
                <a:t>the</a:t>
              </a:r>
              <a:r>
                <a:rPr lang="de-DE" sz="1200" dirty="0"/>
                <a:t> </a:t>
              </a:r>
              <a:r>
                <a:rPr lang="de-DE" sz="1200" dirty="0" err="1"/>
                <a:t>coachee’s</a:t>
              </a:r>
              <a:r>
                <a:rPr lang="de-DE" sz="1200" dirty="0"/>
                <a:t> </a:t>
              </a:r>
              <a:r>
                <a:rPr lang="de-DE" sz="1200" dirty="0" err="1"/>
                <a:t>role</a:t>
              </a:r>
              <a:r>
                <a:rPr lang="de-DE" sz="1200" dirty="0"/>
                <a:t>)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759929" y="4782694"/>
            <a:ext cx="10326667" cy="640643"/>
            <a:chOff x="582561" y="5710760"/>
            <a:chExt cx="10326667" cy="640643"/>
          </a:xfrm>
        </p:grpSpPr>
        <p:sp>
          <p:nvSpPr>
            <p:cNvPr id="51" name="Rechteck 50"/>
            <p:cNvSpPr/>
            <p:nvPr/>
          </p:nvSpPr>
          <p:spPr>
            <a:xfrm>
              <a:off x="582561" y="5710760"/>
              <a:ext cx="10326667" cy="640643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61799" y="5846415"/>
              <a:ext cx="10046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Tools: </a:t>
              </a:r>
              <a:r>
                <a:rPr lang="de-DE" dirty="0" err="1"/>
                <a:t>questionnaires</a:t>
              </a:r>
              <a:r>
                <a:rPr lang="de-DE" dirty="0"/>
                <a:t>, </a:t>
              </a:r>
              <a:r>
                <a:rPr lang="de-DE" dirty="0" err="1"/>
                <a:t>personality</a:t>
              </a:r>
              <a:r>
                <a:rPr lang="de-DE" dirty="0"/>
                <a:t> </a:t>
              </a:r>
              <a:r>
                <a:rPr lang="de-DE" dirty="0" err="1"/>
                <a:t>inventories</a:t>
              </a:r>
              <a:r>
                <a:rPr lang="de-DE" dirty="0"/>
                <a:t>, 360-degree </a:t>
              </a:r>
              <a:r>
                <a:rPr lang="de-DE" dirty="0" err="1"/>
                <a:t>feedback</a:t>
              </a:r>
              <a:r>
                <a:rPr lang="de-DE" dirty="0"/>
                <a:t> </a:t>
              </a:r>
              <a:r>
                <a:rPr lang="de-DE" dirty="0" err="1"/>
                <a:t>surveys</a:t>
              </a:r>
              <a:r>
                <a:rPr lang="de-DE" dirty="0"/>
                <a:t>, </a:t>
              </a:r>
              <a:r>
                <a:rPr lang="de-DE" dirty="0" err="1"/>
                <a:t>expectations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stakeholders</a:t>
              </a:r>
              <a:endParaRPr lang="de-DE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1C66E4B-9BF7-4C5E-B457-E9EAED64150D}"/>
              </a:ext>
            </a:extLst>
          </p:cNvPr>
          <p:cNvGrpSpPr/>
          <p:nvPr/>
        </p:nvGrpSpPr>
        <p:grpSpPr>
          <a:xfrm>
            <a:off x="3330802" y="5558992"/>
            <a:ext cx="4445319" cy="664301"/>
            <a:chOff x="3330802" y="5558992"/>
            <a:chExt cx="4445319" cy="664301"/>
          </a:xfrm>
        </p:grpSpPr>
        <p:sp>
          <p:nvSpPr>
            <p:cNvPr id="13" name="Gleichschenkliges Dreieck 12"/>
            <p:cNvSpPr/>
            <p:nvPr/>
          </p:nvSpPr>
          <p:spPr>
            <a:xfrm flipV="1">
              <a:off x="5077594" y="5558992"/>
              <a:ext cx="884903" cy="2437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330802" y="5853961"/>
              <a:ext cx="4445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Coacheeʼs</a:t>
              </a:r>
              <a:r>
                <a:rPr lang="de-DE" b="1" dirty="0"/>
                <a:t> </a:t>
              </a:r>
              <a:r>
                <a:rPr lang="de-DE" b="1" dirty="0" err="1"/>
                <a:t>strengths</a:t>
              </a:r>
              <a:r>
                <a:rPr lang="de-DE" b="1" dirty="0"/>
                <a:t> </a:t>
              </a:r>
              <a:r>
                <a:rPr lang="de-DE" b="1" dirty="0" err="1"/>
                <a:t>and</a:t>
              </a:r>
              <a:r>
                <a:rPr lang="de-DE" b="1" dirty="0"/>
                <a:t> </a:t>
              </a:r>
              <a:r>
                <a:rPr lang="de-DE" b="1" dirty="0" err="1"/>
                <a:t>development</a:t>
              </a:r>
              <a:r>
                <a:rPr lang="de-DE" b="1" dirty="0"/>
                <a:t> </a:t>
              </a:r>
              <a:r>
                <a:rPr lang="de-DE" b="1" dirty="0" err="1"/>
                <a:t>needs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3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7321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Typical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structure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session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5CEB561-7A16-4ADF-AA69-659F7AC6CD66}"/>
              </a:ext>
            </a:extLst>
          </p:cNvPr>
          <p:cNvGrpSpPr/>
          <p:nvPr/>
        </p:nvGrpSpPr>
        <p:grpSpPr>
          <a:xfrm>
            <a:off x="2882809" y="1493292"/>
            <a:ext cx="4041558" cy="737212"/>
            <a:chOff x="2882809" y="1493292"/>
            <a:chExt cx="4041558" cy="737212"/>
          </a:xfrm>
        </p:grpSpPr>
        <p:sp>
          <p:nvSpPr>
            <p:cNvPr id="27" name="Rechteck: abgerundete Ecken 22">
              <a:extLst>
                <a:ext uri="{FF2B5EF4-FFF2-40B4-BE49-F238E27FC236}">
                  <a16:creationId xmlns:a16="http://schemas.microsoft.com/office/drawing/2014/main" id="{749AC86B-062E-40C7-8F67-9F74A975BEAB}"/>
                </a:ext>
              </a:extLst>
            </p:cNvPr>
            <p:cNvSpPr/>
            <p:nvPr/>
          </p:nvSpPr>
          <p:spPr>
            <a:xfrm>
              <a:off x="3679127" y="1522936"/>
              <a:ext cx="3245240" cy="663783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Reconnecting</a:t>
              </a:r>
              <a:endParaRPr lang="de-AT" dirty="0">
                <a:solidFill>
                  <a:schemeClr val="bg1"/>
                </a:solidFill>
              </a:endParaRPr>
            </a:p>
          </p:txBody>
        </p:sp>
        <p:pic>
          <p:nvPicPr>
            <p:cNvPr id="53" name="Grafik 52" descr="Händedruck">
              <a:extLst>
                <a:ext uri="{FF2B5EF4-FFF2-40B4-BE49-F238E27FC236}">
                  <a16:creationId xmlns:a16="http://schemas.microsoft.com/office/drawing/2014/main" id="{5EC27AE5-E380-4DFD-B52D-1A63B8804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882809" y="1493292"/>
              <a:ext cx="737212" cy="737212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DA08428-AE7A-4CD4-A9B8-47C042B43BE0}"/>
              </a:ext>
            </a:extLst>
          </p:cNvPr>
          <p:cNvGrpSpPr/>
          <p:nvPr/>
        </p:nvGrpSpPr>
        <p:grpSpPr>
          <a:xfrm>
            <a:off x="2882809" y="5037237"/>
            <a:ext cx="4041558" cy="1036690"/>
            <a:chOff x="2882809" y="5037237"/>
            <a:chExt cx="4041558" cy="1036690"/>
          </a:xfrm>
        </p:grpSpPr>
        <p:sp>
          <p:nvSpPr>
            <p:cNvPr id="32" name="Rechteck: abgerundete Ecken 21">
              <a:extLst>
                <a:ext uri="{FF2B5EF4-FFF2-40B4-BE49-F238E27FC236}">
                  <a16:creationId xmlns:a16="http://schemas.microsoft.com/office/drawing/2014/main" id="{1F6BF89A-97C9-4A5D-B9BC-563CFA414227}"/>
                </a:ext>
              </a:extLst>
            </p:cNvPr>
            <p:cNvSpPr/>
            <p:nvPr/>
          </p:nvSpPr>
          <p:spPr>
            <a:xfrm>
              <a:off x="3679127" y="5312443"/>
              <a:ext cx="3245240" cy="663783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Setting </a:t>
              </a:r>
              <a:r>
                <a:rPr lang="de-DE" dirty="0" err="1">
                  <a:solidFill>
                    <a:schemeClr val="bg1"/>
                  </a:solidFill>
                </a:rPr>
                <a:t>up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accountability</a:t>
              </a:r>
              <a:endParaRPr lang="de-AT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C736FEC6-5432-4A26-A5A5-E8C0EB5CAC7A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>
              <a:off x="5301747" y="5037237"/>
              <a:ext cx="0" cy="275206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Grafik 53" descr="Liste">
              <a:extLst>
                <a:ext uri="{FF2B5EF4-FFF2-40B4-BE49-F238E27FC236}">
                  <a16:creationId xmlns:a16="http://schemas.microsoft.com/office/drawing/2014/main" id="{81878241-BA05-45D8-B3FE-DE4621929D8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82809" y="5242366"/>
              <a:ext cx="828800" cy="831561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22FA606-5AEE-428B-8DB3-429A5682897E}"/>
              </a:ext>
            </a:extLst>
          </p:cNvPr>
          <p:cNvGrpSpPr/>
          <p:nvPr/>
        </p:nvGrpSpPr>
        <p:grpSpPr>
          <a:xfrm>
            <a:off x="2850348" y="4089590"/>
            <a:ext cx="4074019" cy="1001298"/>
            <a:chOff x="2850348" y="4089590"/>
            <a:chExt cx="4074019" cy="1001298"/>
          </a:xfrm>
        </p:grpSpPr>
        <p:sp>
          <p:nvSpPr>
            <p:cNvPr id="31" name="Rechteck: abgerundete Ecken 19">
              <a:extLst>
                <a:ext uri="{FF2B5EF4-FFF2-40B4-BE49-F238E27FC236}">
                  <a16:creationId xmlns:a16="http://schemas.microsoft.com/office/drawing/2014/main" id="{3019C6A9-0C43-44D1-A049-8F1C1CB05D01}"/>
                </a:ext>
              </a:extLst>
            </p:cNvPr>
            <p:cNvSpPr/>
            <p:nvPr/>
          </p:nvSpPr>
          <p:spPr>
            <a:xfrm>
              <a:off x="3679127" y="4373454"/>
              <a:ext cx="3245240" cy="663783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Goal-</a:t>
              </a:r>
              <a:r>
                <a:rPr lang="de-DE" dirty="0" err="1">
                  <a:solidFill>
                    <a:schemeClr val="bg1"/>
                  </a:solidFill>
                </a:rPr>
                <a:t>oriented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dirty="0" err="1">
                  <a:solidFill>
                    <a:schemeClr val="bg1"/>
                  </a:solidFill>
                </a:rPr>
                <a:t>coaching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conversation</a:t>
              </a:r>
              <a:endParaRPr lang="de-AT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BC4DCE97-9647-4289-8B04-6957D432DA96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5301747" y="4089590"/>
              <a:ext cx="0" cy="283864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Grafik 54" descr="Fragen">
              <a:extLst>
                <a:ext uri="{FF2B5EF4-FFF2-40B4-BE49-F238E27FC236}">
                  <a16:creationId xmlns:a16="http://schemas.microsoft.com/office/drawing/2014/main" id="{87A7A5F2-6C42-410F-9DB3-563F63FE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50348" y="4259315"/>
              <a:ext cx="831573" cy="831573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1AE7C53-E75D-4A9F-B97B-1D18E0B38932}"/>
              </a:ext>
            </a:extLst>
          </p:cNvPr>
          <p:cNvGrpSpPr/>
          <p:nvPr/>
        </p:nvGrpSpPr>
        <p:grpSpPr>
          <a:xfrm>
            <a:off x="2846780" y="3146272"/>
            <a:ext cx="4077587" cy="969955"/>
            <a:chOff x="2846780" y="3146272"/>
            <a:chExt cx="4077587" cy="969955"/>
          </a:xfrm>
        </p:grpSpPr>
        <p:sp>
          <p:nvSpPr>
            <p:cNvPr id="30" name="Rechteck: abgerundete Ecken 17">
              <a:extLst>
                <a:ext uri="{FF2B5EF4-FFF2-40B4-BE49-F238E27FC236}">
                  <a16:creationId xmlns:a16="http://schemas.microsoft.com/office/drawing/2014/main" id="{A0A8839E-23E3-4244-88DE-C9E22E9E8139}"/>
                </a:ext>
              </a:extLst>
            </p:cNvPr>
            <p:cNvSpPr/>
            <p:nvPr/>
          </p:nvSpPr>
          <p:spPr>
            <a:xfrm>
              <a:off x="3679127" y="3425807"/>
              <a:ext cx="3245240" cy="663783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Setting </a:t>
              </a:r>
              <a:r>
                <a:rPr lang="de-DE" dirty="0" err="1">
                  <a:solidFill>
                    <a:schemeClr val="bg1"/>
                  </a:solidFill>
                </a:rPr>
                <a:t>the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agenda</a:t>
              </a:r>
              <a:endParaRPr lang="de-DE" dirty="0">
                <a:solidFill>
                  <a:schemeClr val="bg1"/>
                </a:solidFill>
              </a:endParaRPr>
            </a:p>
            <a:p>
              <a:pPr algn="ctr"/>
              <a:r>
                <a:rPr lang="de-DE" dirty="0">
                  <a:solidFill>
                    <a:schemeClr val="bg1"/>
                  </a:solidFill>
                </a:rPr>
                <a:t>(</a:t>
              </a:r>
              <a:r>
                <a:rPr lang="de-DE" dirty="0" err="1">
                  <a:solidFill>
                    <a:schemeClr val="bg1"/>
                  </a:solidFill>
                </a:rPr>
                <a:t>goal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for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the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session</a:t>
              </a:r>
              <a:r>
                <a:rPr lang="de-DE" dirty="0">
                  <a:solidFill>
                    <a:schemeClr val="bg1"/>
                  </a:solidFill>
                </a:rPr>
                <a:t>)</a:t>
              </a:r>
              <a:endParaRPr lang="de-AT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8B6C81E9-566C-4F68-8FF3-BDCA96D1D2C2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5301747" y="3146272"/>
              <a:ext cx="0" cy="279535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Grafik 56" descr="Ziel">
              <a:extLst>
                <a:ext uri="{FF2B5EF4-FFF2-40B4-BE49-F238E27FC236}">
                  <a16:creationId xmlns:a16="http://schemas.microsoft.com/office/drawing/2014/main" id="{CC935D91-0D97-4589-B292-239DDDA5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846780" y="3329690"/>
              <a:ext cx="786537" cy="786537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EE63887-8024-4581-BDC2-5DBBA215CF0D}"/>
              </a:ext>
            </a:extLst>
          </p:cNvPr>
          <p:cNvGrpSpPr/>
          <p:nvPr/>
        </p:nvGrpSpPr>
        <p:grpSpPr>
          <a:xfrm>
            <a:off x="2846780" y="2186719"/>
            <a:ext cx="4077587" cy="1023981"/>
            <a:chOff x="2846780" y="2186719"/>
            <a:chExt cx="4077587" cy="1023981"/>
          </a:xfrm>
        </p:grpSpPr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C99B86BC-9497-4748-A3E0-8F741D8965D4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5301747" y="2186719"/>
              <a:ext cx="0" cy="29577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: abgerundete Ecken 27">
              <a:extLst>
                <a:ext uri="{FF2B5EF4-FFF2-40B4-BE49-F238E27FC236}">
                  <a16:creationId xmlns:a16="http://schemas.microsoft.com/office/drawing/2014/main" id="{CFBA4F5B-99AE-4CE6-BA83-FD99AAF48430}"/>
                </a:ext>
              </a:extLst>
            </p:cNvPr>
            <p:cNvSpPr/>
            <p:nvPr/>
          </p:nvSpPr>
          <p:spPr>
            <a:xfrm>
              <a:off x="3679127" y="2482489"/>
              <a:ext cx="3245240" cy="663783"/>
            </a:xfrm>
            <a:prstGeom prst="roundRect">
              <a:avLst/>
            </a:prstGeom>
            <a:solidFill>
              <a:srgbClr val="1C78A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Progress review / 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dirty="0">
                  <a:solidFill>
                    <a:schemeClr val="bg1"/>
                  </a:solidFill>
                </a:rPr>
                <a:t>follow-</a:t>
              </a:r>
              <a:r>
                <a:rPr lang="de-DE" dirty="0" err="1">
                  <a:solidFill>
                    <a:schemeClr val="bg1"/>
                  </a:solidFill>
                </a:rPr>
                <a:t>up</a:t>
              </a:r>
              <a:endParaRPr lang="de-AT" dirty="0">
                <a:solidFill>
                  <a:schemeClr val="bg1"/>
                </a:solidFill>
              </a:endParaRPr>
            </a:p>
          </p:txBody>
        </p:sp>
        <p:pic>
          <p:nvPicPr>
            <p:cNvPr id="56" name="Grafik 55" descr="Checkliste">
              <a:extLst>
                <a:ext uri="{FF2B5EF4-FFF2-40B4-BE49-F238E27FC236}">
                  <a16:creationId xmlns:a16="http://schemas.microsoft.com/office/drawing/2014/main" id="{B914CC5C-29F5-49E7-AA7B-6609B316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846780" y="2379138"/>
              <a:ext cx="831562" cy="83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Breitbild</PresentationFormat>
  <Paragraphs>114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 Light</vt:lpstr>
      <vt:lpstr>Arial</vt:lpstr>
      <vt:lpstr>Gill Sans MT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220</cp:revision>
  <dcterms:created xsi:type="dcterms:W3CDTF">2018-05-14T09:22:51Z</dcterms:created>
  <dcterms:modified xsi:type="dcterms:W3CDTF">2021-07-21T09:37:15Z</dcterms:modified>
</cp:coreProperties>
</file>