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8" r:id="rId2"/>
    <p:sldId id="348" r:id="rId3"/>
    <p:sldId id="259" r:id="rId4"/>
    <p:sldId id="332" r:id="rId5"/>
    <p:sldId id="347" r:id="rId6"/>
    <p:sldId id="349" r:id="rId7"/>
    <p:sldId id="350" r:id="rId8"/>
    <p:sldId id="351" r:id="rId9"/>
    <p:sldId id="360" r:id="rId10"/>
    <p:sldId id="352" r:id="rId11"/>
    <p:sldId id="358" r:id="rId12"/>
  </p:sldIdLst>
  <p:sldSz cx="12192000" cy="6858000"/>
  <p:notesSz cx="6858000" cy="9144000"/>
  <p:embeddedFontLst>
    <p:embeddedFont>
      <p:font typeface="Calibri Light" panose="020F0302020204030204" pitchFamily="34" charset="0"/>
      <p:regular r:id="rId13"/>
      <p:italic r:id="rId14"/>
    </p:embeddedFont>
    <p:embeddedFont>
      <p:font typeface="Gill Sans MT" panose="020B0502020104020203" pitchFamily="34" charset="0"/>
      <p:regular r:id="rId15"/>
      <p:bold r:id="rId16"/>
      <p:italic r:id="rId17"/>
      <p:bold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DC3E6"/>
    <a:srgbClr val="EFF5FB"/>
    <a:srgbClr val="F3F3F3"/>
    <a:srgbClr val="1C78AB"/>
    <a:srgbClr val="DAE2F0"/>
    <a:srgbClr val="741977"/>
    <a:srgbClr val="E2DCEE"/>
    <a:srgbClr val="6C0000"/>
    <a:srgbClr val="F9E5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4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06" y="28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B08F1-E639-4D39-AC40-1BA0D7F8314F}" type="datetimeFigureOut">
              <a:rPr lang="de-DE" smtClean="0"/>
              <a:t>08.10.2021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37888-2774-48C6-A0FE-3771F8D1C7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3685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B08F1-E639-4D39-AC40-1BA0D7F8314F}" type="datetimeFigureOut">
              <a:rPr lang="de-DE" smtClean="0"/>
              <a:t>08.10.2021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37888-2774-48C6-A0FE-3771F8D1C7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3433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B08F1-E639-4D39-AC40-1BA0D7F8314F}" type="datetimeFigureOut">
              <a:rPr lang="de-DE" smtClean="0"/>
              <a:t>08.10.2021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37888-2774-48C6-A0FE-3771F8D1C7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2680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B08F1-E639-4D39-AC40-1BA0D7F8314F}" type="datetimeFigureOut">
              <a:rPr lang="de-DE" smtClean="0"/>
              <a:t>08.10.2021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37888-2774-48C6-A0FE-3771F8D1C7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3084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B08F1-E639-4D39-AC40-1BA0D7F8314F}" type="datetimeFigureOut">
              <a:rPr lang="de-DE" smtClean="0"/>
              <a:t>08.10.2021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37888-2774-48C6-A0FE-3771F8D1C7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855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B08F1-E639-4D39-AC40-1BA0D7F8314F}" type="datetimeFigureOut">
              <a:rPr lang="de-DE" smtClean="0"/>
              <a:t>08.10.2021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37888-2774-48C6-A0FE-3771F8D1C7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0848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B08F1-E639-4D39-AC40-1BA0D7F8314F}" type="datetimeFigureOut">
              <a:rPr lang="de-DE" smtClean="0"/>
              <a:t>08.10.2021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37888-2774-48C6-A0FE-3771F8D1C7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9668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B08F1-E639-4D39-AC40-1BA0D7F8314F}" type="datetimeFigureOut">
              <a:rPr lang="de-DE" smtClean="0"/>
              <a:t>08.10.2021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37888-2774-48C6-A0FE-3771F8D1C7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5174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B08F1-E639-4D39-AC40-1BA0D7F8314F}" type="datetimeFigureOut">
              <a:rPr lang="de-DE" smtClean="0"/>
              <a:t>08.10.2021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37888-2774-48C6-A0FE-3771F8D1C7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1284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B08F1-E639-4D39-AC40-1BA0D7F8314F}" type="datetimeFigureOut">
              <a:rPr lang="de-DE" smtClean="0"/>
              <a:t>08.10.2021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37888-2774-48C6-A0FE-3771F8D1C7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2743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B08F1-E639-4D39-AC40-1BA0D7F8314F}" type="datetimeFigureOut">
              <a:rPr lang="de-DE" smtClean="0"/>
              <a:t>08.10.2021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37888-2774-48C6-A0FE-3771F8D1C7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5754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B08F1-E639-4D39-AC40-1BA0D7F8314F}" type="datetimeFigureOut">
              <a:rPr lang="de-DE" smtClean="0"/>
              <a:t>08.10.2021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D37888-2774-48C6-A0FE-3771F8D1C7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1273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/>
        </p:nvSpPr>
        <p:spPr>
          <a:xfrm>
            <a:off x="1819904" y="3587032"/>
            <a:ext cx="8162252" cy="2479748"/>
          </a:xfrm>
          <a:prstGeom prst="rect">
            <a:avLst/>
          </a:prstGeom>
          <a:solidFill>
            <a:srgbClr val="DAE2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819904" y="4275846"/>
            <a:ext cx="81622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b="1" dirty="0">
                <a:solidFill>
                  <a:srgbClr val="1C78AB"/>
                </a:solidFill>
              </a:rPr>
              <a:t>ESSENTIAL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1811704" y="3898085"/>
            <a:ext cx="81622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 err="1">
                <a:latin typeface="+mj-lt"/>
              </a:rPr>
              <a:t>Developing</a:t>
            </a:r>
            <a:r>
              <a:rPr lang="de-DE" sz="2000" dirty="0">
                <a:latin typeface="+mj-lt"/>
              </a:rPr>
              <a:t> Coaching Skills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375920" y="6634480"/>
            <a:ext cx="17508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err="1"/>
              <a:t>Photo</a:t>
            </a:r>
            <a:r>
              <a:rPr lang="de-DE" sz="800" dirty="0"/>
              <a:t> </a:t>
            </a:r>
            <a:r>
              <a:rPr lang="de-DE" sz="800" dirty="0" err="1"/>
              <a:t>source</a:t>
            </a:r>
            <a:r>
              <a:rPr lang="de-DE" sz="800" dirty="0"/>
              <a:t>:  </a:t>
            </a:r>
            <a:r>
              <a:rPr lang="en-US" sz="800" dirty="0" err="1"/>
              <a:t>unsplash</a:t>
            </a:r>
            <a:r>
              <a:rPr lang="en-US" sz="800" dirty="0"/>
              <a:t> / Toa </a:t>
            </a:r>
            <a:r>
              <a:rPr lang="en-US" sz="800" dirty="0" err="1"/>
              <a:t>Heftiba</a:t>
            </a:r>
            <a:endParaRPr lang="de-DE" sz="800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70" b="45362"/>
          <a:stretch/>
        </p:blipFill>
        <p:spPr>
          <a:xfrm>
            <a:off x="1819903" y="724544"/>
            <a:ext cx="8154053" cy="2907098"/>
          </a:xfrm>
          <a:prstGeom prst="rect">
            <a:avLst/>
          </a:prstGeom>
        </p:spPr>
      </p:pic>
      <p:sp>
        <p:nvSpPr>
          <p:cNvPr id="13" name="Rechteck 12"/>
          <p:cNvSpPr/>
          <p:nvPr/>
        </p:nvSpPr>
        <p:spPr>
          <a:xfrm>
            <a:off x="1811705" y="4905494"/>
            <a:ext cx="81786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5400" b="1" dirty="0">
                <a:solidFill>
                  <a:srgbClr val="1C78AB"/>
                </a:solidFill>
              </a:rPr>
              <a:t>COACHING SKILLS </a:t>
            </a:r>
          </a:p>
        </p:txBody>
      </p:sp>
    </p:spTree>
    <p:extLst>
      <p:ext uri="{BB962C8B-B14F-4D97-AF65-F5344CB8AC3E}">
        <p14:creationId xmlns:p14="http://schemas.microsoft.com/office/powerpoint/2010/main" val="3128088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hteck 72"/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0" name="Textfeld 69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1938B3A4-2ADF-44F3-875A-E2B5FA0321B4}" type="slidenum">
              <a:rPr lang="de-DE">
                <a:solidFill>
                  <a:schemeClr val="tx1"/>
                </a:solidFill>
              </a:rPr>
              <a:pPr/>
              <a:t>10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375920" y="6634480"/>
            <a:ext cx="822693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Illustration source: pixabay.com. </a:t>
            </a:r>
            <a:r>
              <a:rPr lang="de-DE" sz="800" dirty="0" err="1"/>
              <a:t>Dealing</a:t>
            </a:r>
            <a:r>
              <a:rPr lang="de-DE" sz="800" dirty="0"/>
              <a:t> </a:t>
            </a:r>
            <a:r>
              <a:rPr lang="de-DE" sz="800" dirty="0" err="1"/>
              <a:t>with</a:t>
            </a:r>
            <a:r>
              <a:rPr lang="de-DE" sz="800" dirty="0"/>
              <a:t> strong negative </a:t>
            </a:r>
            <a:r>
              <a:rPr lang="de-DE" sz="800" dirty="0" err="1"/>
              <a:t>emotions</a:t>
            </a:r>
            <a:r>
              <a:rPr lang="de-DE" sz="800" dirty="0"/>
              <a:t>: </a:t>
            </a:r>
            <a:r>
              <a:rPr lang="de-DE" sz="800" dirty="0" err="1"/>
              <a:t>based</a:t>
            </a:r>
            <a:r>
              <a:rPr lang="de-DE" sz="800" dirty="0"/>
              <a:t> on </a:t>
            </a:r>
            <a:r>
              <a:rPr lang="de-DE" sz="800" dirty="0" err="1"/>
              <a:t>contents</a:t>
            </a:r>
            <a:r>
              <a:rPr lang="de-DE" sz="800" dirty="0"/>
              <a:t> in Cox &amp; </a:t>
            </a:r>
            <a:r>
              <a:rPr lang="de-DE" sz="800" dirty="0" err="1"/>
              <a:t>Bachkirova</a:t>
            </a:r>
            <a:r>
              <a:rPr lang="de-DE" sz="800" dirty="0"/>
              <a:t> (2021). AAA </a:t>
            </a:r>
            <a:r>
              <a:rPr lang="de-DE" sz="800" dirty="0" err="1"/>
              <a:t>exercise</a:t>
            </a:r>
            <a:r>
              <a:rPr lang="de-DE" sz="800" dirty="0"/>
              <a:t>: </a:t>
            </a:r>
            <a:r>
              <a:rPr lang="de-DE" sz="800" dirty="0" err="1"/>
              <a:t>based</a:t>
            </a:r>
            <a:r>
              <a:rPr lang="de-DE" sz="800" dirty="0"/>
              <a:t> on </a:t>
            </a:r>
            <a:r>
              <a:rPr lang="de-DE" sz="800" dirty="0" err="1"/>
              <a:t>contents</a:t>
            </a:r>
            <a:r>
              <a:rPr lang="de-DE" sz="800" dirty="0"/>
              <a:t> in </a:t>
            </a:r>
            <a:r>
              <a:rPr lang="de-DE" sz="800" dirty="0" err="1"/>
              <a:t>Belton</a:t>
            </a:r>
            <a:r>
              <a:rPr lang="de-DE" sz="800" dirty="0"/>
              <a:t> (2021). https://suebelton.com</a:t>
            </a:r>
          </a:p>
        </p:txBody>
      </p:sp>
      <p:sp>
        <p:nvSpPr>
          <p:cNvPr id="32" name="Rechteck 31"/>
          <p:cNvSpPr/>
          <p:nvPr/>
        </p:nvSpPr>
        <p:spPr>
          <a:xfrm>
            <a:off x="150702" y="298052"/>
            <a:ext cx="43989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dirty="0" err="1">
                <a:solidFill>
                  <a:schemeClr val="bg1"/>
                </a:solidFill>
              </a:rPr>
              <a:t>Dealing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with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emotions</a:t>
            </a:r>
            <a:endParaRPr lang="de-DE" sz="3600" dirty="0">
              <a:solidFill>
                <a:schemeClr val="bg1"/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071D904-B455-4FE6-8FAB-7333FC690D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096" y="1092518"/>
            <a:ext cx="3851630" cy="2164536"/>
          </a:xfrm>
          <a:prstGeom prst="rect">
            <a:avLst/>
          </a:prstGeom>
        </p:spPr>
      </p:pic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9C7BB518-5A57-47A0-822E-FA4D4EE6638A}"/>
              </a:ext>
            </a:extLst>
          </p:cNvPr>
          <p:cNvGrpSpPr/>
          <p:nvPr/>
        </p:nvGrpSpPr>
        <p:grpSpPr>
          <a:xfrm>
            <a:off x="395536" y="3257054"/>
            <a:ext cx="5697375" cy="2535769"/>
            <a:chOff x="395536" y="3257054"/>
            <a:chExt cx="5697375" cy="2535769"/>
          </a:xfrm>
        </p:grpSpPr>
        <p:sp>
          <p:nvSpPr>
            <p:cNvPr id="27" name="Abgerundetes Rechteck 26"/>
            <p:cNvSpPr/>
            <p:nvPr/>
          </p:nvSpPr>
          <p:spPr>
            <a:xfrm>
              <a:off x="467863" y="3909228"/>
              <a:ext cx="3297966" cy="600638"/>
            </a:xfrm>
            <a:prstGeom prst="roundRect">
              <a:avLst/>
            </a:prstGeom>
            <a:solidFill>
              <a:srgbClr val="DAE2F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dirty="0" err="1">
                  <a:solidFill>
                    <a:schemeClr val="tx1"/>
                  </a:solidFill>
                </a:rPr>
                <a:t>How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to</a:t>
              </a:r>
              <a:r>
                <a:rPr lang="de-DE" sz="1600" dirty="0">
                  <a:solidFill>
                    <a:schemeClr val="tx1"/>
                  </a:solidFill>
                </a:rPr>
                <a:t> deal </a:t>
              </a:r>
              <a:r>
                <a:rPr lang="de-DE" sz="1600" dirty="0" err="1">
                  <a:solidFill>
                    <a:schemeClr val="tx1"/>
                  </a:solidFill>
                </a:rPr>
                <a:t>with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b="1" dirty="0">
                  <a:solidFill>
                    <a:schemeClr val="tx1"/>
                  </a:solidFill>
                </a:rPr>
                <a:t>strong negative </a:t>
              </a:r>
              <a:r>
                <a:rPr lang="de-DE" sz="1600" b="1" dirty="0" err="1">
                  <a:solidFill>
                    <a:schemeClr val="tx1"/>
                  </a:solidFill>
                </a:rPr>
                <a:t>emotions</a:t>
              </a:r>
              <a:r>
                <a:rPr lang="de-DE" sz="1600" dirty="0">
                  <a:solidFill>
                    <a:schemeClr val="tx1"/>
                  </a:solidFill>
                </a:rPr>
                <a:t>?</a:t>
              </a:r>
              <a:endParaRPr lang="de-DE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074B83A8-8C7A-4D34-96E9-3100DCD37019}"/>
                </a:ext>
              </a:extLst>
            </p:cNvPr>
            <p:cNvSpPr/>
            <p:nvPr/>
          </p:nvSpPr>
          <p:spPr>
            <a:xfrm>
              <a:off x="395536" y="4767107"/>
              <a:ext cx="144655" cy="14844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4" name="Textfeld 3">
              <a:extLst>
                <a:ext uri="{FF2B5EF4-FFF2-40B4-BE49-F238E27FC236}">
                  <a16:creationId xmlns:a16="http://schemas.microsoft.com/office/drawing/2014/main" id="{DC08B678-FA90-4514-B54D-09229C2E2CA2}"/>
                </a:ext>
              </a:extLst>
            </p:cNvPr>
            <p:cNvSpPr txBox="1"/>
            <p:nvPr/>
          </p:nvSpPr>
          <p:spPr>
            <a:xfrm>
              <a:off x="548212" y="4688748"/>
              <a:ext cx="36455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AT" sz="1400" dirty="0" err="1"/>
                <a:t>Explore</a:t>
              </a:r>
              <a:r>
                <a:rPr lang="de-AT" sz="1400" dirty="0"/>
                <a:t> </a:t>
              </a:r>
              <a:r>
                <a:rPr lang="de-AT" sz="1400" dirty="0" err="1"/>
                <a:t>the</a:t>
              </a:r>
              <a:r>
                <a:rPr lang="de-AT" sz="1400" dirty="0"/>
                <a:t> </a:t>
              </a:r>
              <a:r>
                <a:rPr lang="de-AT" sz="1400" dirty="0" err="1"/>
                <a:t>emotion</a:t>
              </a:r>
              <a:r>
                <a:rPr lang="de-AT" sz="1400" dirty="0"/>
                <a:t> </a:t>
              </a:r>
              <a:r>
                <a:rPr lang="de-AT" sz="1400" dirty="0" err="1"/>
                <a:t>together</a:t>
              </a:r>
              <a:r>
                <a:rPr lang="de-AT" sz="1400" dirty="0"/>
                <a:t> </a:t>
              </a:r>
              <a:r>
                <a:rPr lang="de-AT" sz="1400" dirty="0" err="1"/>
                <a:t>with</a:t>
              </a:r>
              <a:r>
                <a:rPr lang="de-AT" sz="1400" dirty="0"/>
                <a:t> </a:t>
              </a:r>
              <a:r>
                <a:rPr lang="de-AT" sz="1400" dirty="0" err="1"/>
                <a:t>the</a:t>
              </a:r>
              <a:r>
                <a:rPr lang="de-AT" sz="1400" dirty="0"/>
                <a:t> </a:t>
              </a:r>
              <a:r>
                <a:rPr lang="de-AT" sz="1400" dirty="0" err="1"/>
                <a:t>coachee</a:t>
              </a:r>
              <a:endParaRPr lang="de-AT" sz="1400" dirty="0"/>
            </a:p>
          </p:txBody>
        </p:sp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D231FD42-B143-4EE3-AEAC-5E2F18DCFC61}"/>
                </a:ext>
              </a:extLst>
            </p:cNvPr>
            <p:cNvSpPr/>
            <p:nvPr/>
          </p:nvSpPr>
          <p:spPr>
            <a:xfrm>
              <a:off x="395536" y="5178236"/>
              <a:ext cx="144655" cy="14844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DC2ED201-05E2-441B-83C9-48D7EBFB9373}"/>
                </a:ext>
              </a:extLst>
            </p:cNvPr>
            <p:cNvSpPr txBox="1"/>
            <p:nvPr/>
          </p:nvSpPr>
          <p:spPr>
            <a:xfrm>
              <a:off x="548212" y="5099877"/>
              <a:ext cx="311040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AT" sz="1400" dirty="0"/>
                <a:t>Take a </a:t>
              </a:r>
              <a:r>
                <a:rPr lang="de-AT" sz="1400" dirty="0" err="1"/>
                <a:t>time-out</a:t>
              </a:r>
              <a:r>
                <a:rPr lang="de-AT" sz="1400" dirty="0"/>
                <a:t> (</a:t>
              </a:r>
              <a:r>
                <a:rPr lang="de-AT" sz="1400" dirty="0" err="1"/>
                <a:t>reflect</a:t>
              </a:r>
              <a:r>
                <a:rPr lang="de-AT" sz="1400" dirty="0"/>
                <a:t> on </a:t>
              </a:r>
              <a:r>
                <a:rPr lang="de-AT" sz="1400" dirty="0" err="1"/>
                <a:t>the</a:t>
              </a:r>
              <a:r>
                <a:rPr lang="de-AT" sz="1400" dirty="0"/>
                <a:t> </a:t>
              </a:r>
              <a:r>
                <a:rPr lang="de-AT" sz="1400" dirty="0" err="1"/>
                <a:t>emotion</a:t>
              </a:r>
              <a:r>
                <a:rPr lang="de-AT" sz="1400" dirty="0"/>
                <a:t>)</a:t>
              </a:r>
            </a:p>
          </p:txBody>
        </p:sp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86411855-B2EC-4D31-AD0B-F8E457101ABC}"/>
                </a:ext>
              </a:extLst>
            </p:cNvPr>
            <p:cNvSpPr/>
            <p:nvPr/>
          </p:nvSpPr>
          <p:spPr>
            <a:xfrm>
              <a:off x="395536" y="5563405"/>
              <a:ext cx="144655" cy="14844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7A61508D-21A4-4EAD-942C-785C4CE3C5D3}"/>
                </a:ext>
              </a:extLst>
            </p:cNvPr>
            <p:cNvSpPr txBox="1"/>
            <p:nvPr/>
          </p:nvSpPr>
          <p:spPr>
            <a:xfrm>
              <a:off x="548212" y="5485046"/>
              <a:ext cx="25314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AT" sz="1400" dirty="0" err="1"/>
                <a:t>Refer</a:t>
              </a:r>
              <a:r>
                <a:rPr lang="de-AT" sz="1400" dirty="0"/>
                <a:t> </a:t>
              </a:r>
              <a:r>
                <a:rPr lang="de-AT" sz="1400" dirty="0" err="1"/>
                <a:t>the</a:t>
              </a:r>
              <a:r>
                <a:rPr lang="de-AT" sz="1400" dirty="0"/>
                <a:t> </a:t>
              </a:r>
              <a:r>
                <a:rPr lang="de-AT" sz="1400" dirty="0" err="1"/>
                <a:t>coachee</a:t>
              </a:r>
              <a:r>
                <a:rPr lang="de-AT" sz="1400" dirty="0"/>
                <a:t> </a:t>
              </a:r>
              <a:r>
                <a:rPr lang="de-AT" sz="1400" dirty="0" err="1"/>
                <a:t>to</a:t>
              </a:r>
              <a:r>
                <a:rPr lang="de-AT" sz="1400" dirty="0"/>
                <a:t> a </a:t>
              </a:r>
              <a:r>
                <a:rPr lang="de-AT" sz="1400" dirty="0" err="1"/>
                <a:t>specialist</a:t>
              </a:r>
              <a:endParaRPr lang="de-AT" sz="1400" dirty="0"/>
            </a:p>
          </p:txBody>
        </p:sp>
        <p:cxnSp>
          <p:nvCxnSpPr>
            <p:cNvPr id="8" name="Gerade Verbindung mit Pfeil 7">
              <a:extLst>
                <a:ext uri="{FF2B5EF4-FFF2-40B4-BE49-F238E27FC236}">
                  <a16:creationId xmlns:a16="http://schemas.microsoft.com/office/drawing/2014/main" id="{B01F6506-E8B3-4EF7-B3AB-5A063629D59D}"/>
                </a:ext>
              </a:extLst>
            </p:cNvPr>
            <p:cNvCxnSpPr>
              <a:cxnSpLocks/>
              <a:stCxn id="3" idx="2"/>
            </p:cNvCxnSpPr>
            <p:nvPr/>
          </p:nvCxnSpPr>
          <p:spPr>
            <a:xfrm flipH="1">
              <a:off x="1948787" y="3257054"/>
              <a:ext cx="4144124" cy="64585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E431C7B5-2789-4814-9079-99998DA07860}"/>
              </a:ext>
            </a:extLst>
          </p:cNvPr>
          <p:cNvGrpSpPr/>
          <p:nvPr/>
        </p:nvGrpSpPr>
        <p:grpSpPr>
          <a:xfrm>
            <a:off x="4443928" y="3257054"/>
            <a:ext cx="3555037" cy="2144664"/>
            <a:chOff x="4443928" y="3257054"/>
            <a:chExt cx="3555037" cy="2144664"/>
          </a:xfrm>
        </p:grpSpPr>
        <p:sp>
          <p:nvSpPr>
            <p:cNvPr id="28" name="Abgerundetes Rechteck 26">
              <a:extLst>
                <a:ext uri="{FF2B5EF4-FFF2-40B4-BE49-F238E27FC236}">
                  <a16:creationId xmlns:a16="http://schemas.microsoft.com/office/drawing/2014/main" id="{8BB36B53-0E7F-496D-BFB6-A3FCF3508F6B}"/>
                </a:ext>
              </a:extLst>
            </p:cNvPr>
            <p:cNvSpPr/>
            <p:nvPr/>
          </p:nvSpPr>
          <p:spPr>
            <a:xfrm>
              <a:off x="4443928" y="3909228"/>
              <a:ext cx="3297966" cy="600638"/>
            </a:xfrm>
            <a:prstGeom prst="roundRect">
              <a:avLst/>
            </a:prstGeom>
            <a:solidFill>
              <a:srgbClr val="DAE2F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dirty="0">
                  <a:solidFill>
                    <a:schemeClr val="tx1"/>
                  </a:solidFill>
                </a:rPr>
                <a:t>Help </a:t>
              </a:r>
              <a:r>
                <a:rPr lang="de-DE" sz="1600" dirty="0" err="1">
                  <a:solidFill>
                    <a:schemeClr val="tx1"/>
                  </a:solidFill>
                </a:rPr>
                <a:t>coachees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to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b="1" dirty="0" err="1">
                  <a:solidFill>
                    <a:schemeClr val="tx1"/>
                  </a:solidFill>
                </a:rPr>
                <a:t>get</a:t>
              </a:r>
              <a:r>
                <a:rPr lang="de-DE" sz="1600" b="1" dirty="0">
                  <a:solidFill>
                    <a:schemeClr val="tx1"/>
                  </a:solidFill>
                </a:rPr>
                <a:t> out </a:t>
              </a:r>
              <a:r>
                <a:rPr lang="de-DE" sz="1600" b="1" dirty="0" err="1">
                  <a:solidFill>
                    <a:schemeClr val="tx1"/>
                  </a:solidFill>
                </a:rPr>
                <a:t>of</a:t>
              </a:r>
              <a:r>
                <a:rPr lang="de-DE" sz="1600" b="1" dirty="0">
                  <a:solidFill>
                    <a:schemeClr val="tx1"/>
                  </a:solidFill>
                </a:rPr>
                <a:t> a </a:t>
              </a:r>
              <a:br>
                <a:rPr lang="de-DE" sz="1600" b="1" dirty="0">
                  <a:solidFill>
                    <a:schemeClr val="tx1"/>
                  </a:solidFill>
                </a:rPr>
              </a:br>
              <a:r>
                <a:rPr lang="de-DE" sz="1600" b="1" dirty="0" err="1">
                  <a:solidFill>
                    <a:schemeClr val="tx1"/>
                  </a:solidFill>
                </a:rPr>
                <a:t>victim</a:t>
              </a:r>
              <a:r>
                <a:rPr lang="de-DE" sz="1600" b="1" dirty="0">
                  <a:solidFill>
                    <a:schemeClr val="tx1"/>
                  </a:solidFill>
                </a:rPr>
                <a:t> </a:t>
              </a:r>
              <a:r>
                <a:rPr lang="de-DE" sz="1600" b="1" dirty="0" err="1">
                  <a:solidFill>
                    <a:schemeClr val="tx1"/>
                  </a:solidFill>
                </a:rPr>
                <a:t>mindset</a:t>
              </a:r>
              <a:endParaRPr lang="de-DE" sz="1600" b="1" dirty="0">
                <a:solidFill>
                  <a:schemeClr val="tx1"/>
                </a:solidFill>
              </a:endParaRPr>
            </a:p>
          </p:txBody>
        </p:sp>
        <p:cxnSp>
          <p:nvCxnSpPr>
            <p:cNvPr id="33" name="Gerade Verbindung mit Pfeil 32">
              <a:extLst>
                <a:ext uri="{FF2B5EF4-FFF2-40B4-BE49-F238E27FC236}">
                  <a16:creationId xmlns:a16="http://schemas.microsoft.com/office/drawing/2014/main" id="{AAFF2FF8-DB69-495D-88FF-2D46441AF086}"/>
                </a:ext>
              </a:extLst>
            </p:cNvPr>
            <p:cNvCxnSpPr>
              <a:cxnSpLocks/>
              <a:stCxn id="3" idx="2"/>
              <a:endCxn id="28" idx="0"/>
            </p:cNvCxnSpPr>
            <p:nvPr/>
          </p:nvCxnSpPr>
          <p:spPr>
            <a:xfrm>
              <a:off x="6092911" y="3257054"/>
              <a:ext cx="0" cy="65217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Ellipse 40">
              <a:extLst>
                <a:ext uri="{FF2B5EF4-FFF2-40B4-BE49-F238E27FC236}">
                  <a16:creationId xmlns:a16="http://schemas.microsoft.com/office/drawing/2014/main" id="{9AE988A6-4A59-47D9-9139-981E95A3178A}"/>
                </a:ext>
              </a:extLst>
            </p:cNvPr>
            <p:cNvSpPr/>
            <p:nvPr/>
          </p:nvSpPr>
          <p:spPr>
            <a:xfrm>
              <a:off x="4549663" y="4757456"/>
              <a:ext cx="144655" cy="14844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42" name="Textfeld 41">
              <a:extLst>
                <a:ext uri="{FF2B5EF4-FFF2-40B4-BE49-F238E27FC236}">
                  <a16:creationId xmlns:a16="http://schemas.microsoft.com/office/drawing/2014/main" id="{CAF1ECB8-C183-4F21-801B-9EF5529C9BE6}"/>
                </a:ext>
              </a:extLst>
            </p:cNvPr>
            <p:cNvSpPr txBox="1"/>
            <p:nvPr/>
          </p:nvSpPr>
          <p:spPr>
            <a:xfrm>
              <a:off x="4726402" y="4663054"/>
              <a:ext cx="3272563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AT" sz="1400" dirty="0" err="1"/>
                <a:t>Instead</a:t>
              </a:r>
              <a:r>
                <a:rPr lang="de-AT" sz="1400" dirty="0"/>
                <a:t> </a:t>
              </a:r>
              <a:r>
                <a:rPr lang="de-AT" sz="1400" dirty="0" err="1"/>
                <a:t>of</a:t>
              </a:r>
              <a:r>
                <a:rPr lang="de-AT" sz="1400" dirty="0"/>
                <a:t> </a:t>
              </a:r>
              <a:r>
                <a:rPr lang="de-AT" sz="1400" dirty="0" err="1"/>
                <a:t>sympathizing</a:t>
              </a:r>
              <a:r>
                <a:rPr lang="de-AT" sz="1400" dirty="0"/>
                <a:t>: </a:t>
              </a:r>
              <a:r>
                <a:rPr lang="de-AT" sz="1400" dirty="0" err="1"/>
                <a:t>acknowledge</a:t>
              </a:r>
              <a:r>
                <a:rPr lang="de-AT" sz="1400" dirty="0"/>
                <a:t/>
              </a:r>
              <a:br>
                <a:rPr lang="de-AT" sz="1400" dirty="0"/>
              </a:br>
              <a:r>
                <a:rPr lang="de-AT" sz="1400" dirty="0" err="1"/>
                <a:t>the</a:t>
              </a:r>
              <a:r>
                <a:rPr lang="de-AT" sz="1400" dirty="0"/>
                <a:t> </a:t>
              </a:r>
              <a:r>
                <a:rPr lang="de-AT" sz="1400" dirty="0" err="1"/>
                <a:t>feelings</a:t>
              </a:r>
              <a:r>
                <a:rPr lang="de-AT" sz="1400" dirty="0"/>
                <a:t>, but </a:t>
              </a:r>
              <a:r>
                <a:rPr lang="de-AT" sz="1400" dirty="0" err="1"/>
                <a:t>then</a:t>
              </a:r>
              <a:r>
                <a:rPr lang="de-AT" sz="1400" dirty="0"/>
                <a:t> </a:t>
              </a:r>
              <a:r>
                <a:rPr lang="de-AT" sz="1400" dirty="0" err="1"/>
                <a:t>try</a:t>
              </a:r>
              <a:r>
                <a:rPr lang="de-AT" sz="1400" dirty="0"/>
                <a:t> </a:t>
              </a:r>
              <a:r>
                <a:rPr lang="de-AT" sz="1400" dirty="0" err="1"/>
                <a:t>to</a:t>
              </a:r>
              <a:r>
                <a:rPr lang="de-AT" sz="1400" dirty="0"/>
                <a:t> </a:t>
              </a:r>
              <a:r>
                <a:rPr lang="de-AT" sz="1400" dirty="0" err="1"/>
                <a:t>progress</a:t>
              </a:r>
              <a:r>
                <a:rPr lang="de-AT" sz="1400" dirty="0"/>
                <a:t/>
              </a:r>
              <a:br>
                <a:rPr lang="de-AT" sz="1400" dirty="0"/>
              </a:br>
              <a:r>
                <a:rPr lang="de-AT" sz="1400" dirty="0"/>
                <a:t>in a goal-</a:t>
              </a:r>
              <a:r>
                <a:rPr lang="de-AT" sz="1400" dirty="0" err="1"/>
                <a:t>oriented</a:t>
              </a:r>
              <a:r>
                <a:rPr lang="de-AT" sz="1400" dirty="0"/>
                <a:t> </a:t>
              </a:r>
              <a:r>
                <a:rPr lang="de-AT" sz="1400" dirty="0" err="1"/>
                <a:t>way</a:t>
              </a:r>
              <a:r>
                <a:rPr lang="de-AT" sz="1400" dirty="0"/>
                <a:t> / </a:t>
              </a:r>
              <a:r>
                <a:rPr lang="de-AT" sz="1400" dirty="0" err="1"/>
                <a:t>focus</a:t>
              </a:r>
              <a:r>
                <a:rPr lang="de-AT" sz="1400" dirty="0"/>
                <a:t> on </a:t>
              </a:r>
              <a:r>
                <a:rPr lang="de-AT" sz="1400" dirty="0" err="1"/>
                <a:t>solutions</a:t>
              </a:r>
              <a:endParaRPr lang="de-AT" sz="1400" dirty="0"/>
            </a:p>
          </p:txBody>
        </p:sp>
      </p:grpSp>
      <p:grpSp>
        <p:nvGrpSpPr>
          <p:cNvPr id="44" name="Gruppieren 43">
            <a:extLst>
              <a:ext uri="{FF2B5EF4-FFF2-40B4-BE49-F238E27FC236}">
                <a16:creationId xmlns:a16="http://schemas.microsoft.com/office/drawing/2014/main" id="{66665ABF-E7F9-4CBC-8A32-529B289D67D4}"/>
              </a:ext>
            </a:extLst>
          </p:cNvPr>
          <p:cNvGrpSpPr/>
          <p:nvPr/>
        </p:nvGrpSpPr>
        <p:grpSpPr>
          <a:xfrm>
            <a:off x="6092911" y="3257054"/>
            <a:ext cx="5487856" cy="2160707"/>
            <a:chOff x="6092911" y="3257054"/>
            <a:chExt cx="5487856" cy="2160707"/>
          </a:xfrm>
        </p:grpSpPr>
        <p:sp>
          <p:nvSpPr>
            <p:cNvPr id="30" name="Abgerundetes Rechteck 26">
              <a:extLst>
                <a:ext uri="{FF2B5EF4-FFF2-40B4-BE49-F238E27FC236}">
                  <a16:creationId xmlns:a16="http://schemas.microsoft.com/office/drawing/2014/main" id="{8590C981-C7A3-48CD-9182-D577F7D15245}"/>
                </a:ext>
              </a:extLst>
            </p:cNvPr>
            <p:cNvSpPr/>
            <p:nvPr/>
          </p:nvSpPr>
          <p:spPr>
            <a:xfrm>
              <a:off x="8277991" y="3919838"/>
              <a:ext cx="3297966" cy="600638"/>
            </a:xfrm>
            <a:prstGeom prst="roundRect">
              <a:avLst/>
            </a:prstGeom>
            <a:solidFill>
              <a:srgbClr val="DAE2F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dirty="0">
                  <a:solidFill>
                    <a:schemeClr val="tx1"/>
                  </a:solidFill>
                </a:rPr>
                <a:t>Use </a:t>
              </a:r>
              <a:r>
                <a:rPr lang="de-DE" sz="1600" dirty="0" err="1">
                  <a:solidFill>
                    <a:schemeClr val="tx1"/>
                  </a:solidFill>
                </a:rPr>
                <a:t>the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b="1" dirty="0">
                  <a:solidFill>
                    <a:schemeClr val="tx1"/>
                  </a:solidFill>
                </a:rPr>
                <a:t>AAA </a:t>
              </a:r>
              <a:r>
                <a:rPr lang="de-DE" sz="1600" b="1" dirty="0" err="1">
                  <a:solidFill>
                    <a:schemeClr val="tx1"/>
                  </a:solidFill>
                </a:rPr>
                <a:t>exercise</a:t>
              </a:r>
              <a:endParaRPr lang="de-DE" sz="1600" b="1" dirty="0">
                <a:solidFill>
                  <a:schemeClr val="tx1"/>
                </a:solidFill>
              </a:endParaRPr>
            </a:p>
          </p:txBody>
        </p:sp>
        <p:cxnSp>
          <p:nvCxnSpPr>
            <p:cNvPr id="34" name="Gerade Verbindung mit Pfeil 33">
              <a:extLst>
                <a:ext uri="{FF2B5EF4-FFF2-40B4-BE49-F238E27FC236}">
                  <a16:creationId xmlns:a16="http://schemas.microsoft.com/office/drawing/2014/main" id="{FD06DCA1-6768-4A65-8EEA-A568F950827E}"/>
                </a:ext>
              </a:extLst>
            </p:cNvPr>
            <p:cNvCxnSpPr>
              <a:cxnSpLocks/>
              <a:stCxn id="3" idx="2"/>
              <a:endCxn id="30" idx="0"/>
            </p:cNvCxnSpPr>
            <p:nvPr/>
          </p:nvCxnSpPr>
          <p:spPr>
            <a:xfrm>
              <a:off x="6092911" y="3257054"/>
              <a:ext cx="3834063" cy="66278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feld 38">
              <a:extLst>
                <a:ext uri="{FF2B5EF4-FFF2-40B4-BE49-F238E27FC236}">
                  <a16:creationId xmlns:a16="http://schemas.microsoft.com/office/drawing/2014/main" id="{6689934F-8BBF-4014-85E5-40DAADB42E76}"/>
                </a:ext>
              </a:extLst>
            </p:cNvPr>
            <p:cNvSpPr txBox="1"/>
            <p:nvPr/>
          </p:nvSpPr>
          <p:spPr>
            <a:xfrm>
              <a:off x="8655286" y="4679097"/>
              <a:ext cx="2925481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AT" sz="1400" b="1" dirty="0" err="1"/>
                <a:t>A</a:t>
              </a:r>
              <a:r>
                <a:rPr lang="de-AT" sz="1400" dirty="0" err="1"/>
                <a:t>ccept</a:t>
              </a:r>
              <a:r>
                <a:rPr lang="de-AT" sz="1400" dirty="0"/>
                <a:t> </a:t>
              </a:r>
              <a:r>
                <a:rPr lang="de-AT" sz="1400" i="1" dirty="0"/>
                <a:t>(</a:t>
              </a:r>
              <a:r>
                <a:rPr lang="de-AT" sz="1400" i="1" dirty="0" err="1"/>
                <a:t>Identify</a:t>
              </a:r>
              <a:r>
                <a:rPr lang="de-AT" sz="1400" i="1" dirty="0"/>
                <a:t> </a:t>
              </a:r>
              <a:r>
                <a:rPr lang="de-AT" sz="1400" i="1" dirty="0" err="1"/>
                <a:t>the</a:t>
              </a:r>
              <a:r>
                <a:rPr lang="de-AT" sz="1400" i="1" dirty="0"/>
                <a:t> </a:t>
              </a:r>
              <a:r>
                <a:rPr lang="de-AT" sz="1400" i="1" dirty="0" err="1"/>
                <a:t>emotion</a:t>
              </a:r>
              <a:r>
                <a:rPr lang="de-AT" sz="1400" i="1" dirty="0"/>
                <a:t>)</a:t>
              </a:r>
              <a:endParaRPr lang="de-AT" sz="1400" dirty="0"/>
            </a:p>
            <a:p>
              <a:r>
                <a:rPr lang="de-AT" sz="1400" b="1" dirty="0" err="1"/>
                <a:t>A</a:t>
              </a:r>
              <a:r>
                <a:rPr lang="de-AT" sz="1400" dirty="0" err="1"/>
                <a:t>llow</a:t>
              </a:r>
              <a:r>
                <a:rPr lang="de-AT" sz="1400" dirty="0"/>
                <a:t> </a:t>
              </a:r>
              <a:r>
                <a:rPr lang="de-AT" sz="1400" i="1" dirty="0"/>
                <a:t>(</a:t>
              </a:r>
              <a:r>
                <a:rPr lang="de-AT" sz="1400" i="1" dirty="0" err="1"/>
                <a:t>Feel</a:t>
              </a:r>
              <a:r>
                <a:rPr lang="de-AT" sz="1400" i="1" dirty="0"/>
                <a:t> </a:t>
              </a:r>
              <a:r>
                <a:rPr lang="de-AT" sz="1400" i="1" dirty="0" err="1"/>
                <a:t>the</a:t>
              </a:r>
              <a:r>
                <a:rPr lang="de-AT" sz="1400" i="1" dirty="0"/>
                <a:t> </a:t>
              </a:r>
              <a:r>
                <a:rPr lang="de-AT" sz="1400" i="1" dirty="0" err="1"/>
                <a:t>emotion</a:t>
              </a:r>
              <a:r>
                <a:rPr lang="de-AT" sz="1400" i="1" dirty="0"/>
                <a:t>)</a:t>
              </a:r>
            </a:p>
            <a:p>
              <a:r>
                <a:rPr lang="de-AT" sz="1400" b="1" dirty="0"/>
                <a:t>A</a:t>
              </a:r>
              <a:r>
                <a:rPr lang="de-AT" sz="1400" dirty="0"/>
                <a:t>sk </a:t>
              </a:r>
              <a:r>
                <a:rPr lang="de-AT" sz="1400" i="1" dirty="0"/>
                <a:t>(</a:t>
              </a:r>
              <a:r>
                <a:rPr lang="de-AT" sz="1400" i="1" dirty="0" err="1"/>
                <a:t>What</a:t>
              </a:r>
              <a:r>
                <a:rPr lang="de-AT" sz="1400" i="1" dirty="0"/>
                <a:t> </a:t>
              </a:r>
              <a:r>
                <a:rPr lang="de-AT" sz="1400" i="1" dirty="0" err="1"/>
                <a:t>is</a:t>
              </a:r>
              <a:r>
                <a:rPr lang="de-AT" sz="1400" i="1" dirty="0"/>
                <a:t> </a:t>
              </a:r>
              <a:r>
                <a:rPr lang="de-AT" sz="1400" i="1" dirty="0" err="1"/>
                <a:t>the</a:t>
              </a:r>
              <a:r>
                <a:rPr lang="de-AT" sz="1400" i="1" dirty="0"/>
                <a:t> </a:t>
              </a:r>
              <a:r>
                <a:rPr lang="de-AT" sz="1400" i="1" dirty="0" err="1"/>
                <a:t>emotion</a:t>
              </a:r>
              <a:r>
                <a:rPr lang="de-AT" sz="1400" i="1" dirty="0"/>
                <a:t> </a:t>
              </a:r>
              <a:r>
                <a:rPr lang="de-AT" sz="1400" i="1" dirty="0" err="1"/>
                <a:t>telling</a:t>
              </a:r>
              <a:r>
                <a:rPr lang="de-AT" sz="1400" i="1" dirty="0"/>
                <a:t> </a:t>
              </a:r>
              <a:r>
                <a:rPr lang="de-AT" sz="1400" i="1" dirty="0" err="1"/>
                <a:t>me</a:t>
              </a:r>
              <a:r>
                <a:rPr lang="de-AT" sz="1400" i="1" dirty="0"/>
                <a:t>?)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63822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/>
          <p:cNvSpPr txBox="1"/>
          <p:nvPr/>
        </p:nvSpPr>
        <p:spPr>
          <a:xfrm>
            <a:off x="3054004" y="4322613"/>
            <a:ext cx="55854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+mj-lt"/>
              </a:rPr>
              <a:t>End </a:t>
            </a:r>
            <a:r>
              <a:rPr lang="de-DE" sz="1600" dirty="0" err="1">
                <a:latin typeface="+mj-lt"/>
              </a:rPr>
              <a:t>of</a:t>
            </a:r>
            <a:r>
              <a:rPr lang="de-DE" sz="1600" dirty="0">
                <a:latin typeface="+mj-lt"/>
              </a:rPr>
              <a:t> </a:t>
            </a:r>
            <a:r>
              <a:rPr lang="de-DE" sz="1600" dirty="0" err="1">
                <a:latin typeface="+mj-lt"/>
              </a:rPr>
              <a:t>module</a:t>
            </a:r>
            <a:endParaRPr lang="de-DE" sz="1600" dirty="0">
              <a:latin typeface="+mj-lt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70" b="45362"/>
          <a:stretch/>
        </p:blipFill>
        <p:spPr>
          <a:xfrm>
            <a:off x="1835143" y="1097924"/>
            <a:ext cx="8154053" cy="2907098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1818745" y="4659545"/>
            <a:ext cx="81622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b="1" dirty="0">
                <a:solidFill>
                  <a:srgbClr val="1C78AB"/>
                </a:solidFill>
              </a:rPr>
              <a:t>ESSENTIAL</a:t>
            </a:r>
          </a:p>
        </p:txBody>
      </p:sp>
      <p:sp>
        <p:nvSpPr>
          <p:cNvPr id="9" name="Rechteck 8"/>
          <p:cNvSpPr/>
          <p:nvPr/>
        </p:nvSpPr>
        <p:spPr>
          <a:xfrm>
            <a:off x="1810546" y="5289193"/>
            <a:ext cx="81786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5400" b="1" dirty="0">
                <a:solidFill>
                  <a:srgbClr val="1C78AB"/>
                </a:solidFill>
              </a:rPr>
              <a:t>COACHING SKILLS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402646" y="6581513"/>
            <a:ext cx="17508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err="1"/>
              <a:t>Photo</a:t>
            </a:r>
            <a:r>
              <a:rPr lang="de-DE" sz="800" dirty="0"/>
              <a:t> </a:t>
            </a:r>
            <a:r>
              <a:rPr lang="de-DE" sz="800" dirty="0" err="1"/>
              <a:t>source</a:t>
            </a:r>
            <a:r>
              <a:rPr lang="de-DE" sz="800" dirty="0"/>
              <a:t>:  </a:t>
            </a:r>
            <a:r>
              <a:rPr lang="en-US" sz="800" dirty="0" err="1"/>
              <a:t>unsplash</a:t>
            </a:r>
            <a:r>
              <a:rPr lang="en-US" sz="800" dirty="0"/>
              <a:t> / Toa </a:t>
            </a:r>
            <a:r>
              <a:rPr lang="en-US" sz="800" dirty="0" err="1"/>
              <a:t>Heftiba</a:t>
            </a:r>
            <a:endParaRPr lang="de-DE" sz="800" dirty="0"/>
          </a:p>
        </p:txBody>
      </p:sp>
      <p:sp>
        <p:nvSpPr>
          <p:cNvPr id="15" name="Textfeld 14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1938B3A4-2ADF-44F3-875A-E2B5FA0321B4}" type="slidenum">
              <a:rPr lang="de-DE">
                <a:solidFill>
                  <a:schemeClr val="tx1"/>
                </a:solidFill>
              </a:rPr>
              <a:pPr/>
              <a:t>11</a:t>
            </a:fld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837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feld 69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1938B3A4-2ADF-44F3-875A-E2B5FA0321B4}" type="slidenum">
              <a:rPr lang="de-DE">
                <a:solidFill>
                  <a:schemeClr val="tx1"/>
                </a:solidFill>
              </a:rPr>
              <a:pPr/>
              <a:t>2</a:t>
            </a:fld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29" name="Grafik 2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7" t="10069" r="20434" b="6604"/>
          <a:stretch/>
        </p:blipFill>
        <p:spPr>
          <a:xfrm>
            <a:off x="5718904" y="1200430"/>
            <a:ext cx="5881573" cy="5166360"/>
          </a:xfrm>
          <a:prstGeom prst="rect">
            <a:avLst/>
          </a:prstGeom>
        </p:spPr>
      </p:pic>
      <p:sp>
        <p:nvSpPr>
          <p:cNvPr id="32" name="Textfeld 31"/>
          <p:cNvSpPr txBox="1"/>
          <p:nvPr/>
        </p:nvSpPr>
        <p:spPr>
          <a:xfrm>
            <a:off x="852379" y="2010548"/>
            <a:ext cx="4866910" cy="28161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000" dirty="0"/>
              <a:t>These </a:t>
            </a:r>
            <a:r>
              <a:rPr lang="de-DE" sz="2000" dirty="0" err="1"/>
              <a:t>slides</a:t>
            </a:r>
            <a:r>
              <a:rPr lang="de-DE" sz="2000" dirty="0"/>
              <a:t> </a:t>
            </a:r>
            <a:r>
              <a:rPr lang="de-DE" sz="2000" dirty="0" err="1"/>
              <a:t>are</a:t>
            </a:r>
            <a:r>
              <a:rPr lang="de-DE" sz="2000" dirty="0"/>
              <a:t> </a:t>
            </a:r>
            <a:r>
              <a:rPr lang="de-DE" sz="2000" dirty="0" err="1"/>
              <a:t>based</a:t>
            </a:r>
            <a:r>
              <a:rPr lang="de-DE" sz="2000" dirty="0"/>
              <a:t> on </a:t>
            </a:r>
            <a:br>
              <a:rPr lang="de-DE" sz="2000" dirty="0"/>
            </a:br>
            <a:r>
              <a:rPr lang="de-DE" sz="2000" b="1" dirty="0"/>
              <a:t>Chapter 4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textbook</a:t>
            </a:r>
            <a:r>
              <a:rPr lang="de-DE" sz="2000" dirty="0"/>
              <a:t> </a:t>
            </a:r>
          </a:p>
          <a:p>
            <a:endParaRPr lang="de-DE" sz="2000" b="1" i="1" dirty="0"/>
          </a:p>
          <a:p>
            <a:pPr algn="ctr"/>
            <a:r>
              <a:rPr lang="de-DE" sz="3200" b="1" i="1" dirty="0" err="1"/>
              <a:t>Developing</a:t>
            </a:r>
            <a:r>
              <a:rPr lang="de-DE" sz="3200" b="1" i="1" dirty="0"/>
              <a:t> Coaching Skills:</a:t>
            </a:r>
            <a:br>
              <a:rPr lang="de-DE" sz="3200" b="1" i="1" dirty="0"/>
            </a:br>
            <a:r>
              <a:rPr lang="de-DE" sz="3200" b="1" i="1" dirty="0"/>
              <a:t>A </a:t>
            </a:r>
            <a:r>
              <a:rPr lang="de-DE" sz="3200" b="1" i="1" dirty="0" err="1"/>
              <a:t>Concise</a:t>
            </a:r>
            <a:r>
              <a:rPr lang="de-DE" sz="3200" b="1" i="1" dirty="0"/>
              <a:t> </a:t>
            </a:r>
            <a:r>
              <a:rPr lang="de-DE" sz="3200" b="1" i="1" dirty="0" err="1"/>
              <a:t>Introduction</a:t>
            </a:r>
            <a:endParaRPr lang="de-DE" sz="3200" b="1" i="1" dirty="0"/>
          </a:p>
          <a:p>
            <a:endParaRPr lang="de-DE" sz="2000" b="1" i="1" dirty="0"/>
          </a:p>
          <a:p>
            <a:pPr algn="ctr">
              <a:spcAft>
                <a:spcPts val="600"/>
              </a:spcAft>
            </a:pPr>
            <a:r>
              <a:rPr lang="de-DE" sz="1400" dirty="0" err="1"/>
              <a:t>Author</a:t>
            </a:r>
            <a:r>
              <a:rPr lang="de-DE" sz="1400" dirty="0"/>
              <a:t>: Dietmar Sternad</a:t>
            </a:r>
          </a:p>
          <a:p>
            <a:pPr algn="ctr"/>
            <a:r>
              <a:rPr lang="de-DE" sz="1400" dirty="0"/>
              <a:t>©2021 </a:t>
            </a:r>
            <a:r>
              <a:rPr lang="de-DE" sz="1400" dirty="0" err="1"/>
              <a:t>by</a:t>
            </a:r>
            <a:r>
              <a:rPr lang="de-DE" sz="1400" dirty="0"/>
              <a:t> </a:t>
            </a:r>
            <a:r>
              <a:rPr lang="de-DE" sz="1400" dirty="0" err="1"/>
              <a:t>econcise</a:t>
            </a:r>
            <a:r>
              <a:rPr lang="de-DE" sz="1400" dirty="0"/>
              <a:t> </a:t>
            </a:r>
            <a:r>
              <a:rPr lang="de-DE" sz="1400" dirty="0" err="1"/>
              <a:t>publishing</a:t>
            </a:r>
            <a:endParaRPr lang="de-DE" sz="1400" dirty="0"/>
          </a:p>
        </p:txBody>
      </p:sp>
      <p:sp>
        <p:nvSpPr>
          <p:cNvPr id="35" name="Ellipse 34"/>
          <p:cNvSpPr/>
          <p:nvPr/>
        </p:nvSpPr>
        <p:spPr>
          <a:xfrm rot="5400000">
            <a:off x="3108884" y="1424865"/>
            <a:ext cx="451360" cy="46319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36" name="Pfeil nach rechts 35"/>
          <p:cNvSpPr/>
          <p:nvPr/>
        </p:nvSpPr>
        <p:spPr>
          <a:xfrm rot="5400000">
            <a:off x="3182547" y="1535004"/>
            <a:ext cx="304033" cy="286192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Textfeld 36"/>
          <p:cNvSpPr txBox="1"/>
          <p:nvPr/>
        </p:nvSpPr>
        <p:spPr>
          <a:xfrm>
            <a:off x="375920" y="6634480"/>
            <a:ext cx="225414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Cover </a:t>
            </a:r>
            <a:r>
              <a:rPr lang="de-DE" sz="800" dirty="0" err="1"/>
              <a:t>illustration</a:t>
            </a:r>
            <a:r>
              <a:rPr lang="de-DE" sz="800" dirty="0"/>
              <a:t> (</a:t>
            </a:r>
            <a:r>
              <a:rPr lang="de-DE" sz="800" dirty="0" err="1"/>
              <a:t>heads</a:t>
            </a:r>
            <a:r>
              <a:rPr lang="de-DE" sz="800" dirty="0"/>
              <a:t>): © </a:t>
            </a:r>
            <a:r>
              <a:rPr lang="de-DE" sz="800" dirty="0" err="1"/>
              <a:t>Stmool</a:t>
            </a:r>
            <a:r>
              <a:rPr lang="de-DE" sz="800" dirty="0"/>
              <a:t>/Shutterstock</a:t>
            </a:r>
          </a:p>
        </p:txBody>
      </p:sp>
      <p:sp>
        <p:nvSpPr>
          <p:cNvPr id="39" name="Rechteck 38"/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41" name="Rechteck 40"/>
          <p:cNvSpPr/>
          <p:nvPr/>
        </p:nvSpPr>
        <p:spPr>
          <a:xfrm>
            <a:off x="150702" y="298052"/>
            <a:ext cx="44149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dirty="0">
                <a:solidFill>
                  <a:schemeClr val="bg1"/>
                </a:solidFill>
              </a:rPr>
              <a:t>The </a:t>
            </a:r>
            <a:r>
              <a:rPr lang="de-DE" sz="3600" dirty="0" err="1">
                <a:solidFill>
                  <a:schemeClr val="bg1"/>
                </a:solidFill>
              </a:rPr>
              <a:t>coaching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textbook</a:t>
            </a:r>
            <a:endParaRPr lang="de-DE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803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hteck 39"/>
          <p:cNvSpPr/>
          <p:nvPr/>
        </p:nvSpPr>
        <p:spPr>
          <a:xfrm>
            <a:off x="1381525" y="1808511"/>
            <a:ext cx="50790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dirty="0" err="1"/>
              <a:t>Develop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b="1" dirty="0" err="1"/>
              <a:t>mindset</a:t>
            </a:r>
            <a:r>
              <a:rPr lang="de-DE" sz="1600" dirty="0"/>
              <a:t> </a:t>
            </a:r>
            <a:r>
              <a:rPr lang="de-DE" sz="1600" dirty="0" err="1"/>
              <a:t>needed</a:t>
            </a:r>
            <a:r>
              <a:rPr lang="de-DE" sz="1600" dirty="0"/>
              <a:t> </a:t>
            </a:r>
            <a:r>
              <a:rPr lang="de-DE" sz="1600" dirty="0" err="1"/>
              <a:t>to</a:t>
            </a:r>
            <a:r>
              <a:rPr lang="de-DE" sz="1600" dirty="0"/>
              <a:t> </a:t>
            </a:r>
            <a:r>
              <a:rPr lang="de-DE" sz="1600" dirty="0" err="1"/>
              <a:t>become</a:t>
            </a:r>
            <a:r>
              <a:rPr lang="de-DE" sz="1600" dirty="0"/>
              <a:t> an </a:t>
            </a:r>
            <a:r>
              <a:rPr lang="de-DE" sz="1600" dirty="0" err="1"/>
              <a:t>effective</a:t>
            </a:r>
            <a:r>
              <a:rPr lang="de-DE" sz="1600" dirty="0"/>
              <a:t> </a:t>
            </a:r>
            <a:r>
              <a:rPr lang="de-DE" sz="1600" dirty="0" err="1"/>
              <a:t>coach</a:t>
            </a:r>
            <a:endParaRPr lang="de-DE" sz="1600" b="1" dirty="0"/>
          </a:p>
        </p:txBody>
      </p:sp>
      <p:sp>
        <p:nvSpPr>
          <p:cNvPr id="24" name="Rechteck 23"/>
          <p:cNvSpPr/>
          <p:nvPr/>
        </p:nvSpPr>
        <p:spPr>
          <a:xfrm>
            <a:off x="1381525" y="2518072"/>
            <a:ext cx="34753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Formulate effective </a:t>
            </a:r>
            <a:r>
              <a:rPr lang="de-DE" sz="1600" b="1" dirty="0" err="1"/>
              <a:t>coaching</a:t>
            </a:r>
            <a:r>
              <a:rPr lang="de-DE" sz="1600" b="1" dirty="0"/>
              <a:t> </a:t>
            </a:r>
            <a:r>
              <a:rPr lang="de-DE" sz="1600" b="1" dirty="0" err="1"/>
              <a:t>questions</a:t>
            </a:r>
            <a:endParaRPr lang="en-US" sz="1600" dirty="0"/>
          </a:p>
        </p:txBody>
      </p:sp>
      <p:sp>
        <p:nvSpPr>
          <p:cNvPr id="26" name="Rechteck 25"/>
          <p:cNvSpPr/>
          <p:nvPr/>
        </p:nvSpPr>
        <p:spPr>
          <a:xfrm>
            <a:off x="1381525" y="3227633"/>
            <a:ext cx="307693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dirty="0" err="1"/>
              <a:t>Enhance</a:t>
            </a:r>
            <a:r>
              <a:rPr lang="de-DE" sz="1600" dirty="0"/>
              <a:t> </a:t>
            </a:r>
            <a:r>
              <a:rPr lang="de-DE" sz="1600" dirty="0" err="1"/>
              <a:t>your</a:t>
            </a:r>
            <a:r>
              <a:rPr lang="de-DE" sz="1600" dirty="0"/>
              <a:t> </a:t>
            </a:r>
            <a:r>
              <a:rPr lang="de-DE" sz="1600" b="1" dirty="0" err="1"/>
              <a:t>active</a:t>
            </a:r>
            <a:r>
              <a:rPr lang="de-DE" sz="1600" b="1" dirty="0"/>
              <a:t> </a:t>
            </a:r>
            <a:r>
              <a:rPr lang="de-DE" sz="1600" b="1" dirty="0" err="1"/>
              <a:t>listening</a:t>
            </a:r>
            <a:r>
              <a:rPr lang="de-DE" sz="1600" b="1" dirty="0"/>
              <a:t> </a:t>
            </a:r>
            <a:r>
              <a:rPr lang="de-DE" sz="1600" dirty="0" err="1"/>
              <a:t>skills</a:t>
            </a:r>
            <a:endParaRPr lang="de-DE" sz="1600" b="1" dirty="0"/>
          </a:p>
        </p:txBody>
      </p:sp>
      <p:sp>
        <p:nvSpPr>
          <p:cNvPr id="28" name="Rechteck 27"/>
          <p:cNvSpPr/>
          <p:nvPr/>
        </p:nvSpPr>
        <p:spPr>
          <a:xfrm>
            <a:off x="1381525" y="3937194"/>
            <a:ext cx="350756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600" dirty="0"/>
              <a:t>Give </a:t>
            </a:r>
            <a:r>
              <a:rPr lang="en-US" sz="1600" b="1" dirty="0"/>
              <a:t>constructive feedback </a:t>
            </a:r>
            <a:r>
              <a:rPr lang="en-US" sz="1600" dirty="0"/>
              <a:t>to </a:t>
            </a:r>
            <a:r>
              <a:rPr lang="en-US" sz="1600" dirty="0" err="1" smtClean="0"/>
              <a:t>coachees</a:t>
            </a:r>
            <a:endParaRPr lang="de-DE" sz="1600" b="1" dirty="0"/>
          </a:p>
        </p:txBody>
      </p:sp>
      <p:sp>
        <p:nvSpPr>
          <p:cNvPr id="46" name="Rechteck 45"/>
          <p:cNvSpPr/>
          <p:nvPr/>
        </p:nvSpPr>
        <p:spPr>
          <a:xfrm>
            <a:off x="1415884" y="4646755"/>
            <a:ext cx="56672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Help you and the </a:t>
            </a:r>
            <a:r>
              <a:rPr lang="en-US" sz="1600" dirty="0" err="1"/>
              <a:t>coachee</a:t>
            </a:r>
            <a:r>
              <a:rPr lang="en-US" sz="1600" dirty="0"/>
              <a:t> deal with </a:t>
            </a:r>
            <a:r>
              <a:rPr lang="en-US" sz="1600" b="1" dirty="0"/>
              <a:t>difficult emotional situations</a:t>
            </a:r>
            <a:endParaRPr lang="de-DE" sz="1600" b="1" dirty="0"/>
          </a:p>
        </p:txBody>
      </p:sp>
      <p:sp>
        <p:nvSpPr>
          <p:cNvPr id="6" name="Ellipse 5"/>
          <p:cNvSpPr/>
          <p:nvPr/>
        </p:nvSpPr>
        <p:spPr>
          <a:xfrm>
            <a:off x="800453" y="1751417"/>
            <a:ext cx="480936" cy="46426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" name="Rechteck 6"/>
          <p:cNvSpPr/>
          <p:nvPr/>
        </p:nvSpPr>
        <p:spPr>
          <a:xfrm rot="2621055">
            <a:off x="904579" y="1996475"/>
            <a:ext cx="140887" cy="683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8" name="Rechteck 47"/>
          <p:cNvSpPr/>
          <p:nvPr/>
        </p:nvSpPr>
        <p:spPr>
          <a:xfrm rot="7814771">
            <a:off x="950289" y="1968493"/>
            <a:ext cx="264685" cy="609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9" name="Ellipse 48"/>
          <p:cNvSpPr/>
          <p:nvPr/>
        </p:nvSpPr>
        <p:spPr>
          <a:xfrm>
            <a:off x="800453" y="2434617"/>
            <a:ext cx="480936" cy="46426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50" name="Rechteck 49"/>
          <p:cNvSpPr/>
          <p:nvPr/>
        </p:nvSpPr>
        <p:spPr>
          <a:xfrm rot="2621055">
            <a:off x="904579" y="2679675"/>
            <a:ext cx="140887" cy="683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1" name="Rechteck 50"/>
          <p:cNvSpPr/>
          <p:nvPr/>
        </p:nvSpPr>
        <p:spPr>
          <a:xfrm rot="7814771">
            <a:off x="950289" y="2651693"/>
            <a:ext cx="264685" cy="609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5" name="Ellipse 54"/>
          <p:cNvSpPr/>
          <p:nvPr/>
        </p:nvSpPr>
        <p:spPr>
          <a:xfrm>
            <a:off x="800453" y="3856216"/>
            <a:ext cx="480936" cy="46426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56" name="Rechteck 55"/>
          <p:cNvSpPr/>
          <p:nvPr/>
        </p:nvSpPr>
        <p:spPr>
          <a:xfrm rot="2621055">
            <a:off x="904579" y="4101274"/>
            <a:ext cx="140887" cy="683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7" name="Rechteck 56"/>
          <p:cNvSpPr/>
          <p:nvPr/>
        </p:nvSpPr>
        <p:spPr>
          <a:xfrm rot="7814771">
            <a:off x="950289" y="4073292"/>
            <a:ext cx="264685" cy="609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1" name="Ellipse 60"/>
          <p:cNvSpPr/>
          <p:nvPr/>
        </p:nvSpPr>
        <p:spPr>
          <a:xfrm>
            <a:off x="800453" y="4567534"/>
            <a:ext cx="480936" cy="46426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62" name="Rechteck 61"/>
          <p:cNvSpPr/>
          <p:nvPr/>
        </p:nvSpPr>
        <p:spPr>
          <a:xfrm rot="2621055">
            <a:off x="904579" y="4812592"/>
            <a:ext cx="140887" cy="683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3" name="Rechteck 62"/>
          <p:cNvSpPr/>
          <p:nvPr/>
        </p:nvSpPr>
        <p:spPr>
          <a:xfrm rot="7814771">
            <a:off x="950289" y="4784610"/>
            <a:ext cx="264685" cy="609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4" name="Ellipse 63"/>
          <p:cNvSpPr/>
          <p:nvPr/>
        </p:nvSpPr>
        <p:spPr>
          <a:xfrm>
            <a:off x="809086" y="3138110"/>
            <a:ext cx="480936" cy="46426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65" name="Rechteck 64"/>
          <p:cNvSpPr/>
          <p:nvPr/>
        </p:nvSpPr>
        <p:spPr>
          <a:xfrm rot="2621055">
            <a:off x="913212" y="3383168"/>
            <a:ext cx="140887" cy="683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6" name="Rechteck 65"/>
          <p:cNvSpPr/>
          <p:nvPr/>
        </p:nvSpPr>
        <p:spPr>
          <a:xfrm rot="7814771">
            <a:off x="958922" y="3355186"/>
            <a:ext cx="264685" cy="609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0" name="Textfeld 69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1938B3A4-2ADF-44F3-875A-E2B5FA0321B4}" type="slidenum">
              <a:rPr lang="de-DE">
                <a:solidFill>
                  <a:schemeClr val="tx1"/>
                </a:solidFill>
              </a:rPr>
              <a:pPr/>
              <a:t>3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67" name="Textfeld 66"/>
          <p:cNvSpPr txBox="1"/>
          <p:nvPr/>
        </p:nvSpPr>
        <p:spPr>
          <a:xfrm>
            <a:off x="375920" y="6634480"/>
            <a:ext cx="13147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err="1"/>
              <a:t>Photo</a:t>
            </a:r>
            <a:r>
              <a:rPr lang="de-DE" sz="800" dirty="0"/>
              <a:t> </a:t>
            </a:r>
            <a:r>
              <a:rPr lang="de-DE" sz="800" dirty="0" err="1"/>
              <a:t>source</a:t>
            </a:r>
            <a:r>
              <a:rPr lang="de-DE" sz="800" dirty="0"/>
              <a:t>: pixabay.com</a:t>
            </a:r>
          </a:p>
        </p:txBody>
      </p:sp>
      <p:pic>
        <p:nvPicPr>
          <p:cNvPr id="68" name="Grafik 6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9304" y="1230957"/>
            <a:ext cx="2897181" cy="2195520"/>
          </a:xfrm>
          <a:prstGeom prst="rect">
            <a:avLst/>
          </a:prstGeom>
        </p:spPr>
      </p:pic>
      <p:pic>
        <p:nvPicPr>
          <p:cNvPr id="69" name="Grafik 6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08007">
            <a:off x="9642683" y="1733101"/>
            <a:ext cx="1730422" cy="1369393"/>
          </a:xfrm>
          <a:prstGeom prst="rect">
            <a:avLst/>
          </a:prstGeom>
        </p:spPr>
      </p:pic>
      <p:sp>
        <p:nvSpPr>
          <p:cNvPr id="76" name="Rechteck 75"/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7" name="Rechteck 76"/>
          <p:cNvSpPr/>
          <p:nvPr/>
        </p:nvSpPr>
        <p:spPr>
          <a:xfrm>
            <a:off x="150702" y="298052"/>
            <a:ext cx="86342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dirty="0">
                <a:solidFill>
                  <a:schemeClr val="bg1"/>
                </a:solidFill>
              </a:rPr>
              <a:t>Learning </a:t>
            </a:r>
            <a:r>
              <a:rPr lang="de-DE" sz="3600" dirty="0" err="1">
                <a:solidFill>
                  <a:schemeClr val="bg1"/>
                </a:solidFill>
              </a:rPr>
              <a:t>objectives</a:t>
            </a:r>
            <a:r>
              <a:rPr lang="de-DE" sz="3600" dirty="0">
                <a:solidFill>
                  <a:schemeClr val="bg1"/>
                </a:solidFill>
              </a:rPr>
              <a:t> – Essential </a:t>
            </a:r>
            <a:r>
              <a:rPr lang="de-DE" sz="3600" dirty="0" err="1">
                <a:solidFill>
                  <a:schemeClr val="bg1"/>
                </a:solidFill>
              </a:rPr>
              <a:t>coaching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>
                <a:solidFill>
                  <a:schemeClr val="bg1"/>
                </a:solidFill>
              </a:rPr>
              <a:t>skills</a:t>
            </a:r>
            <a:endParaRPr lang="de-DE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320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: abgerundete Ecken 2">
            <a:extLst>
              <a:ext uri="{FF2B5EF4-FFF2-40B4-BE49-F238E27FC236}">
                <a16:creationId xmlns:a16="http://schemas.microsoft.com/office/drawing/2014/main" id="{161BB6CC-EBC2-4F80-81C1-947FA47CE21B}"/>
              </a:ext>
            </a:extLst>
          </p:cNvPr>
          <p:cNvSpPr/>
          <p:nvPr/>
        </p:nvSpPr>
        <p:spPr>
          <a:xfrm>
            <a:off x="501496" y="1779677"/>
            <a:ext cx="4440223" cy="2975811"/>
          </a:xfrm>
          <a:prstGeom prst="roundRect">
            <a:avLst>
              <a:gd name="adj" fmla="val 4268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3" name="Rechteck 72"/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0" name="Textfeld 69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1938B3A4-2ADF-44F3-875A-E2B5FA0321B4}" type="slidenum">
              <a:rPr lang="de-DE">
                <a:solidFill>
                  <a:schemeClr val="tx1"/>
                </a:solidFill>
              </a:rPr>
              <a:pPr/>
              <a:t>4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5" name="Rechteck 34"/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6" name="Rechteck 35"/>
          <p:cNvSpPr/>
          <p:nvPr/>
        </p:nvSpPr>
        <p:spPr>
          <a:xfrm>
            <a:off x="150702" y="298052"/>
            <a:ext cx="42691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dirty="0">
                <a:solidFill>
                  <a:schemeClr val="bg1"/>
                </a:solidFill>
              </a:rPr>
              <a:t>The </a:t>
            </a:r>
            <a:r>
              <a:rPr lang="de-DE" sz="3600" dirty="0" err="1">
                <a:solidFill>
                  <a:schemeClr val="bg1"/>
                </a:solidFill>
              </a:rPr>
              <a:t>coaching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mindset</a:t>
            </a:r>
            <a:endParaRPr lang="de-DE" sz="3600" dirty="0">
              <a:solidFill>
                <a:schemeClr val="bg1"/>
              </a:solidFill>
            </a:endParaRPr>
          </a:p>
        </p:txBody>
      </p:sp>
      <p:pic>
        <p:nvPicPr>
          <p:cNvPr id="11" name="Grafik 10" descr="Benutzer">
            <a:extLst>
              <a:ext uri="{FF2B5EF4-FFF2-40B4-BE49-F238E27FC236}">
                <a16:creationId xmlns:a16="http://schemas.microsoft.com/office/drawing/2014/main" id="{B28A234F-1D81-4FC0-BBF1-08676E0BB8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1238" y="3267583"/>
            <a:ext cx="1123115" cy="1123115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FA1B4FCA-4EB6-45B6-B6A0-9C000627E7FD}"/>
              </a:ext>
            </a:extLst>
          </p:cNvPr>
          <p:cNvSpPr txBox="1"/>
          <p:nvPr/>
        </p:nvSpPr>
        <p:spPr>
          <a:xfrm>
            <a:off x="999175" y="4231620"/>
            <a:ext cx="7071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COACH</a:t>
            </a:r>
            <a:endParaRPr lang="de-AT" sz="1400" dirty="0"/>
          </a:p>
        </p:txBody>
      </p:sp>
      <p:pic>
        <p:nvPicPr>
          <p:cNvPr id="13" name="Grafik 12" descr="Benutzer">
            <a:extLst>
              <a:ext uri="{FF2B5EF4-FFF2-40B4-BE49-F238E27FC236}">
                <a16:creationId xmlns:a16="http://schemas.microsoft.com/office/drawing/2014/main" id="{671980D2-8872-4099-A451-4C5088366E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38282" y="3277522"/>
            <a:ext cx="1123115" cy="1123115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88CA03C9-311F-4C6D-89A8-CA6DFA03CE54}"/>
              </a:ext>
            </a:extLst>
          </p:cNvPr>
          <p:cNvSpPr txBox="1"/>
          <p:nvPr/>
        </p:nvSpPr>
        <p:spPr>
          <a:xfrm>
            <a:off x="3568054" y="4241559"/>
            <a:ext cx="8834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COACHEE</a:t>
            </a:r>
            <a:endParaRPr lang="de-AT" sz="1400" dirty="0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5660CBC9-0EAB-4036-BAA5-5B3DE1C3919B}"/>
              </a:ext>
            </a:extLst>
          </p:cNvPr>
          <p:cNvGrpSpPr/>
          <p:nvPr/>
        </p:nvGrpSpPr>
        <p:grpSpPr>
          <a:xfrm>
            <a:off x="1877838" y="2103094"/>
            <a:ext cx="9680405" cy="2106523"/>
            <a:chOff x="1877838" y="2103094"/>
            <a:chExt cx="9680405" cy="2106523"/>
          </a:xfrm>
        </p:grpSpPr>
        <p:sp>
          <p:nvSpPr>
            <p:cNvPr id="19" name="Pfeil: nach links und rechts 18">
              <a:extLst>
                <a:ext uri="{FF2B5EF4-FFF2-40B4-BE49-F238E27FC236}">
                  <a16:creationId xmlns:a16="http://schemas.microsoft.com/office/drawing/2014/main" id="{A40079C3-909F-467A-B4CA-30EE34CB9A7C}"/>
                </a:ext>
              </a:extLst>
            </p:cNvPr>
            <p:cNvSpPr/>
            <p:nvPr/>
          </p:nvSpPr>
          <p:spPr>
            <a:xfrm>
              <a:off x="1877838" y="3901840"/>
              <a:ext cx="1560444" cy="307777"/>
            </a:xfrm>
            <a:prstGeom prst="leftRightArrow">
              <a:avLst/>
            </a:prstGeom>
            <a:solidFill>
              <a:srgbClr val="9DC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7D7E16E3-B768-4AD5-B312-8660FEAB0991}"/>
                </a:ext>
              </a:extLst>
            </p:cNvPr>
            <p:cNvSpPr txBox="1"/>
            <p:nvPr/>
          </p:nvSpPr>
          <p:spPr>
            <a:xfrm>
              <a:off x="2100136" y="3688817"/>
              <a:ext cx="11700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err="1"/>
                <a:t>Collaboration</a:t>
              </a:r>
              <a:endParaRPr lang="de-AT" sz="1400" dirty="0"/>
            </a:p>
          </p:txBody>
        </p:sp>
        <p:sp>
          <p:nvSpPr>
            <p:cNvPr id="24" name="Ellipse 23">
              <a:extLst>
                <a:ext uri="{FF2B5EF4-FFF2-40B4-BE49-F238E27FC236}">
                  <a16:creationId xmlns:a16="http://schemas.microsoft.com/office/drawing/2014/main" id="{A17DE59B-0BAB-4193-BD1D-7309F596AB31}"/>
                </a:ext>
              </a:extLst>
            </p:cNvPr>
            <p:cNvSpPr/>
            <p:nvPr/>
          </p:nvSpPr>
          <p:spPr>
            <a:xfrm>
              <a:off x="5241388" y="2232587"/>
              <a:ext cx="144655" cy="14844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25" name="Textfeld 24">
              <a:extLst>
                <a:ext uri="{FF2B5EF4-FFF2-40B4-BE49-F238E27FC236}">
                  <a16:creationId xmlns:a16="http://schemas.microsoft.com/office/drawing/2014/main" id="{4A9B46EF-1492-4323-91ED-B7FAE1F5C059}"/>
                </a:ext>
              </a:extLst>
            </p:cNvPr>
            <p:cNvSpPr txBox="1"/>
            <p:nvPr/>
          </p:nvSpPr>
          <p:spPr>
            <a:xfrm>
              <a:off x="5443193" y="2103094"/>
              <a:ext cx="611505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dirty="0"/>
                <a:t>A </a:t>
              </a:r>
              <a:r>
                <a:rPr lang="de-DE" dirty="0" err="1"/>
                <a:t>collaborative</a:t>
              </a:r>
              <a:r>
                <a:rPr lang="de-DE" dirty="0"/>
                <a:t> </a:t>
              </a:r>
              <a:r>
                <a:rPr lang="de-DE" dirty="0" err="1"/>
                <a:t>attitude</a:t>
              </a:r>
              <a:endParaRPr lang="de-AT" dirty="0"/>
            </a:p>
          </p:txBody>
        </p:sp>
      </p:grp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C0379886-B784-438C-9792-AD6DBBD8CB5B}"/>
              </a:ext>
            </a:extLst>
          </p:cNvPr>
          <p:cNvGrpSpPr/>
          <p:nvPr/>
        </p:nvGrpSpPr>
        <p:grpSpPr>
          <a:xfrm>
            <a:off x="1379216" y="2622199"/>
            <a:ext cx="10188552" cy="557145"/>
            <a:chOff x="1379216" y="2622199"/>
            <a:chExt cx="10188552" cy="557145"/>
          </a:xfrm>
        </p:grpSpPr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C74DA986-63BA-440F-A9D5-E99F0CD3C10C}"/>
                </a:ext>
              </a:extLst>
            </p:cNvPr>
            <p:cNvSpPr txBox="1"/>
            <p:nvPr/>
          </p:nvSpPr>
          <p:spPr>
            <a:xfrm>
              <a:off x="2260858" y="2689762"/>
              <a:ext cx="76815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/>
                <a:t>Support</a:t>
              </a:r>
              <a:endParaRPr lang="de-AT" sz="1400" dirty="0"/>
            </a:p>
          </p:txBody>
        </p:sp>
        <p:sp>
          <p:nvSpPr>
            <p:cNvPr id="21" name="Pfeil: nach unten gekrümmt 20">
              <a:extLst>
                <a:ext uri="{FF2B5EF4-FFF2-40B4-BE49-F238E27FC236}">
                  <a16:creationId xmlns:a16="http://schemas.microsoft.com/office/drawing/2014/main" id="{39FF48FE-CAEF-476D-AE46-1900A2272694}"/>
                </a:ext>
              </a:extLst>
            </p:cNvPr>
            <p:cNvSpPr/>
            <p:nvPr/>
          </p:nvSpPr>
          <p:spPr>
            <a:xfrm>
              <a:off x="1379216" y="2646318"/>
              <a:ext cx="2472643" cy="533026"/>
            </a:xfrm>
            <a:prstGeom prst="curvedDownArrow">
              <a:avLst/>
            </a:prstGeom>
            <a:solidFill>
              <a:srgbClr val="9DC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26" name="Ellipse 25">
              <a:extLst>
                <a:ext uri="{FF2B5EF4-FFF2-40B4-BE49-F238E27FC236}">
                  <a16:creationId xmlns:a16="http://schemas.microsoft.com/office/drawing/2014/main" id="{B71916F1-0EE8-45C6-9141-9FCB66D2C64D}"/>
                </a:ext>
              </a:extLst>
            </p:cNvPr>
            <p:cNvSpPr/>
            <p:nvPr/>
          </p:nvSpPr>
          <p:spPr>
            <a:xfrm>
              <a:off x="5241388" y="2732642"/>
              <a:ext cx="144655" cy="14844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27" name="Textfeld 26">
              <a:extLst>
                <a:ext uri="{FF2B5EF4-FFF2-40B4-BE49-F238E27FC236}">
                  <a16:creationId xmlns:a16="http://schemas.microsoft.com/office/drawing/2014/main" id="{A37FC7E1-2D80-4D2C-BB7D-8E0EF6EFADB2}"/>
                </a:ext>
              </a:extLst>
            </p:cNvPr>
            <p:cNvSpPr txBox="1"/>
            <p:nvPr/>
          </p:nvSpPr>
          <p:spPr>
            <a:xfrm>
              <a:off x="5452718" y="2622199"/>
              <a:ext cx="611505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dirty="0"/>
                <a:t>A supportive </a:t>
              </a:r>
              <a:r>
                <a:rPr lang="de-DE" dirty="0" err="1"/>
                <a:t>attitude</a:t>
              </a:r>
              <a:endParaRPr lang="de-AT" dirty="0"/>
            </a:p>
          </p:txBody>
        </p:sp>
      </p:grp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C8A740B7-D8DC-4A03-8BB5-D12A0FBBA148}"/>
              </a:ext>
            </a:extLst>
          </p:cNvPr>
          <p:cNvGrpSpPr/>
          <p:nvPr/>
        </p:nvGrpSpPr>
        <p:grpSpPr>
          <a:xfrm>
            <a:off x="3707240" y="2666196"/>
            <a:ext cx="7860528" cy="825390"/>
            <a:chOff x="3707240" y="2666196"/>
            <a:chExt cx="7860528" cy="825390"/>
          </a:xfrm>
        </p:grpSpPr>
        <p:sp>
          <p:nvSpPr>
            <p:cNvPr id="15" name="Pfeil: nach rechts 14">
              <a:extLst>
                <a:ext uri="{FF2B5EF4-FFF2-40B4-BE49-F238E27FC236}">
                  <a16:creationId xmlns:a16="http://schemas.microsoft.com/office/drawing/2014/main" id="{7AC7A440-7F9C-4DE9-9EF7-9DB90ED60D8A}"/>
                </a:ext>
              </a:extLst>
            </p:cNvPr>
            <p:cNvSpPr/>
            <p:nvPr/>
          </p:nvSpPr>
          <p:spPr>
            <a:xfrm rot="5400000">
              <a:off x="3802444" y="3003511"/>
              <a:ext cx="388722" cy="289891"/>
            </a:xfrm>
            <a:prstGeom prst="rightArrow">
              <a:avLst/>
            </a:prstGeom>
            <a:solidFill>
              <a:srgbClr val="9DC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40770174-1AE4-4AE9-8172-CCCBFD6A69A6}"/>
                </a:ext>
              </a:extLst>
            </p:cNvPr>
            <p:cNvSpPr txBox="1"/>
            <p:nvPr/>
          </p:nvSpPr>
          <p:spPr>
            <a:xfrm>
              <a:off x="3707240" y="2666196"/>
              <a:ext cx="5990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/>
                <a:t>Focus</a:t>
              </a:r>
              <a:endParaRPr lang="de-AT" sz="1400" dirty="0"/>
            </a:p>
          </p:txBody>
        </p:sp>
        <p:sp>
          <p:nvSpPr>
            <p:cNvPr id="28" name="Ellipse 27">
              <a:extLst>
                <a:ext uri="{FF2B5EF4-FFF2-40B4-BE49-F238E27FC236}">
                  <a16:creationId xmlns:a16="http://schemas.microsoft.com/office/drawing/2014/main" id="{2C58FE50-400D-4080-B6A7-AD222D6C3459}"/>
                </a:ext>
              </a:extLst>
            </p:cNvPr>
            <p:cNvSpPr/>
            <p:nvPr/>
          </p:nvSpPr>
          <p:spPr>
            <a:xfrm>
              <a:off x="5241388" y="3232697"/>
              <a:ext cx="144655" cy="14844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32" name="Textfeld 31">
              <a:extLst>
                <a:ext uri="{FF2B5EF4-FFF2-40B4-BE49-F238E27FC236}">
                  <a16:creationId xmlns:a16="http://schemas.microsoft.com/office/drawing/2014/main" id="{02C198E8-1DA0-4682-98E4-09F31C18F32B}"/>
                </a:ext>
              </a:extLst>
            </p:cNvPr>
            <p:cNvSpPr txBox="1"/>
            <p:nvPr/>
          </p:nvSpPr>
          <p:spPr>
            <a:xfrm>
              <a:off x="5452718" y="3122254"/>
              <a:ext cx="611505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dirty="0"/>
                <a:t>A </a:t>
              </a:r>
              <a:r>
                <a:rPr lang="de-DE" dirty="0" err="1"/>
                <a:t>clear</a:t>
              </a:r>
              <a:r>
                <a:rPr lang="de-DE" dirty="0"/>
                <a:t> </a:t>
              </a:r>
              <a:r>
                <a:rPr lang="de-DE" dirty="0" err="1"/>
                <a:t>focus</a:t>
              </a:r>
              <a:r>
                <a:rPr lang="de-DE" dirty="0"/>
                <a:t> on </a:t>
              </a:r>
              <a:r>
                <a:rPr lang="de-DE" dirty="0" err="1"/>
                <a:t>the</a:t>
              </a:r>
              <a:r>
                <a:rPr lang="de-DE" dirty="0"/>
                <a:t> </a:t>
              </a:r>
              <a:r>
                <a:rPr lang="de-DE" dirty="0" err="1"/>
                <a:t>coachee</a:t>
              </a:r>
              <a:endParaRPr lang="de-AT" dirty="0"/>
            </a:p>
          </p:txBody>
        </p:sp>
      </p:grp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E8012433-5EFD-4400-A86C-59D2021D8D8D}"/>
              </a:ext>
            </a:extLst>
          </p:cNvPr>
          <p:cNvGrpSpPr/>
          <p:nvPr/>
        </p:nvGrpSpPr>
        <p:grpSpPr>
          <a:xfrm>
            <a:off x="1696353" y="3247357"/>
            <a:ext cx="9891702" cy="773923"/>
            <a:chOff x="1696353" y="3247357"/>
            <a:chExt cx="9891702" cy="773923"/>
          </a:xfrm>
        </p:grpSpPr>
        <p:cxnSp>
          <p:nvCxnSpPr>
            <p:cNvPr id="22" name="Gerade Verbindung mit Pfeil 21">
              <a:extLst>
                <a:ext uri="{FF2B5EF4-FFF2-40B4-BE49-F238E27FC236}">
                  <a16:creationId xmlns:a16="http://schemas.microsoft.com/office/drawing/2014/main" id="{522AFFDB-4216-4A0B-B2FC-CDEC435A7B9C}"/>
                </a:ext>
              </a:extLst>
            </p:cNvPr>
            <p:cNvCxnSpPr/>
            <p:nvPr/>
          </p:nvCxnSpPr>
          <p:spPr>
            <a:xfrm>
              <a:off x="1696353" y="3527213"/>
              <a:ext cx="2000948" cy="0"/>
            </a:xfrm>
            <a:prstGeom prst="straightConnector1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9DC3E6"/>
              </a:solidFill>
              <a:headEnd type="none" w="med" len="med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CF3AD7A2-7B97-47C0-B66A-5655B837CC13}"/>
                </a:ext>
              </a:extLst>
            </p:cNvPr>
            <p:cNvSpPr txBox="1"/>
            <p:nvPr/>
          </p:nvSpPr>
          <p:spPr>
            <a:xfrm>
              <a:off x="1768236" y="3247357"/>
              <a:ext cx="17245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400" i="1" dirty="0"/>
                <a:t>“</a:t>
              </a:r>
              <a:r>
                <a:rPr lang="de-DE" sz="1400" i="1" dirty="0" err="1"/>
                <a:t>You</a:t>
              </a:r>
              <a:r>
                <a:rPr lang="de-DE" sz="1400" i="1" dirty="0"/>
                <a:t> </a:t>
              </a:r>
              <a:r>
                <a:rPr lang="de-DE" sz="1400" i="1" dirty="0" err="1"/>
                <a:t>have</a:t>
              </a:r>
              <a:r>
                <a:rPr lang="de-DE" sz="1400" i="1" dirty="0"/>
                <a:t> potential.”</a:t>
              </a:r>
              <a:endParaRPr lang="de-AT" sz="1400" i="1" dirty="0"/>
            </a:p>
          </p:txBody>
        </p:sp>
        <p:sp>
          <p:nvSpPr>
            <p:cNvPr id="33" name="Ellipse 32">
              <a:extLst>
                <a:ext uri="{FF2B5EF4-FFF2-40B4-BE49-F238E27FC236}">
                  <a16:creationId xmlns:a16="http://schemas.microsoft.com/office/drawing/2014/main" id="{8579E262-7626-491A-877C-BC769A1F24B7}"/>
                </a:ext>
              </a:extLst>
            </p:cNvPr>
            <p:cNvSpPr/>
            <p:nvPr/>
          </p:nvSpPr>
          <p:spPr>
            <a:xfrm>
              <a:off x="5261675" y="3762391"/>
              <a:ext cx="144655" cy="14844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37" name="Textfeld 36">
              <a:extLst>
                <a:ext uri="{FF2B5EF4-FFF2-40B4-BE49-F238E27FC236}">
                  <a16:creationId xmlns:a16="http://schemas.microsoft.com/office/drawing/2014/main" id="{4919D7FE-2B49-40FE-BCC3-1A5DCBA81C05}"/>
                </a:ext>
              </a:extLst>
            </p:cNvPr>
            <p:cNvSpPr txBox="1"/>
            <p:nvPr/>
          </p:nvSpPr>
          <p:spPr>
            <a:xfrm>
              <a:off x="5473005" y="3651948"/>
              <a:ext cx="611505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dirty="0"/>
                <a:t>Belief in </a:t>
              </a:r>
              <a:r>
                <a:rPr lang="de-DE" dirty="0" err="1"/>
                <a:t>the</a:t>
              </a:r>
              <a:r>
                <a:rPr lang="de-DE" dirty="0"/>
                <a:t> </a:t>
              </a:r>
              <a:r>
                <a:rPr lang="de-DE" dirty="0" err="1"/>
                <a:t>coachee’s</a:t>
              </a:r>
              <a:r>
                <a:rPr lang="de-DE" dirty="0"/>
                <a:t> potential</a:t>
              </a:r>
              <a:endParaRPr lang="de-AT" dirty="0"/>
            </a:p>
          </p:txBody>
        </p:sp>
      </p:grp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639C50E5-D3D4-4004-B6AE-51E78648409F}"/>
              </a:ext>
            </a:extLst>
          </p:cNvPr>
          <p:cNvGrpSpPr/>
          <p:nvPr/>
        </p:nvGrpSpPr>
        <p:grpSpPr>
          <a:xfrm>
            <a:off x="1945932" y="2081166"/>
            <a:ext cx="9642123" cy="2440169"/>
            <a:chOff x="1945932" y="2081166"/>
            <a:chExt cx="9642123" cy="2440169"/>
          </a:xfrm>
        </p:grpSpPr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A3FF45F0-87E8-4F09-B9A5-2839C2D9B604}"/>
                </a:ext>
              </a:extLst>
            </p:cNvPr>
            <p:cNvSpPr txBox="1"/>
            <p:nvPr/>
          </p:nvSpPr>
          <p:spPr>
            <a:xfrm>
              <a:off x="1945932" y="2081166"/>
              <a:ext cx="141788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400" dirty="0"/>
                <a:t>Forward-</a:t>
              </a:r>
              <a:r>
                <a:rPr lang="de-DE" sz="1400" dirty="0" err="1"/>
                <a:t>looking</a:t>
              </a:r>
              <a:r>
                <a:rPr lang="de-DE" sz="1400" dirty="0"/>
                <a:t> </a:t>
              </a:r>
            </a:p>
            <a:p>
              <a:pPr algn="ctr"/>
              <a:r>
                <a:rPr lang="de-DE" sz="1400" dirty="0" err="1"/>
                <a:t>cognitive</a:t>
              </a:r>
              <a:r>
                <a:rPr lang="de-DE" sz="1400" dirty="0"/>
                <a:t> </a:t>
              </a:r>
              <a:r>
                <a:rPr lang="de-DE" sz="1400" dirty="0" err="1"/>
                <a:t>state</a:t>
              </a:r>
              <a:r>
                <a:rPr lang="de-DE" sz="1400" dirty="0"/>
                <a:t> </a:t>
              </a:r>
              <a:endParaRPr lang="de-AT" sz="1400" dirty="0"/>
            </a:p>
          </p:txBody>
        </p:sp>
        <p:sp>
          <p:nvSpPr>
            <p:cNvPr id="38" name="Ellipse 37">
              <a:extLst>
                <a:ext uri="{FF2B5EF4-FFF2-40B4-BE49-F238E27FC236}">
                  <a16:creationId xmlns:a16="http://schemas.microsoft.com/office/drawing/2014/main" id="{A6E22A2E-0435-4320-8ED1-43EF52C915E8}"/>
                </a:ext>
              </a:extLst>
            </p:cNvPr>
            <p:cNvSpPr/>
            <p:nvPr/>
          </p:nvSpPr>
          <p:spPr>
            <a:xfrm>
              <a:off x="5261675" y="4262446"/>
              <a:ext cx="144655" cy="14844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39" name="Textfeld 38">
              <a:extLst>
                <a:ext uri="{FF2B5EF4-FFF2-40B4-BE49-F238E27FC236}">
                  <a16:creationId xmlns:a16="http://schemas.microsoft.com/office/drawing/2014/main" id="{07B97E90-EEED-4965-81F0-A1A275FEAB75}"/>
                </a:ext>
              </a:extLst>
            </p:cNvPr>
            <p:cNvSpPr txBox="1"/>
            <p:nvPr/>
          </p:nvSpPr>
          <p:spPr>
            <a:xfrm>
              <a:off x="5473005" y="4152003"/>
              <a:ext cx="611505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dirty="0" err="1"/>
                <a:t>Creating</a:t>
              </a:r>
              <a:r>
                <a:rPr lang="de-DE" dirty="0"/>
                <a:t> a “</a:t>
              </a:r>
              <a:r>
                <a:rPr lang="de-DE" dirty="0" err="1"/>
                <a:t>forward-looking</a:t>
              </a:r>
              <a:r>
                <a:rPr lang="de-DE" dirty="0"/>
                <a:t> </a:t>
              </a:r>
              <a:r>
                <a:rPr lang="de-DE" dirty="0" err="1"/>
                <a:t>cognitive</a:t>
              </a:r>
              <a:r>
                <a:rPr lang="de-DE" dirty="0"/>
                <a:t> </a:t>
              </a:r>
              <a:r>
                <a:rPr lang="de-DE" dirty="0" err="1"/>
                <a:t>state</a:t>
              </a:r>
              <a:r>
                <a:rPr lang="de-DE" dirty="0"/>
                <a:t>” in </a:t>
              </a:r>
              <a:r>
                <a:rPr lang="de-DE" dirty="0" err="1"/>
                <a:t>coachees</a:t>
              </a:r>
              <a:endParaRPr lang="de-AT" dirty="0"/>
            </a:p>
          </p:txBody>
        </p:sp>
      </p:grpSp>
      <p:sp>
        <p:nvSpPr>
          <p:cNvPr id="42" name="Textfeld 41">
            <a:extLst>
              <a:ext uri="{FF2B5EF4-FFF2-40B4-BE49-F238E27FC236}">
                <a16:creationId xmlns:a16="http://schemas.microsoft.com/office/drawing/2014/main" id="{A82F77BB-13A1-4EE2-B023-6619656B1373}"/>
              </a:ext>
            </a:extLst>
          </p:cNvPr>
          <p:cNvSpPr txBox="1"/>
          <p:nvPr/>
        </p:nvSpPr>
        <p:spPr>
          <a:xfrm>
            <a:off x="348345" y="6519446"/>
            <a:ext cx="86597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Source: Sternad, D. (2021). </a:t>
            </a:r>
            <a:r>
              <a:rPr lang="de-DE" sz="800" dirty="0" err="1"/>
              <a:t>Developing</a:t>
            </a:r>
            <a:r>
              <a:rPr lang="de-DE" sz="800" dirty="0"/>
              <a:t> Coaching Skills: A </a:t>
            </a:r>
            <a:r>
              <a:rPr lang="de-DE" sz="800" dirty="0" err="1"/>
              <a:t>Concise</a:t>
            </a:r>
            <a:r>
              <a:rPr lang="de-DE" sz="800" dirty="0"/>
              <a:t> </a:t>
            </a:r>
            <a:r>
              <a:rPr lang="de-DE" sz="800" dirty="0" err="1"/>
              <a:t>Introduction</a:t>
            </a:r>
            <a:r>
              <a:rPr lang="de-DE" sz="800" dirty="0"/>
              <a:t>. Moosburg: </a:t>
            </a:r>
            <a:r>
              <a:rPr lang="de-DE" sz="800" dirty="0" err="1"/>
              <a:t>econcise</a:t>
            </a:r>
            <a:r>
              <a:rPr lang="de-DE" sz="800" dirty="0"/>
              <a:t>. </a:t>
            </a:r>
          </a:p>
          <a:p>
            <a:r>
              <a:rPr lang="de-DE" sz="800" dirty="0"/>
              <a:t>“Forward-</a:t>
            </a:r>
            <a:r>
              <a:rPr lang="de-DE" sz="800" dirty="0" err="1"/>
              <a:t>looking</a:t>
            </a:r>
            <a:r>
              <a:rPr lang="de-DE" sz="800" dirty="0"/>
              <a:t> </a:t>
            </a:r>
            <a:r>
              <a:rPr lang="de-DE" sz="800" dirty="0" err="1"/>
              <a:t>cognitive</a:t>
            </a:r>
            <a:r>
              <a:rPr lang="de-DE" sz="800" dirty="0"/>
              <a:t> </a:t>
            </a:r>
            <a:r>
              <a:rPr lang="de-DE" sz="800" dirty="0" err="1"/>
              <a:t>state</a:t>
            </a:r>
            <a:r>
              <a:rPr lang="de-DE" sz="800" dirty="0"/>
              <a:t>” </a:t>
            </a:r>
            <a:r>
              <a:rPr lang="de-DE" sz="800" dirty="0" err="1"/>
              <a:t>is</a:t>
            </a:r>
            <a:r>
              <a:rPr lang="de-DE" sz="800" dirty="0"/>
              <a:t> an </a:t>
            </a:r>
            <a:r>
              <a:rPr lang="de-DE" sz="800" dirty="0" err="1"/>
              <a:t>expression</a:t>
            </a:r>
            <a:r>
              <a:rPr lang="de-DE" sz="800" dirty="0"/>
              <a:t> </a:t>
            </a:r>
            <a:r>
              <a:rPr lang="de-DE" sz="800" dirty="0" err="1"/>
              <a:t>by</a:t>
            </a:r>
            <a:r>
              <a:rPr lang="de-DE" sz="800" dirty="0"/>
              <a:t> Lai, Y.-L. &amp; Palmer, S. (2019). </a:t>
            </a:r>
            <a:r>
              <a:rPr lang="de-DE" sz="800" dirty="0" err="1"/>
              <a:t>Psychology</a:t>
            </a:r>
            <a:r>
              <a:rPr lang="de-DE" sz="800" dirty="0"/>
              <a:t> in </a:t>
            </a:r>
            <a:r>
              <a:rPr lang="de-DE" sz="800" dirty="0" err="1"/>
              <a:t>executive</a:t>
            </a:r>
            <a:r>
              <a:rPr lang="de-DE" sz="800" dirty="0"/>
              <a:t> </a:t>
            </a:r>
            <a:r>
              <a:rPr lang="de-DE" sz="800" dirty="0" err="1"/>
              <a:t>coaching</a:t>
            </a:r>
            <a:r>
              <a:rPr lang="de-DE" sz="800" dirty="0"/>
              <a:t>: An </a:t>
            </a:r>
            <a:r>
              <a:rPr lang="de-DE" sz="800" dirty="0" err="1"/>
              <a:t>integrated</a:t>
            </a:r>
            <a:r>
              <a:rPr lang="de-DE" sz="800" dirty="0"/>
              <a:t> </a:t>
            </a:r>
            <a:r>
              <a:rPr lang="de-DE" sz="800" dirty="0" err="1"/>
              <a:t>literature</a:t>
            </a:r>
            <a:r>
              <a:rPr lang="de-DE" sz="800" dirty="0"/>
              <a:t> review. </a:t>
            </a:r>
            <a:r>
              <a:rPr lang="de-DE" sz="800" i="1" dirty="0"/>
              <a:t>Journal </a:t>
            </a:r>
            <a:r>
              <a:rPr lang="de-DE" sz="800" i="1" dirty="0" err="1"/>
              <a:t>of</a:t>
            </a:r>
            <a:r>
              <a:rPr lang="de-DE" sz="800" i="1" dirty="0"/>
              <a:t> Work-Applied Management</a:t>
            </a:r>
            <a:r>
              <a:rPr lang="de-DE" sz="800" dirty="0"/>
              <a:t>, 11(2), 143-164.</a:t>
            </a:r>
          </a:p>
        </p:txBody>
      </p:sp>
    </p:spTree>
    <p:extLst>
      <p:ext uri="{BB962C8B-B14F-4D97-AF65-F5344CB8AC3E}">
        <p14:creationId xmlns:p14="http://schemas.microsoft.com/office/powerpoint/2010/main" val="1728160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feld 69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1938B3A4-2ADF-44F3-875A-E2B5FA0321B4}" type="slidenum">
              <a:rPr lang="de-DE">
                <a:solidFill>
                  <a:schemeClr val="tx1"/>
                </a:solidFill>
              </a:rPr>
              <a:pPr/>
              <a:t>5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7" name="Rechteck 36"/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9" name="Rechteck 38"/>
          <p:cNvSpPr/>
          <p:nvPr/>
        </p:nvSpPr>
        <p:spPr>
          <a:xfrm>
            <a:off x="150702" y="298052"/>
            <a:ext cx="34479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dirty="0" err="1">
                <a:solidFill>
                  <a:schemeClr val="bg1"/>
                </a:solidFill>
              </a:rPr>
              <a:t>Questioning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skills</a:t>
            </a:r>
            <a:endParaRPr lang="de-DE" sz="3600" dirty="0">
              <a:solidFill>
                <a:schemeClr val="bg1"/>
              </a:solidFill>
            </a:endParaRP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7B291E62-B5E5-4641-AEA8-E74E1BAE9EF0}"/>
              </a:ext>
            </a:extLst>
          </p:cNvPr>
          <p:cNvGrpSpPr/>
          <p:nvPr/>
        </p:nvGrpSpPr>
        <p:grpSpPr>
          <a:xfrm>
            <a:off x="3598697" y="3904474"/>
            <a:ext cx="7618990" cy="2048348"/>
            <a:chOff x="3598697" y="3904474"/>
            <a:chExt cx="7618990" cy="2048348"/>
          </a:xfrm>
        </p:grpSpPr>
        <p:sp>
          <p:nvSpPr>
            <p:cNvPr id="41" name="Ellipse 40">
              <a:extLst>
                <a:ext uri="{FF2B5EF4-FFF2-40B4-BE49-F238E27FC236}">
                  <a16:creationId xmlns:a16="http://schemas.microsoft.com/office/drawing/2014/main" id="{71351B1D-4B92-4A78-A7C8-3FC2D0327368}"/>
                </a:ext>
              </a:extLst>
            </p:cNvPr>
            <p:cNvSpPr/>
            <p:nvPr/>
          </p:nvSpPr>
          <p:spPr>
            <a:xfrm>
              <a:off x="3598697" y="3904474"/>
              <a:ext cx="451360" cy="46319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42" name="Pfeil nach rechts 35">
              <a:extLst>
                <a:ext uri="{FF2B5EF4-FFF2-40B4-BE49-F238E27FC236}">
                  <a16:creationId xmlns:a16="http://schemas.microsoft.com/office/drawing/2014/main" id="{C42ECF59-429F-467F-99C5-97DF48F28EC1}"/>
                </a:ext>
              </a:extLst>
            </p:cNvPr>
            <p:cNvSpPr/>
            <p:nvPr/>
          </p:nvSpPr>
          <p:spPr>
            <a:xfrm>
              <a:off x="3688402" y="3998571"/>
              <a:ext cx="304033" cy="286192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3" name="Textfeld 42">
              <a:extLst>
                <a:ext uri="{FF2B5EF4-FFF2-40B4-BE49-F238E27FC236}">
                  <a16:creationId xmlns:a16="http://schemas.microsoft.com/office/drawing/2014/main" id="{AEB4D936-1DCF-4542-A078-8408B8F6EBD7}"/>
                </a:ext>
              </a:extLst>
            </p:cNvPr>
            <p:cNvSpPr txBox="1"/>
            <p:nvPr/>
          </p:nvSpPr>
          <p:spPr>
            <a:xfrm>
              <a:off x="4082140" y="3947562"/>
              <a:ext cx="38456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/>
                <a:t>Explore</a:t>
              </a:r>
              <a:r>
                <a:rPr lang="de-DE" dirty="0"/>
                <a:t> a </a:t>
              </a:r>
              <a:r>
                <a:rPr lang="de-DE" dirty="0" err="1"/>
                <a:t>situation</a:t>
              </a:r>
              <a:r>
                <a:rPr lang="de-DE" dirty="0"/>
                <a:t> </a:t>
              </a:r>
              <a:r>
                <a:rPr lang="de-DE" dirty="0" err="1"/>
                <a:t>with</a:t>
              </a:r>
              <a:r>
                <a:rPr lang="de-DE" dirty="0"/>
                <a:t> </a:t>
              </a:r>
              <a:r>
                <a:rPr lang="de-DE" dirty="0" err="1"/>
                <a:t>the</a:t>
              </a:r>
              <a:r>
                <a:rPr lang="de-DE" dirty="0"/>
                <a:t> </a:t>
              </a:r>
              <a:r>
                <a:rPr lang="de-DE" b="1" dirty="0"/>
                <a:t>TED </a:t>
              </a:r>
              <a:r>
                <a:rPr lang="de-DE" b="1" dirty="0" err="1"/>
                <a:t>model</a:t>
              </a:r>
              <a:endParaRPr lang="de-DE" b="1" dirty="0"/>
            </a:p>
          </p:txBody>
        </p:sp>
        <p:sp>
          <p:nvSpPr>
            <p:cNvPr id="49" name="Ellipse 48">
              <a:extLst>
                <a:ext uri="{FF2B5EF4-FFF2-40B4-BE49-F238E27FC236}">
                  <a16:creationId xmlns:a16="http://schemas.microsoft.com/office/drawing/2014/main" id="{46208476-2122-4547-BF3F-D1328011CA23}"/>
                </a:ext>
              </a:extLst>
            </p:cNvPr>
            <p:cNvSpPr/>
            <p:nvPr/>
          </p:nvSpPr>
          <p:spPr>
            <a:xfrm>
              <a:off x="4900832" y="4681765"/>
              <a:ext cx="144655" cy="14844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50" name="Textfeld 49">
              <a:extLst>
                <a:ext uri="{FF2B5EF4-FFF2-40B4-BE49-F238E27FC236}">
                  <a16:creationId xmlns:a16="http://schemas.microsoft.com/office/drawing/2014/main" id="{BB77288E-6D03-44E9-A395-24252A1ABBFD}"/>
                </a:ext>
              </a:extLst>
            </p:cNvPr>
            <p:cNvSpPr txBox="1"/>
            <p:nvPr/>
          </p:nvSpPr>
          <p:spPr>
            <a:xfrm>
              <a:off x="5102637" y="4552272"/>
              <a:ext cx="611505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i="1" dirty="0"/>
                <a:t>“</a:t>
              </a:r>
              <a:r>
                <a:rPr lang="de-DE" i="1" dirty="0" err="1"/>
                <a:t>Could</a:t>
              </a:r>
              <a:r>
                <a:rPr lang="de-DE" i="1" dirty="0"/>
                <a:t> </a:t>
              </a:r>
              <a:r>
                <a:rPr lang="de-DE" i="1" dirty="0" err="1"/>
                <a:t>you</a:t>
              </a:r>
              <a:r>
                <a:rPr lang="de-DE" i="1" dirty="0"/>
                <a:t> </a:t>
              </a:r>
              <a:r>
                <a:rPr lang="de-DE" b="1" i="1" u="sng" dirty="0" err="1"/>
                <a:t>t</a:t>
              </a:r>
              <a:r>
                <a:rPr lang="de-DE" i="1" u="sng" dirty="0" err="1"/>
                <a:t>ell</a:t>
              </a:r>
              <a:r>
                <a:rPr lang="de-DE" i="1" dirty="0"/>
                <a:t> </a:t>
              </a:r>
              <a:r>
                <a:rPr lang="de-DE" i="1" dirty="0" err="1"/>
                <a:t>me</a:t>
              </a:r>
              <a:r>
                <a:rPr lang="de-DE" i="1" dirty="0"/>
                <a:t> </a:t>
              </a:r>
              <a:r>
                <a:rPr lang="de-DE" i="1" dirty="0" err="1"/>
                <a:t>more</a:t>
              </a:r>
              <a:r>
                <a:rPr lang="de-DE" i="1" dirty="0"/>
                <a:t> </a:t>
              </a:r>
              <a:r>
                <a:rPr lang="de-DE" i="1" dirty="0" err="1"/>
                <a:t>about</a:t>
              </a:r>
              <a:r>
                <a:rPr lang="de-DE" i="1" dirty="0"/>
                <a:t> …?”</a:t>
              </a:r>
              <a:endParaRPr lang="de-AT" i="1" dirty="0"/>
            </a:p>
          </p:txBody>
        </p:sp>
        <p:sp>
          <p:nvSpPr>
            <p:cNvPr id="51" name="Ellipse 50">
              <a:extLst>
                <a:ext uri="{FF2B5EF4-FFF2-40B4-BE49-F238E27FC236}">
                  <a16:creationId xmlns:a16="http://schemas.microsoft.com/office/drawing/2014/main" id="{FC6FB380-23F1-4DC3-97DD-148E8E6DBF97}"/>
                </a:ext>
              </a:extLst>
            </p:cNvPr>
            <p:cNvSpPr/>
            <p:nvPr/>
          </p:nvSpPr>
          <p:spPr>
            <a:xfrm>
              <a:off x="4900832" y="5181820"/>
              <a:ext cx="144655" cy="14844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53" name="Ellipse 52">
              <a:extLst>
                <a:ext uri="{FF2B5EF4-FFF2-40B4-BE49-F238E27FC236}">
                  <a16:creationId xmlns:a16="http://schemas.microsoft.com/office/drawing/2014/main" id="{2C770462-F8AD-4C71-B3A2-0E171AB4A09F}"/>
                </a:ext>
              </a:extLst>
            </p:cNvPr>
            <p:cNvSpPr/>
            <p:nvPr/>
          </p:nvSpPr>
          <p:spPr>
            <a:xfrm>
              <a:off x="4900832" y="5681875"/>
              <a:ext cx="144655" cy="14844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55" name="Textfeld 54">
              <a:extLst>
                <a:ext uri="{FF2B5EF4-FFF2-40B4-BE49-F238E27FC236}">
                  <a16:creationId xmlns:a16="http://schemas.microsoft.com/office/drawing/2014/main" id="{9198F041-E924-4C1B-95CB-AD5DD251BD28}"/>
                </a:ext>
              </a:extLst>
            </p:cNvPr>
            <p:cNvSpPr txBox="1"/>
            <p:nvPr/>
          </p:nvSpPr>
          <p:spPr>
            <a:xfrm>
              <a:off x="5102637" y="5067881"/>
              <a:ext cx="611505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i="1" dirty="0"/>
                <a:t>“Can </a:t>
              </a:r>
              <a:r>
                <a:rPr lang="de-DE" i="1" dirty="0" err="1"/>
                <a:t>you</a:t>
              </a:r>
              <a:r>
                <a:rPr lang="de-DE" i="1" dirty="0"/>
                <a:t> </a:t>
              </a:r>
              <a:r>
                <a:rPr lang="de-DE" i="1" dirty="0" err="1"/>
                <a:t>give</a:t>
              </a:r>
              <a:r>
                <a:rPr lang="de-DE" i="1" dirty="0"/>
                <a:t> </a:t>
              </a:r>
              <a:r>
                <a:rPr lang="de-DE" i="1" dirty="0" err="1"/>
                <a:t>me</a:t>
              </a:r>
              <a:r>
                <a:rPr lang="de-DE" i="1" dirty="0"/>
                <a:t> an </a:t>
              </a:r>
              <a:r>
                <a:rPr lang="de-DE" b="1" i="1" u="sng" dirty="0" err="1"/>
                <a:t>e</a:t>
              </a:r>
              <a:r>
                <a:rPr lang="de-DE" i="1" u="sng" dirty="0" err="1"/>
                <a:t>xample</a:t>
              </a:r>
              <a:r>
                <a:rPr lang="de-DE" i="1" dirty="0"/>
                <a:t> </a:t>
              </a:r>
              <a:r>
                <a:rPr lang="de-DE" i="1" dirty="0" err="1"/>
                <a:t>for</a:t>
              </a:r>
              <a:r>
                <a:rPr lang="de-DE" i="1" dirty="0"/>
                <a:t> …?”</a:t>
              </a:r>
              <a:endParaRPr lang="de-AT" i="1" dirty="0"/>
            </a:p>
          </p:txBody>
        </p:sp>
        <p:sp>
          <p:nvSpPr>
            <p:cNvPr id="56" name="Textfeld 55">
              <a:extLst>
                <a:ext uri="{FF2B5EF4-FFF2-40B4-BE49-F238E27FC236}">
                  <a16:creationId xmlns:a16="http://schemas.microsoft.com/office/drawing/2014/main" id="{24159CBF-6201-413D-84B4-A77FD45E5CE5}"/>
                </a:ext>
              </a:extLst>
            </p:cNvPr>
            <p:cNvSpPr txBox="1"/>
            <p:nvPr/>
          </p:nvSpPr>
          <p:spPr>
            <a:xfrm>
              <a:off x="5102637" y="5583490"/>
              <a:ext cx="611505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i="1" dirty="0"/>
                <a:t>“</a:t>
              </a:r>
              <a:r>
                <a:rPr lang="de-DE" i="1" dirty="0" err="1"/>
                <a:t>Could</a:t>
              </a:r>
              <a:r>
                <a:rPr lang="de-DE" i="1" dirty="0"/>
                <a:t> </a:t>
              </a:r>
              <a:r>
                <a:rPr lang="de-DE" i="1" dirty="0" err="1"/>
                <a:t>you</a:t>
              </a:r>
              <a:r>
                <a:rPr lang="de-DE" i="1" dirty="0"/>
                <a:t> </a:t>
              </a:r>
              <a:r>
                <a:rPr lang="de-DE" b="1" i="1" u="sng" dirty="0" err="1"/>
                <a:t>d</a:t>
              </a:r>
              <a:r>
                <a:rPr lang="de-DE" i="1" u="sng" dirty="0" err="1"/>
                <a:t>escribe</a:t>
              </a:r>
              <a:r>
                <a:rPr lang="de-DE" i="1" dirty="0"/>
                <a:t> </a:t>
              </a:r>
              <a:r>
                <a:rPr lang="de-DE" i="1" dirty="0" err="1"/>
                <a:t>this</a:t>
              </a:r>
              <a:r>
                <a:rPr lang="de-DE" i="1" dirty="0"/>
                <a:t> </a:t>
              </a:r>
              <a:r>
                <a:rPr lang="de-DE" i="1" dirty="0" err="1"/>
                <a:t>situation</a:t>
              </a:r>
              <a:r>
                <a:rPr lang="de-DE" i="1" dirty="0"/>
                <a:t> in </a:t>
              </a:r>
              <a:r>
                <a:rPr lang="de-DE" i="1" dirty="0" err="1"/>
                <a:t>more</a:t>
              </a:r>
              <a:r>
                <a:rPr lang="de-DE" i="1" dirty="0"/>
                <a:t> </a:t>
              </a:r>
              <a:r>
                <a:rPr lang="de-DE" i="1" dirty="0" err="1"/>
                <a:t>detail</a:t>
              </a:r>
              <a:r>
                <a:rPr lang="de-DE" i="1" dirty="0"/>
                <a:t>?”</a:t>
              </a:r>
              <a:endParaRPr lang="de-AT" i="1" dirty="0"/>
            </a:p>
          </p:txBody>
        </p:sp>
      </p:grpSp>
      <p:sp>
        <p:nvSpPr>
          <p:cNvPr id="57" name="Textfeld 56">
            <a:extLst>
              <a:ext uri="{FF2B5EF4-FFF2-40B4-BE49-F238E27FC236}">
                <a16:creationId xmlns:a16="http://schemas.microsoft.com/office/drawing/2014/main" id="{2DECF926-D403-4A21-99C4-DFC4899804E3}"/>
              </a:ext>
            </a:extLst>
          </p:cNvPr>
          <p:cNvSpPr txBox="1"/>
          <p:nvPr/>
        </p:nvSpPr>
        <p:spPr>
          <a:xfrm>
            <a:off x="395536" y="6519446"/>
            <a:ext cx="58047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Source: Sternad, D. (2021). </a:t>
            </a:r>
            <a:r>
              <a:rPr lang="de-DE" sz="800" i="1" dirty="0" err="1"/>
              <a:t>Developing</a:t>
            </a:r>
            <a:r>
              <a:rPr lang="de-DE" sz="800" i="1" dirty="0"/>
              <a:t> Coaching Skills: A </a:t>
            </a:r>
            <a:r>
              <a:rPr lang="de-DE" sz="800" i="1" dirty="0" err="1"/>
              <a:t>Concise</a:t>
            </a:r>
            <a:r>
              <a:rPr lang="de-DE" sz="800" i="1" dirty="0"/>
              <a:t> </a:t>
            </a:r>
            <a:r>
              <a:rPr lang="de-DE" sz="800" i="1" dirty="0" err="1"/>
              <a:t>Introduction</a:t>
            </a:r>
            <a:r>
              <a:rPr lang="de-DE" sz="800" dirty="0"/>
              <a:t>. Moosburg: </a:t>
            </a:r>
            <a:r>
              <a:rPr lang="de-DE" sz="800" dirty="0" err="1"/>
              <a:t>econcise</a:t>
            </a:r>
            <a:r>
              <a:rPr lang="de-DE" sz="800" dirty="0"/>
              <a:t>.  </a:t>
            </a:r>
            <a:r>
              <a:rPr lang="de-DE" sz="800" dirty="0" err="1"/>
              <a:t>Illuststration</a:t>
            </a:r>
            <a:r>
              <a:rPr lang="de-DE" sz="800" dirty="0"/>
              <a:t> source: pixabay.com</a:t>
            </a:r>
          </a:p>
          <a:p>
            <a:r>
              <a:rPr lang="de-DE" sz="800" dirty="0"/>
              <a:t>TED </a:t>
            </a:r>
            <a:r>
              <a:rPr lang="de-DE" sz="800" dirty="0" err="1"/>
              <a:t>model</a:t>
            </a:r>
            <a:r>
              <a:rPr lang="de-DE" sz="800" dirty="0"/>
              <a:t>: O´Connor, J. &amp; Lages, A. (2019). </a:t>
            </a:r>
            <a:r>
              <a:rPr lang="de-DE" sz="800" i="1" dirty="0"/>
              <a:t>Coaching </a:t>
            </a:r>
            <a:r>
              <a:rPr lang="de-DE" sz="800" i="1" dirty="0" err="1"/>
              <a:t>the</a:t>
            </a:r>
            <a:r>
              <a:rPr lang="de-DE" sz="800" i="1" dirty="0"/>
              <a:t> Brain: </a:t>
            </a:r>
            <a:r>
              <a:rPr lang="de-DE" sz="800" i="1" dirty="0" err="1"/>
              <a:t>Practical</a:t>
            </a:r>
            <a:r>
              <a:rPr lang="de-DE" sz="800" i="1" dirty="0"/>
              <a:t> </a:t>
            </a:r>
            <a:r>
              <a:rPr lang="de-DE" sz="800" i="1" dirty="0" err="1"/>
              <a:t>Applications</a:t>
            </a:r>
            <a:r>
              <a:rPr lang="de-DE" sz="800" i="1" dirty="0"/>
              <a:t> </a:t>
            </a:r>
            <a:r>
              <a:rPr lang="de-DE" sz="800" i="1" dirty="0" err="1"/>
              <a:t>of</a:t>
            </a:r>
            <a:r>
              <a:rPr lang="de-DE" sz="800" i="1" dirty="0"/>
              <a:t> </a:t>
            </a:r>
            <a:r>
              <a:rPr lang="de-DE" sz="800" i="1" dirty="0" err="1"/>
              <a:t>Neuroscience</a:t>
            </a:r>
            <a:r>
              <a:rPr lang="de-DE" sz="800" i="1" dirty="0"/>
              <a:t> </a:t>
            </a:r>
            <a:r>
              <a:rPr lang="de-DE" sz="800" i="1" dirty="0" err="1"/>
              <a:t>of</a:t>
            </a:r>
            <a:r>
              <a:rPr lang="de-DE" sz="800" i="1" dirty="0"/>
              <a:t> Coaching</a:t>
            </a:r>
            <a:r>
              <a:rPr lang="de-DE" sz="800" dirty="0"/>
              <a:t>. London: Routledge.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600D4B2-33FF-4F04-85AA-6DEA9812677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28" r="20249"/>
          <a:stretch/>
        </p:blipFill>
        <p:spPr>
          <a:xfrm>
            <a:off x="197768" y="1199352"/>
            <a:ext cx="3160294" cy="3216693"/>
          </a:xfrm>
          <a:prstGeom prst="rect">
            <a:avLst/>
          </a:prstGeom>
        </p:spPr>
      </p:pic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87990DA1-1C80-46AE-AFA1-CBB424F1F100}"/>
              </a:ext>
            </a:extLst>
          </p:cNvPr>
          <p:cNvGrpSpPr/>
          <p:nvPr/>
        </p:nvGrpSpPr>
        <p:grpSpPr>
          <a:xfrm>
            <a:off x="3566614" y="1247926"/>
            <a:ext cx="6514646" cy="2435290"/>
            <a:chOff x="3566614" y="1247926"/>
            <a:chExt cx="6514646" cy="2435290"/>
          </a:xfrm>
        </p:grpSpPr>
        <p:sp>
          <p:nvSpPr>
            <p:cNvPr id="29" name="Ellipse 28">
              <a:extLst>
                <a:ext uri="{FF2B5EF4-FFF2-40B4-BE49-F238E27FC236}">
                  <a16:creationId xmlns:a16="http://schemas.microsoft.com/office/drawing/2014/main" id="{59D03FE3-7F08-486C-9818-77C25DAE2FFE}"/>
                </a:ext>
              </a:extLst>
            </p:cNvPr>
            <p:cNvSpPr/>
            <p:nvPr/>
          </p:nvSpPr>
          <p:spPr>
            <a:xfrm>
              <a:off x="3566614" y="1247926"/>
              <a:ext cx="451360" cy="46319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30" name="Pfeil nach rechts 35">
              <a:extLst>
                <a:ext uri="{FF2B5EF4-FFF2-40B4-BE49-F238E27FC236}">
                  <a16:creationId xmlns:a16="http://schemas.microsoft.com/office/drawing/2014/main" id="{FF7E86E5-937B-4C60-B5BC-C3FE3383F22D}"/>
                </a:ext>
              </a:extLst>
            </p:cNvPr>
            <p:cNvSpPr/>
            <p:nvPr/>
          </p:nvSpPr>
          <p:spPr>
            <a:xfrm>
              <a:off x="3656319" y="1342023"/>
              <a:ext cx="304033" cy="286192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" name="Textfeld 30">
              <a:extLst>
                <a:ext uri="{FF2B5EF4-FFF2-40B4-BE49-F238E27FC236}">
                  <a16:creationId xmlns:a16="http://schemas.microsoft.com/office/drawing/2014/main" id="{C5F7A310-D7A5-4A51-BFE6-0C37AE062C85}"/>
                </a:ext>
              </a:extLst>
            </p:cNvPr>
            <p:cNvSpPr txBox="1"/>
            <p:nvPr/>
          </p:nvSpPr>
          <p:spPr>
            <a:xfrm>
              <a:off x="4050057" y="1291014"/>
              <a:ext cx="31968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Ask </a:t>
              </a:r>
              <a:r>
                <a:rPr lang="de-DE" dirty="0" err="1"/>
                <a:t>only</a:t>
              </a:r>
              <a:r>
                <a:rPr lang="de-DE" dirty="0"/>
                <a:t> </a:t>
              </a:r>
              <a:r>
                <a:rPr lang="de-DE" b="1" dirty="0" err="1"/>
                <a:t>one</a:t>
              </a:r>
              <a:r>
                <a:rPr lang="de-DE" b="1" dirty="0"/>
                <a:t> </a:t>
              </a:r>
              <a:r>
                <a:rPr lang="de-DE" b="1" dirty="0" err="1"/>
                <a:t>question</a:t>
              </a:r>
              <a:r>
                <a:rPr lang="de-DE" b="1" dirty="0"/>
                <a:t> at a time</a:t>
              </a:r>
              <a:endParaRPr lang="de-AT" b="1" dirty="0"/>
            </a:p>
          </p:txBody>
        </p:sp>
        <p:sp>
          <p:nvSpPr>
            <p:cNvPr id="33" name="Ellipse 32">
              <a:extLst>
                <a:ext uri="{FF2B5EF4-FFF2-40B4-BE49-F238E27FC236}">
                  <a16:creationId xmlns:a16="http://schemas.microsoft.com/office/drawing/2014/main" id="{DA8460AE-2DFF-4FCB-B887-F908603E12AE}"/>
                </a:ext>
              </a:extLst>
            </p:cNvPr>
            <p:cNvSpPr/>
            <p:nvPr/>
          </p:nvSpPr>
          <p:spPr>
            <a:xfrm>
              <a:off x="3566614" y="1909216"/>
              <a:ext cx="451360" cy="46319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34" name="Pfeil nach rechts 35">
              <a:extLst>
                <a:ext uri="{FF2B5EF4-FFF2-40B4-BE49-F238E27FC236}">
                  <a16:creationId xmlns:a16="http://schemas.microsoft.com/office/drawing/2014/main" id="{CEC178E4-761B-49FE-9F01-BA4DC8A23895}"/>
                </a:ext>
              </a:extLst>
            </p:cNvPr>
            <p:cNvSpPr/>
            <p:nvPr/>
          </p:nvSpPr>
          <p:spPr>
            <a:xfrm>
              <a:off x="3656319" y="2003313"/>
              <a:ext cx="304033" cy="286192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" name="Textfeld 34">
              <a:extLst>
                <a:ext uri="{FF2B5EF4-FFF2-40B4-BE49-F238E27FC236}">
                  <a16:creationId xmlns:a16="http://schemas.microsoft.com/office/drawing/2014/main" id="{EE3785B3-0939-4D95-9D52-25EA29D42095}"/>
                </a:ext>
              </a:extLst>
            </p:cNvPr>
            <p:cNvSpPr txBox="1"/>
            <p:nvPr/>
          </p:nvSpPr>
          <p:spPr>
            <a:xfrm>
              <a:off x="4050057" y="1952304"/>
              <a:ext cx="27260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Use </a:t>
              </a:r>
              <a:r>
                <a:rPr lang="de-DE" b="1" dirty="0"/>
                <a:t>open-</a:t>
              </a:r>
              <a:r>
                <a:rPr lang="de-DE" b="1" dirty="0" err="1"/>
                <a:t>ended</a:t>
              </a:r>
              <a:r>
                <a:rPr lang="de-DE" b="1" dirty="0"/>
                <a:t> </a:t>
              </a:r>
              <a:r>
                <a:rPr lang="de-DE" b="1" dirty="0" err="1"/>
                <a:t>questions</a:t>
              </a:r>
              <a:endParaRPr lang="de-AT" b="1" dirty="0"/>
            </a:p>
          </p:txBody>
        </p:sp>
        <p:sp>
          <p:nvSpPr>
            <p:cNvPr id="36" name="Ellipse 35">
              <a:extLst>
                <a:ext uri="{FF2B5EF4-FFF2-40B4-BE49-F238E27FC236}">
                  <a16:creationId xmlns:a16="http://schemas.microsoft.com/office/drawing/2014/main" id="{32D4EEC2-099D-4C62-AA5C-274103D99099}"/>
                </a:ext>
              </a:extLst>
            </p:cNvPr>
            <p:cNvSpPr/>
            <p:nvPr/>
          </p:nvSpPr>
          <p:spPr>
            <a:xfrm>
              <a:off x="3566614" y="2570506"/>
              <a:ext cx="451360" cy="46319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38" name="Pfeil nach rechts 35">
              <a:extLst>
                <a:ext uri="{FF2B5EF4-FFF2-40B4-BE49-F238E27FC236}">
                  <a16:creationId xmlns:a16="http://schemas.microsoft.com/office/drawing/2014/main" id="{16505AE9-48E6-4A72-AC9A-4D7890B3C299}"/>
                </a:ext>
              </a:extLst>
            </p:cNvPr>
            <p:cNvSpPr/>
            <p:nvPr/>
          </p:nvSpPr>
          <p:spPr>
            <a:xfrm>
              <a:off x="3656319" y="2664603"/>
              <a:ext cx="304033" cy="286192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0" name="Textfeld 39">
              <a:extLst>
                <a:ext uri="{FF2B5EF4-FFF2-40B4-BE49-F238E27FC236}">
                  <a16:creationId xmlns:a16="http://schemas.microsoft.com/office/drawing/2014/main" id="{FFA58A3C-FE1E-44BF-82E5-473A144E2E2C}"/>
                </a:ext>
              </a:extLst>
            </p:cNvPr>
            <p:cNvSpPr txBox="1"/>
            <p:nvPr/>
          </p:nvSpPr>
          <p:spPr>
            <a:xfrm>
              <a:off x="4050057" y="2613594"/>
              <a:ext cx="24570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 err="1"/>
                <a:t>Avoid</a:t>
              </a:r>
              <a:r>
                <a:rPr lang="de-DE" b="1" dirty="0"/>
                <a:t> </a:t>
              </a:r>
              <a:r>
                <a:rPr lang="de-DE" b="1" dirty="0" err="1"/>
                <a:t>leading</a:t>
              </a:r>
              <a:r>
                <a:rPr lang="de-DE" b="1" dirty="0"/>
                <a:t> </a:t>
              </a:r>
              <a:r>
                <a:rPr lang="de-DE" b="1" dirty="0" err="1"/>
                <a:t>questions</a:t>
              </a:r>
              <a:endParaRPr lang="de-AT" b="1" dirty="0"/>
            </a:p>
          </p:txBody>
        </p:sp>
        <p:sp>
          <p:nvSpPr>
            <p:cNvPr id="58" name="Ellipse 57">
              <a:extLst>
                <a:ext uri="{FF2B5EF4-FFF2-40B4-BE49-F238E27FC236}">
                  <a16:creationId xmlns:a16="http://schemas.microsoft.com/office/drawing/2014/main" id="{A6FE2A52-F6D9-4DC6-9F8A-9BF769B19C26}"/>
                </a:ext>
              </a:extLst>
            </p:cNvPr>
            <p:cNvSpPr/>
            <p:nvPr/>
          </p:nvSpPr>
          <p:spPr>
            <a:xfrm>
              <a:off x="3566614" y="3220026"/>
              <a:ext cx="451360" cy="46319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59" name="Pfeil nach rechts 35">
              <a:extLst>
                <a:ext uri="{FF2B5EF4-FFF2-40B4-BE49-F238E27FC236}">
                  <a16:creationId xmlns:a16="http://schemas.microsoft.com/office/drawing/2014/main" id="{72BDBD40-4267-4FDC-8EAD-AFA9A5F2D1E6}"/>
                </a:ext>
              </a:extLst>
            </p:cNvPr>
            <p:cNvSpPr/>
            <p:nvPr/>
          </p:nvSpPr>
          <p:spPr>
            <a:xfrm>
              <a:off x="3656319" y="3314123"/>
              <a:ext cx="304033" cy="286192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0" name="Textfeld 59">
              <a:extLst>
                <a:ext uri="{FF2B5EF4-FFF2-40B4-BE49-F238E27FC236}">
                  <a16:creationId xmlns:a16="http://schemas.microsoft.com/office/drawing/2014/main" id="{4480A4FB-284C-4E7D-B404-94C937680B5C}"/>
                </a:ext>
              </a:extLst>
            </p:cNvPr>
            <p:cNvSpPr txBox="1"/>
            <p:nvPr/>
          </p:nvSpPr>
          <p:spPr>
            <a:xfrm>
              <a:off x="4050057" y="3263114"/>
              <a:ext cx="60312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/>
                <a:t>Translate</a:t>
              </a:r>
              <a:r>
                <a:rPr lang="de-DE" dirty="0"/>
                <a:t> </a:t>
              </a:r>
              <a:r>
                <a:rPr lang="de-DE" dirty="0" err="1"/>
                <a:t>problem</a:t>
              </a:r>
              <a:r>
                <a:rPr lang="de-DE" dirty="0"/>
                <a:t> </a:t>
              </a:r>
              <a:r>
                <a:rPr lang="de-DE" dirty="0" err="1"/>
                <a:t>statements</a:t>
              </a:r>
              <a:r>
                <a:rPr lang="de-DE" dirty="0"/>
                <a:t> </a:t>
              </a:r>
              <a:r>
                <a:rPr lang="de-DE" dirty="0" err="1"/>
                <a:t>into</a:t>
              </a:r>
              <a:r>
                <a:rPr lang="de-DE" dirty="0"/>
                <a:t> </a:t>
              </a:r>
              <a:r>
                <a:rPr lang="de-DE" b="1" dirty="0" err="1"/>
                <a:t>forward-looking</a:t>
              </a:r>
              <a:r>
                <a:rPr lang="de-DE" b="1" dirty="0"/>
                <a:t> </a:t>
              </a:r>
              <a:r>
                <a:rPr lang="de-DE" b="1" dirty="0" err="1"/>
                <a:t>questions</a:t>
              </a:r>
              <a:endParaRPr lang="de-AT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356386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hteck 44"/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0" name="Textfeld 69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1938B3A4-2ADF-44F3-875A-E2B5FA0321B4}" type="slidenum">
              <a:rPr lang="de-DE">
                <a:solidFill>
                  <a:schemeClr val="tx1"/>
                </a:solidFill>
              </a:rPr>
              <a:pPr/>
              <a:t>6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4" name="Rechteck 43"/>
          <p:cNvSpPr/>
          <p:nvPr/>
        </p:nvSpPr>
        <p:spPr>
          <a:xfrm>
            <a:off x="150702" y="298052"/>
            <a:ext cx="40124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dirty="0" err="1">
                <a:solidFill>
                  <a:schemeClr val="bg1"/>
                </a:solidFill>
              </a:rPr>
              <a:t>Active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listening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skills</a:t>
            </a:r>
            <a:endParaRPr lang="de-DE" sz="3600" dirty="0">
              <a:solidFill>
                <a:schemeClr val="bg1"/>
              </a:solidFill>
            </a:endParaRP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7D44CF1D-B489-4B00-9C14-42FD7962270B}"/>
              </a:ext>
            </a:extLst>
          </p:cNvPr>
          <p:cNvSpPr txBox="1"/>
          <p:nvPr/>
        </p:nvSpPr>
        <p:spPr>
          <a:xfrm>
            <a:off x="375920" y="6634480"/>
            <a:ext cx="582884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Source: Sternad, D. (2021). </a:t>
            </a:r>
            <a:r>
              <a:rPr lang="de-DE" sz="800" i="1" dirty="0" err="1"/>
              <a:t>Developing</a:t>
            </a:r>
            <a:r>
              <a:rPr lang="de-DE" sz="800" i="1" dirty="0"/>
              <a:t> Coaching Skills: A </a:t>
            </a:r>
            <a:r>
              <a:rPr lang="de-DE" sz="800" i="1" dirty="0" err="1"/>
              <a:t>Concise</a:t>
            </a:r>
            <a:r>
              <a:rPr lang="de-DE" sz="800" i="1" dirty="0"/>
              <a:t> </a:t>
            </a:r>
            <a:r>
              <a:rPr lang="de-DE" sz="800" i="1" dirty="0" err="1"/>
              <a:t>Introduction</a:t>
            </a:r>
            <a:r>
              <a:rPr lang="de-DE" sz="800" dirty="0"/>
              <a:t>. Moosburg: </a:t>
            </a:r>
            <a:r>
              <a:rPr lang="de-DE" sz="800" dirty="0" err="1"/>
              <a:t>econcise</a:t>
            </a:r>
            <a:r>
              <a:rPr lang="de-DE" sz="800" dirty="0"/>
              <a:t>. Illustration source: </a:t>
            </a:r>
            <a:r>
              <a:rPr lang="en-US" sz="800" dirty="0"/>
              <a:t>openclipart.org</a:t>
            </a:r>
            <a:endParaRPr lang="de-DE" sz="800" dirty="0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4852F1B8-FE18-4359-815B-64AF3A874D17}"/>
              </a:ext>
            </a:extLst>
          </p:cNvPr>
          <p:cNvSpPr/>
          <p:nvPr/>
        </p:nvSpPr>
        <p:spPr>
          <a:xfrm>
            <a:off x="4163147" y="2224796"/>
            <a:ext cx="2686050" cy="27813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9FAA5CE3-AEE0-4E99-A82B-6F2256FE47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79824" y="2558171"/>
            <a:ext cx="1349491" cy="2190750"/>
          </a:xfrm>
          <a:prstGeom prst="rect">
            <a:avLst/>
          </a:prstGeom>
        </p:spPr>
      </p:pic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023DB1C6-6D40-4AED-A2A7-DFCE1DE81A07}"/>
              </a:ext>
            </a:extLst>
          </p:cNvPr>
          <p:cNvGrpSpPr/>
          <p:nvPr/>
        </p:nvGrpSpPr>
        <p:grpSpPr>
          <a:xfrm>
            <a:off x="878201" y="2003675"/>
            <a:ext cx="3154909" cy="2854851"/>
            <a:chOff x="878201" y="2003675"/>
            <a:chExt cx="3154909" cy="2854851"/>
          </a:xfrm>
        </p:grpSpPr>
        <p:sp>
          <p:nvSpPr>
            <p:cNvPr id="27" name="Textfeld 26">
              <a:extLst>
                <a:ext uri="{FF2B5EF4-FFF2-40B4-BE49-F238E27FC236}">
                  <a16:creationId xmlns:a16="http://schemas.microsoft.com/office/drawing/2014/main" id="{85BBBA5D-CBF2-4AE7-B6DB-8129DF45BAC2}"/>
                </a:ext>
              </a:extLst>
            </p:cNvPr>
            <p:cNvSpPr txBox="1"/>
            <p:nvPr/>
          </p:nvSpPr>
          <p:spPr>
            <a:xfrm>
              <a:off x="2581997" y="2079886"/>
              <a:ext cx="4860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/>
                <a:t>DO</a:t>
              </a:r>
              <a:endParaRPr lang="de-AT" b="1" dirty="0"/>
            </a:p>
          </p:txBody>
        </p:sp>
        <p:sp>
          <p:nvSpPr>
            <p:cNvPr id="31" name="Textfeld 30">
              <a:extLst>
                <a:ext uri="{FF2B5EF4-FFF2-40B4-BE49-F238E27FC236}">
                  <a16:creationId xmlns:a16="http://schemas.microsoft.com/office/drawing/2014/main" id="{55F5D40A-FFEA-4DE6-BFCA-05947782AB54}"/>
                </a:ext>
              </a:extLst>
            </p:cNvPr>
            <p:cNvSpPr txBox="1"/>
            <p:nvPr/>
          </p:nvSpPr>
          <p:spPr>
            <a:xfrm>
              <a:off x="1238220" y="2865385"/>
              <a:ext cx="24144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/>
                <a:t>pay</a:t>
              </a:r>
              <a:r>
                <a:rPr lang="de-DE" dirty="0"/>
                <a:t> </a:t>
              </a:r>
              <a:r>
                <a:rPr lang="de-DE" dirty="0" err="1"/>
                <a:t>undivided</a:t>
              </a:r>
              <a:r>
                <a:rPr lang="de-DE" dirty="0"/>
                <a:t> </a:t>
              </a:r>
              <a:r>
                <a:rPr lang="de-DE" dirty="0" err="1"/>
                <a:t>attention</a:t>
              </a:r>
              <a:endParaRPr lang="de-AT" dirty="0"/>
            </a:p>
          </p:txBody>
        </p:sp>
        <p:sp>
          <p:nvSpPr>
            <p:cNvPr id="32" name="Pfeil: nach rechts 31">
              <a:extLst>
                <a:ext uri="{FF2B5EF4-FFF2-40B4-BE49-F238E27FC236}">
                  <a16:creationId xmlns:a16="http://schemas.microsoft.com/office/drawing/2014/main" id="{FADC12CE-7786-4057-AA86-311ED611F6F6}"/>
                </a:ext>
              </a:extLst>
            </p:cNvPr>
            <p:cNvSpPr/>
            <p:nvPr/>
          </p:nvSpPr>
          <p:spPr>
            <a:xfrm>
              <a:off x="3675301" y="2895202"/>
              <a:ext cx="347870" cy="357808"/>
            </a:xfrm>
            <a:prstGeom prst="rightArrow">
              <a:avLst/>
            </a:prstGeom>
            <a:solidFill>
              <a:srgbClr val="9DC3E6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8" name="Pfeil: nach rechts 37">
              <a:extLst>
                <a:ext uri="{FF2B5EF4-FFF2-40B4-BE49-F238E27FC236}">
                  <a16:creationId xmlns:a16="http://schemas.microsoft.com/office/drawing/2014/main" id="{E83E3CC3-F058-463F-987D-1D7C0BAE78AF}"/>
                </a:ext>
              </a:extLst>
            </p:cNvPr>
            <p:cNvSpPr/>
            <p:nvPr/>
          </p:nvSpPr>
          <p:spPr>
            <a:xfrm>
              <a:off x="3685240" y="3436542"/>
              <a:ext cx="347870" cy="357808"/>
            </a:xfrm>
            <a:prstGeom prst="rightArrow">
              <a:avLst/>
            </a:prstGeom>
            <a:solidFill>
              <a:srgbClr val="9DC3E6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46" name="Textfeld 45">
              <a:extLst>
                <a:ext uri="{FF2B5EF4-FFF2-40B4-BE49-F238E27FC236}">
                  <a16:creationId xmlns:a16="http://schemas.microsoft.com/office/drawing/2014/main" id="{28370B52-26DD-448A-B5AC-02F19D99A1F6}"/>
                </a:ext>
              </a:extLst>
            </p:cNvPr>
            <p:cNvSpPr txBox="1"/>
            <p:nvPr/>
          </p:nvSpPr>
          <p:spPr>
            <a:xfrm>
              <a:off x="878201" y="3426154"/>
              <a:ext cx="28092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/>
                <a:t>acknowledge</a:t>
              </a:r>
              <a:r>
                <a:rPr lang="de-DE" dirty="0"/>
                <a:t> </a:t>
              </a:r>
              <a:r>
                <a:rPr lang="de-DE" dirty="0" err="1"/>
                <a:t>what</a:t>
              </a:r>
              <a:r>
                <a:rPr lang="de-DE" dirty="0"/>
                <a:t> was </a:t>
              </a:r>
              <a:r>
                <a:rPr lang="de-DE" dirty="0" err="1"/>
                <a:t>said</a:t>
              </a:r>
              <a:endParaRPr lang="de-AT" dirty="0"/>
            </a:p>
          </p:txBody>
        </p:sp>
        <p:sp>
          <p:nvSpPr>
            <p:cNvPr id="47" name="Pfeil: nach rechts 46">
              <a:extLst>
                <a:ext uri="{FF2B5EF4-FFF2-40B4-BE49-F238E27FC236}">
                  <a16:creationId xmlns:a16="http://schemas.microsoft.com/office/drawing/2014/main" id="{FF9B9D33-518F-4A04-B345-A08E70062265}"/>
                </a:ext>
              </a:extLst>
            </p:cNvPr>
            <p:cNvSpPr/>
            <p:nvPr/>
          </p:nvSpPr>
          <p:spPr>
            <a:xfrm>
              <a:off x="3675301" y="3968630"/>
              <a:ext cx="347870" cy="357808"/>
            </a:xfrm>
            <a:prstGeom prst="rightArrow">
              <a:avLst/>
            </a:prstGeom>
            <a:solidFill>
              <a:srgbClr val="9DC3E6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48" name="Textfeld 47">
              <a:extLst>
                <a:ext uri="{FF2B5EF4-FFF2-40B4-BE49-F238E27FC236}">
                  <a16:creationId xmlns:a16="http://schemas.microsoft.com/office/drawing/2014/main" id="{8C225349-4EBF-42C9-B261-14143191179F}"/>
                </a:ext>
              </a:extLst>
            </p:cNvPr>
            <p:cNvSpPr txBox="1"/>
            <p:nvPr/>
          </p:nvSpPr>
          <p:spPr>
            <a:xfrm>
              <a:off x="937836" y="3958242"/>
              <a:ext cx="27118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/>
                <a:t>paraphraze</a:t>
              </a:r>
              <a:r>
                <a:rPr lang="de-DE" dirty="0"/>
                <a:t> and </a:t>
              </a:r>
              <a:r>
                <a:rPr lang="de-DE" dirty="0" err="1"/>
                <a:t>summarize</a:t>
              </a:r>
              <a:endParaRPr lang="de-AT" dirty="0"/>
            </a:p>
          </p:txBody>
        </p:sp>
        <p:sp>
          <p:nvSpPr>
            <p:cNvPr id="49" name="Pfeil: nach rechts 48">
              <a:extLst>
                <a:ext uri="{FF2B5EF4-FFF2-40B4-BE49-F238E27FC236}">
                  <a16:creationId xmlns:a16="http://schemas.microsoft.com/office/drawing/2014/main" id="{45CDFD96-5A48-4117-9486-D788FE604022}"/>
                </a:ext>
              </a:extLst>
            </p:cNvPr>
            <p:cNvSpPr/>
            <p:nvPr/>
          </p:nvSpPr>
          <p:spPr>
            <a:xfrm>
              <a:off x="3675301" y="4500718"/>
              <a:ext cx="347870" cy="357808"/>
            </a:xfrm>
            <a:prstGeom prst="rightArrow">
              <a:avLst/>
            </a:prstGeom>
            <a:solidFill>
              <a:srgbClr val="9DC3E6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0" name="Textfeld 49">
              <a:extLst>
                <a:ext uri="{FF2B5EF4-FFF2-40B4-BE49-F238E27FC236}">
                  <a16:creationId xmlns:a16="http://schemas.microsoft.com/office/drawing/2014/main" id="{439FE106-0B6B-48B9-81B0-30817409030B}"/>
                </a:ext>
              </a:extLst>
            </p:cNvPr>
            <p:cNvSpPr txBox="1"/>
            <p:nvPr/>
          </p:nvSpPr>
          <p:spPr>
            <a:xfrm>
              <a:off x="1238220" y="4477353"/>
              <a:ext cx="23809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/>
                <a:t>ask</a:t>
              </a:r>
              <a:r>
                <a:rPr lang="de-DE" dirty="0"/>
                <a:t> </a:t>
              </a:r>
              <a:r>
                <a:rPr lang="de-DE" dirty="0" err="1"/>
                <a:t>clarifying</a:t>
              </a:r>
              <a:r>
                <a:rPr lang="de-DE" dirty="0"/>
                <a:t> </a:t>
              </a:r>
              <a:r>
                <a:rPr lang="de-DE" dirty="0" err="1"/>
                <a:t>questions</a:t>
              </a:r>
              <a:endParaRPr lang="de-AT" dirty="0"/>
            </a:p>
          </p:txBody>
        </p:sp>
        <p:pic>
          <p:nvPicPr>
            <p:cNvPr id="51" name="Grafik 50">
              <a:extLst>
                <a:ext uri="{FF2B5EF4-FFF2-40B4-BE49-F238E27FC236}">
                  <a16:creationId xmlns:a16="http://schemas.microsoft.com/office/drawing/2014/main" id="{D3976804-C31E-4A80-9F7A-B268FC72252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2140349" y="2003675"/>
              <a:ext cx="449378" cy="369333"/>
            </a:xfrm>
            <a:prstGeom prst="rect">
              <a:avLst/>
            </a:prstGeom>
          </p:spPr>
        </p:pic>
      </p:grpSp>
      <p:sp>
        <p:nvSpPr>
          <p:cNvPr id="53" name="Textfeld 52">
            <a:extLst>
              <a:ext uri="{FF2B5EF4-FFF2-40B4-BE49-F238E27FC236}">
                <a16:creationId xmlns:a16="http://schemas.microsoft.com/office/drawing/2014/main" id="{D23C2D2C-8C27-4220-8557-5B5964F01EC5}"/>
              </a:ext>
            </a:extLst>
          </p:cNvPr>
          <p:cNvSpPr txBox="1"/>
          <p:nvPr/>
        </p:nvSpPr>
        <p:spPr>
          <a:xfrm>
            <a:off x="4163147" y="1767291"/>
            <a:ext cx="2686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ACTIVE LISTENING</a:t>
            </a:r>
            <a:endParaRPr lang="de-AT" b="1" dirty="0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284F9FAC-3320-4E66-91C5-13FB30A43CB8}"/>
              </a:ext>
            </a:extLst>
          </p:cNvPr>
          <p:cNvGrpSpPr/>
          <p:nvPr/>
        </p:nvGrpSpPr>
        <p:grpSpPr>
          <a:xfrm>
            <a:off x="7051521" y="2101042"/>
            <a:ext cx="3270381" cy="2757484"/>
            <a:chOff x="7051521" y="2101042"/>
            <a:chExt cx="3270381" cy="2757484"/>
          </a:xfrm>
        </p:grpSpPr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7FDB55CF-626F-45DC-8F71-C1601971FD1F}"/>
                </a:ext>
              </a:extLst>
            </p:cNvPr>
            <p:cNvSpPr txBox="1"/>
            <p:nvPr/>
          </p:nvSpPr>
          <p:spPr>
            <a:xfrm>
              <a:off x="7845105" y="2101042"/>
              <a:ext cx="9554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/>
                <a:t>DO NOT</a:t>
              </a:r>
              <a:endParaRPr lang="de-AT" b="1" dirty="0"/>
            </a:p>
          </p:txBody>
        </p:sp>
        <p:pic>
          <p:nvPicPr>
            <p:cNvPr id="52" name="Grafik 51">
              <a:extLst>
                <a:ext uri="{FF2B5EF4-FFF2-40B4-BE49-F238E27FC236}">
                  <a16:creationId xmlns:a16="http://schemas.microsoft.com/office/drawing/2014/main" id="{1C1CCEE5-C316-4B7E-8BD9-8127A57C28F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90526" y="2192435"/>
              <a:ext cx="449378" cy="369333"/>
            </a:xfrm>
            <a:prstGeom prst="rect">
              <a:avLst/>
            </a:prstGeom>
          </p:spPr>
        </p:pic>
        <p:sp>
          <p:nvSpPr>
            <p:cNvPr id="54" name="Pfeil: nach rechts 53">
              <a:extLst>
                <a:ext uri="{FF2B5EF4-FFF2-40B4-BE49-F238E27FC236}">
                  <a16:creationId xmlns:a16="http://schemas.microsoft.com/office/drawing/2014/main" id="{9F961793-E360-44B7-891C-317F8DE9E43C}"/>
                </a:ext>
              </a:extLst>
            </p:cNvPr>
            <p:cNvSpPr/>
            <p:nvPr/>
          </p:nvSpPr>
          <p:spPr>
            <a:xfrm flipH="1">
              <a:off x="7051521" y="2895202"/>
              <a:ext cx="336383" cy="357808"/>
            </a:xfrm>
            <a:prstGeom prst="rightArrow">
              <a:avLst/>
            </a:prstGeom>
            <a:solidFill>
              <a:srgbClr val="9DC3E6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5" name="Pfeil: nach rechts 54">
              <a:extLst>
                <a:ext uri="{FF2B5EF4-FFF2-40B4-BE49-F238E27FC236}">
                  <a16:creationId xmlns:a16="http://schemas.microsoft.com/office/drawing/2014/main" id="{F7B6C56C-ED0E-41BE-91BD-D72F92C4BFC7}"/>
                </a:ext>
              </a:extLst>
            </p:cNvPr>
            <p:cNvSpPr/>
            <p:nvPr/>
          </p:nvSpPr>
          <p:spPr>
            <a:xfrm flipH="1">
              <a:off x="7061460" y="3436542"/>
              <a:ext cx="336383" cy="357808"/>
            </a:xfrm>
            <a:prstGeom prst="rightArrow">
              <a:avLst/>
            </a:prstGeom>
            <a:solidFill>
              <a:srgbClr val="9DC3E6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6" name="Pfeil: nach rechts 55">
              <a:extLst>
                <a:ext uri="{FF2B5EF4-FFF2-40B4-BE49-F238E27FC236}">
                  <a16:creationId xmlns:a16="http://schemas.microsoft.com/office/drawing/2014/main" id="{307961FB-6A79-44F0-B692-917200C8A715}"/>
                </a:ext>
              </a:extLst>
            </p:cNvPr>
            <p:cNvSpPr/>
            <p:nvPr/>
          </p:nvSpPr>
          <p:spPr>
            <a:xfrm flipH="1">
              <a:off x="7051521" y="3968630"/>
              <a:ext cx="336383" cy="357808"/>
            </a:xfrm>
            <a:prstGeom prst="rightArrow">
              <a:avLst/>
            </a:prstGeom>
            <a:solidFill>
              <a:srgbClr val="9DC3E6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7" name="Pfeil: nach rechts 56">
              <a:extLst>
                <a:ext uri="{FF2B5EF4-FFF2-40B4-BE49-F238E27FC236}">
                  <a16:creationId xmlns:a16="http://schemas.microsoft.com/office/drawing/2014/main" id="{58336311-47C0-4881-B3A6-AA228EA46EB9}"/>
                </a:ext>
              </a:extLst>
            </p:cNvPr>
            <p:cNvSpPr/>
            <p:nvPr/>
          </p:nvSpPr>
          <p:spPr>
            <a:xfrm flipH="1">
              <a:off x="7051521" y="4500718"/>
              <a:ext cx="336383" cy="357808"/>
            </a:xfrm>
            <a:prstGeom prst="rightArrow">
              <a:avLst/>
            </a:prstGeom>
            <a:solidFill>
              <a:srgbClr val="9DC3E6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Textfeld 57">
              <a:extLst>
                <a:ext uri="{FF2B5EF4-FFF2-40B4-BE49-F238E27FC236}">
                  <a16:creationId xmlns:a16="http://schemas.microsoft.com/office/drawing/2014/main" id="{0A3EDEBC-1251-4A1C-9E7A-BFC4E692C15B}"/>
                </a:ext>
              </a:extLst>
            </p:cNvPr>
            <p:cNvSpPr txBox="1"/>
            <p:nvPr/>
          </p:nvSpPr>
          <p:spPr>
            <a:xfrm>
              <a:off x="7423673" y="2848820"/>
              <a:ext cx="28982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/>
                <a:t>attend</a:t>
              </a:r>
              <a:r>
                <a:rPr lang="de-DE" dirty="0"/>
                <a:t> </a:t>
              </a:r>
              <a:r>
                <a:rPr lang="de-DE" dirty="0" err="1"/>
                <a:t>to</a:t>
              </a:r>
              <a:r>
                <a:rPr lang="de-DE" dirty="0"/>
                <a:t> </a:t>
              </a:r>
              <a:r>
                <a:rPr lang="de-DE" dirty="0" err="1"/>
                <a:t>your</a:t>
              </a:r>
              <a:r>
                <a:rPr lang="de-DE" dirty="0"/>
                <a:t> own </a:t>
              </a:r>
              <a:r>
                <a:rPr lang="de-DE" dirty="0" err="1"/>
                <a:t>thoughts</a:t>
              </a:r>
              <a:endParaRPr lang="de-AT" dirty="0"/>
            </a:p>
          </p:txBody>
        </p:sp>
        <p:sp>
          <p:nvSpPr>
            <p:cNvPr id="59" name="Textfeld 58">
              <a:extLst>
                <a:ext uri="{FF2B5EF4-FFF2-40B4-BE49-F238E27FC236}">
                  <a16:creationId xmlns:a16="http://schemas.microsoft.com/office/drawing/2014/main" id="{A29A20E4-6AD7-47EF-99CC-3492D43BAD0B}"/>
                </a:ext>
              </a:extLst>
            </p:cNvPr>
            <p:cNvSpPr txBox="1"/>
            <p:nvPr/>
          </p:nvSpPr>
          <p:spPr>
            <a:xfrm>
              <a:off x="7417047" y="3408724"/>
              <a:ext cx="21817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/>
                <a:t>interrupt</a:t>
              </a:r>
              <a:r>
                <a:rPr lang="de-DE" dirty="0"/>
                <a:t> </a:t>
              </a:r>
              <a:r>
                <a:rPr lang="de-DE" dirty="0" err="1"/>
                <a:t>the</a:t>
              </a:r>
              <a:r>
                <a:rPr lang="de-DE" dirty="0"/>
                <a:t> </a:t>
              </a:r>
              <a:r>
                <a:rPr lang="de-DE" dirty="0" err="1"/>
                <a:t>speaker</a:t>
              </a:r>
              <a:endParaRPr lang="de-AT" dirty="0"/>
            </a:p>
          </p:txBody>
        </p:sp>
        <p:sp>
          <p:nvSpPr>
            <p:cNvPr id="60" name="Textfeld 59">
              <a:extLst>
                <a:ext uri="{FF2B5EF4-FFF2-40B4-BE49-F238E27FC236}">
                  <a16:creationId xmlns:a16="http://schemas.microsoft.com/office/drawing/2014/main" id="{BAC054BB-EE44-489D-BCE2-3988D3753F31}"/>
                </a:ext>
              </a:extLst>
            </p:cNvPr>
            <p:cNvSpPr txBox="1"/>
            <p:nvPr/>
          </p:nvSpPr>
          <p:spPr>
            <a:xfrm>
              <a:off x="7430811" y="3932589"/>
              <a:ext cx="16868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finish </a:t>
              </a:r>
              <a:r>
                <a:rPr lang="de-DE" dirty="0" err="1"/>
                <a:t>sentences</a:t>
              </a:r>
              <a:endParaRPr lang="de-AT" dirty="0"/>
            </a:p>
          </p:txBody>
        </p:sp>
        <p:sp>
          <p:nvSpPr>
            <p:cNvPr id="61" name="Textfeld 60">
              <a:extLst>
                <a:ext uri="{FF2B5EF4-FFF2-40B4-BE49-F238E27FC236}">
                  <a16:creationId xmlns:a16="http://schemas.microsoft.com/office/drawing/2014/main" id="{42A8473D-D143-42F9-88B6-C70B86D9A384}"/>
                </a:ext>
              </a:extLst>
            </p:cNvPr>
            <p:cNvSpPr txBox="1"/>
            <p:nvPr/>
          </p:nvSpPr>
          <p:spPr>
            <a:xfrm>
              <a:off x="7414245" y="4482554"/>
              <a:ext cx="24169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/>
                <a:t>present</a:t>
              </a:r>
              <a:r>
                <a:rPr lang="de-DE" dirty="0"/>
                <a:t> </a:t>
              </a:r>
              <a:r>
                <a:rPr lang="de-DE" dirty="0" err="1"/>
                <a:t>your</a:t>
              </a:r>
              <a:r>
                <a:rPr lang="de-DE" dirty="0"/>
                <a:t> own </a:t>
              </a:r>
              <a:r>
                <a:rPr lang="de-DE" dirty="0" err="1"/>
                <a:t>views</a:t>
              </a:r>
              <a:endParaRPr lang="de-AT" dirty="0"/>
            </a:p>
          </p:txBody>
        </p:sp>
      </p:grpSp>
      <p:sp>
        <p:nvSpPr>
          <p:cNvPr id="3" name="Textfeld 2">
            <a:extLst>
              <a:ext uri="{FF2B5EF4-FFF2-40B4-BE49-F238E27FC236}">
                <a16:creationId xmlns:a16="http://schemas.microsoft.com/office/drawing/2014/main" id="{12F6B0CF-15BB-447F-AA5C-9370BFC2A241}"/>
              </a:ext>
            </a:extLst>
          </p:cNvPr>
          <p:cNvSpPr txBox="1"/>
          <p:nvPr/>
        </p:nvSpPr>
        <p:spPr>
          <a:xfrm>
            <a:off x="1932360" y="5799086"/>
            <a:ext cx="7898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b="1" dirty="0"/>
              <a:t>Note-</a:t>
            </a:r>
            <a:r>
              <a:rPr lang="de-AT" b="1" dirty="0" err="1"/>
              <a:t>taking</a:t>
            </a:r>
            <a:r>
              <a:rPr lang="de-AT" dirty="0"/>
              <a:t> </a:t>
            </a:r>
            <a:r>
              <a:rPr lang="de-AT" dirty="0" err="1"/>
              <a:t>can</a:t>
            </a:r>
            <a:r>
              <a:rPr lang="de-AT" dirty="0"/>
              <a:t> also </a:t>
            </a:r>
            <a:r>
              <a:rPr lang="de-AT" dirty="0" err="1"/>
              <a:t>be</a:t>
            </a:r>
            <a:r>
              <a:rPr lang="de-AT" dirty="0"/>
              <a:t> </a:t>
            </a:r>
            <a:r>
              <a:rPr lang="de-AT" dirty="0" err="1"/>
              <a:t>used</a:t>
            </a:r>
            <a:r>
              <a:rPr lang="de-AT" dirty="0"/>
              <a:t> </a:t>
            </a:r>
            <a:r>
              <a:rPr lang="de-AT" dirty="0" err="1"/>
              <a:t>to</a:t>
            </a:r>
            <a:r>
              <a:rPr lang="de-AT" dirty="0"/>
              <a:t> </a:t>
            </a:r>
            <a:r>
              <a:rPr lang="de-AT" dirty="0" err="1"/>
              <a:t>convey</a:t>
            </a:r>
            <a:r>
              <a:rPr lang="de-AT" dirty="0"/>
              <a:t> </a:t>
            </a:r>
            <a:r>
              <a:rPr lang="de-AT" dirty="0" err="1"/>
              <a:t>to</a:t>
            </a:r>
            <a:r>
              <a:rPr lang="de-AT" dirty="0"/>
              <a:t> </a:t>
            </a:r>
            <a:r>
              <a:rPr lang="de-AT" dirty="0" err="1"/>
              <a:t>coachees</a:t>
            </a:r>
            <a:r>
              <a:rPr lang="de-AT" dirty="0"/>
              <a:t> </a:t>
            </a:r>
            <a:r>
              <a:rPr lang="de-AT" dirty="0" err="1"/>
              <a:t>that</a:t>
            </a:r>
            <a:r>
              <a:rPr lang="de-AT" dirty="0"/>
              <a:t> </a:t>
            </a:r>
            <a:r>
              <a:rPr lang="de-AT" dirty="0" err="1"/>
              <a:t>you</a:t>
            </a:r>
            <a:r>
              <a:rPr lang="de-AT" dirty="0"/>
              <a:t> </a:t>
            </a:r>
            <a:r>
              <a:rPr lang="de-AT" dirty="0" err="1"/>
              <a:t>are</a:t>
            </a:r>
            <a:r>
              <a:rPr lang="de-AT" dirty="0"/>
              <a:t> </a:t>
            </a:r>
            <a:r>
              <a:rPr lang="de-AT" dirty="0" err="1"/>
              <a:t>actively</a:t>
            </a:r>
            <a:r>
              <a:rPr lang="de-AT" dirty="0"/>
              <a:t> </a:t>
            </a:r>
            <a:r>
              <a:rPr lang="de-AT" dirty="0" err="1"/>
              <a:t>involved</a:t>
            </a:r>
            <a:r>
              <a:rPr lang="de-AT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36229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hteck 72"/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0" name="Textfeld 69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1938B3A4-2ADF-44F3-875A-E2B5FA0321B4}" type="slidenum">
              <a:rPr lang="de-DE">
                <a:solidFill>
                  <a:schemeClr val="tx1"/>
                </a:solidFill>
              </a:rPr>
              <a:pPr/>
              <a:t>7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150702" y="298052"/>
            <a:ext cx="36054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dirty="0" err="1">
                <a:solidFill>
                  <a:schemeClr val="bg1"/>
                </a:solidFill>
              </a:rPr>
              <a:t>Summarizing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skills</a:t>
            </a:r>
            <a:endParaRPr lang="de-DE" sz="3600" dirty="0">
              <a:solidFill>
                <a:schemeClr val="bg1"/>
              </a:solidFill>
            </a:endParaRP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D8BCA614-8C7A-40BA-B662-13EFECB23029}"/>
              </a:ext>
            </a:extLst>
          </p:cNvPr>
          <p:cNvSpPr txBox="1"/>
          <p:nvPr/>
        </p:nvSpPr>
        <p:spPr>
          <a:xfrm>
            <a:off x="375920" y="6634480"/>
            <a:ext cx="154080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Illustration source:  </a:t>
            </a:r>
            <a:r>
              <a:rPr lang="en-US" sz="800" dirty="0"/>
              <a:t>pixabay.com</a:t>
            </a:r>
            <a:endParaRPr lang="de-DE" sz="800" dirty="0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1598A654-9F16-4104-8212-3E7351988E0C}"/>
              </a:ext>
            </a:extLst>
          </p:cNvPr>
          <p:cNvSpPr/>
          <p:nvPr/>
        </p:nvSpPr>
        <p:spPr>
          <a:xfrm>
            <a:off x="3182264" y="1520087"/>
            <a:ext cx="451360" cy="46319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27" name="Pfeil nach rechts 35">
            <a:extLst>
              <a:ext uri="{FF2B5EF4-FFF2-40B4-BE49-F238E27FC236}">
                <a16:creationId xmlns:a16="http://schemas.microsoft.com/office/drawing/2014/main" id="{C4D81FDB-1173-4D54-8A5C-E6392BF377D5}"/>
              </a:ext>
            </a:extLst>
          </p:cNvPr>
          <p:cNvSpPr/>
          <p:nvPr/>
        </p:nvSpPr>
        <p:spPr>
          <a:xfrm>
            <a:off x="3271969" y="1614184"/>
            <a:ext cx="304033" cy="286192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255748B4-7E25-493E-9B2A-709F83F72419}"/>
              </a:ext>
            </a:extLst>
          </p:cNvPr>
          <p:cNvSpPr txBox="1"/>
          <p:nvPr/>
        </p:nvSpPr>
        <p:spPr>
          <a:xfrm>
            <a:off x="3665707" y="1563175"/>
            <a:ext cx="5879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Provide</a:t>
            </a:r>
            <a:r>
              <a:rPr lang="de-DE" dirty="0"/>
              <a:t> a </a:t>
            </a:r>
            <a:r>
              <a:rPr lang="de-DE" dirty="0" err="1"/>
              <a:t>concise</a:t>
            </a:r>
            <a:r>
              <a:rPr lang="de-DE" dirty="0"/>
              <a:t> </a:t>
            </a:r>
            <a:r>
              <a:rPr lang="de-DE" dirty="0" err="1"/>
              <a:t>overview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b="1" dirty="0" err="1"/>
              <a:t>points</a:t>
            </a:r>
            <a:r>
              <a:rPr lang="de-DE" b="1" dirty="0"/>
              <a:t> </a:t>
            </a:r>
            <a:r>
              <a:rPr lang="de-DE" b="1" dirty="0" err="1"/>
              <a:t>that</a:t>
            </a:r>
            <a:r>
              <a:rPr lang="de-DE" b="1" dirty="0"/>
              <a:t> </a:t>
            </a:r>
            <a:r>
              <a:rPr lang="de-DE" b="1" dirty="0" err="1"/>
              <a:t>were</a:t>
            </a:r>
            <a:r>
              <a:rPr lang="de-DE" b="1" dirty="0"/>
              <a:t> </a:t>
            </a:r>
            <a:r>
              <a:rPr lang="de-DE" b="1" dirty="0" err="1"/>
              <a:t>discussed</a:t>
            </a:r>
            <a:endParaRPr lang="de-AT" b="1" dirty="0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C05DB720-D4E2-42DB-B0A3-FB3408D9101D}"/>
              </a:ext>
            </a:extLst>
          </p:cNvPr>
          <p:cNvSpPr/>
          <p:nvPr/>
        </p:nvSpPr>
        <p:spPr>
          <a:xfrm>
            <a:off x="3182264" y="2181377"/>
            <a:ext cx="451360" cy="46319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32" name="Pfeil nach rechts 35">
            <a:extLst>
              <a:ext uri="{FF2B5EF4-FFF2-40B4-BE49-F238E27FC236}">
                <a16:creationId xmlns:a16="http://schemas.microsoft.com/office/drawing/2014/main" id="{C40D4890-0035-47FD-8AD7-D98620FF811C}"/>
              </a:ext>
            </a:extLst>
          </p:cNvPr>
          <p:cNvSpPr/>
          <p:nvPr/>
        </p:nvSpPr>
        <p:spPr>
          <a:xfrm>
            <a:off x="3271969" y="2275474"/>
            <a:ext cx="304033" cy="286192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67611A03-5DA6-4A9A-AABC-8851A9B99960}"/>
              </a:ext>
            </a:extLst>
          </p:cNvPr>
          <p:cNvSpPr txBox="1"/>
          <p:nvPr/>
        </p:nvSpPr>
        <p:spPr>
          <a:xfrm>
            <a:off x="3665707" y="2224465"/>
            <a:ext cx="2845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Coachee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b="1" dirty="0" err="1"/>
              <a:t>rest</a:t>
            </a:r>
            <a:r>
              <a:rPr lang="de-DE" b="1" dirty="0"/>
              <a:t> and </a:t>
            </a:r>
            <a:r>
              <a:rPr lang="de-DE" b="1" dirty="0" err="1"/>
              <a:t>reflect</a:t>
            </a:r>
            <a:endParaRPr lang="de-AT" b="1" dirty="0"/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id="{D9D41681-2AF2-432E-89F4-4A143D22B6EC}"/>
              </a:ext>
            </a:extLst>
          </p:cNvPr>
          <p:cNvSpPr/>
          <p:nvPr/>
        </p:nvSpPr>
        <p:spPr>
          <a:xfrm>
            <a:off x="3182264" y="2842667"/>
            <a:ext cx="451360" cy="46319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45" name="Pfeil nach rechts 35">
            <a:extLst>
              <a:ext uri="{FF2B5EF4-FFF2-40B4-BE49-F238E27FC236}">
                <a16:creationId xmlns:a16="http://schemas.microsoft.com/office/drawing/2014/main" id="{EA2EC6F6-E235-4F3D-AE6B-ED41F942CB0E}"/>
              </a:ext>
            </a:extLst>
          </p:cNvPr>
          <p:cNvSpPr/>
          <p:nvPr/>
        </p:nvSpPr>
        <p:spPr>
          <a:xfrm>
            <a:off x="3271969" y="2936764"/>
            <a:ext cx="304033" cy="286192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CAB19EAA-41CA-4707-B47A-AF19C53C812C}"/>
              </a:ext>
            </a:extLst>
          </p:cNvPr>
          <p:cNvSpPr txBox="1"/>
          <p:nvPr/>
        </p:nvSpPr>
        <p:spPr>
          <a:xfrm>
            <a:off x="3665707" y="2885755"/>
            <a:ext cx="7410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Coachee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b="1" dirty="0" err="1"/>
              <a:t>see</a:t>
            </a:r>
            <a:r>
              <a:rPr lang="de-DE" b="1" dirty="0"/>
              <a:t> </a:t>
            </a:r>
            <a:r>
              <a:rPr lang="de-DE" b="1" dirty="0" err="1"/>
              <a:t>the</a:t>
            </a:r>
            <a:r>
              <a:rPr lang="de-DE" b="1" dirty="0"/>
              <a:t> </a:t>
            </a:r>
            <a:r>
              <a:rPr lang="de-DE" b="1" dirty="0" err="1"/>
              <a:t>whole</a:t>
            </a:r>
            <a:r>
              <a:rPr lang="de-DE" b="1" dirty="0"/>
              <a:t> </a:t>
            </a:r>
            <a:r>
              <a:rPr lang="de-DE" b="1" dirty="0" err="1"/>
              <a:t>picture</a:t>
            </a:r>
            <a:r>
              <a:rPr lang="de-DE" b="1" dirty="0"/>
              <a:t> </a:t>
            </a:r>
            <a:r>
              <a:rPr lang="de-DE" dirty="0"/>
              <a:t>and form </a:t>
            </a:r>
            <a:r>
              <a:rPr lang="de-DE" b="1" dirty="0" err="1"/>
              <a:t>new</a:t>
            </a:r>
            <a:r>
              <a:rPr lang="de-DE" b="1" dirty="0"/>
              <a:t> links, </a:t>
            </a:r>
            <a:r>
              <a:rPr lang="de-DE" b="1" dirty="0" err="1"/>
              <a:t>associations</a:t>
            </a:r>
            <a:r>
              <a:rPr lang="de-DE" b="1" dirty="0"/>
              <a:t>, </a:t>
            </a:r>
            <a:r>
              <a:rPr lang="de-DE" b="1" dirty="0" err="1"/>
              <a:t>insights</a:t>
            </a:r>
            <a:endParaRPr lang="de-AT" b="1" dirty="0"/>
          </a:p>
        </p:txBody>
      </p:sp>
      <p:sp>
        <p:nvSpPr>
          <p:cNvPr id="47" name="Ellipse 46">
            <a:extLst>
              <a:ext uri="{FF2B5EF4-FFF2-40B4-BE49-F238E27FC236}">
                <a16:creationId xmlns:a16="http://schemas.microsoft.com/office/drawing/2014/main" id="{4013A7DE-9F1A-45A6-8D2E-8B2B1D98917D}"/>
              </a:ext>
            </a:extLst>
          </p:cNvPr>
          <p:cNvSpPr/>
          <p:nvPr/>
        </p:nvSpPr>
        <p:spPr>
          <a:xfrm>
            <a:off x="3182264" y="3492187"/>
            <a:ext cx="451360" cy="46319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48" name="Pfeil nach rechts 35">
            <a:extLst>
              <a:ext uri="{FF2B5EF4-FFF2-40B4-BE49-F238E27FC236}">
                <a16:creationId xmlns:a16="http://schemas.microsoft.com/office/drawing/2014/main" id="{072B8B96-24FC-4B5F-B110-D2029B9A8DA4}"/>
              </a:ext>
            </a:extLst>
          </p:cNvPr>
          <p:cNvSpPr/>
          <p:nvPr/>
        </p:nvSpPr>
        <p:spPr>
          <a:xfrm>
            <a:off x="3271969" y="3586284"/>
            <a:ext cx="304033" cy="286192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8E7CB7B5-56DF-40E1-B602-998CC5329341}"/>
              </a:ext>
            </a:extLst>
          </p:cNvPr>
          <p:cNvSpPr txBox="1"/>
          <p:nvPr/>
        </p:nvSpPr>
        <p:spPr>
          <a:xfrm>
            <a:off x="3665707" y="3535275"/>
            <a:ext cx="3349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/>
              <a:t>Refocus</a:t>
            </a:r>
            <a:r>
              <a:rPr lang="de-DE" b="1" dirty="0"/>
              <a:t> </a:t>
            </a:r>
            <a:r>
              <a:rPr lang="de-DE" b="1" dirty="0" err="1"/>
              <a:t>the</a:t>
            </a:r>
            <a:r>
              <a:rPr lang="de-DE" b="1" dirty="0"/>
              <a:t> </a:t>
            </a:r>
            <a:r>
              <a:rPr lang="de-DE" b="1" dirty="0" err="1"/>
              <a:t>attention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goal</a:t>
            </a:r>
            <a:endParaRPr lang="de-AT" b="1" dirty="0"/>
          </a:p>
        </p:txBody>
      </p:sp>
      <p:sp>
        <p:nvSpPr>
          <p:cNvPr id="50" name="Ellipse 49">
            <a:extLst>
              <a:ext uri="{FF2B5EF4-FFF2-40B4-BE49-F238E27FC236}">
                <a16:creationId xmlns:a16="http://schemas.microsoft.com/office/drawing/2014/main" id="{D19CE377-5C61-4AA6-A120-CAD1D9C39BA1}"/>
              </a:ext>
            </a:extLst>
          </p:cNvPr>
          <p:cNvSpPr/>
          <p:nvPr/>
        </p:nvSpPr>
        <p:spPr>
          <a:xfrm>
            <a:off x="3182264" y="4141707"/>
            <a:ext cx="451360" cy="46319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51" name="Pfeil nach rechts 35">
            <a:extLst>
              <a:ext uri="{FF2B5EF4-FFF2-40B4-BE49-F238E27FC236}">
                <a16:creationId xmlns:a16="http://schemas.microsoft.com/office/drawing/2014/main" id="{B3FC06A7-E573-4486-BA44-0F6E834B2C07}"/>
              </a:ext>
            </a:extLst>
          </p:cNvPr>
          <p:cNvSpPr/>
          <p:nvPr/>
        </p:nvSpPr>
        <p:spPr>
          <a:xfrm>
            <a:off x="3271969" y="4235804"/>
            <a:ext cx="304033" cy="286192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6B0A419E-A6F2-471D-9A14-FEF5D341E567}"/>
              </a:ext>
            </a:extLst>
          </p:cNvPr>
          <p:cNvSpPr txBox="1"/>
          <p:nvPr/>
        </p:nvSpPr>
        <p:spPr>
          <a:xfrm>
            <a:off x="3665707" y="4184795"/>
            <a:ext cx="5093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Gives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coachee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b="1" dirty="0" err="1"/>
              <a:t>feeling</a:t>
            </a:r>
            <a:r>
              <a:rPr lang="de-DE" b="1" dirty="0"/>
              <a:t> </a:t>
            </a:r>
            <a:r>
              <a:rPr lang="de-DE" b="1" dirty="0" err="1"/>
              <a:t>that</a:t>
            </a:r>
            <a:r>
              <a:rPr lang="de-DE" b="1" dirty="0"/>
              <a:t> </a:t>
            </a:r>
            <a:r>
              <a:rPr lang="de-DE" b="1" dirty="0" err="1"/>
              <a:t>you</a:t>
            </a:r>
            <a:r>
              <a:rPr lang="de-DE" b="1" dirty="0"/>
              <a:t> </a:t>
            </a:r>
            <a:r>
              <a:rPr lang="de-DE" b="1" dirty="0" err="1"/>
              <a:t>listened</a:t>
            </a:r>
            <a:r>
              <a:rPr lang="de-DE" b="1" dirty="0"/>
              <a:t> </a:t>
            </a:r>
            <a:r>
              <a:rPr lang="de-DE" b="1" dirty="0" err="1"/>
              <a:t>well</a:t>
            </a:r>
            <a:endParaRPr lang="de-AT" b="1" dirty="0"/>
          </a:p>
        </p:txBody>
      </p:sp>
      <p:sp>
        <p:nvSpPr>
          <p:cNvPr id="53" name="Ellipse 52">
            <a:extLst>
              <a:ext uri="{FF2B5EF4-FFF2-40B4-BE49-F238E27FC236}">
                <a16:creationId xmlns:a16="http://schemas.microsoft.com/office/drawing/2014/main" id="{909CCE64-36C9-494D-9163-2D5CDA4DAC98}"/>
              </a:ext>
            </a:extLst>
          </p:cNvPr>
          <p:cNvSpPr/>
          <p:nvPr/>
        </p:nvSpPr>
        <p:spPr>
          <a:xfrm>
            <a:off x="3182264" y="4759102"/>
            <a:ext cx="451360" cy="46319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54" name="Pfeil nach rechts 35">
            <a:extLst>
              <a:ext uri="{FF2B5EF4-FFF2-40B4-BE49-F238E27FC236}">
                <a16:creationId xmlns:a16="http://schemas.microsoft.com/office/drawing/2014/main" id="{A9D31839-A99E-49C7-ADDA-07259E042664}"/>
              </a:ext>
            </a:extLst>
          </p:cNvPr>
          <p:cNvSpPr/>
          <p:nvPr/>
        </p:nvSpPr>
        <p:spPr>
          <a:xfrm>
            <a:off x="3271969" y="4853199"/>
            <a:ext cx="304033" cy="286192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5" name="Textfeld 54">
            <a:extLst>
              <a:ext uri="{FF2B5EF4-FFF2-40B4-BE49-F238E27FC236}">
                <a16:creationId xmlns:a16="http://schemas.microsoft.com/office/drawing/2014/main" id="{CBEA8487-AB0A-40BE-9F91-0DF53B3F42C2}"/>
              </a:ext>
            </a:extLst>
          </p:cNvPr>
          <p:cNvSpPr txBox="1"/>
          <p:nvPr/>
        </p:nvSpPr>
        <p:spPr>
          <a:xfrm>
            <a:off x="3665707" y="4802190"/>
            <a:ext cx="4282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Transition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a </a:t>
            </a:r>
            <a:r>
              <a:rPr lang="de-DE" dirty="0" err="1"/>
              <a:t>new</a:t>
            </a:r>
            <a:r>
              <a:rPr lang="de-DE" dirty="0"/>
              <a:t> </a:t>
            </a:r>
            <a:r>
              <a:rPr lang="de-DE" dirty="0" err="1"/>
              <a:t>part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conversation</a:t>
            </a:r>
            <a:endParaRPr lang="de-AT" b="1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702" y="1348211"/>
            <a:ext cx="2651990" cy="2426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008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hteck 72"/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0" name="Textfeld 69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1938B3A4-2ADF-44F3-875A-E2B5FA0321B4}" type="slidenum">
              <a:rPr lang="de-DE">
                <a:solidFill>
                  <a:schemeClr val="tx1"/>
                </a:solidFill>
              </a:rPr>
              <a:pPr/>
              <a:t>8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1" name="Rechteck: abgerundete Ecken 79">
            <a:extLst>
              <a:ext uri="{FF2B5EF4-FFF2-40B4-BE49-F238E27FC236}">
                <a16:creationId xmlns:a16="http://schemas.microsoft.com/office/drawing/2014/main" id="{69321816-ACAB-4E38-8502-A883D11E4B6E}"/>
              </a:ext>
            </a:extLst>
          </p:cNvPr>
          <p:cNvSpPr/>
          <p:nvPr/>
        </p:nvSpPr>
        <p:spPr>
          <a:xfrm>
            <a:off x="4942378" y="1003177"/>
            <a:ext cx="1641088" cy="756699"/>
          </a:xfrm>
          <a:prstGeom prst="roundRect">
            <a:avLst>
              <a:gd name="adj" fmla="val 180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2400"/>
          </a:p>
        </p:txBody>
      </p:sp>
      <p:sp>
        <p:nvSpPr>
          <p:cNvPr id="52" name="Rechteck 51"/>
          <p:cNvSpPr/>
          <p:nvPr/>
        </p:nvSpPr>
        <p:spPr>
          <a:xfrm>
            <a:off x="150702" y="298052"/>
            <a:ext cx="44364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dirty="0">
                <a:solidFill>
                  <a:schemeClr val="bg1"/>
                </a:solidFill>
              </a:rPr>
              <a:t>Feedback </a:t>
            </a:r>
            <a:r>
              <a:rPr lang="de-DE" sz="3600" dirty="0" err="1">
                <a:solidFill>
                  <a:schemeClr val="bg1"/>
                </a:solidFill>
              </a:rPr>
              <a:t>for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coachees</a:t>
            </a:r>
            <a:endParaRPr lang="de-DE" sz="3600" dirty="0">
              <a:solidFill>
                <a:schemeClr val="bg1"/>
              </a:solidFill>
            </a:endParaRP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A7B79C0A-64A0-4932-A62A-BEAD4F72E03D}"/>
              </a:ext>
            </a:extLst>
          </p:cNvPr>
          <p:cNvGrpSpPr/>
          <p:nvPr/>
        </p:nvGrpSpPr>
        <p:grpSpPr>
          <a:xfrm>
            <a:off x="537411" y="3387549"/>
            <a:ext cx="9709886" cy="1227250"/>
            <a:chOff x="537411" y="3387549"/>
            <a:chExt cx="9709886" cy="1227250"/>
          </a:xfrm>
        </p:grpSpPr>
        <p:grpSp>
          <p:nvGrpSpPr>
            <p:cNvPr id="29" name="Gruppieren 28">
              <a:extLst>
                <a:ext uri="{FF2B5EF4-FFF2-40B4-BE49-F238E27FC236}">
                  <a16:creationId xmlns:a16="http://schemas.microsoft.com/office/drawing/2014/main" id="{EECBD10F-2D1A-4465-9F76-7301C591AF06}"/>
                </a:ext>
              </a:extLst>
            </p:cNvPr>
            <p:cNvGrpSpPr/>
            <p:nvPr/>
          </p:nvGrpSpPr>
          <p:grpSpPr>
            <a:xfrm>
              <a:off x="1076539" y="3393357"/>
              <a:ext cx="9170758" cy="1221441"/>
              <a:chOff x="667941" y="1953575"/>
              <a:chExt cx="9170758" cy="1959661"/>
            </a:xfrm>
          </p:grpSpPr>
          <p:sp>
            <p:nvSpPr>
              <p:cNvPr id="30" name="Rechteck 29">
                <a:extLst>
                  <a:ext uri="{FF2B5EF4-FFF2-40B4-BE49-F238E27FC236}">
                    <a16:creationId xmlns:a16="http://schemas.microsoft.com/office/drawing/2014/main" id="{08527B3F-6624-4452-A3B6-CB7290528F21}"/>
                  </a:ext>
                </a:extLst>
              </p:cNvPr>
              <p:cNvSpPr/>
              <p:nvPr/>
            </p:nvSpPr>
            <p:spPr>
              <a:xfrm>
                <a:off x="667941" y="1957215"/>
                <a:ext cx="9170758" cy="1956021"/>
              </a:xfrm>
              <a:prstGeom prst="rect">
                <a:avLst/>
              </a:prstGeom>
              <a:solidFill>
                <a:srgbClr val="DAE2F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de-DE" sz="4000" dirty="0">
                    <a:solidFill>
                      <a:schemeClr val="tx1"/>
                    </a:solidFill>
                  </a:rPr>
                  <a:t>  </a:t>
                </a:r>
              </a:p>
            </p:txBody>
          </p:sp>
          <p:sp>
            <p:nvSpPr>
              <p:cNvPr id="33" name="Textfeld 32">
                <a:extLst>
                  <a:ext uri="{FF2B5EF4-FFF2-40B4-BE49-F238E27FC236}">
                    <a16:creationId xmlns:a16="http://schemas.microsoft.com/office/drawing/2014/main" id="{C6422C0A-3AA2-4304-810A-524FF87C99AF}"/>
                  </a:ext>
                </a:extLst>
              </p:cNvPr>
              <p:cNvSpPr txBox="1"/>
              <p:nvPr/>
            </p:nvSpPr>
            <p:spPr>
              <a:xfrm>
                <a:off x="854631" y="1953575"/>
                <a:ext cx="8797378" cy="1200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sz="2400" dirty="0"/>
                  <a:t>In a </a:t>
                </a:r>
                <a:r>
                  <a:rPr lang="de-AT" sz="2400" dirty="0" err="1"/>
                  <a:t>coaching</a:t>
                </a:r>
                <a:r>
                  <a:rPr lang="de-AT" sz="2400" dirty="0"/>
                  <a:t> </a:t>
                </a:r>
                <a:r>
                  <a:rPr lang="de-AT" sz="2400" dirty="0" err="1"/>
                  <a:t>context</a:t>
                </a:r>
                <a:r>
                  <a:rPr lang="de-AT" sz="2400" dirty="0"/>
                  <a:t>, </a:t>
                </a:r>
                <a:r>
                  <a:rPr lang="de-AT" sz="2400" dirty="0" err="1"/>
                  <a:t>feedback</a:t>
                </a:r>
                <a:r>
                  <a:rPr lang="de-AT" sz="2400" dirty="0"/>
                  <a:t> </a:t>
                </a:r>
                <a:r>
                  <a:rPr lang="de-AT" sz="2400" dirty="0" err="1"/>
                  <a:t>can</a:t>
                </a:r>
                <a:r>
                  <a:rPr lang="de-AT" sz="2400" dirty="0"/>
                  <a:t> </a:t>
                </a:r>
                <a:r>
                  <a:rPr lang="de-AT" sz="2400" dirty="0" err="1"/>
                  <a:t>be</a:t>
                </a:r>
                <a:r>
                  <a:rPr lang="de-AT" sz="2400" dirty="0"/>
                  <a:t> </a:t>
                </a:r>
                <a:r>
                  <a:rPr lang="de-AT" sz="2400" dirty="0" err="1"/>
                  <a:t>defined</a:t>
                </a:r>
                <a:r>
                  <a:rPr lang="de-AT" sz="2400" dirty="0"/>
                  <a:t> </a:t>
                </a:r>
                <a:r>
                  <a:rPr lang="de-AT" sz="2400" dirty="0" err="1"/>
                  <a:t>as</a:t>
                </a:r>
                <a:r>
                  <a:rPr lang="de-AT" sz="2400" dirty="0"/>
                  <a:t> </a:t>
                </a:r>
                <a:r>
                  <a:rPr lang="de-AT" sz="2400" dirty="0" err="1"/>
                  <a:t>information</a:t>
                </a:r>
                <a:r>
                  <a:rPr lang="de-AT" sz="2400" dirty="0"/>
                  <a:t> </a:t>
                </a:r>
                <a:r>
                  <a:rPr lang="de-AT" sz="2400" dirty="0" err="1"/>
                  <a:t>that</a:t>
                </a:r>
                <a:r>
                  <a:rPr lang="de-AT" sz="2400" dirty="0"/>
                  <a:t> </a:t>
                </a:r>
                <a:r>
                  <a:rPr lang="de-AT" sz="2400" dirty="0" err="1"/>
                  <a:t>the</a:t>
                </a:r>
                <a:r>
                  <a:rPr lang="de-AT" sz="2400" dirty="0"/>
                  <a:t> </a:t>
                </a:r>
                <a:r>
                  <a:rPr lang="de-AT" sz="2400" dirty="0" err="1"/>
                  <a:t>coachee</a:t>
                </a:r>
                <a:r>
                  <a:rPr lang="de-AT" sz="2400" dirty="0"/>
                  <a:t> </a:t>
                </a:r>
                <a:r>
                  <a:rPr lang="de-AT" sz="2400" dirty="0" err="1"/>
                  <a:t>receives</a:t>
                </a:r>
                <a:r>
                  <a:rPr lang="de-AT" sz="2400" dirty="0"/>
                  <a:t> </a:t>
                </a:r>
                <a:r>
                  <a:rPr lang="de-AT" sz="2400" dirty="0" err="1"/>
                  <a:t>about</a:t>
                </a:r>
                <a:r>
                  <a:rPr lang="de-AT" sz="2400" dirty="0"/>
                  <a:t> </a:t>
                </a:r>
                <a:r>
                  <a:rPr lang="de-AT" sz="2400" dirty="0" err="1"/>
                  <a:t>their</a:t>
                </a:r>
                <a:r>
                  <a:rPr lang="de-AT" sz="2400" dirty="0"/>
                  <a:t> behavioral </a:t>
                </a:r>
                <a:r>
                  <a:rPr lang="de-AT" sz="2400" dirty="0" err="1"/>
                  <a:t>tendencies</a:t>
                </a:r>
                <a:r>
                  <a:rPr lang="de-AT" sz="2400" dirty="0"/>
                  <a:t>, </a:t>
                </a:r>
                <a:r>
                  <a:rPr lang="de-AT" sz="2400" dirty="0" err="1"/>
                  <a:t>actual</a:t>
                </a:r>
                <a:r>
                  <a:rPr lang="de-AT" sz="2400" dirty="0"/>
                  <a:t> </a:t>
                </a:r>
                <a:r>
                  <a:rPr lang="de-AT" sz="2400" dirty="0" err="1"/>
                  <a:t>behavior</a:t>
                </a:r>
                <a:r>
                  <a:rPr lang="de-AT" sz="2400" dirty="0"/>
                  <a:t>, and </a:t>
                </a:r>
                <a:r>
                  <a:rPr lang="de-AT" sz="2400" dirty="0" err="1"/>
                  <a:t>the</a:t>
                </a:r>
                <a:r>
                  <a:rPr lang="de-AT" sz="2400" dirty="0"/>
                  <a:t> </a:t>
                </a:r>
                <a:r>
                  <a:rPr lang="de-AT" sz="2400" dirty="0" err="1"/>
                  <a:t>effects</a:t>
                </a:r>
                <a:r>
                  <a:rPr lang="de-AT" sz="2400" dirty="0"/>
                  <a:t> </a:t>
                </a:r>
                <a:r>
                  <a:rPr lang="de-AT" sz="2400" dirty="0" err="1"/>
                  <a:t>of</a:t>
                </a:r>
                <a:r>
                  <a:rPr lang="de-AT" sz="2400" dirty="0"/>
                  <a:t> </a:t>
                </a:r>
                <a:r>
                  <a:rPr lang="de-AT" sz="2400" dirty="0" err="1"/>
                  <a:t>their</a:t>
                </a:r>
                <a:r>
                  <a:rPr lang="de-AT" sz="2400" dirty="0"/>
                  <a:t> </a:t>
                </a:r>
                <a:r>
                  <a:rPr lang="de-AT" sz="2400" dirty="0" err="1"/>
                  <a:t>behavior</a:t>
                </a:r>
                <a:endParaRPr lang="de-DE" sz="2400" dirty="0"/>
              </a:p>
            </p:txBody>
          </p:sp>
        </p:grpSp>
        <p:sp>
          <p:nvSpPr>
            <p:cNvPr id="34" name="Rechteck 33">
              <a:extLst>
                <a:ext uri="{FF2B5EF4-FFF2-40B4-BE49-F238E27FC236}">
                  <a16:creationId xmlns:a16="http://schemas.microsoft.com/office/drawing/2014/main" id="{6F47B5DA-B738-42EA-A282-728A353B2B00}"/>
                </a:ext>
              </a:extLst>
            </p:cNvPr>
            <p:cNvSpPr/>
            <p:nvPr/>
          </p:nvSpPr>
          <p:spPr>
            <a:xfrm>
              <a:off x="537411" y="3387549"/>
              <a:ext cx="539128" cy="1227250"/>
            </a:xfrm>
            <a:prstGeom prst="rect">
              <a:avLst/>
            </a:prstGeom>
            <a:solidFill>
              <a:srgbClr val="1C78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rgbClr val="C00000"/>
                </a:solidFill>
                <a:latin typeface="+mj-lt"/>
              </a:endParaRPr>
            </a:p>
          </p:txBody>
        </p:sp>
        <p:sp>
          <p:nvSpPr>
            <p:cNvPr id="35" name="Textfeld 34">
              <a:extLst>
                <a:ext uri="{FF2B5EF4-FFF2-40B4-BE49-F238E27FC236}">
                  <a16:creationId xmlns:a16="http://schemas.microsoft.com/office/drawing/2014/main" id="{C00079A8-1BF9-4243-BDE2-60513DBBE24E}"/>
                </a:ext>
              </a:extLst>
            </p:cNvPr>
            <p:cNvSpPr txBox="1"/>
            <p:nvPr/>
          </p:nvSpPr>
          <p:spPr>
            <a:xfrm rot="16200000">
              <a:off x="291805" y="3847285"/>
              <a:ext cx="105990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b="1" dirty="0">
                  <a:solidFill>
                    <a:schemeClr val="bg1"/>
                  </a:solidFill>
                </a:rPr>
                <a:t>DEFINITION</a:t>
              </a:r>
              <a:endParaRPr lang="de-DE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6" name="Textfeld 35">
            <a:extLst>
              <a:ext uri="{FF2B5EF4-FFF2-40B4-BE49-F238E27FC236}">
                <a16:creationId xmlns:a16="http://schemas.microsoft.com/office/drawing/2014/main" id="{91602AE3-70F6-4FB1-A391-5C69D93D10F4}"/>
              </a:ext>
            </a:extLst>
          </p:cNvPr>
          <p:cNvSpPr txBox="1"/>
          <p:nvPr/>
        </p:nvSpPr>
        <p:spPr>
          <a:xfrm>
            <a:off x="375920" y="6634480"/>
            <a:ext cx="154080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Illustration source:  </a:t>
            </a:r>
            <a:r>
              <a:rPr lang="en-US" sz="800" dirty="0"/>
              <a:t>pixabay.com</a:t>
            </a:r>
            <a:endParaRPr lang="de-DE" sz="800" dirty="0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AB968CDD-631A-41F5-8555-0BFCE42F4189}"/>
              </a:ext>
            </a:extLst>
          </p:cNvPr>
          <p:cNvGrpSpPr/>
          <p:nvPr/>
        </p:nvGrpSpPr>
        <p:grpSpPr>
          <a:xfrm>
            <a:off x="2708076" y="4963272"/>
            <a:ext cx="5856219" cy="1477328"/>
            <a:chOff x="2708076" y="4963272"/>
            <a:chExt cx="5856219" cy="1477328"/>
          </a:xfrm>
        </p:grpSpPr>
        <p:sp>
          <p:nvSpPr>
            <p:cNvPr id="4" name="Textfeld 3">
              <a:extLst>
                <a:ext uri="{FF2B5EF4-FFF2-40B4-BE49-F238E27FC236}">
                  <a16:creationId xmlns:a16="http://schemas.microsoft.com/office/drawing/2014/main" id="{D2C2A188-19E0-4112-A1AF-34B4661BB7E5}"/>
                </a:ext>
              </a:extLst>
            </p:cNvPr>
            <p:cNvSpPr txBox="1"/>
            <p:nvPr/>
          </p:nvSpPr>
          <p:spPr>
            <a:xfrm>
              <a:off x="2708076" y="4963272"/>
              <a:ext cx="5856219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AT" b="1" dirty="0"/>
                <a:t>Feedback </a:t>
              </a:r>
              <a:r>
                <a:rPr lang="de-AT" b="1" dirty="0" err="1"/>
                <a:t>goals</a:t>
              </a:r>
              <a:r>
                <a:rPr lang="de-AT" b="1" dirty="0"/>
                <a:t>:</a:t>
              </a:r>
            </a:p>
            <a:p>
              <a:endParaRPr lang="de-AT" b="1" dirty="0"/>
            </a:p>
            <a:p>
              <a:r>
                <a:rPr lang="de-AT" dirty="0"/>
                <a:t>        </a:t>
              </a:r>
              <a:r>
                <a:rPr lang="de-AT" dirty="0" err="1"/>
                <a:t>Raising</a:t>
              </a:r>
              <a:r>
                <a:rPr lang="de-AT" dirty="0"/>
                <a:t> </a:t>
              </a:r>
              <a:r>
                <a:rPr lang="de-AT" dirty="0" err="1"/>
                <a:t>the</a:t>
              </a:r>
              <a:r>
                <a:rPr lang="de-AT" dirty="0"/>
                <a:t> </a:t>
              </a:r>
              <a:r>
                <a:rPr lang="de-AT" dirty="0" err="1"/>
                <a:t>coachee’s</a:t>
              </a:r>
              <a:r>
                <a:rPr lang="de-AT" dirty="0"/>
                <a:t> </a:t>
              </a:r>
              <a:r>
                <a:rPr lang="de-AT" dirty="0" err="1"/>
                <a:t>self-awareness</a:t>
              </a:r>
              <a:endParaRPr lang="de-AT" dirty="0"/>
            </a:p>
            <a:p>
              <a:endParaRPr lang="de-AT" dirty="0"/>
            </a:p>
            <a:p>
              <a:r>
                <a:rPr lang="de-AT" dirty="0"/>
                <a:t>        </a:t>
              </a:r>
              <a:r>
                <a:rPr lang="de-AT" dirty="0" err="1"/>
                <a:t>Helping</a:t>
              </a:r>
              <a:r>
                <a:rPr lang="de-AT" dirty="0"/>
                <a:t> </a:t>
              </a:r>
              <a:r>
                <a:rPr lang="de-AT" dirty="0" err="1"/>
                <a:t>the</a:t>
              </a:r>
              <a:r>
                <a:rPr lang="de-AT" dirty="0"/>
                <a:t> </a:t>
              </a:r>
              <a:r>
                <a:rPr lang="de-AT" dirty="0" err="1"/>
                <a:t>coachee</a:t>
              </a:r>
              <a:r>
                <a:rPr lang="de-AT" dirty="0"/>
                <a:t> </a:t>
              </a:r>
              <a:r>
                <a:rPr lang="de-AT" dirty="0" err="1"/>
                <a:t>maintain</a:t>
              </a:r>
              <a:r>
                <a:rPr lang="de-AT" dirty="0"/>
                <a:t> a positive emotional </a:t>
              </a:r>
              <a:r>
                <a:rPr lang="de-AT" dirty="0" err="1"/>
                <a:t>state</a:t>
              </a:r>
              <a:endParaRPr lang="de-AT" dirty="0"/>
            </a:p>
          </p:txBody>
        </p:sp>
        <p:sp>
          <p:nvSpPr>
            <p:cNvPr id="37" name="Ellipse 36">
              <a:extLst>
                <a:ext uri="{FF2B5EF4-FFF2-40B4-BE49-F238E27FC236}">
                  <a16:creationId xmlns:a16="http://schemas.microsoft.com/office/drawing/2014/main" id="{963BEE7C-C4D4-48AB-A3CD-2FE10CC69ADD}"/>
                </a:ext>
              </a:extLst>
            </p:cNvPr>
            <p:cNvSpPr/>
            <p:nvPr/>
          </p:nvSpPr>
          <p:spPr>
            <a:xfrm>
              <a:off x="2708076" y="5519981"/>
              <a:ext cx="376978" cy="363909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>
                <a:solidFill>
                  <a:srgbClr val="C00000"/>
                </a:solidFill>
                <a:latin typeface="+mj-lt"/>
              </a:endParaRPr>
            </a:p>
          </p:txBody>
        </p:sp>
        <p:sp>
          <p:nvSpPr>
            <p:cNvPr id="38" name="Ellipse 37">
              <a:extLst>
                <a:ext uri="{FF2B5EF4-FFF2-40B4-BE49-F238E27FC236}">
                  <a16:creationId xmlns:a16="http://schemas.microsoft.com/office/drawing/2014/main" id="{5BAB83A5-D1F7-45F0-BC90-AED4630E023E}"/>
                </a:ext>
              </a:extLst>
            </p:cNvPr>
            <p:cNvSpPr/>
            <p:nvPr/>
          </p:nvSpPr>
          <p:spPr>
            <a:xfrm>
              <a:off x="2708076" y="6076690"/>
              <a:ext cx="376978" cy="363909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>
                <a:solidFill>
                  <a:srgbClr val="C00000"/>
                </a:solidFill>
                <a:latin typeface="+mj-lt"/>
              </a:endParaRPr>
            </a:p>
          </p:txBody>
        </p:sp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198701FA-0E9D-41A6-B886-D8EBCB0D9085}"/>
                </a:ext>
              </a:extLst>
            </p:cNvPr>
            <p:cNvSpPr txBox="1"/>
            <p:nvPr/>
          </p:nvSpPr>
          <p:spPr>
            <a:xfrm>
              <a:off x="2745722" y="5520425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AT" b="1" dirty="0">
                  <a:solidFill>
                    <a:schemeClr val="bg1"/>
                  </a:solidFill>
                  <a:latin typeface="Gill Sans MT" panose="020B0502020104020203" pitchFamily="34" charset="0"/>
                </a:rPr>
                <a:t>1</a:t>
              </a:r>
            </a:p>
          </p:txBody>
        </p:sp>
        <p:sp>
          <p:nvSpPr>
            <p:cNvPr id="39" name="Textfeld 38">
              <a:extLst>
                <a:ext uri="{FF2B5EF4-FFF2-40B4-BE49-F238E27FC236}">
                  <a16:creationId xmlns:a16="http://schemas.microsoft.com/office/drawing/2014/main" id="{BA579CF5-DE88-4E7F-838C-E7DB7217BCBC}"/>
                </a:ext>
              </a:extLst>
            </p:cNvPr>
            <p:cNvSpPr txBox="1"/>
            <p:nvPr/>
          </p:nvSpPr>
          <p:spPr>
            <a:xfrm>
              <a:off x="2740753" y="6070823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AT" b="1" dirty="0">
                  <a:solidFill>
                    <a:schemeClr val="bg1"/>
                  </a:solidFill>
                  <a:latin typeface="Gill Sans MT" panose="020B0502020104020203" pitchFamily="34" charset="0"/>
                </a:rPr>
                <a:t>2</a:t>
              </a:r>
            </a:p>
          </p:txBody>
        </p:sp>
      </p:grpSp>
      <p:pic>
        <p:nvPicPr>
          <p:cNvPr id="2050" name="Picture 2" descr="Feedback, Rückmelden, Tafel, Schultafel, Kreid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051" y="1120454"/>
            <a:ext cx="3162813" cy="2108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3337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hteck 72"/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0" name="Textfeld 69"/>
          <p:cNvSpPr txBox="1"/>
          <p:nvPr/>
        </p:nvSpPr>
        <p:spPr>
          <a:xfrm>
            <a:off x="0" y="6616516"/>
            <a:ext cx="395536" cy="2414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1938B3A4-2ADF-44F3-875A-E2B5FA0321B4}" type="slidenum">
              <a:rPr lang="de-DE">
                <a:solidFill>
                  <a:schemeClr val="tx1"/>
                </a:solidFill>
              </a:rPr>
              <a:pPr/>
              <a:t>9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150702" y="298052"/>
            <a:ext cx="53347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dirty="0" err="1">
                <a:solidFill>
                  <a:schemeClr val="bg1"/>
                </a:solidFill>
              </a:rPr>
              <a:t>Constructive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feedback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skills</a:t>
            </a:r>
            <a:endParaRPr lang="de-DE" sz="3600" dirty="0">
              <a:solidFill>
                <a:schemeClr val="bg1"/>
              </a:solidFill>
            </a:endParaRP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D8BCA614-8C7A-40BA-B662-13EFECB23029}"/>
              </a:ext>
            </a:extLst>
          </p:cNvPr>
          <p:cNvSpPr txBox="1"/>
          <p:nvPr/>
        </p:nvSpPr>
        <p:spPr>
          <a:xfrm>
            <a:off x="375920" y="6634479"/>
            <a:ext cx="154080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Illustration source:  </a:t>
            </a:r>
            <a:r>
              <a:rPr lang="en-US" sz="800" dirty="0"/>
              <a:t>pixabay.com</a:t>
            </a:r>
            <a:endParaRPr lang="de-DE" sz="800" dirty="0"/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F8C37736-D2ED-46E4-85EA-4C5AD21EB094}"/>
              </a:ext>
            </a:extLst>
          </p:cNvPr>
          <p:cNvGrpSpPr/>
          <p:nvPr/>
        </p:nvGrpSpPr>
        <p:grpSpPr>
          <a:xfrm>
            <a:off x="3001637" y="4489523"/>
            <a:ext cx="7045600" cy="1416423"/>
            <a:chOff x="3109312" y="4585531"/>
            <a:chExt cx="7045600" cy="1416423"/>
          </a:xfrm>
        </p:grpSpPr>
        <p:sp>
          <p:nvSpPr>
            <p:cNvPr id="47" name="Ellipse 46">
              <a:extLst>
                <a:ext uri="{FF2B5EF4-FFF2-40B4-BE49-F238E27FC236}">
                  <a16:creationId xmlns:a16="http://schemas.microsoft.com/office/drawing/2014/main" id="{4013A7DE-9F1A-45A6-8D2E-8B2B1D98917D}"/>
                </a:ext>
              </a:extLst>
            </p:cNvPr>
            <p:cNvSpPr/>
            <p:nvPr/>
          </p:nvSpPr>
          <p:spPr>
            <a:xfrm>
              <a:off x="3109312" y="4585531"/>
              <a:ext cx="451360" cy="46319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48" name="Pfeil nach rechts 35">
              <a:extLst>
                <a:ext uri="{FF2B5EF4-FFF2-40B4-BE49-F238E27FC236}">
                  <a16:creationId xmlns:a16="http://schemas.microsoft.com/office/drawing/2014/main" id="{072B8B96-24FC-4B5F-B110-D2029B9A8DA4}"/>
                </a:ext>
              </a:extLst>
            </p:cNvPr>
            <p:cNvSpPr/>
            <p:nvPr/>
          </p:nvSpPr>
          <p:spPr>
            <a:xfrm>
              <a:off x="3199017" y="4679628"/>
              <a:ext cx="304033" cy="286192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9" name="Textfeld 48">
              <a:extLst>
                <a:ext uri="{FF2B5EF4-FFF2-40B4-BE49-F238E27FC236}">
                  <a16:creationId xmlns:a16="http://schemas.microsoft.com/office/drawing/2014/main" id="{8E7CB7B5-56DF-40E1-B602-998CC5329341}"/>
                </a:ext>
              </a:extLst>
            </p:cNvPr>
            <p:cNvSpPr txBox="1"/>
            <p:nvPr/>
          </p:nvSpPr>
          <p:spPr>
            <a:xfrm>
              <a:off x="3592755" y="4628619"/>
              <a:ext cx="23317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/>
                <a:t>Importance</a:t>
              </a:r>
              <a:r>
                <a:rPr lang="de-DE" dirty="0"/>
                <a:t> </a:t>
              </a:r>
              <a:r>
                <a:rPr lang="de-DE" dirty="0" err="1"/>
                <a:t>of</a:t>
              </a:r>
              <a:r>
                <a:rPr lang="de-DE" dirty="0"/>
                <a:t> </a:t>
              </a:r>
              <a:r>
                <a:rPr lang="de-DE" b="1" dirty="0" err="1"/>
                <a:t>framing</a:t>
              </a:r>
              <a:endParaRPr lang="de-AT" b="1" dirty="0"/>
            </a:p>
          </p:txBody>
        </p:sp>
        <p:sp>
          <p:nvSpPr>
            <p:cNvPr id="36" name="Ellipse 35">
              <a:extLst>
                <a:ext uri="{FF2B5EF4-FFF2-40B4-BE49-F238E27FC236}">
                  <a16:creationId xmlns:a16="http://schemas.microsoft.com/office/drawing/2014/main" id="{61DD1710-D937-4A91-AD87-9BD079578D5E}"/>
                </a:ext>
              </a:extLst>
            </p:cNvPr>
            <p:cNvSpPr/>
            <p:nvPr/>
          </p:nvSpPr>
          <p:spPr>
            <a:xfrm>
              <a:off x="3838057" y="5246506"/>
              <a:ext cx="144655" cy="14844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37" name="Textfeld 36">
              <a:extLst>
                <a:ext uri="{FF2B5EF4-FFF2-40B4-BE49-F238E27FC236}">
                  <a16:creationId xmlns:a16="http://schemas.microsoft.com/office/drawing/2014/main" id="{0C1446D0-D222-42EB-B326-866DD44DA02F}"/>
                </a:ext>
              </a:extLst>
            </p:cNvPr>
            <p:cNvSpPr txBox="1"/>
            <p:nvPr/>
          </p:nvSpPr>
          <p:spPr>
            <a:xfrm>
              <a:off x="4039862" y="5117013"/>
              <a:ext cx="611505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i="1" dirty="0"/>
                <a:t>“</a:t>
              </a:r>
              <a:r>
                <a:rPr lang="de-DE" i="1" dirty="0" err="1"/>
                <a:t>You</a:t>
              </a:r>
              <a:r>
                <a:rPr lang="de-DE" i="1" dirty="0"/>
                <a:t> </a:t>
              </a:r>
              <a:r>
                <a:rPr lang="de-DE" i="1" dirty="0" err="1"/>
                <a:t>are</a:t>
              </a:r>
              <a:r>
                <a:rPr lang="de-DE" i="1" dirty="0"/>
                <a:t> not </a:t>
              </a:r>
              <a:r>
                <a:rPr lang="de-DE" i="1" dirty="0" err="1"/>
                <a:t>listening</a:t>
              </a:r>
              <a:r>
                <a:rPr lang="de-DE" i="1" dirty="0"/>
                <a:t> </a:t>
              </a:r>
              <a:r>
                <a:rPr lang="de-DE" i="1" dirty="0" err="1"/>
                <a:t>to</a:t>
              </a:r>
              <a:r>
                <a:rPr lang="de-DE" i="1" dirty="0"/>
                <a:t> me.” </a:t>
              </a:r>
              <a:r>
                <a:rPr lang="de-DE" dirty="0"/>
                <a:t>vs.</a:t>
              </a:r>
              <a:endParaRPr lang="de-AT" dirty="0"/>
            </a:p>
          </p:txBody>
        </p:sp>
        <p:sp>
          <p:nvSpPr>
            <p:cNvPr id="39" name="Ellipse 38">
              <a:extLst>
                <a:ext uri="{FF2B5EF4-FFF2-40B4-BE49-F238E27FC236}">
                  <a16:creationId xmlns:a16="http://schemas.microsoft.com/office/drawing/2014/main" id="{70CA0C8E-7C65-408A-BB50-9898E30050B0}"/>
                </a:ext>
              </a:extLst>
            </p:cNvPr>
            <p:cNvSpPr/>
            <p:nvPr/>
          </p:nvSpPr>
          <p:spPr>
            <a:xfrm>
              <a:off x="3838057" y="5746561"/>
              <a:ext cx="144655" cy="14844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41" name="Textfeld 40">
              <a:extLst>
                <a:ext uri="{FF2B5EF4-FFF2-40B4-BE49-F238E27FC236}">
                  <a16:creationId xmlns:a16="http://schemas.microsoft.com/office/drawing/2014/main" id="{48B35646-BD74-466F-8969-1D9983F20C89}"/>
                </a:ext>
              </a:extLst>
            </p:cNvPr>
            <p:cNvSpPr txBox="1"/>
            <p:nvPr/>
          </p:nvSpPr>
          <p:spPr>
            <a:xfrm>
              <a:off x="4039862" y="5632622"/>
              <a:ext cx="611505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i="1" dirty="0"/>
                <a:t>“I </a:t>
              </a:r>
              <a:r>
                <a:rPr lang="de-DE" i="1" dirty="0" err="1"/>
                <a:t>have</a:t>
              </a:r>
              <a:r>
                <a:rPr lang="de-DE" i="1" dirty="0"/>
                <a:t> </a:t>
              </a:r>
              <a:r>
                <a:rPr lang="de-DE" i="1" dirty="0" err="1"/>
                <a:t>the</a:t>
              </a:r>
              <a:r>
                <a:rPr lang="de-DE" i="1" dirty="0"/>
                <a:t> </a:t>
              </a:r>
              <a:r>
                <a:rPr lang="de-DE" i="1" dirty="0" err="1"/>
                <a:t>feeling</a:t>
              </a:r>
              <a:r>
                <a:rPr lang="de-DE" i="1" dirty="0"/>
                <a:t> </a:t>
              </a:r>
              <a:r>
                <a:rPr lang="de-DE" i="1" dirty="0" err="1"/>
                <a:t>that</a:t>
              </a:r>
              <a:r>
                <a:rPr lang="de-DE" i="1" dirty="0"/>
                <a:t> </a:t>
              </a:r>
              <a:r>
                <a:rPr lang="de-DE" i="1" dirty="0" err="1"/>
                <a:t>you</a:t>
              </a:r>
              <a:r>
                <a:rPr lang="de-DE" i="1" dirty="0"/>
                <a:t> </a:t>
              </a:r>
              <a:r>
                <a:rPr lang="de-DE" i="1" dirty="0" err="1"/>
                <a:t>are</a:t>
              </a:r>
              <a:r>
                <a:rPr lang="de-DE" i="1" dirty="0"/>
                <a:t> </a:t>
              </a:r>
              <a:r>
                <a:rPr lang="de-DE" i="1" dirty="0" err="1"/>
                <a:t>thinking</a:t>
              </a:r>
              <a:r>
                <a:rPr lang="de-DE" i="1" dirty="0"/>
                <a:t> </a:t>
              </a:r>
              <a:r>
                <a:rPr lang="de-DE" i="1" dirty="0" err="1"/>
                <a:t>about</a:t>
              </a:r>
              <a:r>
                <a:rPr lang="de-DE" i="1" dirty="0"/>
                <a:t> </a:t>
              </a:r>
              <a:r>
                <a:rPr lang="de-DE" i="1" dirty="0" err="1"/>
                <a:t>something</a:t>
              </a:r>
              <a:r>
                <a:rPr lang="de-DE" i="1" dirty="0"/>
                <a:t> </a:t>
              </a:r>
              <a:r>
                <a:rPr lang="de-DE" i="1" dirty="0" err="1"/>
                <a:t>here</a:t>
              </a:r>
              <a:r>
                <a:rPr lang="de-DE" i="1" dirty="0"/>
                <a:t>.”</a:t>
              </a:r>
              <a:endParaRPr lang="de-AT" i="1" dirty="0"/>
            </a:p>
          </p:txBody>
        </p:sp>
      </p:grp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809441DE-9E3F-486C-B48D-FB2BEF4DCB0B}"/>
              </a:ext>
            </a:extLst>
          </p:cNvPr>
          <p:cNvGrpSpPr/>
          <p:nvPr/>
        </p:nvGrpSpPr>
        <p:grpSpPr>
          <a:xfrm>
            <a:off x="2990892" y="1661272"/>
            <a:ext cx="6404423" cy="2595242"/>
            <a:chOff x="3098567" y="1757280"/>
            <a:chExt cx="6404423" cy="2595242"/>
          </a:xfrm>
        </p:grpSpPr>
        <p:sp>
          <p:nvSpPr>
            <p:cNvPr id="26" name="Ellipse 25">
              <a:extLst>
                <a:ext uri="{FF2B5EF4-FFF2-40B4-BE49-F238E27FC236}">
                  <a16:creationId xmlns:a16="http://schemas.microsoft.com/office/drawing/2014/main" id="{1598A654-9F16-4104-8212-3E7351988E0C}"/>
                </a:ext>
              </a:extLst>
            </p:cNvPr>
            <p:cNvSpPr/>
            <p:nvPr/>
          </p:nvSpPr>
          <p:spPr>
            <a:xfrm>
              <a:off x="3098567" y="1757280"/>
              <a:ext cx="451360" cy="46319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27" name="Pfeil nach rechts 35">
              <a:extLst>
                <a:ext uri="{FF2B5EF4-FFF2-40B4-BE49-F238E27FC236}">
                  <a16:creationId xmlns:a16="http://schemas.microsoft.com/office/drawing/2014/main" id="{C4D81FDB-1173-4D54-8A5C-E6392BF377D5}"/>
                </a:ext>
              </a:extLst>
            </p:cNvPr>
            <p:cNvSpPr/>
            <p:nvPr/>
          </p:nvSpPr>
          <p:spPr>
            <a:xfrm>
              <a:off x="3188272" y="1851377"/>
              <a:ext cx="304033" cy="286192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255748B4-7E25-493E-9B2A-709F83F72419}"/>
                </a:ext>
              </a:extLst>
            </p:cNvPr>
            <p:cNvSpPr txBox="1"/>
            <p:nvPr/>
          </p:nvSpPr>
          <p:spPr>
            <a:xfrm>
              <a:off x="3582010" y="1800368"/>
              <a:ext cx="50279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Can </a:t>
              </a:r>
              <a:r>
                <a:rPr lang="de-DE" dirty="0" err="1"/>
                <a:t>help</a:t>
              </a:r>
              <a:r>
                <a:rPr lang="de-DE" dirty="0"/>
                <a:t> </a:t>
              </a:r>
              <a:r>
                <a:rPr lang="de-DE" dirty="0" err="1"/>
                <a:t>coachees</a:t>
              </a:r>
              <a:r>
                <a:rPr lang="de-DE" dirty="0"/>
                <a:t> </a:t>
              </a:r>
              <a:r>
                <a:rPr lang="de-DE" dirty="0" err="1"/>
                <a:t>to</a:t>
              </a:r>
              <a:r>
                <a:rPr lang="de-DE" dirty="0"/>
                <a:t> </a:t>
              </a:r>
              <a:r>
                <a:rPr lang="de-DE" b="1" dirty="0" err="1"/>
                <a:t>raise</a:t>
              </a:r>
              <a:r>
                <a:rPr lang="de-DE" b="1" dirty="0"/>
                <a:t> </a:t>
              </a:r>
              <a:r>
                <a:rPr lang="de-DE" b="1" dirty="0" err="1"/>
                <a:t>their</a:t>
              </a:r>
              <a:r>
                <a:rPr lang="de-DE" b="1" dirty="0"/>
                <a:t> </a:t>
              </a:r>
              <a:r>
                <a:rPr lang="de-DE" b="1" dirty="0" err="1"/>
                <a:t>level</a:t>
              </a:r>
              <a:r>
                <a:rPr lang="de-DE" b="1" dirty="0"/>
                <a:t> </a:t>
              </a:r>
              <a:r>
                <a:rPr lang="de-DE" b="1" dirty="0" err="1"/>
                <a:t>of</a:t>
              </a:r>
              <a:r>
                <a:rPr lang="de-DE" b="1" dirty="0"/>
                <a:t> </a:t>
              </a:r>
              <a:r>
                <a:rPr lang="de-DE" b="1" dirty="0" err="1"/>
                <a:t>awareness</a:t>
              </a:r>
              <a:endParaRPr lang="de-AT" b="1" dirty="0"/>
            </a:p>
          </p:txBody>
        </p:sp>
        <p:sp>
          <p:nvSpPr>
            <p:cNvPr id="31" name="Ellipse 30">
              <a:extLst>
                <a:ext uri="{FF2B5EF4-FFF2-40B4-BE49-F238E27FC236}">
                  <a16:creationId xmlns:a16="http://schemas.microsoft.com/office/drawing/2014/main" id="{C05DB720-D4E2-42DB-B0A3-FB3408D9101D}"/>
                </a:ext>
              </a:extLst>
            </p:cNvPr>
            <p:cNvSpPr/>
            <p:nvPr/>
          </p:nvSpPr>
          <p:spPr>
            <a:xfrm>
              <a:off x="3098567" y="2418570"/>
              <a:ext cx="451360" cy="46319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32" name="Pfeil nach rechts 35">
              <a:extLst>
                <a:ext uri="{FF2B5EF4-FFF2-40B4-BE49-F238E27FC236}">
                  <a16:creationId xmlns:a16="http://schemas.microsoft.com/office/drawing/2014/main" id="{C40D4890-0035-47FD-8AD7-D98620FF811C}"/>
                </a:ext>
              </a:extLst>
            </p:cNvPr>
            <p:cNvSpPr/>
            <p:nvPr/>
          </p:nvSpPr>
          <p:spPr>
            <a:xfrm>
              <a:off x="3188272" y="2512667"/>
              <a:ext cx="304033" cy="286192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" name="Textfeld 37">
              <a:extLst>
                <a:ext uri="{FF2B5EF4-FFF2-40B4-BE49-F238E27FC236}">
                  <a16:creationId xmlns:a16="http://schemas.microsoft.com/office/drawing/2014/main" id="{67611A03-5DA6-4A9A-AABC-8851A9B99960}"/>
                </a:ext>
              </a:extLst>
            </p:cNvPr>
            <p:cNvSpPr txBox="1"/>
            <p:nvPr/>
          </p:nvSpPr>
          <p:spPr>
            <a:xfrm>
              <a:off x="3582010" y="2461658"/>
              <a:ext cx="57130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Information </a:t>
              </a:r>
              <a:r>
                <a:rPr lang="de-DE" dirty="0" err="1"/>
                <a:t>sharing</a:t>
              </a:r>
              <a:r>
                <a:rPr lang="de-DE" dirty="0"/>
                <a:t> </a:t>
              </a:r>
              <a:r>
                <a:rPr lang="de-DE" dirty="0" err="1"/>
                <a:t>should</a:t>
              </a:r>
              <a:r>
                <a:rPr lang="de-DE" dirty="0"/>
                <a:t> </a:t>
              </a:r>
              <a:r>
                <a:rPr lang="de-DE" b="1" dirty="0"/>
                <a:t>not </a:t>
              </a:r>
              <a:r>
                <a:rPr lang="de-DE" b="1" dirty="0" err="1"/>
                <a:t>be</a:t>
              </a:r>
              <a:r>
                <a:rPr lang="de-DE" b="1" dirty="0"/>
                <a:t> </a:t>
              </a:r>
              <a:r>
                <a:rPr lang="de-DE" b="1" dirty="0" err="1"/>
                <a:t>confused</a:t>
              </a:r>
              <a:r>
                <a:rPr lang="de-DE" b="1" dirty="0"/>
                <a:t> </a:t>
              </a:r>
              <a:r>
                <a:rPr lang="de-DE" b="1" dirty="0" err="1"/>
                <a:t>with</a:t>
              </a:r>
              <a:r>
                <a:rPr lang="de-DE" b="1" dirty="0"/>
                <a:t> </a:t>
              </a:r>
              <a:r>
                <a:rPr lang="de-DE" b="1" dirty="0" err="1"/>
                <a:t>criticism</a:t>
              </a:r>
              <a:endParaRPr lang="de-AT" b="1" dirty="0"/>
            </a:p>
          </p:txBody>
        </p:sp>
        <p:sp>
          <p:nvSpPr>
            <p:cNvPr id="44" name="Ellipse 43">
              <a:extLst>
                <a:ext uri="{FF2B5EF4-FFF2-40B4-BE49-F238E27FC236}">
                  <a16:creationId xmlns:a16="http://schemas.microsoft.com/office/drawing/2014/main" id="{D9D41681-2AF2-432E-89F4-4A143D22B6EC}"/>
                </a:ext>
              </a:extLst>
            </p:cNvPr>
            <p:cNvSpPr/>
            <p:nvPr/>
          </p:nvSpPr>
          <p:spPr>
            <a:xfrm>
              <a:off x="3098567" y="3079860"/>
              <a:ext cx="451360" cy="46319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45" name="Pfeil nach rechts 35">
              <a:extLst>
                <a:ext uri="{FF2B5EF4-FFF2-40B4-BE49-F238E27FC236}">
                  <a16:creationId xmlns:a16="http://schemas.microsoft.com/office/drawing/2014/main" id="{EA2EC6F6-E235-4F3D-AE6B-ED41F942CB0E}"/>
                </a:ext>
              </a:extLst>
            </p:cNvPr>
            <p:cNvSpPr/>
            <p:nvPr/>
          </p:nvSpPr>
          <p:spPr>
            <a:xfrm>
              <a:off x="3188272" y="3173957"/>
              <a:ext cx="304033" cy="286192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6" name="Textfeld 45">
              <a:extLst>
                <a:ext uri="{FF2B5EF4-FFF2-40B4-BE49-F238E27FC236}">
                  <a16:creationId xmlns:a16="http://schemas.microsoft.com/office/drawing/2014/main" id="{CAB19EAA-41CA-4707-B47A-AF19C53C812C}"/>
                </a:ext>
              </a:extLst>
            </p:cNvPr>
            <p:cNvSpPr txBox="1"/>
            <p:nvPr/>
          </p:nvSpPr>
          <p:spPr>
            <a:xfrm>
              <a:off x="3582010" y="3122948"/>
              <a:ext cx="592098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Focus on </a:t>
              </a:r>
              <a:r>
                <a:rPr lang="de-DE" dirty="0" err="1"/>
                <a:t>helping</a:t>
              </a:r>
              <a:r>
                <a:rPr lang="de-DE" dirty="0"/>
                <a:t> </a:t>
              </a:r>
              <a:r>
                <a:rPr lang="de-DE" dirty="0" err="1"/>
                <a:t>the</a:t>
              </a:r>
              <a:r>
                <a:rPr lang="de-DE" dirty="0"/>
                <a:t> </a:t>
              </a:r>
              <a:r>
                <a:rPr lang="de-DE" dirty="0" err="1"/>
                <a:t>coachee</a:t>
              </a:r>
              <a:r>
                <a:rPr lang="de-DE" dirty="0"/>
                <a:t> </a:t>
              </a:r>
              <a:r>
                <a:rPr lang="de-DE" dirty="0" err="1"/>
                <a:t>to</a:t>
              </a:r>
              <a:r>
                <a:rPr lang="de-DE" dirty="0"/>
                <a:t> </a:t>
              </a:r>
              <a:r>
                <a:rPr lang="de-DE" b="1" dirty="0" err="1"/>
                <a:t>achieve</a:t>
              </a:r>
              <a:r>
                <a:rPr lang="de-DE" b="1" dirty="0"/>
                <a:t> a positive </a:t>
              </a:r>
              <a:r>
                <a:rPr lang="de-DE" b="1" dirty="0" err="1"/>
                <a:t>outcome</a:t>
              </a:r>
              <a:r>
                <a:rPr lang="de-DE" b="1" dirty="0"/>
                <a:t>,</a:t>
              </a:r>
            </a:p>
            <a:p>
              <a:r>
                <a:rPr lang="de-DE" b="1" dirty="0"/>
                <a:t>link </a:t>
              </a:r>
              <a:r>
                <a:rPr lang="de-DE" b="1" dirty="0" err="1"/>
                <a:t>observations</a:t>
              </a:r>
              <a:r>
                <a:rPr lang="de-DE" b="1" dirty="0"/>
                <a:t> </a:t>
              </a:r>
              <a:r>
                <a:rPr lang="de-DE" b="1" dirty="0" err="1"/>
                <a:t>to</a:t>
              </a:r>
              <a:r>
                <a:rPr lang="de-DE" b="1" dirty="0"/>
                <a:t> </a:t>
              </a:r>
              <a:r>
                <a:rPr lang="de-DE" b="1" dirty="0" err="1"/>
                <a:t>coachee’s</a:t>
              </a:r>
              <a:r>
                <a:rPr lang="de-DE" b="1" dirty="0"/>
                <a:t> </a:t>
              </a:r>
              <a:r>
                <a:rPr lang="de-DE" b="1" dirty="0" err="1"/>
                <a:t>goals</a:t>
              </a:r>
              <a:endParaRPr lang="de-AT" b="1" dirty="0"/>
            </a:p>
          </p:txBody>
        </p:sp>
        <p:sp>
          <p:nvSpPr>
            <p:cNvPr id="43" name="Ellipse 42">
              <a:extLst>
                <a:ext uri="{FF2B5EF4-FFF2-40B4-BE49-F238E27FC236}">
                  <a16:creationId xmlns:a16="http://schemas.microsoft.com/office/drawing/2014/main" id="{CBB6529F-FD71-49F2-BDEC-92468D2EA928}"/>
                </a:ext>
              </a:extLst>
            </p:cNvPr>
            <p:cNvSpPr/>
            <p:nvPr/>
          </p:nvSpPr>
          <p:spPr>
            <a:xfrm>
              <a:off x="3109312" y="3889332"/>
              <a:ext cx="451360" cy="46319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56" name="Pfeil nach rechts 35">
              <a:extLst>
                <a:ext uri="{FF2B5EF4-FFF2-40B4-BE49-F238E27FC236}">
                  <a16:creationId xmlns:a16="http://schemas.microsoft.com/office/drawing/2014/main" id="{CDC96270-4DC7-4C11-9B88-DEB22CE88C41}"/>
                </a:ext>
              </a:extLst>
            </p:cNvPr>
            <p:cNvSpPr/>
            <p:nvPr/>
          </p:nvSpPr>
          <p:spPr>
            <a:xfrm>
              <a:off x="3199017" y="3983429"/>
              <a:ext cx="304033" cy="286192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7" name="Textfeld 56">
              <a:extLst>
                <a:ext uri="{FF2B5EF4-FFF2-40B4-BE49-F238E27FC236}">
                  <a16:creationId xmlns:a16="http://schemas.microsoft.com/office/drawing/2014/main" id="{D473B477-9BD7-4188-8920-D33F2560E79C}"/>
                </a:ext>
              </a:extLst>
            </p:cNvPr>
            <p:cNvSpPr txBox="1"/>
            <p:nvPr/>
          </p:nvSpPr>
          <p:spPr>
            <a:xfrm>
              <a:off x="3592755" y="3932420"/>
              <a:ext cx="50315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Use </a:t>
              </a:r>
              <a:r>
                <a:rPr lang="de-DE" b="1" dirty="0"/>
                <a:t>positive non-verbal </a:t>
              </a:r>
              <a:r>
                <a:rPr lang="de-DE" b="1" dirty="0" err="1"/>
                <a:t>signals</a:t>
              </a:r>
              <a:r>
                <a:rPr lang="de-DE" b="1" dirty="0"/>
                <a:t> </a:t>
              </a:r>
              <a:r>
                <a:rPr lang="de-DE" dirty="0"/>
                <a:t>and </a:t>
              </a:r>
              <a:r>
                <a:rPr lang="de-DE" b="1" dirty="0"/>
                <a:t>open </a:t>
              </a:r>
              <a:r>
                <a:rPr lang="de-DE" b="1" dirty="0" err="1"/>
                <a:t>questions</a:t>
              </a:r>
              <a:endParaRPr lang="de-AT" b="1" dirty="0"/>
            </a:p>
          </p:txBody>
        </p:sp>
      </p:grpSp>
      <p:pic>
        <p:nvPicPr>
          <p:cNvPr id="30" name="Picture 2" descr="Feedback, Rückmelden, Tafel, Schultafel, Kreid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63" y="1592421"/>
            <a:ext cx="2376827" cy="1584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5679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721</Words>
  <Application>Microsoft Office PowerPoint</Application>
  <PresentationFormat>Breitbild</PresentationFormat>
  <Paragraphs>116</Paragraphs>
  <Slides>11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6" baseType="lpstr">
      <vt:lpstr>Calibri Light</vt:lpstr>
      <vt:lpstr>Arial</vt:lpstr>
      <vt:lpstr>Gill Sans MT</vt:lpstr>
      <vt:lpstr>Calibri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FH Kärnten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Sternad Dietmar</dc:creator>
  <cp:lastModifiedBy>Sternad Dietmar</cp:lastModifiedBy>
  <cp:revision>201</cp:revision>
  <dcterms:created xsi:type="dcterms:W3CDTF">2018-05-14T09:22:51Z</dcterms:created>
  <dcterms:modified xsi:type="dcterms:W3CDTF">2021-10-08T12:45:44Z</dcterms:modified>
</cp:coreProperties>
</file>