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54" r:id="rId5"/>
    <p:sldId id="332" r:id="rId6"/>
    <p:sldId id="360" r:id="rId7"/>
    <p:sldId id="347" r:id="rId8"/>
    <p:sldId id="373" r:id="rId9"/>
    <p:sldId id="362" r:id="rId10"/>
    <p:sldId id="367" r:id="rId11"/>
    <p:sldId id="361" r:id="rId12"/>
    <p:sldId id="358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AE2F0"/>
    <a:srgbClr val="80A6C8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Developing</a:t>
            </a:r>
            <a:r>
              <a:rPr lang="de-DE" sz="2000" dirty="0">
                <a:latin typeface="+mj-lt"/>
              </a:rPr>
              <a:t> 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19903" y="724544"/>
            <a:ext cx="8154053" cy="29070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511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Reframing a </a:t>
            </a:r>
            <a:r>
              <a:rPr lang="de-DE" sz="3600" dirty="0" err="1">
                <a:solidFill>
                  <a:schemeClr val="bg1"/>
                </a:solidFill>
              </a:rPr>
              <a:t>goal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problem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5920" y="6634480"/>
            <a:ext cx="10318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pixabay.com. </a:t>
            </a:r>
            <a:r>
              <a:rPr lang="de-DE" sz="800" dirty="0" err="1"/>
              <a:t>Strategies</a:t>
            </a:r>
            <a:r>
              <a:rPr lang="de-DE" sz="800" dirty="0"/>
              <a:t> </a:t>
            </a:r>
            <a:r>
              <a:rPr lang="de-DE" sz="800" dirty="0" err="1"/>
              <a:t>for</a:t>
            </a:r>
            <a:r>
              <a:rPr lang="de-DE" sz="800" dirty="0"/>
              <a:t> </a:t>
            </a:r>
            <a:r>
              <a:rPr lang="de-DE" sz="800" dirty="0" err="1"/>
              <a:t>reframing</a:t>
            </a:r>
            <a:r>
              <a:rPr lang="de-DE" sz="800" dirty="0"/>
              <a:t>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de-DE" sz="800" dirty="0" err="1"/>
              <a:t>contents</a:t>
            </a:r>
            <a:r>
              <a:rPr lang="de-DE" sz="800" dirty="0"/>
              <a:t> in Wedell-</a:t>
            </a:r>
            <a:r>
              <a:rPr lang="de-DE" sz="800" dirty="0" err="1"/>
              <a:t>Wedellsborg</a:t>
            </a:r>
            <a:r>
              <a:rPr lang="de-DE" sz="800" dirty="0"/>
              <a:t>, T. (2020). </a:t>
            </a:r>
            <a:r>
              <a:rPr lang="de-DE" sz="800" i="1" dirty="0" err="1"/>
              <a:t>What’s</a:t>
            </a:r>
            <a:r>
              <a:rPr lang="de-DE" sz="800" i="1" dirty="0"/>
              <a:t> </a:t>
            </a:r>
            <a:r>
              <a:rPr lang="de-DE" sz="800" i="1" dirty="0" err="1"/>
              <a:t>Your</a:t>
            </a:r>
            <a:r>
              <a:rPr lang="de-DE" sz="800" i="1" dirty="0"/>
              <a:t> Problem: </a:t>
            </a:r>
            <a:r>
              <a:rPr lang="de-DE" sz="800" i="1" dirty="0" err="1"/>
              <a:t>To</a:t>
            </a:r>
            <a:r>
              <a:rPr lang="de-DE" sz="800" i="1" dirty="0"/>
              <a:t> </a:t>
            </a:r>
            <a:r>
              <a:rPr lang="de-DE" sz="800" i="1" dirty="0" err="1"/>
              <a:t>Solve</a:t>
            </a:r>
            <a:r>
              <a:rPr lang="de-DE" sz="800" i="1" dirty="0"/>
              <a:t> </a:t>
            </a:r>
            <a:r>
              <a:rPr lang="de-DE" sz="800" i="1" dirty="0" err="1"/>
              <a:t>Your</a:t>
            </a:r>
            <a:r>
              <a:rPr lang="de-DE" sz="800" i="1" dirty="0"/>
              <a:t> </a:t>
            </a:r>
            <a:r>
              <a:rPr lang="de-DE" sz="800" i="1" dirty="0" err="1"/>
              <a:t>Toughest</a:t>
            </a:r>
            <a:r>
              <a:rPr lang="de-DE" sz="800" i="1" dirty="0"/>
              <a:t> Problems, Change </a:t>
            </a:r>
            <a:r>
              <a:rPr lang="de-DE" sz="800" i="1" dirty="0" err="1"/>
              <a:t>the</a:t>
            </a:r>
            <a:r>
              <a:rPr lang="de-DE" sz="800" i="1" dirty="0"/>
              <a:t> Problems </a:t>
            </a:r>
            <a:r>
              <a:rPr lang="de-DE" sz="800" i="1" dirty="0" err="1"/>
              <a:t>You</a:t>
            </a:r>
            <a:r>
              <a:rPr lang="de-DE" sz="800" i="1" dirty="0"/>
              <a:t> </a:t>
            </a:r>
            <a:r>
              <a:rPr lang="de-DE" sz="800" i="1" dirty="0" err="1"/>
              <a:t>Solve</a:t>
            </a:r>
            <a:r>
              <a:rPr lang="de-DE" sz="800" dirty="0"/>
              <a:t>. Boston, MA: Harvard Business Review Press.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9FBA108-D911-4D76-A339-E8911A7F6BDB}"/>
              </a:ext>
            </a:extLst>
          </p:cNvPr>
          <p:cNvGrpSpPr/>
          <p:nvPr/>
        </p:nvGrpSpPr>
        <p:grpSpPr>
          <a:xfrm>
            <a:off x="3378656" y="3165673"/>
            <a:ext cx="8070393" cy="3110270"/>
            <a:chOff x="3378656" y="3165673"/>
            <a:chExt cx="8070393" cy="31102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DC5061-9AEC-4DC2-B0CF-3F196CDB86CB}"/>
                </a:ext>
              </a:extLst>
            </p:cNvPr>
            <p:cNvSpPr/>
            <p:nvPr/>
          </p:nvSpPr>
          <p:spPr>
            <a:xfrm>
              <a:off x="3378656" y="316567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9" name="Pfeil nach rechts 35">
              <a:extLst>
                <a:ext uri="{FF2B5EF4-FFF2-40B4-BE49-F238E27FC236}">
                  <a16:creationId xmlns:a16="http://schemas.microsoft.com/office/drawing/2014/main" id="{A83A1F0B-A40A-49F2-9A51-1C2AEEF67D7D}"/>
                </a:ext>
              </a:extLst>
            </p:cNvPr>
            <p:cNvSpPr/>
            <p:nvPr/>
          </p:nvSpPr>
          <p:spPr>
            <a:xfrm>
              <a:off x="3468361" y="325977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C2A85E1-D208-4646-A858-8A9ADCF91269}"/>
                </a:ext>
              </a:extLst>
            </p:cNvPr>
            <p:cNvSpPr txBox="1"/>
            <p:nvPr/>
          </p:nvSpPr>
          <p:spPr>
            <a:xfrm>
              <a:off x="3862099" y="3165673"/>
              <a:ext cx="328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/>
                <a:t>Strategies</a:t>
              </a:r>
              <a:r>
                <a:rPr lang="de-DE" sz="2400" b="1" dirty="0"/>
                <a:t> </a:t>
              </a:r>
              <a:r>
                <a:rPr lang="de-DE" sz="2400" b="1" dirty="0" err="1"/>
                <a:t>for</a:t>
              </a:r>
              <a:r>
                <a:rPr lang="de-DE" sz="2400" b="1" dirty="0"/>
                <a:t> </a:t>
              </a:r>
              <a:r>
                <a:rPr lang="de-DE" sz="2400" b="1" dirty="0" err="1"/>
                <a:t>reframing</a:t>
              </a:r>
              <a:r>
                <a:rPr lang="de-DE" sz="2400" b="1" dirty="0"/>
                <a:t>:</a:t>
              </a:r>
              <a:endParaRPr lang="de-AT" sz="2400" b="1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D6C2926-971D-4A49-BE2B-BC5AE3C5E634}"/>
                </a:ext>
              </a:extLst>
            </p:cNvPr>
            <p:cNvSpPr/>
            <p:nvPr/>
          </p:nvSpPr>
          <p:spPr>
            <a:xfrm>
              <a:off x="4247631" y="3857857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ACD7EEE-A62F-4804-997B-0F5418830ACA}"/>
                </a:ext>
              </a:extLst>
            </p:cNvPr>
            <p:cNvSpPr txBox="1"/>
            <p:nvPr/>
          </p:nvSpPr>
          <p:spPr>
            <a:xfrm>
              <a:off x="4392286" y="3747414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Are </a:t>
              </a:r>
              <a:r>
                <a:rPr lang="de-DE" dirty="0" err="1"/>
                <a:t>there</a:t>
              </a:r>
              <a:r>
                <a:rPr lang="de-DE" dirty="0"/>
                <a:t> </a:t>
              </a:r>
              <a:r>
                <a:rPr lang="de-DE" dirty="0" err="1"/>
                <a:t>any</a:t>
              </a:r>
              <a:r>
                <a:rPr lang="de-DE" dirty="0"/>
                <a:t> </a:t>
              </a:r>
              <a:r>
                <a:rPr lang="de-DE" dirty="0" err="1"/>
                <a:t>missing</a:t>
              </a:r>
              <a:r>
                <a:rPr lang="de-DE" dirty="0"/>
                <a:t> </a:t>
              </a:r>
              <a:r>
                <a:rPr lang="de-DE" dirty="0" err="1"/>
                <a:t>contextual</a:t>
              </a:r>
              <a:r>
                <a:rPr lang="de-DE" dirty="0"/>
                <a:t> </a:t>
              </a:r>
              <a:r>
                <a:rPr lang="de-DE" dirty="0" err="1"/>
                <a:t>factors</a:t>
              </a:r>
              <a:r>
                <a:rPr lang="de-DE" dirty="0"/>
                <a:t> / </a:t>
              </a:r>
              <a:r>
                <a:rPr lang="de-DE" dirty="0" err="1"/>
                <a:t>influences</a:t>
              </a:r>
              <a:r>
                <a:rPr lang="de-DE" dirty="0"/>
                <a:t> on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situation</a:t>
              </a:r>
              <a:r>
                <a:rPr lang="de-DE" dirty="0"/>
                <a:t>?</a:t>
              </a:r>
              <a:endParaRPr lang="de-AT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AA6E398-6040-4EAD-BF1C-492180B649E0}"/>
                </a:ext>
              </a:extLst>
            </p:cNvPr>
            <p:cNvSpPr/>
            <p:nvPr/>
          </p:nvSpPr>
          <p:spPr>
            <a:xfrm>
              <a:off x="4247631" y="4281298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2CB95B1D-0961-49A2-81FA-FC36ED96B586}"/>
                </a:ext>
              </a:extLst>
            </p:cNvPr>
            <p:cNvSpPr txBox="1"/>
            <p:nvPr/>
          </p:nvSpPr>
          <p:spPr>
            <a:xfrm>
              <a:off x="4392286" y="4170855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r>
                <a:rPr lang="de-DE" dirty="0"/>
                <a:t> </a:t>
              </a:r>
              <a:r>
                <a:rPr lang="de-DE" dirty="0" err="1"/>
                <a:t>really</a:t>
              </a:r>
              <a:r>
                <a:rPr lang="de-DE" dirty="0"/>
                <a:t> </a:t>
              </a:r>
              <a:r>
                <a:rPr lang="de-DE" dirty="0" err="1"/>
                <a:t>pursuing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right</a:t>
              </a:r>
              <a:r>
                <a:rPr lang="de-DE" dirty="0"/>
                <a:t> (proximal) </a:t>
              </a:r>
              <a:r>
                <a:rPr lang="de-DE" dirty="0" err="1"/>
                <a:t>goal</a:t>
              </a:r>
              <a:r>
                <a:rPr lang="de-DE" dirty="0"/>
                <a:t>?</a:t>
              </a:r>
              <a:endParaRPr lang="de-AT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96E43AD-E419-4C90-B6CA-BC38130DB56C}"/>
                </a:ext>
              </a:extLst>
            </p:cNvPr>
            <p:cNvSpPr/>
            <p:nvPr/>
          </p:nvSpPr>
          <p:spPr>
            <a:xfrm>
              <a:off x="4247631" y="471509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57F69B7-C938-42FD-9C3F-3A5EF12386D1}"/>
                </a:ext>
              </a:extLst>
            </p:cNvPr>
            <p:cNvSpPr txBox="1"/>
            <p:nvPr/>
          </p:nvSpPr>
          <p:spPr>
            <a:xfrm>
              <a:off x="4392286" y="4604652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Focus on </a:t>
              </a:r>
              <a:r>
                <a:rPr lang="de-DE" dirty="0" err="1"/>
                <a:t>what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r>
                <a:rPr lang="de-DE" dirty="0"/>
                <a:t> </a:t>
              </a:r>
              <a:r>
                <a:rPr lang="de-DE" dirty="0" err="1"/>
                <a:t>can</a:t>
              </a:r>
              <a:r>
                <a:rPr lang="de-DE" dirty="0"/>
                <a:t> </a:t>
              </a:r>
              <a:r>
                <a:rPr lang="de-DE" dirty="0" err="1"/>
                <a:t>influence</a:t>
              </a:r>
              <a:endParaRPr lang="de-AT" dirty="0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F821270-A735-4663-B398-B3E0780DA7E2}"/>
                </a:ext>
              </a:extLst>
            </p:cNvPr>
            <p:cNvSpPr/>
            <p:nvPr/>
          </p:nvSpPr>
          <p:spPr>
            <a:xfrm>
              <a:off x="4247631" y="513853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052A47B-E233-4EFD-8EBB-E393FDBE1372}"/>
                </a:ext>
              </a:extLst>
            </p:cNvPr>
            <p:cNvSpPr txBox="1"/>
            <p:nvPr/>
          </p:nvSpPr>
          <p:spPr>
            <a:xfrm>
              <a:off x="4392286" y="5028093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What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coachee’s</a:t>
              </a:r>
              <a:r>
                <a:rPr lang="de-DE" dirty="0"/>
                <a:t> </a:t>
              </a:r>
              <a:r>
                <a:rPr lang="de-DE" dirty="0" err="1"/>
                <a:t>role</a:t>
              </a:r>
              <a:r>
                <a:rPr lang="de-DE" dirty="0"/>
                <a:t> in </a:t>
              </a:r>
              <a:r>
                <a:rPr lang="de-DE" dirty="0" err="1"/>
                <a:t>creating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?</a:t>
              </a:r>
              <a:endParaRPr lang="de-AT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640E5AB-A385-46F2-81A6-E211CFC92A17}"/>
                </a:ext>
              </a:extLst>
            </p:cNvPr>
            <p:cNvSpPr/>
            <p:nvPr/>
          </p:nvSpPr>
          <p:spPr>
            <a:xfrm>
              <a:off x="4247631" y="5561977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5337D71-C3FB-4F6B-8B88-C58CE45A83BF}"/>
                </a:ext>
              </a:extLst>
            </p:cNvPr>
            <p:cNvSpPr txBox="1"/>
            <p:nvPr/>
          </p:nvSpPr>
          <p:spPr>
            <a:xfrm>
              <a:off x="4392286" y="5451534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Get</a:t>
              </a:r>
              <a:r>
                <a:rPr lang="de-DE" dirty="0"/>
                <a:t> an outside </a:t>
              </a:r>
              <a:r>
                <a:rPr lang="de-DE" dirty="0" err="1"/>
                <a:t>view</a:t>
              </a:r>
              <a:endParaRPr lang="de-AT" dirty="0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F063BAE-328A-48F2-A3E7-B4630D4DF9BC}"/>
                </a:ext>
              </a:extLst>
            </p:cNvPr>
            <p:cNvSpPr/>
            <p:nvPr/>
          </p:nvSpPr>
          <p:spPr>
            <a:xfrm>
              <a:off x="4247631" y="6017054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682597E-F75B-43AC-8193-2D183AEA655F}"/>
                </a:ext>
              </a:extLst>
            </p:cNvPr>
            <p:cNvSpPr txBox="1"/>
            <p:nvPr/>
          </p:nvSpPr>
          <p:spPr>
            <a:xfrm>
              <a:off x="4392286" y="5906611"/>
              <a:ext cx="70567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Perspective</a:t>
              </a:r>
              <a:r>
                <a:rPr lang="de-DE" dirty="0"/>
                <a:t> </a:t>
              </a:r>
              <a:r>
                <a:rPr lang="de-DE" dirty="0" err="1"/>
                <a:t>taking</a:t>
              </a:r>
              <a:r>
                <a:rPr lang="de-DE" dirty="0"/>
                <a:t> (</a:t>
              </a:r>
              <a:r>
                <a:rPr lang="de-DE" dirty="0" err="1"/>
                <a:t>How</a:t>
              </a:r>
              <a:r>
                <a:rPr lang="de-DE" dirty="0"/>
                <a:t> </a:t>
              </a:r>
              <a:r>
                <a:rPr lang="de-DE" dirty="0" err="1"/>
                <a:t>would</a:t>
              </a:r>
              <a:r>
                <a:rPr lang="de-DE" dirty="0"/>
                <a:t> </a:t>
              </a:r>
              <a:r>
                <a:rPr lang="de-DE" dirty="0" err="1"/>
                <a:t>others</a:t>
              </a:r>
              <a:r>
                <a:rPr lang="de-DE" dirty="0"/>
                <a:t> </a:t>
              </a:r>
              <a:r>
                <a:rPr lang="de-DE" dirty="0" err="1"/>
                <a:t>see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?)</a:t>
              </a:r>
              <a:endParaRPr lang="de-AT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715992" y="1068254"/>
            <a:ext cx="10633541" cy="4070282"/>
            <a:chOff x="715992" y="1068254"/>
            <a:chExt cx="10633541" cy="4070282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11A06B06-92E0-4473-A30C-AB368DF19032}"/>
                </a:ext>
              </a:extLst>
            </p:cNvPr>
            <p:cNvGrpSpPr/>
            <p:nvPr/>
          </p:nvGrpSpPr>
          <p:grpSpPr>
            <a:xfrm>
              <a:off x="1014042" y="1343075"/>
              <a:ext cx="10335491" cy="2589005"/>
              <a:chOff x="1014042" y="1343075"/>
              <a:chExt cx="10335491" cy="2589005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1057302-8966-4F23-B3EC-6641FF64CDF0}"/>
                  </a:ext>
                </a:extLst>
              </p:cNvPr>
              <p:cNvSpPr/>
              <p:nvPr/>
            </p:nvSpPr>
            <p:spPr>
              <a:xfrm>
                <a:off x="3378656" y="1343075"/>
                <a:ext cx="451360" cy="4631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23" name="Pfeil nach rechts 35">
                <a:extLst>
                  <a:ext uri="{FF2B5EF4-FFF2-40B4-BE49-F238E27FC236}">
                    <a16:creationId xmlns:a16="http://schemas.microsoft.com/office/drawing/2014/main" id="{11775069-4B10-41E4-B67E-BD2AC5D6A51C}"/>
                  </a:ext>
                </a:extLst>
              </p:cNvPr>
              <p:cNvSpPr/>
              <p:nvPr/>
            </p:nvSpPr>
            <p:spPr>
              <a:xfrm>
                <a:off x="3468361" y="1437172"/>
                <a:ext cx="304033" cy="28619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A4CA455-DEBB-45BE-8907-9E97DDBDF6A0}"/>
                  </a:ext>
                </a:extLst>
              </p:cNvPr>
              <p:cNvSpPr txBox="1"/>
              <p:nvPr/>
            </p:nvSpPr>
            <p:spPr>
              <a:xfrm>
                <a:off x="3862099" y="1343075"/>
                <a:ext cx="74874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err="1"/>
                  <a:t>How</a:t>
                </a:r>
                <a:r>
                  <a:rPr lang="de-DE" sz="2400" b="1" dirty="0"/>
                  <a:t> a </a:t>
                </a:r>
                <a:r>
                  <a:rPr lang="de-DE" sz="2400" b="1" dirty="0" err="1"/>
                  <a:t>problem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is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formulated</a:t>
                </a:r>
                <a:r>
                  <a:rPr lang="de-DE" sz="2400" b="1" dirty="0"/>
                  <a:t> </a:t>
                </a:r>
                <a:r>
                  <a:rPr lang="de-DE" sz="2400" dirty="0" err="1"/>
                  <a:t>generally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limits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solutions</a:t>
                </a:r>
                <a:endParaRPr lang="de-AT" sz="2400" dirty="0"/>
              </a:p>
            </p:txBody>
          </p:sp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C92408B9-547D-469C-BBD9-CA6827C8C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4042" y="2783367"/>
                <a:ext cx="1648052" cy="1148713"/>
              </a:xfrm>
              <a:prstGeom prst="rect">
                <a:avLst/>
              </a:prstGeom>
            </p:spPr>
          </p:pic>
        </p:grpSp>
        <p:pic>
          <p:nvPicPr>
            <p:cNvPr id="2050" name="Picture 2" descr="Bild, Rahmen, Bilderrahmen, Grenze, Holz, Brow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92" y="1068254"/>
              <a:ext cx="2464781" cy="407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415652" y="1971163"/>
            <a:ext cx="11469349" cy="4070282"/>
            <a:chOff x="415652" y="1971163"/>
            <a:chExt cx="11469349" cy="407028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FDC5061-9AEC-4DC2-B0CF-3F196CDB86CB}"/>
                </a:ext>
              </a:extLst>
            </p:cNvPr>
            <p:cNvSpPr/>
            <p:nvPr/>
          </p:nvSpPr>
          <p:spPr>
            <a:xfrm>
              <a:off x="3378656" y="2338600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6" name="Pfeil nach rechts 35">
              <a:extLst>
                <a:ext uri="{FF2B5EF4-FFF2-40B4-BE49-F238E27FC236}">
                  <a16:creationId xmlns:a16="http://schemas.microsoft.com/office/drawing/2014/main" id="{A83A1F0B-A40A-49F2-9A51-1C2AEEF67D7D}"/>
                </a:ext>
              </a:extLst>
            </p:cNvPr>
            <p:cNvSpPr/>
            <p:nvPr/>
          </p:nvSpPr>
          <p:spPr>
            <a:xfrm>
              <a:off x="3468361" y="2432697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C2A85E1-D208-4646-A858-8A9ADCF91269}"/>
                </a:ext>
              </a:extLst>
            </p:cNvPr>
            <p:cNvSpPr txBox="1"/>
            <p:nvPr/>
          </p:nvSpPr>
          <p:spPr>
            <a:xfrm>
              <a:off x="3862099" y="2338600"/>
              <a:ext cx="802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Reframing: </a:t>
              </a:r>
              <a:r>
                <a:rPr lang="de-DE" sz="2400" dirty="0" err="1"/>
                <a:t>changing</a:t>
              </a:r>
              <a:r>
                <a:rPr lang="de-DE" sz="2400" dirty="0"/>
                <a:t> </a:t>
              </a:r>
              <a:r>
                <a:rPr lang="de-DE" sz="2400" dirty="0" err="1"/>
                <a:t>our</a:t>
              </a:r>
              <a:r>
                <a:rPr lang="de-DE" sz="2400" dirty="0"/>
                <a:t> </a:t>
              </a:r>
              <a:r>
                <a:rPr lang="de-DE" sz="2400" dirty="0" err="1"/>
                <a:t>point</a:t>
              </a:r>
              <a:r>
                <a:rPr lang="de-DE" sz="2400" dirty="0"/>
                <a:t>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view</a:t>
              </a:r>
              <a:r>
                <a:rPr lang="de-DE" sz="2400" dirty="0"/>
                <a:t> on a </a:t>
              </a:r>
              <a:r>
                <a:rPr lang="de-DE" sz="2400" dirty="0" err="1"/>
                <a:t>problem</a:t>
              </a:r>
              <a:r>
                <a:rPr lang="de-DE" sz="2400" dirty="0"/>
                <a:t> </a:t>
              </a:r>
              <a:r>
                <a:rPr lang="de-DE" sz="2400" dirty="0" err="1"/>
                <a:t>situation</a:t>
              </a:r>
              <a:endParaRPr lang="de-AT" sz="2400" dirty="0"/>
            </a:p>
          </p:txBody>
        </p:sp>
        <p:pic>
          <p:nvPicPr>
            <p:cNvPr id="43" name="Picture 2" descr="Bild, Rahmen, Bilderrahmen, Grenze, Holz, Brow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4786">
              <a:off x="415652" y="1971163"/>
              <a:ext cx="2464781" cy="407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0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55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an </a:t>
            </a:r>
            <a:r>
              <a:rPr lang="de-DE" sz="3600" dirty="0" err="1">
                <a:solidFill>
                  <a:schemeClr val="bg1"/>
                </a:solidFill>
              </a:rPr>
              <a:t>action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memo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6642556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(2021).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10F7C4-CFC2-4955-AAF2-A90AFB7E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5900"/>
            <a:ext cx="11399327" cy="41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35143" y="1097924"/>
            <a:ext cx="8154053" cy="2907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</a:t>
            </a:r>
          </a:p>
        </p:txBody>
      </p:sp>
      <p:sp>
        <p:nvSpPr>
          <p:cNvPr id="9" name="Rechteck 8"/>
          <p:cNvSpPr/>
          <p:nvPr/>
        </p:nvSpPr>
        <p:spPr>
          <a:xfrm>
            <a:off x="1622323" y="5289193"/>
            <a:ext cx="8738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TOOLS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0069" r="20434" b="6604"/>
          <a:stretch/>
        </p:blipFill>
        <p:spPr>
          <a:xfrm>
            <a:off x="5718904" y="1200430"/>
            <a:ext cx="5881573" cy="51663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52379" y="2010548"/>
            <a:ext cx="486691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5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textbook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 err="1"/>
              <a:t>Developing</a:t>
            </a:r>
            <a:r>
              <a:rPr lang="de-DE" sz="3200" b="1" i="1" dirty="0"/>
              <a:t> Coaching Skills:</a:t>
            </a:r>
            <a:br>
              <a:rPr lang="de-DE" sz="3200" b="1" i="1" dirty="0"/>
            </a:br>
            <a:r>
              <a:rPr lang="de-DE" sz="3200" b="1" i="1" dirty="0"/>
              <a:t>A </a:t>
            </a:r>
            <a:r>
              <a:rPr lang="de-DE" sz="3200" b="1" i="1" dirty="0" err="1"/>
              <a:t>Concise</a:t>
            </a:r>
            <a:r>
              <a:rPr lang="de-DE" sz="3200" b="1" i="1" dirty="0"/>
              <a:t> </a:t>
            </a:r>
            <a:r>
              <a:rPr lang="de-DE" sz="3200" b="1" i="1" dirty="0" err="1"/>
              <a:t>Introduction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4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6553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Select coaching tools that can </a:t>
            </a:r>
            <a:r>
              <a:rPr lang="en-US" sz="1600" b="1" dirty="0"/>
              <a:t>help </a:t>
            </a:r>
            <a:r>
              <a:rPr lang="en-US" sz="1600" b="1" dirty="0" err="1"/>
              <a:t>coachees</a:t>
            </a:r>
            <a:r>
              <a:rPr lang="en-US" sz="1600" b="1" dirty="0"/>
              <a:t> better understand themselves</a:t>
            </a:r>
            <a:endParaRPr lang="de-AT" sz="1600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24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Apply coaching tools that can </a:t>
            </a:r>
            <a:r>
              <a:rPr lang="en-US" sz="1600" b="1" dirty="0"/>
              <a:t>facilitate the behavior change of </a:t>
            </a:r>
            <a:r>
              <a:rPr lang="en-US" sz="1600" b="1" dirty="0" err="1"/>
              <a:t>coachees</a:t>
            </a:r>
            <a:endParaRPr lang="de-AT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4018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/>
              <a:t>Support </a:t>
            </a:r>
            <a:r>
              <a:rPr lang="de-AT" sz="1600" dirty="0" err="1"/>
              <a:t>coachees</a:t>
            </a:r>
            <a:r>
              <a:rPr lang="de-AT" sz="1600" dirty="0"/>
              <a:t> in </a:t>
            </a:r>
            <a:r>
              <a:rPr lang="de-AT" sz="1600" dirty="0" err="1"/>
              <a:t>their</a:t>
            </a:r>
            <a:r>
              <a:rPr lang="de-AT" sz="1600" dirty="0"/>
              <a:t> </a:t>
            </a:r>
            <a:r>
              <a:rPr lang="de-AT" sz="1600" b="1" dirty="0"/>
              <a:t>goal-setting </a:t>
            </a:r>
            <a:r>
              <a:rPr lang="de-AT" sz="1600" b="1" dirty="0" err="1"/>
              <a:t>process</a:t>
            </a:r>
            <a:endParaRPr lang="de-DE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1390158" y="3932326"/>
            <a:ext cx="6046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b="1" dirty="0"/>
              <a:t>Reframe a problem </a:t>
            </a:r>
            <a:r>
              <a:rPr lang="en-US" sz="1600" dirty="0"/>
              <a:t>in a way that opens up the space for new solutions</a:t>
            </a:r>
            <a:endParaRPr lang="de-AT" sz="1600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9086" y="3851348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13212" y="4096406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8922" y="4068424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6977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Coaching </a:t>
            </a:r>
            <a:r>
              <a:rPr lang="de-DE" sz="3600" dirty="0" err="1">
                <a:solidFill>
                  <a:schemeClr val="bg1"/>
                </a:solidFill>
              </a:rPr>
              <a:t>tools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4D168BF-F2D1-43B2-8CCD-E10E72730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37" y="1076401"/>
            <a:ext cx="2624975" cy="198923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B224F67-91B0-4B9A-A5BE-5687C5F6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875805" y="1526698"/>
            <a:ext cx="1567839" cy="1240731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463F30E-5DF5-4597-B2D7-91552FFB3B05}"/>
              </a:ext>
            </a:extLst>
          </p:cNvPr>
          <p:cNvSpPr/>
          <p:nvPr/>
        </p:nvSpPr>
        <p:spPr>
          <a:xfrm>
            <a:off x="1390158" y="4637019"/>
            <a:ext cx="5341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b="1" dirty="0"/>
              <a:t>Use action memos </a:t>
            </a:r>
            <a:r>
              <a:rPr lang="en-US" sz="1600" dirty="0"/>
              <a:t>to focus </a:t>
            </a:r>
            <a:r>
              <a:rPr lang="en-US" sz="1600" dirty="0" err="1"/>
              <a:t>coachees</a:t>
            </a:r>
            <a:r>
              <a:rPr lang="en-US" sz="1600" dirty="0"/>
              <a:t> on goal-oriented action</a:t>
            </a:r>
            <a:endParaRPr lang="de-AT" sz="16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73D79B3-2D86-4D73-B03F-1BEEB06B51B5}"/>
              </a:ext>
            </a:extLst>
          </p:cNvPr>
          <p:cNvSpPr/>
          <p:nvPr/>
        </p:nvSpPr>
        <p:spPr>
          <a:xfrm>
            <a:off x="809086" y="4556041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0138E3D-4C3A-426C-ABCB-2400F6B1F23F}"/>
              </a:ext>
            </a:extLst>
          </p:cNvPr>
          <p:cNvSpPr/>
          <p:nvPr/>
        </p:nvSpPr>
        <p:spPr>
          <a:xfrm rot="2621055">
            <a:off x="913212" y="480109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F20EFA6-080C-420C-AB5B-F1C9ECEBE92E}"/>
              </a:ext>
            </a:extLst>
          </p:cNvPr>
          <p:cNvSpPr/>
          <p:nvPr/>
        </p:nvSpPr>
        <p:spPr>
          <a:xfrm rot="7814771">
            <a:off x="958922" y="477311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245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Tools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raising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coachee’s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self-awareness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sp>
        <p:nvSpPr>
          <p:cNvPr id="5" name="Ellipse 4"/>
          <p:cNvSpPr/>
          <p:nvPr/>
        </p:nvSpPr>
        <p:spPr>
          <a:xfrm>
            <a:off x="4604681" y="2436175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7704521" y="2657906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Strengths profiles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569447" y="1231029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Personality profiles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7728585" y="402559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Team roles tests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4569447" y="540766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Feedback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others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(e.g. 360-degree </a:t>
            </a:r>
            <a:r>
              <a:rPr lang="de-DE" dirty="0" err="1">
                <a:solidFill>
                  <a:schemeClr val="tx1"/>
                </a:solidFill>
              </a:rPr>
              <a:t>feedback</a:t>
            </a:r>
            <a:r>
              <a:rPr lang="de-DE" dirty="0">
                <a:solidFill>
                  <a:schemeClr val="tx1"/>
                </a:solidFill>
              </a:rPr>
              <a:t>,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feedback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interviews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1445543" y="2657906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Reading and </a:t>
            </a:r>
            <a:r>
              <a:rPr lang="de-DE">
                <a:solidFill>
                  <a:schemeClr val="tx1"/>
                </a:solidFill>
              </a:rPr>
              <a:t/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reflecting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chemeClr val="tx1"/>
                </a:solidFill>
              </a:rPr>
              <a:t>on books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445543" y="4025597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Self-reflection exercises</a:t>
            </a:r>
            <a:r>
              <a:rPr lang="de-DE" dirty="0">
                <a:solidFill>
                  <a:schemeClr val="tx1"/>
                </a:solidFill>
              </a:rPr>
              <a:t>,</a:t>
            </a:r>
            <a:r>
              <a:rPr lang="de-DE">
                <a:solidFill>
                  <a:schemeClr val="tx1"/>
                </a:solidFill>
              </a:rPr>
              <a:t/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diary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9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895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Motivational </a:t>
            </a:r>
            <a:r>
              <a:rPr lang="de-DE" sz="3600" dirty="0" err="1">
                <a:solidFill>
                  <a:schemeClr val="bg1"/>
                </a:solidFill>
              </a:rPr>
              <a:t>interviewing</a:t>
            </a:r>
            <a:r>
              <a:rPr lang="de-DE" sz="3600" dirty="0">
                <a:solidFill>
                  <a:schemeClr val="bg1"/>
                </a:solidFill>
              </a:rPr>
              <a:t> (MI)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5920" y="6634480"/>
            <a:ext cx="82333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pixabay.com. MI </a:t>
            </a:r>
            <a:r>
              <a:rPr lang="de-DE" sz="800" dirty="0" err="1"/>
              <a:t>process</a:t>
            </a:r>
            <a:r>
              <a:rPr lang="de-DE" sz="800" dirty="0"/>
              <a:t>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de-DE" sz="800" dirty="0" err="1"/>
              <a:t>contents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Miller, W. R. &amp; Rollnik, S. (2013). </a:t>
            </a:r>
            <a:r>
              <a:rPr lang="de-DE" sz="800" i="1" dirty="0"/>
              <a:t>Motivational </a:t>
            </a:r>
            <a:r>
              <a:rPr lang="de-DE" sz="800" i="1" dirty="0" err="1"/>
              <a:t>Interviewing</a:t>
            </a:r>
            <a:r>
              <a:rPr lang="de-DE" sz="800" i="1" dirty="0"/>
              <a:t>: </a:t>
            </a:r>
            <a:r>
              <a:rPr lang="de-DE" sz="800" i="1" dirty="0" err="1"/>
              <a:t>Helping</a:t>
            </a:r>
            <a:r>
              <a:rPr lang="de-DE" sz="800" i="1" dirty="0"/>
              <a:t> People Change</a:t>
            </a:r>
            <a:r>
              <a:rPr lang="de-DE" sz="800" dirty="0"/>
              <a:t>. 3rd </a:t>
            </a:r>
            <a:r>
              <a:rPr lang="de-DE" sz="800" dirty="0" err="1"/>
              <a:t>ed</a:t>
            </a:r>
            <a:r>
              <a:rPr lang="de-DE" sz="800" dirty="0"/>
              <a:t>. New York, NY: The Guilford Press.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DC6E32A-6126-4726-A7A0-9B6840B88E19}"/>
              </a:ext>
            </a:extLst>
          </p:cNvPr>
          <p:cNvGrpSpPr/>
          <p:nvPr/>
        </p:nvGrpSpPr>
        <p:grpSpPr>
          <a:xfrm>
            <a:off x="1804970" y="3565346"/>
            <a:ext cx="7964017" cy="1743576"/>
            <a:chOff x="1804970" y="3565346"/>
            <a:chExt cx="7964017" cy="174357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DABD60A-C8D6-4895-BB1B-922A1E0F6F7D}"/>
                </a:ext>
              </a:extLst>
            </p:cNvPr>
            <p:cNvGrpSpPr/>
            <p:nvPr/>
          </p:nvGrpSpPr>
          <p:grpSpPr>
            <a:xfrm>
              <a:off x="1804970" y="3565346"/>
              <a:ext cx="4591362" cy="463190"/>
              <a:chOff x="2039882" y="3473775"/>
              <a:chExt cx="4591362" cy="463190"/>
            </a:xfrm>
          </p:grpSpPr>
          <p:grpSp>
            <p:nvGrpSpPr>
              <p:cNvPr id="3" name="Gruppieren 2">
                <a:extLst>
                  <a:ext uri="{FF2B5EF4-FFF2-40B4-BE49-F238E27FC236}">
                    <a16:creationId xmlns:a16="http://schemas.microsoft.com/office/drawing/2014/main" id="{A896C586-FBE7-4ADD-8ACC-0CC848D828BA}"/>
                  </a:ext>
                </a:extLst>
              </p:cNvPr>
              <p:cNvGrpSpPr/>
              <p:nvPr/>
            </p:nvGrpSpPr>
            <p:grpSpPr>
              <a:xfrm>
                <a:off x="2039882" y="3473775"/>
                <a:ext cx="4591362" cy="463190"/>
                <a:chOff x="2839982" y="4650243"/>
                <a:chExt cx="4591362" cy="463190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FC8B9870-5ACB-441B-B7FD-E3C51013115B}"/>
                    </a:ext>
                  </a:extLst>
                </p:cNvPr>
                <p:cNvSpPr/>
                <p:nvPr/>
              </p:nvSpPr>
              <p:spPr>
                <a:xfrm>
                  <a:off x="2839982" y="4650243"/>
                  <a:ext cx="451360" cy="46319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B4FF3134-31AF-4F75-BC0F-A8FC50AD8052}"/>
                    </a:ext>
                  </a:extLst>
                </p:cNvPr>
                <p:cNvSpPr txBox="1"/>
                <p:nvPr/>
              </p:nvSpPr>
              <p:spPr>
                <a:xfrm>
                  <a:off x="3323425" y="4650243"/>
                  <a:ext cx="410791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b="1" dirty="0"/>
                    <a:t>Focusing</a:t>
                  </a:r>
                  <a:r>
                    <a:rPr lang="de-DE" sz="2000" dirty="0"/>
                    <a:t> – </a:t>
                  </a:r>
                  <a:r>
                    <a:rPr lang="de-DE" sz="2000" dirty="0" err="1"/>
                    <a:t>clarifying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change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goals</a:t>
                  </a:r>
                  <a:endParaRPr lang="de-DE" sz="2000" dirty="0"/>
                </a:p>
              </p:txBody>
            </p:sp>
          </p:grp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565C171-72AD-4A32-9655-7C673D77F1D3}"/>
                  </a:ext>
                </a:extLst>
              </p:cNvPr>
              <p:cNvSpPr txBox="1"/>
              <p:nvPr/>
            </p:nvSpPr>
            <p:spPr>
              <a:xfrm>
                <a:off x="2124244" y="352946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1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D7E4199-0CFA-433B-A9A7-1512163E2D70}"/>
                </a:ext>
              </a:extLst>
            </p:cNvPr>
            <p:cNvGrpSpPr/>
            <p:nvPr/>
          </p:nvGrpSpPr>
          <p:grpSpPr>
            <a:xfrm>
              <a:off x="1804970" y="4205539"/>
              <a:ext cx="7964017" cy="463190"/>
              <a:chOff x="2039882" y="3473775"/>
              <a:chExt cx="7964017" cy="463190"/>
            </a:xfrm>
          </p:grpSpPr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2CB4B813-B68B-4604-90C2-EE079D1B8016}"/>
                  </a:ext>
                </a:extLst>
              </p:cNvPr>
              <p:cNvGrpSpPr/>
              <p:nvPr/>
            </p:nvGrpSpPr>
            <p:grpSpPr>
              <a:xfrm>
                <a:off x="2039882" y="3473775"/>
                <a:ext cx="7964017" cy="463190"/>
                <a:chOff x="2839982" y="4650243"/>
                <a:chExt cx="7964017" cy="463190"/>
              </a:xfrm>
            </p:grpSpPr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C5729E32-5E9C-46FB-A50B-7C299EF3AF0D}"/>
                    </a:ext>
                  </a:extLst>
                </p:cNvPr>
                <p:cNvSpPr/>
                <p:nvPr/>
              </p:nvSpPr>
              <p:spPr>
                <a:xfrm>
                  <a:off x="2839982" y="4650243"/>
                  <a:ext cx="451360" cy="46319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C5845861-F1A9-47FD-8C23-8821D05CFB4E}"/>
                    </a:ext>
                  </a:extLst>
                </p:cNvPr>
                <p:cNvSpPr txBox="1"/>
                <p:nvPr/>
              </p:nvSpPr>
              <p:spPr>
                <a:xfrm>
                  <a:off x="3323425" y="4650243"/>
                  <a:ext cx="74805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b="1" dirty="0" err="1"/>
                    <a:t>Evoking</a:t>
                  </a:r>
                  <a:r>
                    <a:rPr lang="de-DE" sz="2000" dirty="0"/>
                    <a:t> – </a:t>
                  </a:r>
                  <a:r>
                    <a:rPr lang="de-DE" sz="2000" dirty="0" err="1"/>
                    <a:t>helping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coachee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to</a:t>
                  </a:r>
                  <a:r>
                    <a:rPr lang="de-DE" sz="2000" dirty="0"/>
                    <a:t> express </a:t>
                  </a:r>
                  <a:r>
                    <a:rPr lang="de-DE" sz="2000" dirty="0" err="1"/>
                    <a:t>their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motivations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change</a:t>
                  </a:r>
                  <a:endParaRPr lang="de-DE" sz="2000" dirty="0"/>
                </a:p>
              </p:txBody>
            </p:sp>
          </p:grp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0962AA0D-9805-4AC0-8CE7-C6A07F9D8A61}"/>
                  </a:ext>
                </a:extLst>
              </p:cNvPr>
              <p:cNvSpPr txBox="1"/>
              <p:nvPr/>
            </p:nvSpPr>
            <p:spPr>
              <a:xfrm>
                <a:off x="2124244" y="352946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2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E28328FD-73B5-4420-9A70-6D6CE4F36A41}"/>
                </a:ext>
              </a:extLst>
            </p:cNvPr>
            <p:cNvGrpSpPr/>
            <p:nvPr/>
          </p:nvGrpSpPr>
          <p:grpSpPr>
            <a:xfrm>
              <a:off x="1804970" y="4845732"/>
              <a:ext cx="7620205" cy="463190"/>
              <a:chOff x="2039882" y="3473775"/>
              <a:chExt cx="7620205" cy="463190"/>
            </a:xfrm>
          </p:grpSpPr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F94A8A0F-B85E-4C74-B0E1-B64DA764F4C7}"/>
                  </a:ext>
                </a:extLst>
              </p:cNvPr>
              <p:cNvGrpSpPr/>
              <p:nvPr/>
            </p:nvGrpSpPr>
            <p:grpSpPr>
              <a:xfrm>
                <a:off x="2039882" y="3473775"/>
                <a:ext cx="7620205" cy="463190"/>
                <a:chOff x="2839982" y="4650243"/>
                <a:chExt cx="7620205" cy="463190"/>
              </a:xfrm>
            </p:grpSpPr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84E2E5F2-1468-4321-9E45-5B3FEEB0C27B}"/>
                    </a:ext>
                  </a:extLst>
                </p:cNvPr>
                <p:cNvSpPr/>
                <p:nvPr/>
              </p:nvSpPr>
              <p:spPr>
                <a:xfrm>
                  <a:off x="2839982" y="4650243"/>
                  <a:ext cx="451360" cy="46319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DEFC7A0A-E70B-4215-B5F8-2955534E6F7D}"/>
                    </a:ext>
                  </a:extLst>
                </p:cNvPr>
                <p:cNvSpPr txBox="1"/>
                <p:nvPr/>
              </p:nvSpPr>
              <p:spPr>
                <a:xfrm>
                  <a:off x="3323425" y="4650243"/>
                  <a:ext cx="71367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b="1" dirty="0" err="1"/>
                    <a:t>Planning</a:t>
                  </a:r>
                  <a:r>
                    <a:rPr lang="de-DE" sz="2000" dirty="0"/>
                    <a:t> – </a:t>
                  </a:r>
                  <a:r>
                    <a:rPr lang="de-DE" sz="2000" dirty="0" err="1"/>
                    <a:t>helping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coachee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commit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concrete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action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steps</a:t>
                  </a:r>
                  <a:endParaRPr lang="de-DE" sz="2000" dirty="0"/>
                </a:p>
              </p:txBody>
            </p:sp>
          </p:grp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E06D9D-307B-4B0A-9B0D-8C5C50BE3DBF}"/>
                  </a:ext>
                </a:extLst>
              </p:cNvPr>
              <p:cNvSpPr txBox="1"/>
              <p:nvPr/>
            </p:nvSpPr>
            <p:spPr>
              <a:xfrm>
                <a:off x="2124244" y="352946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b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4931D6C-978C-494E-B434-A601AAE21EE5}"/>
              </a:ext>
            </a:extLst>
          </p:cNvPr>
          <p:cNvGrpSpPr/>
          <p:nvPr/>
        </p:nvGrpSpPr>
        <p:grpSpPr>
          <a:xfrm>
            <a:off x="768985" y="1401816"/>
            <a:ext cx="10060940" cy="1478165"/>
            <a:chOff x="768985" y="1401816"/>
            <a:chExt cx="10060940" cy="1478165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3041461" y="1401817"/>
              <a:ext cx="7788464" cy="1478164"/>
              <a:chOff x="-884634" y="1513831"/>
              <a:chExt cx="7788464" cy="1478164"/>
            </a:xfrm>
          </p:grpSpPr>
          <p:sp>
            <p:nvSpPr>
              <p:cNvPr id="23" name="Rechteck 22"/>
              <p:cNvSpPr/>
              <p:nvPr/>
            </p:nvSpPr>
            <p:spPr>
              <a:xfrm>
                <a:off x="-884634" y="1513831"/>
                <a:ext cx="7788464" cy="1478164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-720950" y="1697771"/>
                <a:ext cx="74779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Motivational interviewing</a:t>
                </a:r>
                <a:r>
                  <a:rPr lang="en-US" sz="2400" dirty="0"/>
                  <a:t>: A conversation about change – a conversation that strengthens the </a:t>
                </a:r>
                <a:r>
                  <a:rPr lang="en-US" sz="2400" dirty="0" err="1"/>
                  <a:t>coachee’s</a:t>
                </a:r>
                <a:r>
                  <a:rPr lang="en-US" sz="2400" dirty="0"/>
                  <a:t> motivation and commitment to change</a:t>
                </a:r>
                <a:endParaRPr lang="de-DE" sz="2400" dirty="0"/>
              </a:p>
            </p:txBody>
          </p:sp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8B8E597-814E-4C45-8EB4-3F21D930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85" y="1401816"/>
              <a:ext cx="2220324" cy="147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4824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Decisional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balance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sheet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48156" y="3792411"/>
            <a:ext cx="3716593" cy="50881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Benefits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behavior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75920" y="6634480"/>
            <a:ext cx="47019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pixabay.com. Concept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de-DE" sz="800" dirty="0" err="1"/>
              <a:t>decisional</a:t>
            </a:r>
            <a:r>
              <a:rPr lang="de-DE" sz="800" dirty="0"/>
              <a:t> </a:t>
            </a:r>
            <a:r>
              <a:rPr lang="de-DE" sz="800" dirty="0" err="1"/>
              <a:t>balance</a:t>
            </a:r>
            <a:r>
              <a:rPr lang="de-DE" sz="800" dirty="0"/>
              <a:t> </a:t>
            </a:r>
            <a:r>
              <a:rPr lang="de-DE" sz="800" dirty="0" err="1"/>
              <a:t>sheet</a:t>
            </a:r>
            <a:r>
              <a:rPr lang="de-DE" sz="800" dirty="0"/>
              <a:t>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de-DE" sz="800" dirty="0" err="1"/>
              <a:t>contents</a:t>
            </a:r>
            <a:r>
              <a:rPr lang="de-DE" sz="800" dirty="0"/>
              <a:t> in </a:t>
            </a:r>
            <a:r>
              <a:rPr lang="de-DE" sz="800" dirty="0" err="1"/>
              <a:t>Passmore</a:t>
            </a:r>
            <a:r>
              <a:rPr lang="de-DE" sz="800" dirty="0"/>
              <a:t> (2021).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E892118-882F-4934-925B-32607A440A3E}"/>
              </a:ext>
            </a:extLst>
          </p:cNvPr>
          <p:cNvSpPr/>
          <p:nvPr/>
        </p:nvSpPr>
        <p:spPr>
          <a:xfrm>
            <a:off x="1848155" y="4463926"/>
            <a:ext cx="3716593" cy="50881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Costs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behavior</a:t>
            </a:r>
            <a:endParaRPr lang="de-DE" sz="20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A48E3DB-77FD-44E9-A995-8C3CCD7CF0FD}"/>
              </a:ext>
            </a:extLst>
          </p:cNvPr>
          <p:cNvSpPr/>
          <p:nvPr/>
        </p:nvSpPr>
        <p:spPr>
          <a:xfrm>
            <a:off x="6143931" y="3792411"/>
            <a:ext cx="3716593" cy="50881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Benefits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endParaRPr lang="de-DE" sz="2000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EEAA88A-F43D-447A-BD60-F0E55C3F239B}"/>
              </a:ext>
            </a:extLst>
          </p:cNvPr>
          <p:cNvSpPr/>
          <p:nvPr/>
        </p:nvSpPr>
        <p:spPr>
          <a:xfrm>
            <a:off x="6143930" y="4463926"/>
            <a:ext cx="3716593" cy="50881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Costs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endParaRPr lang="de-DE" sz="2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468BE7-3CBB-4857-908F-EDA863CCF55D}"/>
              </a:ext>
            </a:extLst>
          </p:cNvPr>
          <p:cNvSpPr txBox="1"/>
          <p:nvPr/>
        </p:nvSpPr>
        <p:spPr>
          <a:xfrm>
            <a:off x="7367950" y="3187843"/>
            <a:ext cx="126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Change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9966D0D-34E6-4174-B00D-6AD82FCBECDB}"/>
              </a:ext>
            </a:extLst>
          </p:cNvPr>
          <p:cNvSpPr txBox="1"/>
          <p:nvPr/>
        </p:nvSpPr>
        <p:spPr>
          <a:xfrm>
            <a:off x="2555206" y="3172828"/>
            <a:ext cx="2302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Do not </a:t>
            </a:r>
            <a:r>
              <a:rPr lang="de-AT" sz="2800" dirty="0" err="1"/>
              <a:t>change</a:t>
            </a:r>
            <a:endParaRPr lang="de-AT" sz="2800" dirty="0"/>
          </a:p>
        </p:txBody>
      </p:sp>
      <p:pic>
        <p:nvPicPr>
          <p:cNvPr id="1026" name="Picture 2" descr="Gleichgewicht, Messing, Gericht, Gerechtigkeit, Gese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1" y="1356235"/>
            <a:ext cx="2221474" cy="19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531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Transtheoretical</a:t>
            </a:r>
            <a:r>
              <a:rPr lang="de-DE" sz="3600" dirty="0">
                <a:solidFill>
                  <a:schemeClr val="bg1"/>
                </a:solidFill>
              </a:rPr>
              <a:t> Model</a:t>
            </a:r>
          </a:p>
        </p:txBody>
      </p:sp>
      <p:sp>
        <p:nvSpPr>
          <p:cNvPr id="31" name="Rechteck 30"/>
          <p:cNvSpPr/>
          <p:nvPr/>
        </p:nvSpPr>
        <p:spPr>
          <a:xfrm>
            <a:off x="395536" y="6634185"/>
            <a:ext cx="11653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a typeface="Times New Roman" panose="02020603050405020304" pitchFamily="18" charset="0"/>
              </a:rPr>
              <a:t>Source: Graphical representation by Sternad (2021) inspired by concepts in Prochaska &amp; DiClemente (1982; 2005) and Grant (2021). Source of illustration: pixabay.com</a:t>
            </a:r>
            <a:endParaRPr lang="de-DE" sz="800" dirty="0"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F50F76-7FBF-4ED3-AF5D-A7D68551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75" y="962051"/>
            <a:ext cx="7900855" cy="54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5438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Goal </a:t>
            </a:r>
            <a:r>
              <a:rPr lang="de-DE" sz="3600" dirty="0" err="1">
                <a:solidFill>
                  <a:schemeClr val="bg1"/>
                </a:solidFill>
              </a:rPr>
              <a:t>setting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goals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F345DF-5006-44CD-BF57-8E713DFE56DD}"/>
              </a:ext>
            </a:extLst>
          </p:cNvPr>
          <p:cNvGrpSpPr/>
          <p:nvPr/>
        </p:nvGrpSpPr>
        <p:grpSpPr>
          <a:xfrm>
            <a:off x="1760000" y="1398551"/>
            <a:ext cx="6705600" cy="541020"/>
            <a:chOff x="2183351" y="3240950"/>
            <a:chExt cx="6705600" cy="541020"/>
          </a:xfrm>
        </p:grpSpPr>
        <p:sp>
          <p:nvSpPr>
            <p:cNvPr id="9" name="Abgerundetes Rechteck 38">
              <a:extLst>
                <a:ext uri="{FF2B5EF4-FFF2-40B4-BE49-F238E27FC236}">
                  <a16:creationId xmlns:a16="http://schemas.microsoft.com/office/drawing/2014/main" id="{528BBA7C-41E2-45E5-B099-9BE61C3214CD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Distal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Abgerundetes Rechteck 39">
              <a:extLst>
                <a:ext uri="{FF2B5EF4-FFF2-40B4-BE49-F238E27FC236}">
                  <a16:creationId xmlns:a16="http://schemas.microsoft.com/office/drawing/2014/main" id="{BADA3132-C9D1-4A5B-8542-665B11CFE962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Proximal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00FEA014-B4F1-4575-BE60-90A7568D9F7E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A7E3B39-3B42-4778-8EDD-6769A51A6072}"/>
              </a:ext>
            </a:extLst>
          </p:cNvPr>
          <p:cNvGrpSpPr/>
          <p:nvPr/>
        </p:nvGrpSpPr>
        <p:grpSpPr>
          <a:xfrm>
            <a:off x="1760000" y="2048156"/>
            <a:ext cx="6705600" cy="541020"/>
            <a:chOff x="2183351" y="3240950"/>
            <a:chExt cx="6705600" cy="541020"/>
          </a:xfrm>
        </p:grpSpPr>
        <p:sp>
          <p:nvSpPr>
            <p:cNvPr id="15" name="Abgerundetes Rechteck 38">
              <a:extLst>
                <a:ext uri="{FF2B5EF4-FFF2-40B4-BE49-F238E27FC236}">
                  <a16:creationId xmlns:a16="http://schemas.microsoft.com/office/drawing/2014/main" id="{C09CBC65-3B75-439D-BCB2-F14A6A16504E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Performance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Abgerundetes Rechteck 39">
              <a:extLst>
                <a:ext uri="{FF2B5EF4-FFF2-40B4-BE49-F238E27FC236}">
                  <a16:creationId xmlns:a16="http://schemas.microsoft.com/office/drawing/2014/main" id="{9612A184-9296-40DC-B3B4-D93B15FB0792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Learning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0B1A5283-80B5-42E7-8504-53874EAB25F7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D0CEECE-5E1D-444A-BE45-994264FF1CDD}"/>
              </a:ext>
            </a:extLst>
          </p:cNvPr>
          <p:cNvGrpSpPr/>
          <p:nvPr/>
        </p:nvGrpSpPr>
        <p:grpSpPr>
          <a:xfrm>
            <a:off x="1760000" y="2697761"/>
            <a:ext cx="6705600" cy="541020"/>
            <a:chOff x="2183351" y="3240950"/>
            <a:chExt cx="6705600" cy="541020"/>
          </a:xfrm>
        </p:grpSpPr>
        <p:sp>
          <p:nvSpPr>
            <p:cNvPr id="19" name="Abgerundetes Rechteck 38">
              <a:extLst>
                <a:ext uri="{FF2B5EF4-FFF2-40B4-BE49-F238E27FC236}">
                  <a16:creationId xmlns:a16="http://schemas.microsoft.com/office/drawing/2014/main" id="{862AAC10-DE46-4509-8C1F-247EA7A34863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Outcome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Abgerundetes Rechteck 39">
              <a:extLst>
                <a:ext uri="{FF2B5EF4-FFF2-40B4-BE49-F238E27FC236}">
                  <a16:creationId xmlns:a16="http://schemas.microsoft.com/office/drawing/2014/main" id="{A345609E-F0E9-4258-B151-A4CE56018D45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Approach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F6C49BB2-A7C2-4082-8891-8A7C9148DD5A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E0D212C-2991-4B2E-B18B-08834E2A6219}"/>
              </a:ext>
            </a:extLst>
          </p:cNvPr>
          <p:cNvGrpSpPr/>
          <p:nvPr/>
        </p:nvGrpSpPr>
        <p:grpSpPr>
          <a:xfrm>
            <a:off x="1760000" y="3347366"/>
            <a:ext cx="6705600" cy="541020"/>
            <a:chOff x="2183351" y="3240950"/>
            <a:chExt cx="6705600" cy="541020"/>
          </a:xfrm>
        </p:grpSpPr>
        <p:sp>
          <p:nvSpPr>
            <p:cNvPr id="23" name="Abgerundetes Rechteck 38">
              <a:extLst>
                <a:ext uri="{FF2B5EF4-FFF2-40B4-BE49-F238E27FC236}">
                  <a16:creationId xmlns:a16="http://schemas.microsoft.com/office/drawing/2014/main" id="{AFD5D3C0-27F4-475C-9F2D-BA848F05AA41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Achievement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" name="Abgerundetes Rechteck 39">
              <a:extLst>
                <a:ext uri="{FF2B5EF4-FFF2-40B4-BE49-F238E27FC236}">
                  <a16:creationId xmlns:a16="http://schemas.microsoft.com/office/drawing/2014/main" id="{BB695D92-A45C-462E-BCB3-128B666C607E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Avoidance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95F9CF3B-B69E-4B88-B245-6C6D8CBE0DC9}"/>
                </a:ext>
              </a:extLst>
            </p:cNvPr>
            <p:cNvCxnSpPr>
              <a:stCxn id="23" idx="3"/>
              <a:endCxn id="24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FC8184-BBA6-4A1B-B719-7651F5A8CAEB}"/>
              </a:ext>
            </a:extLst>
          </p:cNvPr>
          <p:cNvGrpSpPr/>
          <p:nvPr/>
        </p:nvGrpSpPr>
        <p:grpSpPr>
          <a:xfrm>
            <a:off x="1760000" y="3989847"/>
            <a:ext cx="6705600" cy="541020"/>
            <a:chOff x="2183351" y="3240950"/>
            <a:chExt cx="6705600" cy="541020"/>
          </a:xfrm>
        </p:grpSpPr>
        <p:sp>
          <p:nvSpPr>
            <p:cNvPr id="27" name="Abgerundetes Rechteck 38">
              <a:extLst>
                <a:ext uri="{FF2B5EF4-FFF2-40B4-BE49-F238E27FC236}">
                  <a16:creationId xmlns:a16="http://schemas.microsoft.com/office/drawing/2014/main" id="{C37D7F37-F946-4B0E-A83E-97E786C74321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Coachee’s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" name="Abgerundetes Rechteck 39">
              <a:extLst>
                <a:ext uri="{FF2B5EF4-FFF2-40B4-BE49-F238E27FC236}">
                  <a16:creationId xmlns:a16="http://schemas.microsoft.com/office/drawing/2014/main" id="{A9896790-093A-4682-A139-18AFCFFE3C71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Organizational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79DCA164-59C6-47D4-904D-D87711C3FC71}"/>
                </a:ext>
              </a:extLst>
            </p:cNvPr>
            <p:cNvCxnSpPr>
              <a:stCxn id="27" idx="3"/>
              <a:endCxn id="28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45FB1AD-CE91-485E-9995-681C465A7C28}"/>
              </a:ext>
            </a:extLst>
          </p:cNvPr>
          <p:cNvGrpSpPr/>
          <p:nvPr/>
        </p:nvGrpSpPr>
        <p:grpSpPr>
          <a:xfrm>
            <a:off x="1760000" y="4647919"/>
            <a:ext cx="6705600" cy="541020"/>
            <a:chOff x="2183351" y="3240950"/>
            <a:chExt cx="6705600" cy="541020"/>
          </a:xfrm>
        </p:grpSpPr>
        <p:sp>
          <p:nvSpPr>
            <p:cNvPr id="31" name="Abgerundetes Rechteck 38">
              <a:extLst>
                <a:ext uri="{FF2B5EF4-FFF2-40B4-BE49-F238E27FC236}">
                  <a16:creationId xmlns:a16="http://schemas.microsoft.com/office/drawing/2014/main" id="{673191AD-8666-4DCC-8BE4-ED6A528858B4}"/>
                </a:ext>
              </a:extLst>
            </p:cNvPr>
            <p:cNvSpPr/>
            <p:nvPr/>
          </p:nvSpPr>
          <p:spPr>
            <a:xfrm>
              <a:off x="21833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Complementary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" name="Abgerundetes Rechteck 39">
              <a:extLst>
                <a:ext uri="{FF2B5EF4-FFF2-40B4-BE49-F238E27FC236}">
                  <a16:creationId xmlns:a16="http://schemas.microsoft.com/office/drawing/2014/main" id="{3BD5E287-B55E-4A3D-9CC2-EAC90608398A}"/>
                </a:ext>
              </a:extLst>
            </p:cNvPr>
            <p:cNvSpPr/>
            <p:nvPr/>
          </p:nvSpPr>
          <p:spPr>
            <a:xfrm>
              <a:off x="6641051" y="3240950"/>
              <a:ext cx="2247900" cy="541020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Conflicting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goals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0F448FAA-E2B4-4A8C-9F38-7F9CD59FBCB0}"/>
                </a:ext>
              </a:extLst>
            </p:cNvPr>
            <p:cNvCxnSpPr>
              <a:stCxn id="31" idx="3"/>
              <a:endCxn id="33" idx="1"/>
            </p:cNvCxnSpPr>
            <p:nvPr/>
          </p:nvCxnSpPr>
          <p:spPr>
            <a:xfrm>
              <a:off x="4431251" y="3511460"/>
              <a:ext cx="2209800" cy="0"/>
            </a:xfrm>
            <a:prstGeom prst="straightConnector1">
              <a:avLst/>
            </a:prstGeom>
            <a:ln w="28575">
              <a:solidFill>
                <a:srgbClr val="1C78AB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9726D88A-FCB5-4030-BD79-08EF1678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84" y="1398551"/>
            <a:ext cx="2595607" cy="1826766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79238B3B-2F95-4D53-B96D-D855781585C3}"/>
              </a:ext>
            </a:extLst>
          </p:cNvPr>
          <p:cNvSpPr txBox="1"/>
          <p:nvPr/>
        </p:nvSpPr>
        <p:spPr>
          <a:xfrm>
            <a:off x="375920" y="6634480"/>
            <a:ext cx="2515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(2021). Illustration source: pixabay.com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63C33A5-BF5F-4E89-82AC-EB661B051510}"/>
              </a:ext>
            </a:extLst>
          </p:cNvPr>
          <p:cNvGrpSpPr/>
          <p:nvPr/>
        </p:nvGrpSpPr>
        <p:grpSpPr>
          <a:xfrm>
            <a:off x="1302298" y="5649632"/>
            <a:ext cx="8976637" cy="463190"/>
            <a:chOff x="1302298" y="5649632"/>
            <a:chExt cx="8976637" cy="463190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30E906C-249A-45FA-A7AA-19001182F555}"/>
                </a:ext>
              </a:extLst>
            </p:cNvPr>
            <p:cNvSpPr/>
            <p:nvPr/>
          </p:nvSpPr>
          <p:spPr>
            <a:xfrm>
              <a:off x="1302298" y="5649632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8" name="Pfeil nach rechts 35">
              <a:extLst>
                <a:ext uri="{FF2B5EF4-FFF2-40B4-BE49-F238E27FC236}">
                  <a16:creationId xmlns:a16="http://schemas.microsoft.com/office/drawing/2014/main" id="{B891BA96-E8B7-42C7-B763-138BB768932C}"/>
                </a:ext>
              </a:extLst>
            </p:cNvPr>
            <p:cNvSpPr/>
            <p:nvPr/>
          </p:nvSpPr>
          <p:spPr>
            <a:xfrm>
              <a:off x="1392003" y="5743729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244ED934-3B84-4528-8857-CB7A0ECDDC86}"/>
                </a:ext>
              </a:extLst>
            </p:cNvPr>
            <p:cNvSpPr txBox="1"/>
            <p:nvPr/>
          </p:nvSpPr>
          <p:spPr>
            <a:xfrm>
              <a:off x="1760000" y="5680114"/>
              <a:ext cx="8518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err="1"/>
                <a:t>It</a:t>
              </a:r>
              <a:r>
                <a:rPr lang="de-DE" sz="2000" b="1" dirty="0"/>
                <a:t> </a:t>
              </a:r>
              <a:r>
                <a:rPr lang="de-DE" sz="2000" b="1" dirty="0" err="1"/>
                <a:t>is</a:t>
              </a:r>
              <a:r>
                <a:rPr lang="de-DE" sz="2000" b="1" dirty="0"/>
                <a:t> </a:t>
              </a:r>
              <a:r>
                <a:rPr lang="de-DE" sz="2000" b="1" dirty="0" err="1"/>
                <a:t>easier</a:t>
              </a:r>
              <a:r>
                <a:rPr lang="de-DE" sz="2000" b="1" dirty="0"/>
                <a:t> </a:t>
              </a:r>
              <a:r>
                <a:rPr lang="de-DE" sz="2000" b="1" dirty="0" err="1"/>
                <a:t>for</a:t>
              </a:r>
              <a:r>
                <a:rPr lang="de-DE" sz="2000" b="1" dirty="0"/>
                <a:t> </a:t>
              </a:r>
              <a:r>
                <a:rPr lang="de-DE" sz="2000" b="1" dirty="0" err="1"/>
                <a:t>coachees</a:t>
              </a:r>
              <a:r>
                <a:rPr lang="de-DE" sz="2000" b="1" dirty="0"/>
                <a:t> </a:t>
              </a:r>
              <a:r>
                <a:rPr lang="de-DE" sz="2000" b="1" dirty="0" err="1"/>
                <a:t>to</a:t>
              </a:r>
              <a:r>
                <a:rPr lang="de-DE" sz="2000" b="1" dirty="0"/>
                <a:t> </a:t>
              </a:r>
              <a:r>
                <a:rPr lang="de-DE" sz="2000" b="1" dirty="0" err="1"/>
                <a:t>focus</a:t>
              </a:r>
              <a:r>
                <a:rPr lang="de-DE" sz="2000" b="1" dirty="0"/>
                <a:t> on </a:t>
              </a:r>
              <a:r>
                <a:rPr lang="de-DE" sz="2000" b="1" dirty="0" err="1"/>
                <a:t>goals</a:t>
              </a:r>
              <a:r>
                <a:rPr lang="de-DE" sz="2000" b="1" dirty="0"/>
                <a:t> </a:t>
              </a:r>
              <a:r>
                <a:rPr lang="de-DE" sz="2000" b="1" dirty="0" err="1"/>
                <a:t>over</a:t>
              </a:r>
              <a:r>
                <a:rPr lang="de-DE" sz="2000" b="1" dirty="0"/>
                <a:t> </a:t>
              </a:r>
              <a:r>
                <a:rPr lang="de-DE" sz="2000" b="1" dirty="0" err="1"/>
                <a:t>which</a:t>
              </a:r>
              <a:r>
                <a:rPr lang="de-DE" sz="2000" b="1" dirty="0"/>
                <a:t> </a:t>
              </a:r>
              <a:r>
                <a:rPr lang="de-DE" sz="2000" b="1" dirty="0" err="1"/>
                <a:t>they</a:t>
              </a:r>
              <a:r>
                <a:rPr lang="de-DE" sz="2000" b="1" dirty="0"/>
                <a:t> </a:t>
              </a:r>
              <a:r>
                <a:rPr lang="de-DE" sz="2000" b="1" dirty="0" err="1"/>
                <a:t>have</a:t>
              </a:r>
              <a:r>
                <a:rPr lang="de-DE" sz="2000" b="1" dirty="0"/>
                <a:t> </a:t>
              </a:r>
              <a:r>
                <a:rPr lang="de-DE" sz="2000" b="1" dirty="0" err="1"/>
                <a:t>some</a:t>
              </a:r>
              <a:r>
                <a:rPr lang="de-DE" sz="2000" b="1" dirty="0"/>
                <a:t> </a:t>
              </a:r>
              <a:r>
                <a:rPr lang="de-DE" sz="2000" b="1" dirty="0" err="1"/>
                <a:t>influence</a:t>
              </a:r>
              <a:endParaRPr lang="de-A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044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Goal </a:t>
            </a:r>
            <a:r>
              <a:rPr lang="de-DE" sz="3600" dirty="0" err="1">
                <a:solidFill>
                  <a:schemeClr val="bg1"/>
                </a:solidFill>
              </a:rPr>
              <a:t>hierarchy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framework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09" y="1123950"/>
            <a:ext cx="2595607" cy="18267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75920" y="6634480"/>
            <a:ext cx="2515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(2021). Illustration source: pixabay.com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5090C6-E4FF-433F-8FD6-F49D21D3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6" y="2037333"/>
            <a:ext cx="10916775" cy="39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Breitbild</PresentationFormat>
  <Paragraphs>92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 Light</vt:lpstr>
      <vt:lpstr>Arial</vt:lpstr>
      <vt:lpstr>Gill Sans MT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217</cp:revision>
  <dcterms:created xsi:type="dcterms:W3CDTF">2018-05-14T09:22:51Z</dcterms:created>
  <dcterms:modified xsi:type="dcterms:W3CDTF">2021-07-21T09:53:47Z</dcterms:modified>
</cp:coreProperties>
</file>