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347" r:id="rId4"/>
    <p:sldId id="349" r:id="rId5"/>
    <p:sldId id="401" r:id="rId6"/>
    <p:sldId id="402" r:id="rId7"/>
    <p:sldId id="395" r:id="rId8"/>
    <p:sldId id="396" r:id="rId9"/>
    <p:sldId id="403" r:id="rId10"/>
    <p:sldId id="404" r:id="rId11"/>
    <p:sldId id="397" r:id="rId12"/>
    <p:sldId id="405" r:id="rId13"/>
    <p:sldId id="406" r:id="rId14"/>
    <p:sldId id="409" r:id="rId15"/>
    <p:sldId id="398" r:id="rId16"/>
    <p:sldId id="407" r:id="rId17"/>
    <p:sldId id="408" r:id="rId18"/>
    <p:sldId id="399" r:id="rId19"/>
    <p:sldId id="410" r:id="rId20"/>
    <p:sldId id="358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0E"/>
    <a:srgbClr val="FFCC00"/>
    <a:srgbClr val="DAE2F0"/>
    <a:srgbClr val="1C78AB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07.11.2021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commons.wikimedia.org/wiki/File:Hellen_Keller_holding_doll_with_Ann_Sullivan_188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THE PROBLEM-SOLVING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Mindset and Tools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Smart Problem </a:t>
            </a:r>
            <a:r>
              <a:rPr lang="de-DE" sz="2000" dirty="0" err="1">
                <a:latin typeface="+mj-lt"/>
              </a:rPr>
              <a:t>Solvers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MINDSET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4FFDE6-85E0-46BD-B069-F14F85E69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5172"/>
          <a:stretch/>
        </p:blipFill>
        <p:spPr>
          <a:xfrm>
            <a:off x="1819904" y="631961"/>
            <a:ext cx="8154052" cy="29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614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3 Focus on </a:t>
            </a:r>
            <a:r>
              <a:rPr lang="de-DE" sz="3600" dirty="0" err="1" smtClean="0">
                <a:solidFill>
                  <a:schemeClr val="bg1"/>
                </a:solidFill>
              </a:rPr>
              <a:t>what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you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can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influence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35044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Illustration </a:t>
            </a:r>
            <a:r>
              <a:rPr lang="de-DE" sz="800" dirty="0"/>
              <a:t>source: </a:t>
            </a:r>
            <a:r>
              <a:rPr lang="de-DE" sz="800" dirty="0"/>
              <a:t>https://commons.wikimedia.org/wiki/File:Aurelius_edit.png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0DB017-C40F-439D-A2CB-446DFBDE9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124084"/>
            <a:ext cx="2435151" cy="1406397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2536723" y="4252130"/>
            <a:ext cx="5744904" cy="1246726"/>
            <a:chOff x="2536723" y="4252130"/>
            <a:chExt cx="5744904" cy="1246726"/>
          </a:xfrm>
        </p:grpSpPr>
        <p:sp>
          <p:nvSpPr>
            <p:cNvPr id="7" name="Ellipse 6"/>
            <p:cNvSpPr/>
            <p:nvPr/>
          </p:nvSpPr>
          <p:spPr>
            <a:xfrm>
              <a:off x="2536723" y="4359367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768836" y="4252130"/>
              <a:ext cx="5512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Know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where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you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can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change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things</a:t>
              </a:r>
              <a:r>
                <a:rPr lang="de-DE" b="1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 smtClean="0"/>
                <a:t>where</a:t>
              </a:r>
              <a:r>
                <a:rPr lang="de-DE" dirty="0" smtClean="0"/>
                <a:t> </a:t>
              </a:r>
              <a:r>
                <a:rPr lang="de-DE" dirty="0" err="1" smtClean="0"/>
                <a:t>you</a:t>
              </a:r>
              <a:r>
                <a:rPr lang="de-DE" dirty="0" smtClean="0"/>
                <a:t> </a:t>
              </a:r>
              <a:r>
                <a:rPr lang="de-DE" dirty="0" err="1" smtClean="0"/>
                <a:t>can’t</a:t>
              </a:r>
              <a:endParaRPr lang="de-DE" b="1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2536723" y="4798064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68836" y="4690827"/>
              <a:ext cx="5354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Do not </a:t>
              </a:r>
              <a:r>
                <a:rPr lang="de-DE" dirty="0" err="1" smtClean="0"/>
                <a:t>spend</a:t>
              </a:r>
              <a:r>
                <a:rPr lang="de-DE" dirty="0" smtClean="0"/>
                <a:t> </a:t>
              </a:r>
              <a:r>
                <a:rPr lang="de-DE" dirty="0" err="1" smtClean="0"/>
                <a:t>energy</a:t>
              </a:r>
              <a:r>
                <a:rPr lang="de-DE" dirty="0" smtClean="0"/>
                <a:t> on </a:t>
              </a:r>
              <a:r>
                <a:rPr lang="de-DE" dirty="0" err="1" smtClean="0"/>
                <a:t>what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b="1" dirty="0" smtClean="0"/>
                <a:t>outside </a:t>
              </a:r>
              <a:r>
                <a:rPr lang="de-DE" b="1" dirty="0" err="1" smtClean="0"/>
                <a:t>of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your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control</a:t>
              </a:r>
              <a:endParaRPr lang="de-DE" b="1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36723" y="5236761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768836" y="5129524"/>
              <a:ext cx="4906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/>
                <a:t>Focus</a:t>
              </a:r>
              <a:r>
                <a:rPr lang="de-DE" dirty="0" smtClean="0"/>
                <a:t> on </a:t>
              </a:r>
              <a:r>
                <a:rPr lang="de-DE" dirty="0" err="1" smtClean="0"/>
                <a:t>where</a:t>
              </a:r>
              <a:r>
                <a:rPr lang="de-DE" dirty="0" smtClean="0"/>
                <a:t> </a:t>
              </a:r>
              <a:r>
                <a:rPr lang="de-DE" dirty="0" err="1" smtClean="0"/>
                <a:t>you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make</a:t>
              </a:r>
              <a:r>
                <a:rPr lang="de-DE" dirty="0" smtClean="0"/>
                <a:t> a </a:t>
              </a:r>
              <a:r>
                <a:rPr lang="de-DE" dirty="0" err="1" smtClean="0"/>
                <a:t>difference</a:t>
              </a:r>
              <a:r>
                <a:rPr lang="de-DE" dirty="0" smtClean="0"/>
                <a:t> </a:t>
              </a:r>
              <a:r>
                <a:rPr lang="de-DE" dirty="0" err="1" smtClean="0"/>
                <a:t>instead</a:t>
              </a:r>
              <a:endParaRPr lang="de-DE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61057" y="1078232"/>
            <a:ext cx="7834014" cy="2983944"/>
            <a:chOff x="661057" y="1078232"/>
            <a:chExt cx="7834014" cy="2983944"/>
          </a:xfrm>
        </p:grpSpPr>
        <p:sp>
          <p:nvSpPr>
            <p:cNvPr id="17" name="Abgerundetes Rechteck 16"/>
            <p:cNvSpPr/>
            <p:nvPr/>
          </p:nvSpPr>
          <p:spPr>
            <a:xfrm>
              <a:off x="2923428" y="1471490"/>
              <a:ext cx="5571643" cy="2332560"/>
            </a:xfrm>
            <a:prstGeom prst="roundRect">
              <a:avLst/>
            </a:prstGeom>
            <a:solidFill>
              <a:srgbClr val="DAE2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i="1" dirty="0" smtClean="0">
                  <a:solidFill>
                    <a:schemeClr val="tx1"/>
                  </a:solidFill>
                </a:rPr>
                <a:t>“Care </a:t>
              </a:r>
              <a:r>
                <a:rPr lang="en-US" i="1" dirty="0">
                  <a:solidFill>
                    <a:schemeClr val="tx1"/>
                  </a:solidFill>
                </a:rPr>
                <a:t>is to be bestowed on </a:t>
              </a:r>
              <a:r>
                <a:rPr lang="en-US" i="1" dirty="0" smtClean="0">
                  <a:solidFill>
                    <a:schemeClr val="tx1"/>
                  </a:solidFill>
                </a:rPr>
                <a:t>any enterprise </a:t>
              </a:r>
              <a:r>
                <a:rPr lang="en-US" i="1" dirty="0">
                  <a:solidFill>
                    <a:schemeClr val="tx1"/>
                  </a:solidFill>
                </a:rPr>
                <a:t>only in proportion to its proper value. For if you keep this </a:t>
              </a:r>
              <a:r>
                <a:rPr lang="en-US" i="1" dirty="0" smtClean="0">
                  <a:solidFill>
                    <a:schemeClr val="tx1"/>
                  </a:solidFill>
                </a:rPr>
                <a:t>in mind </a:t>
              </a:r>
              <a:r>
                <a:rPr lang="en-US" i="1" dirty="0">
                  <a:solidFill>
                    <a:schemeClr val="tx1"/>
                  </a:solidFill>
                </a:rPr>
                <a:t>you will not be </a:t>
              </a:r>
              <a:r>
                <a:rPr lang="en-US" i="1" dirty="0" smtClean="0">
                  <a:solidFill>
                    <a:schemeClr val="tx1"/>
                  </a:solidFill>
                </a:rPr>
                <a:t>disheartened </a:t>
              </a:r>
              <a:r>
                <a:rPr lang="en-US" i="1" dirty="0">
                  <a:solidFill>
                    <a:schemeClr val="tx1"/>
                  </a:solidFill>
                </a:rPr>
                <a:t>from </a:t>
              </a:r>
              <a:r>
                <a:rPr lang="en-US" i="1" dirty="0" err="1">
                  <a:solidFill>
                    <a:schemeClr val="tx1"/>
                  </a:solidFill>
                </a:rPr>
                <a:t>overconcern</a:t>
              </a:r>
              <a:r>
                <a:rPr lang="en-US" i="1" dirty="0">
                  <a:solidFill>
                    <a:schemeClr val="tx1"/>
                  </a:solidFill>
                </a:rPr>
                <a:t> with things of </a:t>
              </a:r>
              <a:r>
                <a:rPr lang="en-US" i="1" dirty="0" smtClean="0">
                  <a:solidFill>
                    <a:schemeClr val="tx1"/>
                  </a:solidFill>
                </a:rPr>
                <a:t>less </a:t>
              </a:r>
              <a:r>
                <a:rPr lang="de-DE" i="1" dirty="0" err="1" smtClean="0">
                  <a:solidFill>
                    <a:schemeClr val="tx1"/>
                  </a:solidFill>
                </a:rPr>
                <a:t>importance</a:t>
              </a:r>
              <a:r>
                <a:rPr lang="de-DE" i="1" dirty="0" smtClean="0">
                  <a:solidFill>
                    <a:schemeClr val="tx1"/>
                  </a:solidFill>
                </a:rPr>
                <a:t>.</a:t>
              </a:r>
              <a:r>
                <a:rPr lang="de-DE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″</a:t>
              </a:r>
              <a:r>
                <a:rPr lang="de-DE" i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–Marcus Aurelius, Roman </a:t>
              </a:r>
              <a:r>
                <a:rPr lang="de-DE" dirty="0" err="1" smtClean="0">
                  <a:solidFill>
                    <a:schemeClr val="tx1"/>
                  </a:solidFill>
                </a:rPr>
                <a:t>Emperor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and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Stoic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philosopher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pic>
          <p:nvPicPr>
            <p:cNvPr id="5122" name="Picture 2" descr="File:Aurelius edi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57" y="1078232"/>
              <a:ext cx="2934212" cy="2983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10014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 smtClean="0">
                <a:solidFill>
                  <a:schemeClr val="bg1"/>
                </a:solidFill>
              </a:rPr>
              <a:t>Two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conditions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to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accept</a:t>
            </a:r>
            <a:r>
              <a:rPr lang="de-DE" sz="3600" dirty="0" smtClean="0">
                <a:solidFill>
                  <a:schemeClr val="bg1"/>
                </a:solidFill>
              </a:rPr>
              <a:t> a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as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your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808690" y="2182761"/>
            <a:ext cx="8384527" cy="759542"/>
            <a:chOff x="1808690" y="2182761"/>
            <a:chExt cx="8384527" cy="759542"/>
          </a:xfrm>
        </p:grpSpPr>
        <p:sp>
          <p:nvSpPr>
            <p:cNvPr id="3" name="Abgerundetes Rechteck 2"/>
            <p:cNvSpPr/>
            <p:nvPr/>
          </p:nvSpPr>
          <p:spPr>
            <a:xfrm>
              <a:off x="1808690" y="2182761"/>
              <a:ext cx="2092257" cy="759542"/>
            </a:xfrm>
            <a:prstGeom prst="round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IMPORTANCE</a:t>
              </a:r>
              <a:endParaRPr lang="de-DE" b="1" dirty="0"/>
            </a:p>
          </p:txBody>
        </p:sp>
        <p:sp>
          <p:nvSpPr>
            <p:cNvPr id="4" name="Pfeil nach rechts 3"/>
            <p:cNvSpPr/>
            <p:nvPr/>
          </p:nvSpPr>
          <p:spPr>
            <a:xfrm>
              <a:off x="4011562" y="2367115"/>
              <a:ext cx="361335" cy="390833"/>
            </a:xfrm>
            <a:prstGeom prst="rightArrow">
              <a:avLst/>
            </a:prstGeom>
            <a:solidFill>
              <a:srgbClr val="DAE2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4483512" y="2388616"/>
              <a:ext cx="5709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The </a:t>
              </a:r>
              <a:r>
                <a:rPr lang="de-DE" dirty="0" err="1" smtClean="0"/>
                <a:t>issue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important</a:t>
              </a:r>
              <a:r>
                <a:rPr lang="de-DE" dirty="0" smtClean="0"/>
                <a:t>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you</a:t>
              </a:r>
              <a:r>
                <a:rPr lang="de-DE" dirty="0" smtClean="0"/>
                <a:t> (</a:t>
              </a:r>
              <a:r>
                <a:rPr lang="de-DE" dirty="0" err="1" smtClean="0"/>
                <a:t>Covey</a:t>
              </a:r>
              <a:r>
                <a:rPr lang="de-DE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’s</a:t>
              </a:r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“Circle </a:t>
              </a:r>
              <a:r>
                <a:rPr lang="de-DE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Concern</a:t>
              </a:r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de-DE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808690" y="3190568"/>
            <a:ext cx="8632030" cy="852186"/>
            <a:chOff x="1808690" y="3190568"/>
            <a:chExt cx="8632030" cy="852186"/>
          </a:xfrm>
        </p:grpSpPr>
        <p:sp>
          <p:nvSpPr>
            <p:cNvPr id="10" name="Abgerundetes Rechteck 9"/>
            <p:cNvSpPr/>
            <p:nvPr/>
          </p:nvSpPr>
          <p:spPr>
            <a:xfrm>
              <a:off x="1808690" y="3190568"/>
              <a:ext cx="2092257" cy="759542"/>
            </a:xfrm>
            <a:prstGeom prst="round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CONTROL</a:t>
              </a:r>
              <a:endParaRPr lang="de-DE" b="1" dirty="0"/>
            </a:p>
          </p:txBody>
        </p:sp>
        <p:sp>
          <p:nvSpPr>
            <p:cNvPr id="11" name="Pfeil nach rechts 10"/>
            <p:cNvSpPr/>
            <p:nvPr/>
          </p:nvSpPr>
          <p:spPr>
            <a:xfrm>
              <a:off x="4011562" y="3374922"/>
              <a:ext cx="361335" cy="390833"/>
            </a:xfrm>
            <a:prstGeom prst="rightArrow">
              <a:avLst/>
            </a:prstGeom>
            <a:solidFill>
              <a:srgbClr val="DAE2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483512" y="3396423"/>
              <a:ext cx="59572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You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do </a:t>
              </a:r>
              <a:r>
                <a:rPr lang="de-DE" dirty="0" err="1" smtClean="0"/>
                <a:t>something</a:t>
              </a:r>
              <a:r>
                <a:rPr lang="de-DE" dirty="0" smtClean="0"/>
                <a:t> </a:t>
              </a:r>
              <a:r>
                <a:rPr lang="de-DE" dirty="0" err="1" smtClean="0"/>
                <a:t>about</a:t>
              </a:r>
              <a:r>
                <a:rPr lang="de-DE" dirty="0" smtClean="0"/>
                <a:t> </a:t>
              </a:r>
              <a:r>
                <a:rPr lang="de-DE" dirty="0" err="1" smtClean="0"/>
                <a:t>it</a:t>
              </a:r>
              <a:r>
                <a:rPr lang="de-DE" dirty="0" smtClean="0"/>
                <a:t> </a:t>
              </a:r>
              <a:r>
                <a:rPr lang="de-DE" dirty="0"/>
                <a:t>(</a:t>
              </a:r>
              <a:r>
                <a:rPr lang="de-DE" dirty="0" err="1"/>
                <a:t>Covey</a:t>
              </a:r>
              <a:r>
                <a:rPr lang="de-DE" dirty="0" err="1">
                  <a:latin typeface="Calibri" panose="020F0502020204030204" pitchFamily="34" charset="0"/>
                  <a:cs typeface="Calibri" panose="020F0502020204030204" pitchFamily="34" charset="0"/>
                </a:rPr>
                <a:t>’s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“Circle </a:t>
              </a:r>
              <a:r>
                <a:rPr lang="de-DE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Influence</a:t>
              </a:r>
              <a:r>
                <a:rPr lang="de-DE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r>
                <a:rPr lang="de-D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de-DE" dirty="0"/>
            </a:p>
            <a:p>
              <a:endParaRPr lang="de-DE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103964" y="4327177"/>
            <a:ext cx="10745922" cy="1463040"/>
            <a:chOff x="1103964" y="4327177"/>
            <a:chExt cx="10745922" cy="1463040"/>
          </a:xfrm>
        </p:grpSpPr>
        <p:sp>
          <p:nvSpPr>
            <p:cNvPr id="7" name="Abgerundetes Rechteck 6"/>
            <p:cNvSpPr/>
            <p:nvPr/>
          </p:nvSpPr>
          <p:spPr>
            <a:xfrm>
              <a:off x="1808690" y="5148291"/>
              <a:ext cx="8758529" cy="442451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383879" y="5209835"/>
              <a:ext cx="94660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Smart problem solvers </a:t>
              </a:r>
              <a:r>
                <a:rPr lang="en-US" sz="1600" dirty="0"/>
                <a:t>particularly </a:t>
              </a:r>
              <a:r>
                <a:rPr lang="en-US" sz="1600" dirty="0"/>
                <a:t>work on their </a:t>
              </a:r>
              <a:r>
                <a:rPr lang="en-US" sz="1600" b="1" dirty="0"/>
                <a:t>inputs</a:t>
              </a:r>
              <a:r>
                <a:rPr lang="en-US" sz="1600" dirty="0"/>
                <a:t>—on their </a:t>
              </a:r>
              <a:r>
                <a:rPr lang="en-US" sz="1600" dirty="0"/>
                <a:t>own </a:t>
              </a:r>
              <a:r>
                <a:rPr lang="en-US" sz="1600" b="1" dirty="0"/>
                <a:t>attitude</a:t>
              </a:r>
              <a:r>
                <a:rPr lang="en-US" sz="1600" dirty="0"/>
                <a:t> and </a:t>
              </a:r>
              <a:r>
                <a:rPr lang="en-US" sz="1600" b="1" dirty="0"/>
                <a:t>actions</a:t>
              </a:r>
              <a:r>
                <a:rPr lang="en-US" sz="1600" dirty="0"/>
                <a:t>.</a:t>
              </a:r>
              <a:endParaRPr lang="de-DE" sz="1600" dirty="0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964" y="4327177"/>
              <a:ext cx="1173480" cy="1463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1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745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err="1" smtClean="0">
                <a:solidFill>
                  <a:schemeClr val="bg1"/>
                </a:solidFill>
              </a:rPr>
              <a:t>Mastery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orientation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and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solving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4" y="1475840"/>
            <a:ext cx="8095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Mastery orientation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(focused on input-related goals) vs.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orientation</a:t>
            </a:r>
            <a:b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(focus on reaching certain outcomes).</a:t>
            </a:r>
            <a:b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1670" y="2588929"/>
            <a:ext cx="986664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a study among 868 Indian managers, </a:t>
            </a:r>
            <a:r>
              <a:rPr lang="en-US" b="1" dirty="0" smtClean="0"/>
              <a:t>differences </a:t>
            </a:r>
            <a:r>
              <a:rPr lang="en-US" b="1" dirty="0"/>
              <a:t>in the level </a:t>
            </a:r>
            <a:r>
              <a:rPr lang="en-US" b="1" dirty="0" smtClean="0"/>
              <a:t>of mastery </a:t>
            </a:r>
            <a:r>
              <a:rPr lang="en-US" b="1" dirty="0"/>
              <a:t>orientation had a </a:t>
            </a:r>
            <a:r>
              <a:rPr lang="en-US" b="1" dirty="0" smtClean="0"/>
              <a:t>significant effect </a:t>
            </a:r>
            <a:r>
              <a:rPr lang="en-US" b="1" dirty="0"/>
              <a:t>on job </a:t>
            </a:r>
            <a:r>
              <a:rPr lang="en-US" b="1" dirty="0" smtClean="0"/>
              <a:t>performance</a:t>
            </a:r>
            <a:r>
              <a:rPr lang="en-US" dirty="0" smtClean="0"/>
              <a:t> (no differences were found for </a:t>
            </a:r>
            <a:r>
              <a:rPr lang="en-US" dirty="0"/>
              <a:t>performance goal </a:t>
            </a:r>
            <a:r>
              <a:rPr lang="en-US" dirty="0" smtClean="0"/>
              <a:t>orientation).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/>
              <a:t>Bhargava</a:t>
            </a:r>
            <a:r>
              <a:rPr lang="de-DE" i="1" dirty="0"/>
              <a:t> </a:t>
            </a:r>
            <a:r>
              <a:rPr lang="de-DE" i="1" dirty="0" smtClean="0"/>
              <a:t>&amp; </a:t>
            </a:r>
            <a:r>
              <a:rPr lang="de-DE" i="1" dirty="0" err="1"/>
              <a:t>Pradhan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2018)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41670" y="3849273"/>
            <a:ext cx="9798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Nursing </a:t>
            </a:r>
            <a:r>
              <a:rPr lang="en-US" dirty="0"/>
              <a:t>students </a:t>
            </a:r>
            <a:r>
              <a:rPr lang="en-US" dirty="0" smtClean="0"/>
              <a:t>who received </a:t>
            </a:r>
            <a:r>
              <a:rPr lang="en-US" dirty="0"/>
              <a:t>a short-term </a:t>
            </a:r>
            <a:r>
              <a:rPr lang="en-US" dirty="0" smtClean="0"/>
              <a:t>educational intervention </a:t>
            </a:r>
            <a:r>
              <a:rPr lang="en-US" dirty="0"/>
              <a:t>that helped them develop a stronger </a:t>
            </a:r>
            <a:r>
              <a:rPr lang="en-US" dirty="0" smtClean="0"/>
              <a:t>mastery orientation were </a:t>
            </a:r>
            <a:r>
              <a:rPr lang="en-US" dirty="0"/>
              <a:t>then found to be much </a:t>
            </a:r>
            <a:r>
              <a:rPr lang="en-US" b="1" dirty="0"/>
              <a:t>more</a:t>
            </a:r>
            <a:r>
              <a:rPr lang="en-US" dirty="0"/>
              <a:t> </a:t>
            </a:r>
            <a:r>
              <a:rPr lang="en-US" b="1" dirty="0" smtClean="0"/>
              <a:t>persistent in </a:t>
            </a:r>
            <a:r>
              <a:rPr lang="en-US" b="1" dirty="0"/>
              <a:t>solving </a:t>
            </a:r>
            <a:r>
              <a:rPr lang="en-US" b="1" dirty="0" smtClean="0"/>
              <a:t>problems</a:t>
            </a:r>
            <a:r>
              <a:rPr lang="en-US" dirty="0" smtClean="0"/>
              <a:t>.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(Gardner 2006)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1347017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6" y="2447617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6" y="3713671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8183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4 </a:t>
            </a:r>
            <a:r>
              <a:rPr lang="de-DE" sz="3600" dirty="0" err="1" smtClean="0">
                <a:solidFill>
                  <a:schemeClr val="bg1"/>
                </a:solidFill>
              </a:rPr>
              <a:t>Use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the</a:t>
            </a:r>
            <a:r>
              <a:rPr lang="de-DE" sz="3600" dirty="0" smtClean="0">
                <a:solidFill>
                  <a:schemeClr val="bg1"/>
                </a:solidFill>
              </a:rPr>
              <a:t> power </a:t>
            </a:r>
            <a:r>
              <a:rPr lang="de-DE" sz="3600" dirty="0" err="1" smtClean="0">
                <a:solidFill>
                  <a:schemeClr val="bg1"/>
                </a:solidFill>
              </a:rPr>
              <a:t>of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your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unconscious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mind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793" y="1130390"/>
            <a:ext cx="2387026" cy="1379048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1924671" y="1163296"/>
            <a:ext cx="7004608" cy="4482202"/>
            <a:chOff x="1924671" y="1163296"/>
            <a:chExt cx="7004608" cy="4482202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1924671" y="4022826"/>
              <a:ext cx="5320814" cy="845650"/>
              <a:chOff x="2536723" y="4214509"/>
              <a:chExt cx="5320814" cy="845650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2536723" y="4321746"/>
                <a:ext cx="147484" cy="154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2768836" y="4214509"/>
                <a:ext cx="4906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Do not </a:t>
                </a:r>
                <a:r>
                  <a:rPr lang="de-DE" dirty="0" err="1" smtClean="0"/>
                  <a:t>underestimate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b="1" dirty="0" smtClean="0"/>
                  <a:t>power </a:t>
                </a:r>
                <a:r>
                  <a:rPr lang="de-DE" b="1" dirty="0" err="1" smtClean="0"/>
                  <a:t>of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daydreaming</a:t>
                </a:r>
                <a:endParaRPr lang="de-DE" b="1" dirty="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2536723" y="4798064"/>
                <a:ext cx="147484" cy="154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2768836" y="4690827"/>
                <a:ext cx="508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unconscious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a ‘</a:t>
                </a:r>
                <a:r>
                  <a:rPr lang="de-DE" dirty="0" err="1" smtClean="0"/>
                  <a:t>star</a:t>
                </a:r>
                <a:r>
                  <a:rPr lang="de-DE" dirty="0" smtClean="0"/>
                  <a:t>’ in </a:t>
                </a:r>
                <a:r>
                  <a:rPr lang="de-DE" b="1" dirty="0" err="1" smtClean="0"/>
                  <a:t>pattern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detection</a:t>
                </a:r>
                <a:endParaRPr lang="de-DE" b="1" dirty="0"/>
              </a:p>
            </p:txBody>
          </p:sp>
        </p:grpSp>
        <p:sp>
          <p:nvSpPr>
            <p:cNvPr id="37" name="Ellipse 36"/>
            <p:cNvSpPr/>
            <p:nvPr/>
          </p:nvSpPr>
          <p:spPr>
            <a:xfrm>
              <a:off x="1924671" y="5106404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156784" y="4999167"/>
              <a:ext cx="6772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Prime the </a:t>
              </a:r>
              <a:r>
                <a:rPr lang="en-US" b="1" dirty="0"/>
                <a:t>subconscious part of </a:t>
              </a:r>
              <a:r>
                <a:rPr lang="en-US" b="1" dirty="0" smtClean="0"/>
                <a:t>your </a:t>
              </a:r>
              <a:r>
                <a:rPr lang="en-US" b="1" dirty="0"/>
                <a:t>brain </a:t>
              </a:r>
              <a:r>
                <a:rPr lang="en-US" dirty="0"/>
                <a:t>with a </a:t>
              </a:r>
              <a:r>
                <a:rPr lang="en-US" dirty="0" smtClean="0"/>
                <a:t>problem </a:t>
              </a:r>
              <a:r>
                <a:rPr lang="de-DE" dirty="0" err="1" smtClean="0"/>
                <a:t>statement</a:t>
              </a:r>
              <a:r>
                <a:rPr lang="de-DE" dirty="0" smtClean="0"/>
                <a:t>, </a:t>
              </a:r>
              <a:br>
                <a:rPr lang="de-DE" dirty="0" smtClean="0"/>
              </a:br>
              <a:r>
                <a:rPr lang="de-DE" dirty="0" err="1" smtClean="0"/>
                <a:t>then</a:t>
              </a:r>
              <a:r>
                <a:rPr lang="de-DE" dirty="0" smtClean="0"/>
                <a:t> </a:t>
              </a:r>
              <a:r>
                <a:rPr lang="de-DE" dirty="0" err="1" smtClean="0"/>
                <a:t>resort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resting</a:t>
              </a:r>
              <a:r>
                <a:rPr lang="de-DE" dirty="0" smtClean="0"/>
                <a:t> </a:t>
              </a:r>
              <a:r>
                <a:rPr lang="de-DE" dirty="0" err="1" smtClean="0"/>
                <a:t>or</a:t>
              </a:r>
              <a:r>
                <a:rPr lang="de-DE" dirty="0" smtClean="0"/>
                <a:t> </a:t>
              </a:r>
              <a:r>
                <a:rPr lang="de-DE" dirty="0" err="1" smtClean="0"/>
                <a:t>doing</a:t>
              </a:r>
              <a:r>
                <a:rPr lang="de-DE" dirty="0" smtClean="0"/>
                <a:t> </a:t>
              </a:r>
              <a:r>
                <a:rPr lang="de-DE" dirty="0" err="1" smtClean="0"/>
                <a:t>something</a:t>
              </a:r>
              <a:r>
                <a:rPr lang="de-DE" dirty="0" smtClean="0"/>
                <a:t> </a:t>
              </a:r>
              <a:r>
                <a:rPr lang="de-DE" dirty="0" err="1" smtClean="0"/>
                <a:t>unrelated</a:t>
              </a:r>
              <a:endParaRPr lang="de-DE" b="1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425023" y="1163296"/>
              <a:ext cx="2549649" cy="2646937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084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19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Research on </a:t>
            </a:r>
            <a:r>
              <a:rPr lang="de-DE" sz="3600" dirty="0" err="1" smtClean="0">
                <a:solidFill>
                  <a:schemeClr val="bg1"/>
                </a:solidFill>
              </a:rPr>
              <a:t>the</a:t>
            </a:r>
            <a:r>
              <a:rPr lang="de-DE" sz="3600" dirty="0" smtClean="0">
                <a:solidFill>
                  <a:schemeClr val="bg1"/>
                </a:solidFill>
              </a:rPr>
              <a:t> power </a:t>
            </a:r>
            <a:r>
              <a:rPr lang="de-DE" sz="3600" dirty="0" err="1" smtClean="0">
                <a:solidFill>
                  <a:schemeClr val="bg1"/>
                </a:solidFill>
              </a:rPr>
              <a:t>of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the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unconscious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mind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3" y="1475840"/>
            <a:ext cx="9363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smtClean="0"/>
              <a:t>An </a:t>
            </a:r>
            <a:r>
              <a:rPr lang="de-DE" b="1" dirty="0" err="1" smtClean="0"/>
              <a:t>incubation</a:t>
            </a:r>
            <a:r>
              <a:rPr lang="de-DE" b="1" dirty="0" smtClean="0"/>
              <a:t> </a:t>
            </a:r>
            <a:r>
              <a:rPr lang="en-US" b="1" dirty="0" smtClean="0"/>
              <a:t>period</a:t>
            </a:r>
            <a:r>
              <a:rPr lang="en-US" dirty="0" smtClean="0"/>
              <a:t>—some </a:t>
            </a:r>
            <a:r>
              <a:rPr lang="en-US" dirty="0"/>
              <a:t>time spent away from the problem on </a:t>
            </a:r>
            <a:r>
              <a:rPr lang="en-US" dirty="0" smtClean="0"/>
              <a:t>completely different tasks—can significantly </a:t>
            </a:r>
            <a:r>
              <a:rPr lang="en-US" dirty="0"/>
              <a:t>improve creative </a:t>
            </a:r>
            <a:r>
              <a:rPr lang="en-US" dirty="0" smtClean="0"/>
              <a:t>problem-solving </a:t>
            </a:r>
            <a:r>
              <a:rPr lang="de-DE" dirty="0" err="1" smtClean="0"/>
              <a:t>performance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/>
              <a:t>Gilhooly</a:t>
            </a:r>
            <a:r>
              <a:rPr lang="de-DE" i="1" dirty="0" smtClean="0"/>
              <a:t> et al. 2013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3" y="2691956"/>
            <a:ext cx="953235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College </a:t>
            </a:r>
            <a:r>
              <a:rPr lang="en-US" dirty="0"/>
              <a:t>students who were better in solving </a:t>
            </a:r>
            <a:r>
              <a:rPr lang="en-US" dirty="0" smtClean="0"/>
              <a:t>creative problems </a:t>
            </a:r>
            <a:r>
              <a:rPr lang="en-US" dirty="0"/>
              <a:t>reported </a:t>
            </a:r>
            <a:r>
              <a:rPr lang="en-US" dirty="0" smtClean="0"/>
              <a:t>significantly </a:t>
            </a:r>
            <a:r>
              <a:rPr lang="en-US" dirty="0"/>
              <a:t>more </a:t>
            </a:r>
            <a:r>
              <a:rPr lang="en-US" b="1" dirty="0"/>
              <a:t>mind wandering during </a:t>
            </a:r>
            <a:r>
              <a:rPr lang="en-US" b="1" dirty="0" smtClean="0"/>
              <a:t>the incubation </a:t>
            </a:r>
            <a:r>
              <a:rPr lang="en-US" b="1" dirty="0"/>
              <a:t>stage of the problem-solving process </a:t>
            </a:r>
            <a:r>
              <a:rPr lang="en-US" dirty="0"/>
              <a:t>than ‘non-solvers</a:t>
            </a:r>
            <a:r>
              <a:rPr lang="en-US" dirty="0" smtClean="0"/>
              <a:t>.’ </a:t>
            </a:r>
            <a:br>
              <a:rPr lang="en-US" dirty="0" smtClean="0"/>
            </a:b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Tan et al. 2015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47484" y="4114066"/>
            <a:ext cx="9919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smtClean="0"/>
              <a:t>Study </a:t>
            </a:r>
            <a:r>
              <a:rPr lang="de-DE" dirty="0" err="1" smtClean="0"/>
              <a:t>among</a:t>
            </a:r>
            <a:r>
              <a:rPr lang="de-DE" dirty="0" smtClean="0"/>
              <a:t> </a:t>
            </a:r>
            <a:r>
              <a:rPr lang="de-DE" dirty="0" err="1" smtClean="0"/>
              <a:t>writers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physicists</a:t>
            </a:r>
            <a:r>
              <a:rPr lang="de-DE" dirty="0" smtClean="0"/>
              <a:t>: </a:t>
            </a:r>
            <a:r>
              <a:rPr lang="en-US" dirty="0"/>
              <a:t>One </a:t>
            </a:r>
            <a:r>
              <a:rPr lang="en-US" dirty="0" smtClean="0"/>
              <a:t>fifth </a:t>
            </a:r>
            <a:r>
              <a:rPr lang="en-US" dirty="0"/>
              <a:t>of the </a:t>
            </a:r>
            <a:r>
              <a:rPr lang="en-US" dirty="0" smtClean="0"/>
              <a:t>participants reported </a:t>
            </a:r>
            <a:r>
              <a:rPr lang="en-US" dirty="0"/>
              <a:t>that their best ideas were formed during mind </a:t>
            </a:r>
            <a:r>
              <a:rPr lang="en-US" dirty="0" smtClean="0"/>
              <a:t>wandering that </a:t>
            </a:r>
            <a:r>
              <a:rPr lang="en-US" dirty="0"/>
              <a:t>was </a:t>
            </a:r>
            <a:r>
              <a:rPr lang="en-US" b="1" dirty="0"/>
              <a:t>completely independent of the task</a:t>
            </a:r>
            <a:r>
              <a:rPr lang="en-US" dirty="0"/>
              <a:t>. </a:t>
            </a:r>
            <a:r>
              <a:rPr lang="en-US" dirty="0" smtClean="0"/>
              <a:t>These </a:t>
            </a:r>
            <a:r>
              <a:rPr lang="en-US" dirty="0"/>
              <a:t>ideas were then</a:t>
            </a:r>
          </a:p>
          <a:p>
            <a:r>
              <a:rPr lang="en-US" dirty="0"/>
              <a:t>also </a:t>
            </a:r>
            <a:r>
              <a:rPr lang="en-US" dirty="0" smtClean="0"/>
              <a:t>more likely the right ones to solve a problem.</a:t>
            </a:r>
          </a:p>
          <a:p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(Gable et al. 2019)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1347017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9" y="2534857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9" y="3978464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5009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5 Rally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support </a:t>
            </a:r>
            <a:r>
              <a:rPr lang="de-DE" sz="3600" dirty="0" err="1">
                <a:solidFill>
                  <a:schemeClr val="bg1"/>
                </a:solidFill>
              </a:rPr>
              <a:t>team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BC3B79-B18F-4735-9809-7E2AA7E3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722" y="1150422"/>
            <a:ext cx="2250667" cy="129985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1889160" y="1262332"/>
            <a:ext cx="7167986" cy="3998930"/>
            <a:chOff x="1889160" y="1262332"/>
            <a:chExt cx="7167986" cy="399893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889160" y="3915589"/>
              <a:ext cx="6541084" cy="845650"/>
              <a:chOff x="2536723" y="4214509"/>
              <a:chExt cx="6541084" cy="845650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536723" y="4321746"/>
                <a:ext cx="147484" cy="154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2768836" y="4214509"/>
                <a:ext cx="6308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ways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solve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problem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b="1" dirty="0" err="1" smtClean="0"/>
                  <a:t>to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ask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others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for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help</a:t>
                </a:r>
                <a:endParaRPr lang="de-DE" b="1" dirty="0"/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2536723" y="4798064"/>
                <a:ext cx="147484" cy="154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2768836" y="4690827"/>
                <a:ext cx="4791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Problem-</a:t>
                </a:r>
                <a:r>
                  <a:rPr lang="de-DE" dirty="0" err="1" smtClean="0"/>
                  <a:t>solving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also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seen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a </a:t>
                </a:r>
                <a:r>
                  <a:rPr lang="de-DE" b="1" dirty="0" err="1" smtClean="0"/>
                  <a:t>team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sport</a:t>
                </a:r>
                <a:endParaRPr lang="de-DE" b="1" dirty="0"/>
              </a:p>
            </p:txBody>
          </p:sp>
        </p:grpSp>
        <p:sp>
          <p:nvSpPr>
            <p:cNvPr id="15" name="Ellipse 14"/>
            <p:cNvSpPr/>
            <p:nvPr/>
          </p:nvSpPr>
          <p:spPr>
            <a:xfrm>
              <a:off x="1889160" y="4999167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121273" y="4891930"/>
              <a:ext cx="6935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Share </a:t>
              </a:r>
              <a:r>
                <a:rPr lang="de-DE" dirty="0" err="1" smtClean="0"/>
                <a:t>your</a:t>
              </a:r>
              <a:r>
                <a:rPr lang="de-DE" dirty="0" smtClean="0"/>
                <a:t> </a:t>
              </a:r>
              <a:r>
                <a:rPr lang="de-DE" dirty="0" err="1" smtClean="0"/>
                <a:t>problem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</a:t>
              </a:r>
              <a:r>
                <a:rPr lang="de-DE" dirty="0" err="1"/>
                <a:t>g</a:t>
              </a:r>
              <a:r>
                <a:rPr lang="de-DE" dirty="0" err="1" smtClean="0"/>
                <a:t>et</a:t>
              </a:r>
              <a:r>
                <a:rPr lang="de-DE" dirty="0" smtClean="0"/>
                <a:t> </a:t>
              </a:r>
              <a:r>
                <a:rPr lang="de-DE" b="1" dirty="0" err="1" smtClean="0"/>
                <a:t>new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insights</a:t>
              </a:r>
              <a:r>
                <a:rPr lang="de-DE" dirty="0" smtClean="0"/>
                <a:t>, </a:t>
              </a:r>
              <a:r>
                <a:rPr lang="de-DE" b="1" dirty="0" err="1" smtClean="0"/>
                <a:t>new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perspectives</a:t>
              </a:r>
              <a:r>
                <a:rPr lang="de-DE" dirty="0" smtClean="0"/>
                <a:t>, </a:t>
              </a:r>
              <a:r>
                <a:rPr lang="de-DE" b="1" dirty="0" err="1" smtClean="0"/>
                <a:t>new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ideas</a:t>
              </a:r>
              <a:endParaRPr lang="de-DE" b="1" dirty="0"/>
            </a:p>
          </p:txBody>
        </p:sp>
        <p:sp>
          <p:nvSpPr>
            <p:cNvPr id="2" name="Ellipse 1"/>
            <p:cNvSpPr/>
            <p:nvPr/>
          </p:nvSpPr>
          <p:spPr>
            <a:xfrm>
              <a:off x="3705046" y="1262332"/>
              <a:ext cx="2481200" cy="244886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653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10979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 smtClean="0">
                <a:solidFill>
                  <a:schemeClr val="bg1"/>
                </a:solidFill>
              </a:rPr>
              <a:t>Three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questions</a:t>
            </a:r>
            <a:r>
              <a:rPr lang="de-DE" sz="3600" dirty="0" smtClean="0">
                <a:solidFill>
                  <a:schemeClr val="bg1"/>
                </a:solidFill>
              </a:rPr>
              <a:t>: Who </a:t>
            </a:r>
            <a:r>
              <a:rPr lang="de-DE" sz="3600" dirty="0" err="1" smtClean="0">
                <a:solidFill>
                  <a:schemeClr val="bg1"/>
                </a:solidFill>
              </a:rPr>
              <a:t>can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help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you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to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solve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the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r>
              <a:rPr lang="de-DE" sz="3600" dirty="0" smtClean="0">
                <a:solidFill>
                  <a:schemeClr val="bg1"/>
                </a:solidFill>
              </a:rPr>
              <a:t>?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" name="Ovale Legende 1"/>
          <p:cNvSpPr/>
          <p:nvPr/>
        </p:nvSpPr>
        <p:spPr>
          <a:xfrm>
            <a:off x="1246237" y="1198480"/>
            <a:ext cx="4048432" cy="1651819"/>
          </a:xfrm>
          <a:prstGeom prst="wedgeEllipseCallout">
            <a:avLst>
              <a:gd name="adj1" fmla="val 38730"/>
              <a:gd name="adj2" fmla="val 73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Who </a:t>
            </a:r>
            <a:r>
              <a:rPr lang="de-DE" sz="2400" dirty="0" err="1" smtClean="0"/>
              <a:t>knows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14" name="Ovale Legende 13"/>
          <p:cNvSpPr/>
          <p:nvPr/>
        </p:nvSpPr>
        <p:spPr>
          <a:xfrm>
            <a:off x="6531077" y="1611436"/>
            <a:ext cx="4048432" cy="1651819"/>
          </a:xfrm>
          <a:prstGeom prst="wedgeEllipseCallout">
            <a:avLst>
              <a:gd name="adj1" fmla="val -42509"/>
              <a:gd name="adj2" fmla="val 75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Who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already</a:t>
            </a:r>
            <a:r>
              <a:rPr lang="de-DE" sz="2400" dirty="0" smtClean="0"/>
              <a:t> </a:t>
            </a:r>
            <a:r>
              <a:rPr lang="de-DE" sz="2400" dirty="0" err="1" smtClean="0"/>
              <a:t>successfully</a:t>
            </a:r>
            <a:r>
              <a:rPr lang="de-DE" sz="2400" dirty="0" smtClean="0"/>
              <a:t> </a:t>
            </a:r>
            <a:r>
              <a:rPr lang="de-DE" sz="2400" dirty="0" err="1" smtClean="0"/>
              <a:t>solved</a:t>
            </a:r>
            <a:r>
              <a:rPr lang="de-DE" sz="2400" dirty="0" smtClean="0"/>
              <a:t> a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15" name="Ovale Legende 14"/>
          <p:cNvSpPr/>
          <p:nvPr/>
        </p:nvSpPr>
        <p:spPr>
          <a:xfrm>
            <a:off x="2534265" y="3425721"/>
            <a:ext cx="4048432" cy="1651819"/>
          </a:xfrm>
          <a:prstGeom prst="wedgeEllipseCallout">
            <a:avLst>
              <a:gd name="adj1" fmla="val 41280"/>
              <a:gd name="adj2" fmla="val 69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Who </a:t>
            </a:r>
            <a:r>
              <a:rPr lang="de-DE" sz="2400" dirty="0" err="1" smtClean="0"/>
              <a:t>could</a:t>
            </a:r>
            <a:r>
              <a:rPr lang="de-DE" sz="2400" dirty="0" smtClean="0"/>
              <a:t> I </a:t>
            </a:r>
            <a:r>
              <a:rPr lang="de-DE" sz="2400" dirty="0" err="1" smtClean="0"/>
              <a:t>include</a:t>
            </a:r>
            <a:r>
              <a:rPr lang="de-DE" sz="2400" dirty="0" smtClean="0"/>
              <a:t> in </a:t>
            </a:r>
            <a:r>
              <a:rPr lang="de-DE" sz="2400" dirty="0" err="1" smtClean="0"/>
              <a:t>my</a:t>
            </a:r>
            <a:r>
              <a:rPr lang="de-DE" sz="2400" dirty="0" smtClean="0"/>
              <a:t>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team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003258" y="4924487"/>
            <a:ext cx="10745922" cy="1463040"/>
            <a:chOff x="1103964" y="4327177"/>
            <a:chExt cx="10745922" cy="1463040"/>
          </a:xfrm>
        </p:grpSpPr>
        <p:sp>
          <p:nvSpPr>
            <p:cNvPr id="17" name="Abgerundetes Rechteck 16"/>
            <p:cNvSpPr/>
            <p:nvPr/>
          </p:nvSpPr>
          <p:spPr>
            <a:xfrm>
              <a:off x="1808691" y="5148291"/>
              <a:ext cx="7730984" cy="442451"/>
            </a:xfrm>
            <a:prstGeom prst="round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383879" y="5209835"/>
              <a:ext cx="94660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Look for people with the </a:t>
              </a:r>
              <a:r>
                <a:rPr lang="en-US" sz="1600" b="1" dirty="0" smtClean="0"/>
                <a:t>right mindset </a:t>
              </a:r>
              <a:r>
                <a:rPr lang="en-US" sz="1600" dirty="0" smtClean="0"/>
                <a:t>(positive, encouraging, seeing the potential)</a:t>
              </a:r>
              <a:endParaRPr lang="de-DE" sz="1600" dirty="0"/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964" y="4327177"/>
              <a:ext cx="1173480" cy="1463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7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872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smtClean="0">
                <a:solidFill>
                  <a:schemeClr val="bg1"/>
                </a:solidFill>
              </a:rPr>
              <a:t>The </a:t>
            </a:r>
            <a:r>
              <a:rPr lang="de-DE" sz="3600" dirty="0" err="1" smtClean="0">
                <a:solidFill>
                  <a:schemeClr val="bg1"/>
                </a:solidFill>
              </a:rPr>
              <a:t>role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of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teamwork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for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solving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4" y="1475840"/>
            <a:ext cx="809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 of 3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better than the best individuals and pairs on highly intellective problems (larger groups did not perform better than groups of 3). </a:t>
            </a:r>
          </a:p>
          <a:p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/>
              <a:t>Laughlin</a:t>
            </a:r>
            <a:r>
              <a:rPr lang="de-DE" i="1" dirty="0" smtClean="0"/>
              <a:t> et al. 2006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4" y="2755151"/>
            <a:ext cx="887505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Positive </a:t>
            </a:r>
            <a:r>
              <a:rPr lang="en-US" b="1" dirty="0"/>
              <a:t>spillover </a:t>
            </a:r>
            <a:r>
              <a:rPr lang="en-US" b="1" dirty="0" smtClean="0"/>
              <a:t>effect </a:t>
            </a:r>
            <a:r>
              <a:rPr lang="en-US" b="1" dirty="0"/>
              <a:t>of joint </a:t>
            </a:r>
            <a:r>
              <a:rPr lang="en-US" b="1" dirty="0" smtClean="0"/>
              <a:t>problem solving </a:t>
            </a:r>
            <a:r>
              <a:rPr lang="en-US" b="1" dirty="0"/>
              <a:t>on subsequent individual </a:t>
            </a:r>
            <a:r>
              <a:rPr lang="en-US" b="1" dirty="0" smtClean="0"/>
              <a:t>performance</a:t>
            </a:r>
          </a:p>
          <a:p>
            <a:r>
              <a:rPr lang="en-US" dirty="0" smtClean="0"/>
              <a:t>(experience of team decision making can have a positive effect on individual problem-</a:t>
            </a:r>
            <a:br>
              <a:rPr lang="en-US" dirty="0" smtClean="0"/>
            </a:br>
            <a:r>
              <a:rPr lang="en-US" dirty="0" smtClean="0"/>
              <a:t>solving skills)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i="1" dirty="0" err="1" smtClean="0"/>
              <a:t>Maciejovsky</a:t>
            </a:r>
            <a:r>
              <a:rPr lang="de-DE" i="1" dirty="0" smtClean="0"/>
              <a:t> et al. 2013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47485" y="4015495"/>
            <a:ext cx="9919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Working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en-US" dirty="0" smtClean="0"/>
              <a:t>help </a:t>
            </a:r>
            <a:r>
              <a:rPr lang="en-US" dirty="0"/>
              <a:t>people to better </a:t>
            </a:r>
            <a:r>
              <a:rPr lang="en-US" b="1" dirty="0"/>
              <a:t>comprehend a problematic situation, </a:t>
            </a:r>
            <a:r>
              <a:rPr lang="en-US" b="1" dirty="0" smtClean="0"/>
              <a:t>generate more </a:t>
            </a:r>
            <a:r>
              <a:rPr lang="en-US" b="1" dirty="0"/>
              <a:t>creative solutions, and gain new insights</a:t>
            </a:r>
            <a:r>
              <a:rPr lang="en-US" dirty="0"/>
              <a:t>. </a:t>
            </a:r>
            <a:r>
              <a:rPr lang="en-US" dirty="0" smtClean="0"/>
              <a:t>Benefits of social </a:t>
            </a:r>
            <a:r>
              <a:rPr lang="en-US" dirty="0"/>
              <a:t>interaction: seeking and giving help,</a:t>
            </a:r>
          </a:p>
          <a:p>
            <a:r>
              <a:rPr lang="en-US" dirty="0"/>
              <a:t>reframing a problem with the help of </a:t>
            </a:r>
            <a:r>
              <a:rPr lang="en-US" dirty="0" smtClean="0"/>
              <a:t>different </a:t>
            </a:r>
            <a:r>
              <a:rPr lang="en-US" dirty="0"/>
              <a:t>perspectives, </a:t>
            </a:r>
            <a:r>
              <a:rPr lang="en-US" dirty="0" smtClean="0"/>
              <a:t>getting </a:t>
            </a:r>
            <a:r>
              <a:rPr lang="en-US" dirty="0"/>
              <a:t>positive reinforcement from </a:t>
            </a:r>
            <a:r>
              <a:rPr lang="en-US" dirty="0" smtClean="0"/>
              <a:t>others. </a:t>
            </a:r>
          </a:p>
          <a:p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Hargadon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Bechky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2006)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1347017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2613839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3879893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8202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Beware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common</a:t>
            </a:r>
            <a:r>
              <a:rPr lang="de-DE" sz="3600" dirty="0">
                <a:solidFill>
                  <a:schemeClr val="bg1"/>
                </a:solidFill>
              </a:rPr>
              <a:t>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errors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pixabay.com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21D289-AD67-4737-B43F-10384E3C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044" y="1140771"/>
            <a:ext cx="2449966" cy="141495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375920" y="1712107"/>
            <a:ext cx="3204839" cy="3484615"/>
            <a:chOff x="375920" y="1712107"/>
            <a:chExt cx="3204839" cy="348461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8434" y="1712107"/>
              <a:ext cx="1349536" cy="1190274"/>
            </a:xfrm>
            <a:prstGeom prst="rect">
              <a:avLst/>
            </a:prstGeom>
          </p:spPr>
        </p:pic>
        <p:sp>
          <p:nvSpPr>
            <p:cNvPr id="4" name="Abgerundetes Rechteck 3"/>
            <p:cNvSpPr/>
            <p:nvPr/>
          </p:nvSpPr>
          <p:spPr>
            <a:xfrm>
              <a:off x="415870" y="3092449"/>
              <a:ext cx="3124940" cy="662422"/>
            </a:xfrm>
            <a:prstGeom prst="roundRect">
              <a:avLst/>
            </a:prstGeom>
            <a:solidFill>
              <a:srgbClr val="FFCC00"/>
            </a:solidFill>
            <a:ln>
              <a:solidFill>
                <a:srgbClr val="0E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chemeClr val="tx1"/>
                  </a:solidFill>
                </a:rPr>
                <a:t>Solving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the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wrong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problem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75920" y="3965616"/>
              <a:ext cx="320483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1600" dirty="0" smtClean="0"/>
                <a:t>Think </a:t>
              </a:r>
              <a:r>
                <a:rPr lang="de-DE" sz="1600" dirty="0" err="1" smtClean="0"/>
                <a:t>twice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before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taking</a:t>
              </a:r>
              <a:r>
                <a:rPr lang="de-DE" sz="1600" dirty="0" smtClean="0"/>
                <a:t> a </a:t>
              </a:r>
              <a:br>
                <a:rPr lang="de-DE" sz="1600" dirty="0" smtClean="0"/>
              </a:br>
              <a:r>
                <a:rPr lang="de-DE" sz="1600" dirty="0" err="1" smtClean="0"/>
                <a:t>problem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for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granted</a:t>
              </a:r>
              <a:r>
                <a:rPr lang="de-DE" sz="1600" dirty="0" smtClean="0"/>
                <a:t>.</a:t>
              </a:r>
            </a:p>
            <a:p>
              <a:pPr algn="ctr"/>
              <a:r>
                <a:rPr lang="de-DE" sz="1600" dirty="0" smtClean="0"/>
                <a:t>Do not </a:t>
              </a:r>
              <a:r>
                <a:rPr lang="de-DE" sz="1600" dirty="0" err="1" smtClean="0"/>
                <a:t>waste</a:t>
              </a:r>
              <a:r>
                <a:rPr lang="de-DE" sz="1600" dirty="0" smtClean="0"/>
                <a:t> time </a:t>
              </a:r>
              <a:r>
                <a:rPr lang="de-DE" sz="1600" dirty="0" err="1" smtClean="0"/>
                <a:t>trying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to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solve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wrong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problem</a:t>
              </a:r>
              <a:r>
                <a:rPr lang="de-DE" sz="1600" dirty="0" smtClean="0"/>
                <a:t>.</a:t>
              </a:r>
              <a:endParaRPr lang="de-DE" sz="1600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706526" y="1712107"/>
            <a:ext cx="3204839" cy="3946280"/>
            <a:chOff x="3706526" y="1712107"/>
            <a:chExt cx="3204839" cy="394628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9040" y="1712107"/>
              <a:ext cx="1349536" cy="1190274"/>
            </a:xfrm>
            <a:prstGeom prst="rect">
              <a:avLst/>
            </a:prstGeom>
          </p:spPr>
        </p:pic>
        <p:sp>
          <p:nvSpPr>
            <p:cNvPr id="13" name="Abgerundetes Rechteck 12"/>
            <p:cNvSpPr/>
            <p:nvPr/>
          </p:nvSpPr>
          <p:spPr>
            <a:xfrm>
              <a:off x="3746476" y="3092449"/>
              <a:ext cx="3124940" cy="662422"/>
            </a:xfrm>
            <a:prstGeom prst="roundRect">
              <a:avLst/>
            </a:prstGeom>
            <a:solidFill>
              <a:srgbClr val="FFCC00"/>
            </a:solidFill>
            <a:ln>
              <a:solidFill>
                <a:srgbClr val="0E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chemeClr val="tx1"/>
                  </a:solidFill>
                </a:rPr>
                <a:t>Being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too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attached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to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br>
                <a:rPr lang="de-DE" b="1" dirty="0" smtClean="0">
                  <a:solidFill>
                    <a:schemeClr val="tx1"/>
                  </a:solidFill>
                </a:rPr>
              </a:br>
              <a:r>
                <a:rPr lang="de-DE" b="1" dirty="0" err="1" smtClean="0">
                  <a:solidFill>
                    <a:schemeClr val="tx1"/>
                  </a:solidFill>
                </a:rPr>
                <a:t>pet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ideas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706526" y="3965616"/>
              <a:ext cx="320483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1600" dirty="0" err="1" smtClean="0"/>
                <a:t>Avoid</a:t>
              </a:r>
              <a:r>
                <a:rPr lang="de-DE" sz="1600" dirty="0" smtClean="0"/>
                <a:t> </a:t>
              </a:r>
              <a:r>
                <a:rPr lang="de-DE" sz="1600" i="1" dirty="0" err="1" smtClean="0"/>
                <a:t>selective</a:t>
              </a:r>
              <a:r>
                <a:rPr lang="de-DE" sz="1600" i="1" dirty="0" smtClean="0"/>
                <a:t> </a:t>
              </a:r>
              <a:r>
                <a:rPr lang="de-DE" sz="1600" i="1" dirty="0" err="1" smtClean="0"/>
                <a:t>thinking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r>
                <a:rPr lang="de-DE" sz="1600" dirty="0" err="1" smtClean="0"/>
                <a:t>and</a:t>
              </a:r>
              <a:r>
                <a:rPr lang="de-DE" sz="1600" dirty="0" smtClean="0"/>
                <a:t> </a:t>
              </a:r>
              <a:r>
                <a:rPr lang="de-DE" sz="1600" i="1" dirty="0" err="1" smtClean="0"/>
                <a:t>assumptive</a:t>
              </a:r>
              <a:r>
                <a:rPr lang="de-DE" sz="1600" i="1" dirty="0" smtClean="0"/>
                <a:t> </a:t>
              </a:r>
              <a:r>
                <a:rPr lang="de-DE" sz="1600" i="1" dirty="0" err="1" smtClean="0"/>
                <a:t>thinking</a:t>
              </a:r>
              <a:r>
                <a:rPr lang="de-DE" sz="1600" dirty="0" smtClean="0"/>
                <a:t>.</a:t>
              </a:r>
            </a:p>
            <a:p>
              <a:pPr algn="ctr">
                <a:spcAft>
                  <a:spcPts val="1200"/>
                </a:spcAft>
              </a:pPr>
              <a:r>
                <a:rPr lang="de-DE" sz="1600" dirty="0" err="1" smtClean="0"/>
                <a:t>Question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your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assumptions</a:t>
              </a:r>
              <a:r>
                <a:rPr lang="de-DE" sz="1600" dirty="0" smtClean="0"/>
                <a:t>.</a:t>
              </a:r>
            </a:p>
            <a:p>
              <a:pPr algn="ctr"/>
              <a:r>
                <a:rPr lang="de-DE" sz="1600" dirty="0" err="1" smtClean="0"/>
                <a:t>Remain</a:t>
              </a:r>
              <a:r>
                <a:rPr lang="de-DE" sz="1600" dirty="0" smtClean="0"/>
                <a:t> open </a:t>
              </a:r>
              <a:r>
                <a:rPr lang="de-DE" sz="1600" dirty="0" err="1" smtClean="0"/>
                <a:t>to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hearing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and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considering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contradicting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facts</a:t>
              </a:r>
              <a:r>
                <a:rPr lang="de-DE" sz="1600" dirty="0" smtClean="0"/>
                <a:t>.</a:t>
              </a:r>
              <a:endParaRPr lang="de-DE" sz="16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997182" y="1712107"/>
            <a:ext cx="3204839" cy="4223279"/>
            <a:chOff x="6997182" y="1712107"/>
            <a:chExt cx="3204839" cy="4223279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9696" y="1712107"/>
              <a:ext cx="1349536" cy="1190274"/>
            </a:xfrm>
            <a:prstGeom prst="rect">
              <a:avLst/>
            </a:prstGeom>
          </p:spPr>
        </p:pic>
        <p:sp>
          <p:nvSpPr>
            <p:cNvPr id="16" name="Abgerundetes Rechteck 15"/>
            <p:cNvSpPr/>
            <p:nvPr/>
          </p:nvSpPr>
          <p:spPr>
            <a:xfrm>
              <a:off x="7037132" y="3092449"/>
              <a:ext cx="3124940" cy="662422"/>
            </a:xfrm>
            <a:prstGeom prst="roundRect">
              <a:avLst/>
            </a:prstGeom>
            <a:solidFill>
              <a:srgbClr val="FFCC00"/>
            </a:solidFill>
            <a:ln>
              <a:solidFill>
                <a:srgbClr val="0E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chemeClr val="tx1"/>
                  </a:solidFill>
                </a:rPr>
                <a:t>Misjudging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other</a:t>
              </a:r>
              <a:r>
                <a:rPr lang="de-DE" b="1" dirty="0" smtClean="0">
                  <a:solidFill>
                    <a:schemeClr val="tx1"/>
                  </a:solidFill>
                </a:rPr>
                <a:t> </a:t>
              </a:r>
              <a:r>
                <a:rPr lang="de-DE" b="1" dirty="0" err="1" smtClean="0">
                  <a:solidFill>
                    <a:schemeClr val="tx1"/>
                  </a:solidFill>
                </a:rPr>
                <a:t>people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997182" y="3965616"/>
              <a:ext cx="3204839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1600" dirty="0" err="1" smtClean="0"/>
                <a:t>Beware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of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the</a:t>
              </a:r>
              <a:r>
                <a:rPr lang="de-DE" sz="1600" dirty="0" smtClean="0"/>
                <a:t> </a:t>
              </a:r>
              <a:r>
                <a:rPr lang="de-DE" sz="1600" i="1" dirty="0" smtClean="0"/>
                <a:t>fundamental </a:t>
              </a:r>
              <a:r>
                <a:rPr lang="de-DE" sz="1600" i="1" dirty="0" err="1" smtClean="0"/>
                <a:t>attribution</a:t>
              </a:r>
              <a:r>
                <a:rPr lang="de-DE" sz="1600" i="1" dirty="0" smtClean="0"/>
                <a:t> </a:t>
              </a:r>
              <a:r>
                <a:rPr lang="de-DE" sz="1600" i="1" dirty="0" err="1" smtClean="0"/>
                <a:t>error</a:t>
              </a:r>
              <a:r>
                <a:rPr lang="de-DE" sz="1600" i="1" dirty="0" smtClean="0"/>
                <a:t> </a:t>
              </a:r>
              <a:r>
                <a:rPr lang="de-DE" sz="1600" dirty="0" smtClean="0"/>
                <a:t>(</a:t>
              </a:r>
              <a:r>
                <a:rPr lang="de-DE" sz="1600" dirty="0" err="1" smtClean="0"/>
                <a:t>assumption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that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r>
                <a:rPr lang="de-DE" sz="1600" dirty="0" err="1" smtClean="0"/>
                <a:t>how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people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behave</a:t>
              </a:r>
              <a:r>
                <a:rPr lang="de-DE" sz="1600" dirty="0" smtClean="0"/>
                <a:t> in </a:t>
              </a:r>
              <a:r>
                <a:rPr lang="de-DE" sz="1600" dirty="0" err="1" smtClean="0"/>
                <a:t>one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situation</a:t>
              </a:r>
              <a:r>
                <a:rPr lang="de-DE" sz="1600" dirty="0" smtClean="0"/>
                <a:t/>
              </a:r>
              <a:br>
                <a:rPr lang="de-DE" sz="1600" dirty="0" smtClean="0"/>
              </a:br>
              <a:r>
                <a:rPr lang="de-DE" sz="1600" dirty="0" err="1" smtClean="0"/>
                <a:t>is</a:t>
              </a:r>
              <a:r>
                <a:rPr lang="de-DE" sz="1600" dirty="0" smtClean="0"/>
                <a:t> a </a:t>
              </a:r>
              <a:r>
                <a:rPr lang="de-DE" sz="1600" dirty="0" err="1" smtClean="0"/>
                <a:t>good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indicator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for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their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general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behavior</a:t>
              </a:r>
              <a:r>
                <a:rPr lang="de-DE" sz="1600" dirty="0" smtClean="0"/>
                <a:t>).</a:t>
              </a:r>
            </a:p>
            <a:p>
              <a:pPr algn="ctr">
                <a:spcAft>
                  <a:spcPts val="1200"/>
                </a:spcAft>
              </a:pPr>
              <a:r>
                <a:rPr lang="de-DE" sz="1600" dirty="0" err="1" smtClean="0"/>
                <a:t>Understand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that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people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behave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differently</a:t>
              </a:r>
              <a:r>
                <a:rPr lang="de-DE" sz="1600" dirty="0" smtClean="0"/>
                <a:t> in different </a:t>
              </a:r>
              <a:r>
                <a:rPr lang="de-DE" sz="1600" dirty="0" err="1" smtClean="0"/>
                <a:t>situations</a:t>
              </a:r>
              <a:r>
                <a:rPr lang="de-DE" sz="1600" dirty="0" smtClean="0"/>
                <a:t>.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0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8505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Research on </a:t>
            </a:r>
            <a:r>
              <a:rPr lang="de-DE" sz="3600" dirty="0" err="1" smtClean="0">
                <a:solidFill>
                  <a:schemeClr val="bg1"/>
                </a:solidFill>
              </a:rPr>
              <a:t>avoiding</a:t>
            </a:r>
            <a:r>
              <a:rPr lang="de-DE" sz="3600" dirty="0" smtClean="0">
                <a:solidFill>
                  <a:schemeClr val="bg1"/>
                </a:solidFill>
              </a:rPr>
              <a:t> problem-</a:t>
            </a:r>
            <a:r>
              <a:rPr lang="de-DE" sz="3600" dirty="0" err="1" smtClean="0">
                <a:solidFill>
                  <a:schemeClr val="bg1"/>
                </a:solidFill>
              </a:rPr>
              <a:t>solving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errors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4" y="1475840"/>
            <a:ext cx="11042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A clear correlation was observed between </a:t>
            </a:r>
            <a:r>
              <a:rPr lang="en-US" b="1" dirty="0"/>
              <a:t>problem </a:t>
            </a:r>
            <a:r>
              <a:rPr lang="en-US" b="1" dirty="0" smtClean="0"/>
              <a:t>construction ability </a:t>
            </a:r>
            <a:r>
              <a:rPr lang="en-US" dirty="0" smtClean="0"/>
              <a:t>(the ability to find </a:t>
            </a:r>
            <a:r>
              <a:rPr lang="en-US" dirty="0"/>
              <a:t>and </a:t>
            </a:r>
            <a:r>
              <a:rPr lang="en-US" dirty="0" smtClean="0"/>
              <a:t>formulate the </a:t>
            </a:r>
            <a:r>
              <a:rPr lang="en-US" dirty="0"/>
              <a:t>right problem before you attempt to solve </a:t>
            </a:r>
            <a:r>
              <a:rPr lang="en-US" dirty="0" smtClean="0"/>
              <a:t>it) and the quality </a:t>
            </a:r>
            <a:r>
              <a:rPr lang="en-US" dirty="0"/>
              <a:t>and originality of </a:t>
            </a:r>
            <a:r>
              <a:rPr lang="en-US" dirty="0" smtClean="0"/>
              <a:t>solutions.</a:t>
            </a:r>
          </a:p>
          <a:p>
            <a:r>
              <a:rPr lang="de-DE" i="1" dirty="0" smtClean="0"/>
              <a:t>(Reiter-Palmon et al. 1998)</a:t>
            </a:r>
            <a:endParaRPr lang="de-AT" i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47484" y="2755151"/>
            <a:ext cx="887505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Confirmation bias: </a:t>
            </a:r>
            <a:r>
              <a:rPr lang="en-US" dirty="0" smtClean="0"/>
              <a:t>Psychiatrists </a:t>
            </a:r>
            <a:r>
              <a:rPr lang="en-US" dirty="0"/>
              <a:t>who </a:t>
            </a:r>
            <a:r>
              <a:rPr lang="en-US" dirty="0" smtClean="0"/>
              <a:t>failed </a:t>
            </a:r>
            <a:r>
              <a:rPr lang="en-US" dirty="0"/>
              <a:t>to seek evidence that </a:t>
            </a:r>
            <a:r>
              <a:rPr lang="en-US" dirty="0" smtClean="0"/>
              <a:t>might contradict </a:t>
            </a:r>
            <a:r>
              <a:rPr lang="en-US" dirty="0"/>
              <a:t>their initial diagnosis of a patient made a wrong </a:t>
            </a:r>
            <a:r>
              <a:rPr lang="en-US" dirty="0" smtClean="0"/>
              <a:t>diagnosis in </a:t>
            </a:r>
            <a:r>
              <a:rPr lang="en-US" dirty="0"/>
              <a:t>70 percent of the </a:t>
            </a:r>
            <a:r>
              <a:rPr lang="en-US" dirty="0" smtClean="0"/>
              <a:t>cases.</a:t>
            </a:r>
          </a:p>
          <a:p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i="1" dirty="0" smtClean="0"/>
              <a:t>Mendel et al. 2011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47484" y="4015495"/>
            <a:ext cx="1035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A very </a:t>
            </a:r>
            <a:r>
              <a:rPr lang="en-US" b="1" dirty="0" smtClean="0"/>
              <a:t>low correlation </a:t>
            </a:r>
            <a:r>
              <a:rPr lang="en-US" dirty="0" smtClean="0"/>
              <a:t>was observed between </a:t>
            </a:r>
            <a:r>
              <a:rPr lang="en-US" dirty="0"/>
              <a:t>performance in job interviews and actual </a:t>
            </a:r>
            <a:r>
              <a:rPr lang="en-US" dirty="0" smtClean="0"/>
              <a:t>job performance</a:t>
            </a:r>
          </a:p>
          <a:p>
            <a:r>
              <a:rPr lang="en-US" dirty="0" smtClean="0"/>
              <a:t>(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beware of judging people only on how they present themselves in one particular situation).</a:t>
            </a:r>
            <a:br>
              <a:rPr lang="en-US" dirty="0" smtClean="0"/>
            </a:b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Nisbett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2016)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1347017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2613839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3879893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347124" y="2050654"/>
            <a:ext cx="4745787" cy="330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Part </a:t>
            </a:r>
            <a:r>
              <a:rPr lang="de-DE" sz="2000" b="1" dirty="0" smtClean="0"/>
              <a:t>I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/>
              <a:t>SOLVE IT!</a:t>
            </a:r>
            <a:br>
              <a:rPr lang="de-DE" sz="3200" b="1" i="1" dirty="0"/>
            </a:br>
            <a:r>
              <a:rPr lang="de-DE" sz="3200" b="1" i="1" dirty="0"/>
              <a:t>The Mindset and Tools </a:t>
            </a:r>
            <a:r>
              <a:rPr lang="de-DE" sz="3200" b="1" i="1" dirty="0" err="1"/>
              <a:t>of</a:t>
            </a:r>
            <a:r>
              <a:rPr lang="de-DE" sz="3200" b="1" i="1" dirty="0"/>
              <a:t> </a:t>
            </a:r>
          </a:p>
          <a:p>
            <a:pPr algn="ctr"/>
            <a:r>
              <a:rPr lang="de-DE" sz="3200" b="1" i="1" dirty="0"/>
              <a:t>Smart Problem </a:t>
            </a:r>
            <a:r>
              <a:rPr lang="de-DE" sz="3200" b="1" i="1" dirty="0" err="1"/>
              <a:t>Solvers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543063" y="146497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616726" y="157511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5058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book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A535C8-80BD-441A-94A3-285C2C202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t="9602" r="20430" b="10641"/>
          <a:stretch/>
        </p:blipFill>
        <p:spPr>
          <a:xfrm>
            <a:off x="6181409" y="1470886"/>
            <a:ext cx="3986462" cy="44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presentation</a:t>
            </a:r>
            <a:endParaRPr lang="de-DE" sz="16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THE PROBLEM-SOLVING</a:t>
            </a:r>
          </a:p>
        </p:txBody>
      </p:sp>
      <p:sp>
        <p:nvSpPr>
          <p:cNvPr id="9" name="Rechteck 8"/>
          <p:cNvSpPr/>
          <p:nvPr/>
        </p:nvSpPr>
        <p:spPr>
          <a:xfrm>
            <a:off x="1810546" y="5289193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1C78AB"/>
                </a:solidFill>
              </a:rPr>
              <a:t>MINDSET</a:t>
            </a:r>
            <a:endParaRPr lang="de-DE" sz="5400" b="1" dirty="0">
              <a:solidFill>
                <a:srgbClr val="1C78AB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en-US" sz="800" dirty="0"/>
              <a:t>pixabay.com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E5FD289-62F3-4064-8766-B9210AAE2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5172"/>
          <a:stretch/>
        </p:blipFill>
        <p:spPr>
          <a:xfrm>
            <a:off x="1826944" y="1166492"/>
            <a:ext cx="8162252" cy="29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7937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Overview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problem-</a:t>
            </a:r>
            <a:r>
              <a:rPr lang="de-DE" sz="3600" dirty="0" err="1">
                <a:solidFill>
                  <a:schemeClr val="bg1"/>
                </a:solidFill>
              </a:rPr>
              <a:t>solving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mindset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71" name="Picture 2" descr="Gehirn, Kopf, Wissenschaft, Menschliche, Biologie">
            <a:extLst>
              <a:ext uri="{FF2B5EF4-FFF2-40B4-BE49-F238E27FC236}">
                <a16:creationId xmlns:a16="http://schemas.microsoft.com/office/drawing/2014/main" id="{EF74379F-45A2-43E0-A97F-98DF72EB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72" y="2540380"/>
            <a:ext cx="2239281" cy="30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Abgerundetes Rechteck 5">
            <a:extLst>
              <a:ext uri="{FF2B5EF4-FFF2-40B4-BE49-F238E27FC236}">
                <a16:creationId xmlns:a16="http://schemas.microsoft.com/office/drawing/2014/main" id="{8F2FA330-A084-4EF2-AAB3-0C495C039F93}"/>
              </a:ext>
            </a:extLst>
          </p:cNvPr>
          <p:cNvSpPr/>
          <p:nvPr/>
        </p:nvSpPr>
        <p:spPr>
          <a:xfrm>
            <a:off x="2060331" y="1861115"/>
            <a:ext cx="2212598" cy="635723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Problems </a:t>
            </a:r>
            <a:r>
              <a:rPr lang="de-DE" sz="1600" dirty="0" err="1">
                <a:solidFill>
                  <a:schemeClr val="bg1"/>
                </a:solidFill>
              </a:rPr>
              <a:t>are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there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to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be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solved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3" name="Abgerundetes Rechteck 32">
            <a:extLst>
              <a:ext uri="{FF2B5EF4-FFF2-40B4-BE49-F238E27FC236}">
                <a16:creationId xmlns:a16="http://schemas.microsoft.com/office/drawing/2014/main" id="{7B91A0CE-A35D-407F-BE0C-D4573C4B24DB}"/>
              </a:ext>
            </a:extLst>
          </p:cNvPr>
          <p:cNvSpPr/>
          <p:nvPr/>
        </p:nvSpPr>
        <p:spPr>
          <a:xfrm>
            <a:off x="6389113" y="1798415"/>
            <a:ext cx="2212598" cy="635723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Use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power </a:t>
            </a:r>
            <a:r>
              <a:rPr lang="de-DE" sz="1600" dirty="0" err="1">
                <a:solidFill>
                  <a:schemeClr val="bg1"/>
                </a:solidFill>
              </a:rPr>
              <a:t>of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your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unconscious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mind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4" name="Abgerundetes Rechteck 33">
            <a:extLst>
              <a:ext uri="{FF2B5EF4-FFF2-40B4-BE49-F238E27FC236}">
                <a16:creationId xmlns:a16="http://schemas.microsoft.com/office/drawing/2014/main" id="{CE34FA39-01FA-4DF8-8795-06A2A9AC6F83}"/>
              </a:ext>
            </a:extLst>
          </p:cNvPr>
          <p:cNvSpPr/>
          <p:nvPr/>
        </p:nvSpPr>
        <p:spPr>
          <a:xfrm>
            <a:off x="2060331" y="2898584"/>
            <a:ext cx="2212598" cy="635723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Believe</a:t>
            </a:r>
            <a:r>
              <a:rPr lang="de-DE" sz="1600" dirty="0">
                <a:solidFill>
                  <a:schemeClr val="bg1"/>
                </a:solidFill>
              </a:rPr>
              <a:t> in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your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abilities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5" name="Abgerundetes Rechteck 34">
            <a:extLst>
              <a:ext uri="{FF2B5EF4-FFF2-40B4-BE49-F238E27FC236}">
                <a16:creationId xmlns:a16="http://schemas.microsoft.com/office/drawing/2014/main" id="{A0080780-756F-4DE0-89DC-BD90A2A84CCC}"/>
              </a:ext>
            </a:extLst>
          </p:cNvPr>
          <p:cNvSpPr/>
          <p:nvPr/>
        </p:nvSpPr>
        <p:spPr>
          <a:xfrm>
            <a:off x="2060331" y="3858232"/>
            <a:ext cx="2212598" cy="635723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Focus on </a:t>
            </a:r>
            <a:r>
              <a:rPr lang="de-DE" sz="1600" dirty="0" err="1">
                <a:solidFill>
                  <a:schemeClr val="bg1"/>
                </a:solidFill>
              </a:rPr>
              <a:t>what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you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can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influence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6" name="Abgerundetes Rechteck 35">
            <a:extLst>
              <a:ext uri="{FF2B5EF4-FFF2-40B4-BE49-F238E27FC236}">
                <a16:creationId xmlns:a16="http://schemas.microsoft.com/office/drawing/2014/main" id="{A3CAC4A4-7963-499D-AF6F-DF4745D5DEC7}"/>
              </a:ext>
            </a:extLst>
          </p:cNvPr>
          <p:cNvSpPr/>
          <p:nvPr/>
        </p:nvSpPr>
        <p:spPr>
          <a:xfrm>
            <a:off x="6389113" y="2835885"/>
            <a:ext cx="2212598" cy="635723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Rally </a:t>
            </a:r>
            <a:r>
              <a:rPr lang="de-DE" sz="1600" dirty="0" err="1">
                <a:solidFill>
                  <a:schemeClr val="bg1"/>
                </a:solidFill>
              </a:rPr>
              <a:t>your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 err="1">
                <a:solidFill>
                  <a:schemeClr val="bg1"/>
                </a:solidFill>
              </a:rPr>
              <a:t>support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team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7" name="Abgerundetes Rechteck 36">
            <a:extLst>
              <a:ext uri="{FF2B5EF4-FFF2-40B4-BE49-F238E27FC236}">
                <a16:creationId xmlns:a16="http://schemas.microsoft.com/office/drawing/2014/main" id="{7DADAAD9-A4FB-4227-B0BA-C437DDCD6144}"/>
              </a:ext>
            </a:extLst>
          </p:cNvPr>
          <p:cNvSpPr/>
          <p:nvPr/>
        </p:nvSpPr>
        <p:spPr>
          <a:xfrm>
            <a:off x="6389113" y="3873353"/>
            <a:ext cx="2212598" cy="635723"/>
          </a:xfrm>
          <a:prstGeom prst="roundRect">
            <a:avLst/>
          </a:prstGeom>
          <a:solidFill>
            <a:srgbClr val="1C78AB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Beware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of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common</a:t>
            </a:r>
            <a:r>
              <a:rPr lang="de-DE" sz="1600" dirty="0">
                <a:solidFill>
                  <a:schemeClr val="bg1"/>
                </a:solidFill>
              </a:rPr>
              <a:t> problem-</a:t>
            </a:r>
            <a:r>
              <a:rPr lang="de-DE" sz="1600" dirty="0" err="1">
                <a:solidFill>
                  <a:schemeClr val="bg1"/>
                </a:solidFill>
              </a:rPr>
              <a:t>solving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errors</a:t>
            </a:r>
            <a:endParaRPr lang="de-DE" sz="1600" dirty="0">
              <a:solidFill>
                <a:schemeClr val="bg1"/>
              </a:solidFill>
            </a:endParaRPr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A5CACA87-A969-4406-84D2-2BD36082FC55}"/>
              </a:ext>
            </a:extLst>
          </p:cNvPr>
          <p:cNvCxnSpPr/>
          <p:nvPr/>
        </p:nvCxnSpPr>
        <p:spPr>
          <a:xfrm flipV="1">
            <a:off x="5344084" y="2116277"/>
            <a:ext cx="609600" cy="7823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2035FF12-AD85-4D82-8CDE-9B4FC2B291F4}"/>
              </a:ext>
            </a:extLst>
          </p:cNvPr>
          <p:cNvCxnSpPr>
            <a:endCxn id="73" idx="1"/>
          </p:cNvCxnSpPr>
          <p:nvPr/>
        </p:nvCxnSpPr>
        <p:spPr>
          <a:xfrm flipV="1">
            <a:off x="5953684" y="2116277"/>
            <a:ext cx="435429" cy="4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C5623AB9-9DD4-428F-A1B6-5A7874C85B24}"/>
              </a:ext>
            </a:extLst>
          </p:cNvPr>
          <p:cNvCxnSpPr/>
          <p:nvPr/>
        </p:nvCxnSpPr>
        <p:spPr>
          <a:xfrm flipV="1">
            <a:off x="4272929" y="2147192"/>
            <a:ext cx="435429" cy="4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186BE452-BD9F-4A9A-BF9A-0E0CFCCE806C}"/>
              </a:ext>
            </a:extLst>
          </p:cNvPr>
          <p:cNvCxnSpPr/>
          <p:nvPr/>
        </p:nvCxnSpPr>
        <p:spPr>
          <a:xfrm flipH="1" flipV="1">
            <a:off x="4708356" y="2147192"/>
            <a:ext cx="261260" cy="7513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A72D3BC7-4EBD-4B74-B93A-4C466FC28F8A}"/>
              </a:ext>
            </a:extLst>
          </p:cNvPr>
          <p:cNvCxnSpPr/>
          <p:nvPr/>
        </p:nvCxnSpPr>
        <p:spPr>
          <a:xfrm flipV="1">
            <a:off x="4272928" y="3217444"/>
            <a:ext cx="435429" cy="4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17B9ACC1-829E-4858-8468-BC4774C19FB2}"/>
              </a:ext>
            </a:extLst>
          </p:cNvPr>
          <p:cNvCxnSpPr>
            <a:endCxn id="76" idx="1"/>
          </p:cNvCxnSpPr>
          <p:nvPr/>
        </p:nvCxnSpPr>
        <p:spPr>
          <a:xfrm>
            <a:off x="5735969" y="3153746"/>
            <a:ext cx="65314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8FF6B8B9-6A20-4066-A2DC-07D0DB9B61C4}"/>
              </a:ext>
            </a:extLst>
          </p:cNvPr>
          <p:cNvCxnSpPr>
            <a:endCxn id="77" idx="1"/>
          </p:cNvCxnSpPr>
          <p:nvPr/>
        </p:nvCxnSpPr>
        <p:spPr>
          <a:xfrm>
            <a:off x="5823055" y="4187154"/>
            <a:ext cx="566058" cy="40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8D3490F0-9A0B-4644-B431-245373D25B4D}"/>
              </a:ext>
            </a:extLst>
          </p:cNvPr>
          <p:cNvCxnSpPr/>
          <p:nvPr/>
        </p:nvCxnSpPr>
        <p:spPr>
          <a:xfrm flipH="1" flipV="1">
            <a:off x="5344084" y="3467545"/>
            <a:ext cx="478971" cy="71960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195C45A8-AC46-44CF-B5C2-3E5E222335E6}"/>
              </a:ext>
            </a:extLst>
          </p:cNvPr>
          <p:cNvCxnSpPr/>
          <p:nvPr/>
        </p:nvCxnSpPr>
        <p:spPr>
          <a:xfrm flipV="1">
            <a:off x="4272927" y="4187154"/>
            <a:ext cx="317865" cy="108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699A3CF5-A432-4302-B636-1EC09E7DDE08}"/>
              </a:ext>
            </a:extLst>
          </p:cNvPr>
          <p:cNvCxnSpPr/>
          <p:nvPr/>
        </p:nvCxnSpPr>
        <p:spPr>
          <a:xfrm flipH="1">
            <a:off x="4547246" y="3524451"/>
            <a:ext cx="448495" cy="6735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6489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1 Problems </a:t>
            </a:r>
            <a:r>
              <a:rPr lang="de-DE" sz="3600" dirty="0" err="1">
                <a:solidFill>
                  <a:schemeClr val="bg1"/>
                </a:solidFill>
              </a:rPr>
              <a:t>are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solved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7850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de-DE" sz="800" dirty="0" smtClean="0"/>
              <a:t>pixabay.com (Mandela, Wright </a:t>
            </a:r>
            <a:r>
              <a:rPr lang="de-DE" sz="800" dirty="0"/>
              <a:t>Brothers</a:t>
            </a:r>
            <a:r>
              <a:rPr lang="de-DE" sz="800" dirty="0"/>
              <a:t>), </a:t>
            </a:r>
            <a:r>
              <a:rPr lang="de-DE" sz="800" dirty="0">
                <a:hlinkClick r:id="rId2"/>
              </a:rPr>
              <a:t>https://</a:t>
            </a:r>
            <a:r>
              <a:rPr lang="de-DE" sz="800" dirty="0">
                <a:hlinkClick r:id="rId2"/>
              </a:rPr>
              <a:t>commons.wikimedia.org/wiki/File:Hellen_Keller_holding_doll_with_Ann_Sullivan_1888.jpg</a:t>
            </a:r>
            <a:r>
              <a:rPr lang="de-DE" sz="800" dirty="0"/>
              <a:t> (</a:t>
            </a:r>
            <a:r>
              <a:rPr lang="de-DE" sz="800" dirty="0" smtClean="0"/>
              <a:t>Helen Keller/Anne Sullivan)</a:t>
            </a:r>
            <a:endParaRPr lang="de-DE" sz="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38E54E-CEC4-4A94-8944-FCF4D4F9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52" y="1120825"/>
            <a:ext cx="1745341" cy="1008004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1828801" y="4080240"/>
            <a:ext cx="7595419" cy="1305232"/>
          </a:xfrm>
          <a:prstGeom prst="roundRect">
            <a:avLst/>
          </a:prstGeom>
          <a:solidFill>
            <a:srgbClr val="DAE2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For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every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problem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solved</a:t>
            </a:r>
            <a:r>
              <a:rPr lang="de-DE" sz="2800" dirty="0" smtClean="0">
                <a:solidFill>
                  <a:schemeClr val="tx1"/>
                </a:solidFill>
              </a:rPr>
              <a:t>, </a:t>
            </a:r>
            <a:r>
              <a:rPr lang="de-DE" sz="2800" dirty="0" err="1" smtClean="0">
                <a:solidFill>
                  <a:schemeClr val="tx1"/>
                </a:solidFill>
              </a:rPr>
              <a:t>there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is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someone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2800" dirty="0" err="1" smtClean="0">
                <a:solidFill>
                  <a:schemeClr val="tx1"/>
                </a:solidFill>
              </a:rPr>
              <a:t>who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first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believed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that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it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could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be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</a:rPr>
              <a:t>solved</a:t>
            </a:r>
            <a:r>
              <a:rPr lang="de-DE" sz="2800" dirty="0" smtClean="0">
                <a:solidFill>
                  <a:schemeClr val="tx1"/>
                </a:solidFill>
              </a:rPr>
              <a:t>.</a:t>
            </a:r>
            <a:endParaRPr lang="de-DE" sz="28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972" y="1604360"/>
            <a:ext cx="1400165" cy="197599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38630" y="3522000"/>
            <a:ext cx="114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The Wright Brothers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559972" y="3599401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Nelson Mandela</a:t>
            </a: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10" y="1597840"/>
            <a:ext cx="2499360" cy="1905000"/>
          </a:xfrm>
          <a:prstGeom prst="rect">
            <a:avLst/>
          </a:prstGeom>
        </p:spPr>
      </p:pic>
      <p:pic>
        <p:nvPicPr>
          <p:cNvPr id="1034" name="Picture 10" descr="File:Hellen Keller holding doll with Ann Sullivan 18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43" y="1681871"/>
            <a:ext cx="1323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494443" y="3461591"/>
            <a:ext cx="148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Helen Keller &amp;</a:t>
            </a:r>
            <a:br>
              <a:rPr lang="de-DE" sz="1400" dirty="0" smtClean="0"/>
            </a:br>
            <a:r>
              <a:rPr lang="de-DE" sz="1400" dirty="0" smtClean="0"/>
              <a:t>Anne Sullivan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362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454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The power </a:t>
            </a:r>
            <a:r>
              <a:rPr lang="de-DE" sz="3600" dirty="0" err="1" smtClean="0">
                <a:solidFill>
                  <a:schemeClr val="bg1"/>
                </a:solidFill>
              </a:rPr>
              <a:t>of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optimism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3307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</a:t>
            </a:r>
            <a:r>
              <a:rPr lang="de-DE" sz="800" dirty="0"/>
              <a:t>https://commons.wikimedia.org/wiki/File:Helen_KellerA.jpg</a:t>
            </a:r>
            <a:endParaRPr lang="de-DE" sz="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38E54E-CEC4-4A94-8944-FCF4D4F9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52" y="1120825"/>
            <a:ext cx="1745341" cy="1008004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829517" y="1549980"/>
            <a:ext cx="6982644" cy="1704976"/>
            <a:chOff x="1829517" y="1549980"/>
            <a:chExt cx="6982644" cy="1704976"/>
          </a:xfrm>
        </p:grpSpPr>
        <p:sp>
          <p:nvSpPr>
            <p:cNvPr id="2" name="Abgerundetes Rechteck 1"/>
            <p:cNvSpPr/>
            <p:nvPr/>
          </p:nvSpPr>
          <p:spPr>
            <a:xfrm>
              <a:off x="3325762" y="1774143"/>
              <a:ext cx="5486399" cy="1256651"/>
            </a:xfrm>
            <a:prstGeom prst="roundRect">
              <a:avLst/>
            </a:prstGeom>
            <a:solidFill>
              <a:srgbClr val="DAE2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US" i="1" dirty="0" smtClean="0">
                  <a:solidFill>
                    <a:schemeClr val="tx1"/>
                  </a:solidFill>
                </a:rPr>
                <a:t>“Optimism </a:t>
              </a:r>
              <a:r>
                <a:rPr lang="en-US" i="1" dirty="0">
                  <a:solidFill>
                    <a:schemeClr val="tx1"/>
                  </a:solidFill>
                </a:rPr>
                <a:t>is the faith that leads to achievement; </a:t>
              </a:r>
              <a:r>
                <a:rPr lang="en-US" i="1" dirty="0" smtClean="0">
                  <a:solidFill>
                    <a:schemeClr val="tx1"/>
                  </a:solidFill>
                </a:rPr>
                <a:t/>
              </a:r>
              <a:br>
                <a:rPr lang="en-US" i="1" dirty="0" smtClean="0">
                  <a:solidFill>
                    <a:schemeClr val="tx1"/>
                  </a:solidFill>
                </a:rPr>
              </a:br>
              <a:r>
                <a:rPr lang="en-US" i="1" dirty="0" smtClean="0">
                  <a:solidFill>
                    <a:schemeClr val="tx1"/>
                  </a:solidFill>
                </a:rPr>
                <a:t>nothing </a:t>
              </a:r>
              <a:r>
                <a:rPr lang="en-US" i="1" dirty="0">
                  <a:solidFill>
                    <a:schemeClr val="tx1"/>
                  </a:solidFill>
                </a:rPr>
                <a:t>can be </a:t>
              </a:r>
              <a:r>
                <a:rPr lang="en-US" i="1" dirty="0" smtClean="0">
                  <a:solidFill>
                    <a:schemeClr val="tx1"/>
                  </a:solidFill>
                </a:rPr>
                <a:t>done </a:t>
              </a:r>
              <a:r>
                <a:rPr lang="de-DE" i="1" dirty="0" err="1" smtClean="0">
                  <a:solidFill>
                    <a:schemeClr val="tx1"/>
                  </a:solidFill>
                </a:rPr>
                <a:t>without</a:t>
              </a:r>
              <a:r>
                <a:rPr lang="de-DE" i="1" dirty="0" smtClean="0">
                  <a:solidFill>
                    <a:schemeClr val="tx1"/>
                  </a:solidFill>
                </a:rPr>
                <a:t> </a:t>
              </a:r>
              <a:r>
                <a:rPr lang="de-DE" i="1" dirty="0" err="1" smtClean="0">
                  <a:solidFill>
                    <a:schemeClr val="tx1"/>
                  </a:solidFill>
                </a:rPr>
                <a:t>hope</a:t>
              </a:r>
              <a:r>
                <a:rPr lang="de-DE" i="1" dirty="0" smtClean="0">
                  <a:solidFill>
                    <a:schemeClr val="tx1"/>
                  </a:solidFill>
                </a:rPr>
                <a:t>.</a:t>
              </a:r>
              <a:r>
                <a:rPr lang="de-DE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″</a:t>
              </a:r>
              <a:r>
                <a:rPr lang="de-DE" i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–Helen Keller</a:t>
              </a:r>
              <a:endParaRPr lang="de-DE" sz="2800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File:Helen Keller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517" y="1549980"/>
              <a:ext cx="1371600" cy="1704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3451123" y="3669568"/>
            <a:ext cx="5956437" cy="1552149"/>
            <a:chOff x="3451123" y="3669568"/>
            <a:chExt cx="5956437" cy="1552149"/>
          </a:xfrm>
        </p:grpSpPr>
        <p:sp>
          <p:nvSpPr>
            <p:cNvPr id="5" name="Ellipse 4"/>
            <p:cNvSpPr/>
            <p:nvPr/>
          </p:nvSpPr>
          <p:spPr>
            <a:xfrm>
              <a:off x="3451123" y="3776805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683236" y="3669568"/>
              <a:ext cx="526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Optimistic</a:t>
              </a:r>
              <a:r>
                <a:rPr lang="de-DE" dirty="0" smtClean="0"/>
                <a:t> problem-</a:t>
              </a:r>
              <a:r>
                <a:rPr lang="de-DE" dirty="0" err="1" smtClean="0"/>
                <a:t>solving</a:t>
              </a:r>
              <a:r>
                <a:rPr lang="de-DE" dirty="0" smtClean="0"/>
                <a:t> </a:t>
              </a:r>
              <a:r>
                <a:rPr lang="de-DE" dirty="0" err="1" smtClean="0"/>
                <a:t>mindset</a:t>
              </a:r>
              <a:r>
                <a:rPr lang="de-DE" dirty="0" smtClean="0"/>
                <a:t> vs. </a:t>
              </a:r>
              <a:r>
                <a:rPr lang="de-DE" dirty="0" err="1" smtClean="0"/>
                <a:t>victim</a:t>
              </a:r>
              <a:r>
                <a:rPr lang="de-DE" dirty="0" smtClean="0"/>
                <a:t> </a:t>
              </a:r>
              <a:r>
                <a:rPr lang="de-DE" dirty="0" err="1" smtClean="0"/>
                <a:t>mindset</a:t>
              </a:r>
              <a:endParaRPr lang="de-DE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3451123" y="4215502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683236" y="4108265"/>
              <a:ext cx="5724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Taking</a:t>
              </a:r>
              <a:r>
                <a:rPr lang="de-DE" dirty="0" smtClean="0"/>
                <a:t> </a:t>
              </a:r>
              <a:r>
                <a:rPr lang="de-DE" dirty="0" err="1" smtClean="0"/>
                <a:t>control</a:t>
              </a:r>
              <a:r>
                <a:rPr lang="de-DE" dirty="0" smtClean="0"/>
                <a:t> </a:t>
              </a:r>
              <a:r>
                <a:rPr lang="de-DE" dirty="0" err="1" smtClean="0"/>
                <a:t>instead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blaming</a:t>
              </a:r>
              <a:r>
                <a:rPr lang="de-DE" dirty="0" smtClean="0"/>
                <a:t> </a:t>
              </a:r>
              <a:r>
                <a:rPr lang="de-DE" dirty="0" err="1" smtClean="0"/>
                <a:t>others</a:t>
              </a:r>
              <a:r>
                <a:rPr lang="de-DE" dirty="0" smtClean="0"/>
                <a:t>/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circumstances</a:t>
              </a:r>
              <a:endParaRPr lang="de-DE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451123" y="4682623"/>
              <a:ext cx="147484" cy="154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683236" y="4575386"/>
              <a:ext cx="51214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Acknowledge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existence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challenges</a:t>
              </a:r>
              <a:r>
                <a:rPr lang="de-DE" dirty="0" smtClean="0"/>
                <a:t>, but do not</a:t>
              </a:r>
              <a:br>
                <a:rPr lang="de-DE" dirty="0" smtClean="0"/>
              </a:br>
              <a:r>
                <a:rPr lang="de-DE" dirty="0" err="1" smtClean="0"/>
                <a:t>see</a:t>
              </a:r>
              <a:r>
                <a:rPr lang="de-DE" dirty="0" smtClean="0"/>
                <a:t> </a:t>
              </a:r>
              <a:r>
                <a:rPr lang="de-DE" dirty="0" err="1" smtClean="0"/>
                <a:t>them</a:t>
              </a:r>
              <a:r>
                <a:rPr lang="de-DE" dirty="0" smtClean="0"/>
                <a:t> </a:t>
              </a:r>
              <a:r>
                <a:rPr lang="de-DE" dirty="0" err="1" smtClean="0"/>
                <a:t>as</a:t>
              </a:r>
              <a:r>
                <a:rPr lang="de-DE" dirty="0" smtClean="0"/>
                <a:t> </a:t>
              </a:r>
              <a:r>
                <a:rPr lang="de-DE" dirty="0" err="1" smtClean="0"/>
                <a:t>unsurmountable</a:t>
              </a:r>
              <a:r>
                <a:rPr lang="de-DE" dirty="0" smtClean="0"/>
                <a:t> </a:t>
              </a:r>
              <a:r>
                <a:rPr lang="de-DE" dirty="0" err="1" smtClean="0"/>
                <a:t>obstacles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5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11102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smtClean="0">
                <a:solidFill>
                  <a:schemeClr val="bg1"/>
                </a:solidFill>
              </a:rPr>
              <a:t>The link </a:t>
            </a:r>
            <a:r>
              <a:rPr lang="de-DE" sz="3600" dirty="0" err="1" smtClean="0">
                <a:solidFill>
                  <a:schemeClr val="bg1"/>
                </a:solidFill>
              </a:rPr>
              <a:t>between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optimism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and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solving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47484" y="1475840"/>
            <a:ext cx="809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Optimistic ‘high-hope’ students had greater problem-solving abilities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were better able to cope with stressful situations than ‘low-hope’ students. </a:t>
            </a:r>
            <a:b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(Cheng 1998)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08382" y="2850249"/>
            <a:ext cx="887505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Optimism supported elementary school students in their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collaboratively</a:t>
            </a:r>
            <a:b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creatively solve mathematical problems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Williams 2014)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41670" y="4087158"/>
            <a:ext cx="9798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link was found between optimism and having satisfying romantic relationships</a:t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(explained by a higher degree of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cooperative problem-solving abilities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(Assad et al. 2007)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1393852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0" y="2700939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3957989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4835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2 </a:t>
            </a:r>
            <a:r>
              <a:rPr lang="de-DE" sz="3600" dirty="0" err="1" smtClean="0">
                <a:solidFill>
                  <a:schemeClr val="bg1"/>
                </a:solidFill>
              </a:rPr>
              <a:t>Believe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>
                <a:solidFill>
                  <a:schemeClr val="bg1"/>
                </a:solidFill>
              </a:rPr>
              <a:t>in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abilities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5112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Illustration </a:t>
            </a:r>
            <a:r>
              <a:rPr lang="de-DE" sz="800" dirty="0"/>
              <a:t>source: </a:t>
            </a:r>
            <a:r>
              <a:rPr lang="de-DE" sz="800" dirty="0" smtClean="0"/>
              <a:t>pixabay.com. The </a:t>
            </a:r>
            <a:r>
              <a:rPr lang="de-DE" sz="800" dirty="0" err="1" smtClean="0"/>
              <a:t>concept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growth</a:t>
            </a:r>
            <a:r>
              <a:rPr lang="de-DE" sz="800" dirty="0" smtClean="0"/>
              <a:t> </a:t>
            </a:r>
            <a:r>
              <a:rPr lang="de-DE" sz="800" dirty="0" err="1" smtClean="0"/>
              <a:t>mindset</a:t>
            </a:r>
            <a:r>
              <a:rPr lang="de-DE" sz="800" dirty="0" smtClean="0"/>
              <a:t> vs. </a:t>
            </a:r>
            <a:r>
              <a:rPr lang="de-DE" sz="800" dirty="0" err="1" smtClean="0"/>
              <a:t>fixed</a:t>
            </a:r>
            <a:r>
              <a:rPr lang="de-DE" sz="800" dirty="0" smtClean="0"/>
              <a:t> </a:t>
            </a:r>
            <a:r>
              <a:rPr lang="de-DE" sz="800" dirty="0" err="1" smtClean="0"/>
              <a:t>mindset</a:t>
            </a:r>
            <a:r>
              <a:rPr lang="de-DE" sz="800" dirty="0" smtClean="0"/>
              <a:t> </a:t>
            </a:r>
            <a:r>
              <a:rPr lang="de-DE" sz="800" dirty="0" err="1" smtClean="0"/>
              <a:t>is</a:t>
            </a:r>
            <a:r>
              <a:rPr lang="de-DE" sz="800" dirty="0" smtClean="0"/>
              <a:t> </a:t>
            </a:r>
            <a:r>
              <a:rPr lang="de-DE" sz="800" dirty="0" err="1" smtClean="0"/>
              <a:t>based</a:t>
            </a:r>
            <a:r>
              <a:rPr lang="de-DE" sz="800" dirty="0" smtClean="0"/>
              <a:t> on </a:t>
            </a:r>
            <a:r>
              <a:rPr lang="de-DE" sz="800" dirty="0" err="1" smtClean="0"/>
              <a:t>the</a:t>
            </a:r>
            <a:r>
              <a:rPr lang="de-DE" sz="800" dirty="0" smtClean="0"/>
              <a:t> </a:t>
            </a:r>
            <a:r>
              <a:rPr lang="de-DE" sz="800" dirty="0" err="1" smtClean="0"/>
              <a:t>work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Carol </a:t>
            </a:r>
            <a:r>
              <a:rPr lang="de-DE" sz="800" dirty="0" err="1" smtClean="0"/>
              <a:t>Dweck</a:t>
            </a:r>
            <a:r>
              <a:rPr lang="de-DE" sz="800" dirty="0" smtClean="0"/>
              <a:t>.</a:t>
            </a:r>
            <a:endParaRPr lang="de-DE" sz="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0FD88B-431C-484C-B6B9-E51C8C04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607" y="1170660"/>
            <a:ext cx="1969930" cy="1137714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054684" y="1747684"/>
            <a:ext cx="3213922" cy="2615267"/>
            <a:chOff x="2221830" y="2381864"/>
            <a:chExt cx="3213922" cy="2615267"/>
          </a:xfrm>
        </p:grpSpPr>
        <p:sp>
          <p:nvSpPr>
            <p:cNvPr id="8" name="Abgerundetes Rechteck 7"/>
            <p:cNvSpPr/>
            <p:nvPr/>
          </p:nvSpPr>
          <p:spPr>
            <a:xfrm>
              <a:off x="2537697" y="2381864"/>
              <a:ext cx="2470355" cy="877529"/>
            </a:xfrm>
            <a:prstGeom prst="round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FIXED</a:t>
              </a:r>
              <a:br>
                <a:rPr lang="de-DE" dirty="0" smtClean="0"/>
              </a:br>
              <a:r>
                <a:rPr lang="de-DE" dirty="0" smtClean="0"/>
                <a:t>MINDSET</a:t>
              </a:r>
              <a:endParaRPr lang="de-DE" dirty="0"/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3485280" y="3340509"/>
              <a:ext cx="575187" cy="294968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221830" y="4350800"/>
              <a:ext cx="3213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‟</a:t>
              </a:r>
              <a:r>
                <a:rPr lang="de-DE" i="1" dirty="0" smtClean="0"/>
                <a:t>I will </a:t>
              </a:r>
              <a:r>
                <a:rPr lang="de-DE" i="1" dirty="0" err="1" smtClean="0"/>
                <a:t>never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be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able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to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solve</a:t>
              </a:r>
              <a:r>
                <a:rPr lang="de-DE" i="1" dirty="0" smtClean="0"/>
                <a:t> such </a:t>
              </a:r>
              <a:r>
                <a:rPr lang="de-DE" i="1" dirty="0" err="1" smtClean="0"/>
                <a:t>problems</a:t>
              </a:r>
              <a:r>
                <a:rPr lang="de-DE" i="1" dirty="0" smtClean="0"/>
                <a:t>.</a:t>
              </a:r>
              <a:r>
                <a:rPr lang="de-DE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de-DE" i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221831" y="3810026"/>
              <a:ext cx="3213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‟</a:t>
              </a:r>
              <a:r>
                <a:rPr lang="de-DE" i="1" dirty="0" smtClean="0"/>
                <a:t>I am just not </a:t>
              </a:r>
              <a:r>
                <a:rPr lang="de-DE" i="1" dirty="0" err="1" smtClean="0"/>
                <a:t>made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for</a:t>
              </a:r>
              <a:r>
                <a:rPr lang="de-DE" i="1" dirty="0" smtClean="0"/>
                <a:t> </a:t>
              </a:r>
              <a:r>
                <a:rPr lang="de-DE" i="1" dirty="0" err="1" smtClean="0"/>
                <a:t>this</a:t>
              </a:r>
              <a:r>
                <a:rPr lang="de-DE" i="1" dirty="0" smtClean="0"/>
                <a:t>.</a:t>
              </a:r>
              <a:r>
                <a:rPr lang="de-DE" i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de-DE" i="1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024287" y="1727705"/>
            <a:ext cx="3679465" cy="2562268"/>
            <a:chOff x="5191433" y="2361885"/>
            <a:chExt cx="3679465" cy="2562268"/>
          </a:xfrm>
        </p:grpSpPr>
        <p:sp>
          <p:nvSpPr>
            <p:cNvPr id="3" name="Abgerundetes Rechteck 2"/>
            <p:cNvSpPr/>
            <p:nvPr/>
          </p:nvSpPr>
          <p:spPr>
            <a:xfrm>
              <a:off x="6234626" y="2361885"/>
              <a:ext cx="2470355" cy="877529"/>
            </a:xfrm>
            <a:prstGeom prst="roundRect">
              <a:avLst/>
            </a:prstGeom>
            <a:solidFill>
              <a:srgbClr val="1C78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GROWTH</a:t>
              </a:r>
              <a:br>
                <a:rPr lang="de-DE" dirty="0" smtClean="0"/>
              </a:br>
              <a:r>
                <a:rPr lang="de-DE" dirty="0" smtClean="0"/>
                <a:t>MINDSET</a:t>
              </a:r>
              <a:endParaRPr lang="de-DE" dirty="0"/>
            </a:p>
          </p:txBody>
        </p:sp>
        <p:sp>
          <p:nvSpPr>
            <p:cNvPr id="4" name="Pfeil nach unten 3"/>
            <p:cNvSpPr/>
            <p:nvPr/>
          </p:nvSpPr>
          <p:spPr>
            <a:xfrm>
              <a:off x="7182209" y="3357400"/>
              <a:ext cx="575187" cy="294968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171944" y="3723824"/>
              <a:ext cx="26989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Being</a:t>
              </a:r>
              <a:r>
                <a:rPr lang="de-DE" dirty="0" smtClean="0"/>
                <a:t> </a:t>
              </a:r>
              <a:r>
                <a:rPr lang="de-DE" dirty="0" err="1" smtClean="0"/>
                <a:t>confident</a:t>
              </a:r>
              <a:r>
                <a:rPr lang="de-DE" dirty="0" smtClean="0"/>
                <a:t> </a:t>
              </a:r>
              <a:r>
                <a:rPr lang="de-DE" dirty="0" err="1" smtClean="0"/>
                <a:t>that</a:t>
              </a:r>
              <a:r>
                <a:rPr lang="de-DE" dirty="0" smtClean="0"/>
                <a:t> </a:t>
              </a:r>
              <a:r>
                <a:rPr lang="de-DE" dirty="0" err="1" smtClean="0"/>
                <a:t>you</a:t>
              </a:r>
              <a:r>
                <a:rPr lang="de-DE" dirty="0" smtClean="0"/>
                <a:t> </a:t>
              </a:r>
              <a:r>
                <a:rPr lang="de-DE" dirty="0"/>
                <a:t>will </a:t>
              </a:r>
              <a:r>
                <a:rPr lang="de-DE" dirty="0" err="1"/>
                <a:t>be</a:t>
              </a:r>
              <a:r>
                <a:rPr lang="de-DE" dirty="0"/>
                <a:t> </a:t>
              </a:r>
              <a:r>
                <a:rPr lang="de-DE" dirty="0" err="1"/>
                <a:t>able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develop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skills</a:t>
              </a:r>
              <a:r>
                <a:rPr lang="de-DE" dirty="0" smtClean="0"/>
                <a:t> </a:t>
              </a:r>
              <a:r>
                <a:rPr lang="de-DE" dirty="0" err="1" smtClean="0"/>
                <a:t>that</a:t>
              </a:r>
              <a:r>
                <a:rPr lang="de-DE" dirty="0" smtClean="0"/>
                <a:t> </a:t>
              </a:r>
              <a:r>
                <a:rPr lang="de-DE" dirty="0" err="1" smtClean="0"/>
                <a:t>can</a:t>
              </a:r>
              <a:r>
                <a:rPr lang="de-DE" dirty="0" smtClean="0"/>
                <a:t> </a:t>
              </a:r>
              <a:r>
                <a:rPr lang="de-DE" dirty="0" err="1" smtClean="0"/>
                <a:t>help</a:t>
              </a:r>
              <a:r>
                <a:rPr lang="de-DE" dirty="0" smtClean="0"/>
                <a:t> </a:t>
              </a:r>
              <a:r>
                <a:rPr lang="de-DE" dirty="0" err="1" smtClean="0"/>
                <a:t>you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solve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problem</a:t>
              </a:r>
              <a:r>
                <a:rPr lang="de-DE" dirty="0" smtClean="0"/>
                <a:t>.</a:t>
              </a:r>
              <a:endParaRPr lang="de-DE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l="17082" r="14476"/>
            <a:stretch/>
          </p:blipFill>
          <p:spPr>
            <a:xfrm>
              <a:off x="5191433" y="2381864"/>
              <a:ext cx="879007" cy="857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2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4102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Learning </a:t>
            </a:r>
            <a:r>
              <a:rPr lang="de-DE" sz="3600" dirty="0" err="1" smtClean="0">
                <a:solidFill>
                  <a:schemeClr val="bg1"/>
                </a:solidFill>
              </a:rPr>
              <a:t>from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failure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D6645A2-2CC4-45E5-9E03-E630E8469E6E}"/>
              </a:ext>
            </a:extLst>
          </p:cNvPr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Illustration </a:t>
            </a:r>
            <a:r>
              <a:rPr lang="de-DE" sz="800" dirty="0"/>
              <a:t>source: pixabay.com</a:t>
            </a:r>
          </a:p>
        </p:txBody>
      </p:sp>
      <p:sp>
        <p:nvSpPr>
          <p:cNvPr id="7" name="Ellipse 6"/>
          <p:cNvSpPr/>
          <p:nvPr/>
        </p:nvSpPr>
        <p:spPr>
          <a:xfrm>
            <a:off x="2536723" y="4359367"/>
            <a:ext cx="147484" cy="154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68836" y="4252130"/>
            <a:ext cx="39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Seeing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b="1" dirty="0" err="1" smtClean="0"/>
              <a:t>learning</a:t>
            </a:r>
            <a:r>
              <a:rPr lang="de-DE" b="1" dirty="0" smtClean="0"/>
              <a:t> </a:t>
            </a:r>
            <a:r>
              <a:rPr lang="de-DE" b="1" dirty="0" err="1" smtClean="0"/>
              <a:t>opportunity</a:t>
            </a:r>
            <a:endParaRPr lang="de-DE" b="1" dirty="0"/>
          </a:p>
        </p:txBody>
      </p:sp>
      <p:sp>
        <p:nvSpPr>
          <p:cNvPr id="9" name="Ellipse 8"/>
          <p:cNvSpPr/>
          <p:nvPr/>
        </p:nvSpPr>
        <p:spPr>
          <a:xfrm>
            <a:off x="2536723" y="4798064"/>
            <a:ext cx="147484" cy="154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768836" y="4690827"/>
            <a:ext cx="610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Every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holds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an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/>
              <a:t>learn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grow</a:t>
            </a:r>
            <a:endParaRPr lang="de-DE" b="1" dirty="0"/>
          </a:p>
        </p:txBody>
      </p:sp>
      <p:sp>
        <p:nvSpPr>
          <p:cNvPr id="11" name="Ellipse 10"/>
          <p:cNvSpPr/>
          <p:nvPr/>
        </p:nvSpPr>
        <p:spPr>
          <a:xfrm>
            <a:off x="2536723" y="5265185"/>
            <a:ext cx="147484" cy="154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768836" y="5157948"/>
            <a:ext cx="343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de-DE" i="1" dirty="0" smtClean="0"/>
              <a:t>I will </a:t>
            </a:r>
            <a:r>
              <a:rPr lang="de-DE" i="1" dirty="0" err="1" smtClean="0"/>
              <a:t>never</a:t>
            </a:r>
            <a:r>
              <a:rPr lang="de-DE" i="1" dirty="0" smtClean="0"/>
              <a:t> </a:t>
            </a:r>
            <a:r>
              <a:rPr lang="de-DE" i="1" dirty="0" err="1" smtClean="0"/>
              <a:t>give</a:t>
            </a:r>
            <a:r>
              <a:rPr lang="de-DE" i="1" dirty="0" smtClean="0"/>
              <a:t> </a:t>
            </a:r>
            <a:r>
              <a:rPr lang="de-DE" i="1" dirty="0" err="1" smtClean="0"/>
              <a:t>up</a:t>
            </a:r>
            <a:r>
              <a:rPr lang="de-DE" i="1" dirty="0" smtClean="0"/>
              <a:t>.</a:t>
            </a:r>
            <a:r>
              <a:rPr lang="de-D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e-DE" i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Elon</a:t>
            </a:r>
            <a:r>
              <a:rPr lang="de-DE" dirty="0" smtClean="0"/>
              <a:t> </a:t>
            </a:r>
            <a:r>
              <a:rPr lang="de-DE" dirty="0" err="1" smtClean="0"/>
              <a:t>Musk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62" y="1173744"/>
            <a:ext cx="4491044" cy="27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50702" y="298052"/>
            <a:ext cx="9509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Research: </a:t>
            </a:r>
            <a:r>
              <a:rPr lang="de-DE" sz="3600" dirty="0" smtClean="0">
                <a:solidFill>
                  <a:schemeClr val="bg1"/>
                </a:solidFill>
              </a:rPr>
              <a:t>A </a:t>
            </a:r>
            <a:r>
              <a:rPr lang="de-DE" sz="3600" dirty="0" err="1" smtClean="0">
                <a:solidFill>
                  <a:schemeClr val="bg1"/>
                </a:solidFill>
              </a:rPr>
              <a:t>growth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mindset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and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problem</a:t>
            </a:r>
            <a:r>
              <a:rPr lang="de-DE" sz="3600" dirty="0" smtClean="0">
                <a:solidFill>
                  <a:schemeClr val="bg1"/>
                </a:solidFill>
              </a:rPr>
              <a:t> </a:t>
            </a:r>
            <a:r>
              <a:rPr lang="de-DE" sz="3600" dirty="0" err="1" smtClean="0">
                <a:solidFill>
                  <a:schemeClr val="bg1"/>
                </a:solidFill>
              </a:rPr>
              <a:t>solving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BDEE40-A1EB-4631-B52E-71C86F4C5292}"/>
              </a:ext>
            </a:extLst>
          </p:cNvPr>
          <p:cNvSpPr txBox="1"/>
          <p:nvPr/>
        </p:nvSpPr>
        <p:spPr>
          <a:xfrm>
            <a:off x="395536" y="6600903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Illustration source: pixabay.com. </a:t>
            </a:r>
            <a:endParaRPr lang="de-DE" sz="8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CBF7CE5-8349-4F0B-AD1C-628A22F74C2F}"/>
              </a:ext>
            </a:extLst>
          </p:cNvPr>
          <p:cNvSpPr txBox="1"/>
          <p:nvPr/>
        </p:nvSpPr>
        <p:spPr>
          <a:xfrm>
            <a:off x="1178763" y="1476186"/>
            <a:ext cx="809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 smtClean="0"/>
              <a:t>Lower-achieving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en-US" dirty="0" smtClean="0"/>
              <a:t>were </a:t>
            </a:r>
            <a:r>
              <a:rPr lang="en-US" dirty="0"/>
              <a:t>taught that they can </a:t>
            </a:r>
            <a:r>
              <a:rPr lang="en-US" dirty="0" smtClean="0"/>
              <a:t>develop </a:t>
            </a:r>
            <a:r>
              <a:rPr lang="en-US" dirty="0"/>
              <a:t>their intellectual </a:t>
            </a:r>
            <a:r>
              <a:rPr lang="en-US" dirty="0" smtClean="0"/>
              <a:t>abilities. This </a:t>
            </a:r>
            <a:r>
              <a:rPr lang="en-US" dirty="0"/>
              <a:t>short intervention led to a </a:t>
            </a:r>
            <a:r>
              <a:rPr lang="en-US" b="1" dirty="0"/>
              <a:t>more positive approach to challenges</a:t>
            </a:r>
          </a:p>
          <a:p>
            <a:r>
              <a:rPr lang="en-US" dirty="0"/>
              <a:t>and helped to improve the students’ academic </a:t>
            </a:r>
            <a:r>
              <a:rPr lang="en-US" dirty="0" smtClean="0"/>
              <a:t>performance. </a:t>
            </a:r>
            <a:r>
              <a:rPr lang="en-US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Dweck</a:t>
            </a:r>
            <a:r>
              <a:rPr lang="en-US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Yaeger</a:t>
            </a:r>
            <a:r>
              <a:rPr lang="en-US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2019)</a:t>
            </a:r>
            <a:endParaRPr lang="de-A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40687D1-4B0C-4CC0-BFB1-551BA71A7883}"/>
              </a:ext>
            </a:extLst>
          </p:cNvPr>
          <p:cNvSpPr txBox="1"/>
          <p:nvPr/>
        </p:nvSpPr>
        <p:spPr>
          <a:xfrm>
            <a:off x="1108382" y="2850249"/>
            <a:ext cx="8875059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study among employees of Thai manufacturing companies </a:t>
            </a:r>
            <a:r>
              <a:rPr lang="en-US" dirty="0" smtClean="0"/>
              <a:t>revealed that </a:t>
            </a:r>
            <a:r>
              <a:rPr lang="en-US" dirty="0"/>
              <a:t>a </a:t>
            </a:r>
            <a:r>
              <a:rPr lang="en-US" b="1" dirty="0"/>
              <a:t>learning orientation</a:t>
            </a:r>
            <a:r>
              <a:rPr lang="en-US" dirty="0"/>
              <a:t>—the internal drive to develop and </a:t>
            </a:r>
            <a:r>
              <a:rPr lang="en-US" dirty="0" smtClean="0"/>
              <a:t>seek challenges </a:t>
            </a:r>
            <a:r>
              <a:rPr lang="en-US" dirty="0"/>
              <a:t>that provide a learning opportunity—was </a:t>
            </a:r>
            <a:r>
              <a:rPr lang="en-US" dirty="0" smtClean="0"/>
              <a:t>positively linked </a:t>
            </a:r>
            <a:r>
              <a:rPr lang="en-US" dirty="0"/>
              <a:t>with innovative problem-solving behavior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Atitumpong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Badir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2018)</a:t>
            </a:r>
            <a:endParaRPr lang="de-AT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1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16E7A35-AA76-4DD2-8D21-30653EC62B63}"/>
              </a:ext>
            </a:extLst>
          </p:cNvPr>
          <p:cNvSpPr txBox="1"/>
          <p:nvPr/>
        </p:nvSpPr>
        <p:spPr>
          <a:xfrm>
            <a:off x="1139661" y="4481344"/>
            <a:ext cx="9798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study in a Norwegian </a:t>
            </a:r>
            <a:r>
              <a:rPr lang="en-US" dirty="0" smtClean="0"/>
              <a:t>government agency </a:t>
            </a:r>
            <a:r>
              <a:rPr lang="en-US" dirty="0"/>
              <a:t>showed a strong link between the learning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orientation of employees </a:t>
            </a:r>
            <a:r>
              <a:rPr lang="en-US" dirty="0"/>
              <a:t>and their </a:t>
            </a:r>
            <a:r>
              <a:rPr lang="en-US" b="1" dirty="0"/>
              <a:t>propensity to come up with creative ideas for</a:t>
            </a:r>
          </a:p>
          <a:p>
            <a:r>
              <a:rPr lang="en-US" b="1" dirty="0"/>
              <a:t>solving problems </a:t>
            </a:r>
            <a:r>
              <a:rPr lang="en-US" dirty="0"/>
              <a:t>in their work role</a:t>
            </a:r>
            <a:r>
              <a:rPr lang="en-US" dirty="0" smtClean="0"/>
              <a:t>. 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Mutonyi</a:t>
            </a:r>
            <a:r>
              <a:rPr lang="en-US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&amp; al. 2020)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17C49-E0E0-4123-B136-395D4A62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1393852"/>
            <a:ext cx="611124" cy="7467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1517D2D-1472-4AAF-8F68-96D51A70C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37" y="2808595"/>
            <a:ext cx="611124" cy="7467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73E8C4E-AF37-4183-A608-33DF69111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9" y="4475024"/>
            <a:ext cx="611124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Breitbild</PresentationFormat>
  <Paragraphs>151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Wingdings</vt:lpstr>
      <vt:lpstr>Times New Roman</vt:lpstr>
      <vt:lpstr>Calibri Light</vt:lpstr>
      <vt:lpstr>Arial</vt:lpstr>
      <vt:lpstr>Gill Sans MT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233</cp:revision>
  <dcterms:created xsi:type="dcterms:W3CDTF">2018-05-14T09:22:51Z</dcterms:created>
  <dcterms:modified xsi:type="dcterms:W3CDTF">2021-11-07T13:53:04Z</dcterms:modified>
</cp:coreProperties>
</file>