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347" r:id="rId4"/>
    <p:sldId id="256" r:id="rId5"/>
    <p:sldId id="34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78" r:id="rId14"/>
    <p:sldId id="379" r:id="rId15"/>
    <p:sldId id="374" r:id="rId16"/>
    <p:sldId id="380" r:id="rId17"/>
    <p:sldId id="381" r:id="rId18"/>
    <p:sldId id="367" r:id="rId19"/>
    <p:sldId id="368" r:id="rId20"/>
    <p:sldId id="375" r:id="rId21"/>
    <p:sldId id="383" r:id="rId22"/>
    <p:sldId id="382" r:id="rId23"/>
    <p:sldId id="384" r:id="rId24"/>
    <p:sldId id="369" r:id="rId25"/>
    <p:sldId id="370" r:id="rId26"/>
    <p:sldId id="389" r:id="rId27"/>
    <p:sldId id="376" r:id="rId28"/>
    <p:sldId id="390" r:id="rId29"/>
    <p:sldId id="391" r:id="rId30"/>
    <p:sldId id="385" r:id="rId31"/>
    <p:sldId id="371" r:id="rId32"/>
    <p:sldId id="372" r:id="rId33"/>
    <p:sldId id="392" r:id="rId34"/>
    <p:sldId id="377" r:id="rId35"/>
    <p:sldId id="393" r:id="rId36"/>
    <p:sldId id="373" r:id="rId37"/>
    <p:sldId id="386" r:id="rId38"/>
    <p:sldId id="358" r:id="rId39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Gill Sans MT" panose="020B0502020104020203" pitchFamily="34" charset="0"/>
      <p:regular r:id="rId46"/>
      <p:bold r:id="rId47"/>
      <p:italic r:id="rId48"/>
      <p:boldItalic r:id="rId4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2F0"/>
    <a:srgbClr val="1C78AB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19904" y="3587032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THE PROBLEM-SOLVING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Mindset and Tools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Smart Problem </a:t>
            </a:r>
            <a:r>
              <a:rPr lang="de-DE" sz="2000" dirty="0" err="1">
                <a:latin typeface="+mj-lt"/>
              </a:rPr>
              <a:t>Solvers</a:t>
            </a:r>
            <a:endParaRPr lang="de-DE" sz="20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PROCESS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4FFDE6-85E0-46BD-B069-F14F85E69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904" y="631961"/>
            <a:ext cx="8154052" cy="29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11185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Clarify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before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looking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solutions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84195" y="1793780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CLARIFY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5" y="1400172"/>
            <a:ext cx="80951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creative arts students spent considerably more time in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formulating a creative problem before coming up with a finished product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 a ‘visible solution’).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remained open to revisiting and revising their first problem definition.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Getzels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Csikszentmihalyi 1976)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7484" y="3027911"/>
            <a:ext cx="887505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 found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between the quality of problem finding and the originality and completeness of ideas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primary students.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(van </a:t>
            </a:r>
            <a:r>
              <a:rPr lang="en-US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Hooijdonk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et al. 2020)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41670" y="4087158"/>
            <a:ext cx="9798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15-18-year-old students generated significantly more responses when they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discovered and described a problem themselves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when they were just presented with a ‘ready-made’ problem.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(Runco &amp; Okuda 1988)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F7D1DC6-EEAF-4809-B26C-BAB5D10A47ED}"/>
              </a:ext>
            </a:extLst>
          </p:cNvPr>
          <p:cNvSpPr txBox="1"/>
          <p:nvPr/>
        </p:nvSpPr>
        <p:spPr>
          <a:xfrm>
            <a:off x="1147484" y="5387583"/>
            <a:ext cx="9099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One main reason for decisions in organizations to fail is that managers often 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define problems in a way that already points to a particular solution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—which is often not the best one.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(Nutt 1999)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17C49-E0E0-4123-B136-395D4A6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1393852"/>
            <a:ext cx="611124" cy="7467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517D2D-1472-4AAF-8F68-96D51A7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9" y="2986257"/>
            <a:ext cx="611124" cy="7467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3E8C4E-AF37-4183-A608-33DF6911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9" y="4110112"/>
            <a:ext cx="611124" cy="74676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8C26566-9FCF-4F23-8D9F-AE253E41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9" y="5323432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8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60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 </a:t>
            </a:r>
            <a:r>
              <a:rPr lang="de-DE" sz="3600" dirty="0" err="1">
                <a:solidFill>
                  <a:schemeClr val="bg1"/>
                </a:solidFill>
              </a:rPr>
              <a:t>short</a:t>
            </a:r>
            <a:r>
              <a:rPr lang="de-DE" sz="3600" dirty="0">
                <a:solidFill>
                  <a:schemeClr val="bg1"/>
                </a:solidFill>
              </a:rPr>
              <a:t>: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step</a:t>
            </a:r>
            <a:r>
              <a:rPr lang="de-DE" sz="3600" dirty="0">
                <a:solidFill>
                  <a:schemeClr val="bg1"/>
                </a:solidFill>
              </a:rPr>
              <a:t> 1 – CLARIFY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82CAF927-A6EE-41B8-9063-611F3025EFEA}"/>
              </a:ext>
            </a:extLst>
          </p:cNvPr>
          <p:cNvSpPr/>
          <p:nvPr/>
        </p:nvSpPr>
        <p:spPr>
          <a:xfrm>
            <a:off x="281126" y="1048169"/>
            <a:ext cx="11629747" cy="5511779"/>
          </a:xfrm>
          <a:prstGeom prst="roundRect">
            <a:avLst>
              <a:gd name="adj" fmla="val 23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8763F9A-8252-469C-8926-C2A74A31CE72}"/>
              </a:ext>
            </a:extLst>
          </p:cNvPr>
          <p:cNvSpPr/>
          <p:nvPr/>
        </p:nvSpPr>
        <p:spPr>
          <a:xfrm>
            <a:off x="570537" y="1476088"/>
            <a:ext cx="11000815" cy="10555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0F483E-A51C-4A46-9FBB-77D2D97EF267}"/>
              </a:ext>
            </a:extLst>
          </p:cNvPr>
          <p:cNvSpPr txBox="1"/>
          <p:nvPr/>
        </p:nvSpPr>
        <p:spPr>
          <a:xfrm>
            <a:off x="550109" y="1122235"/>
            <a:ext cx="1100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Problem </a:t>
            </a:r>
            <a:r>
              <a:rPr lang="de-AT" dirty="0" err="1"/>
              <a:t>statement</a:t>
            </a:r>
            <a:endParaRPr lang="de-AT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C5332E2-B276-4DA8-BA5E-33E2F84F4C32}"/>
              </a:ext>
            </a:extLst>
          </p:cNvPr>
          <p:cNvSpPr txBox="1"/>
          <p:nvPr/>
        </p:nvSpPr>
        <p:spPr>
          <a:xfrm>
            <a:off x="653988" y="1576332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/>
              <a:t>The </a:t>
            </a:r>
            <a:r>
              <a:rPr lang="de-AT" sz="1400" i="1" dirty="0" err="1"/>
              <a:t>problem</a:t>
            </a:r>
            <a:r>
              <a:rPr lang="de-AT" sz="1400" i="1" dirty="0"/>
              <a:t> </a:t>
            </a:r>
            <a:r>
              <a:rPr lang="de-AT" sz="1400" i="1" dirty="0" err="1"/>
              <a:t>is</a:t>
            </a:r>
            <a:r>
              <a:rPr lang="de-AT" sz="1400" i="1" dirty="0"/>
              <a:t> </a:t>
            </a:r>
            <a:r>
              <a:rPr lang="de-AT" sz="1400" i="1" dirty="0" err="1"/>
              <a:t>that</a:t>
            </a:r>
            <a:r>
              <a:rPr lang="de-AT" sz="1400" i="1" dirty="0"/>
              <a:t> …              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4004734-B94B-4595-BBCE-2BC08FB67B10}"/>
              </a:ext>
            </a:extLst>
          </p:cNvPr>
          <p:cNvSpPr/>
          <p:nvPr/>
        </p:nvSpPr>
        <p:spPr>
          <a:xfrm>
            <a:off x="550110" y="3348024"/>
            <a:ext cx="2622464" cy="12791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5000120-C083-42BB-AE8D-3224D851B90E}"/>
              </a:ext>
            </a:extLst>
          </p:cNvPr>
          <p:cNvSpPr txBox="1"/>
          <p:nvPr/>
        </p:nvSpPr>
        <p:spPr>
          <a:xfrm>
            <a:off x="550109" y="2700826"/>
            <a:ext cx="53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My</a:t>
            </a:r>
            <a:r>
              <a:rPr lang="de-AT" dirty="0"/>
              <a:t>/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goals</a:t>
            </a:r>
            <a:endParaRPr lang="de-AT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B7ADF1C-B3DA-456C-81B2-66B90607B777}"/>
              </a:ext>
            </a:extLst>
          </p:cNvPr>
          <p:cNvSpPr txBox="1"/>
          <p:nvPr/>
        </p:nvSpPr>
        <p:spPr>
          <a:xfrm>
            <a:off x="529681" y="3079606"/>
            <a:ext cx="262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Ideal </a:t>
            </a:r>
            <a:r>
              <a:rPr lang="de-AT" sz="1400" dirty="0" err="1"/>
              <a:t>outcomes</a:t>
            </a:r>
            <a:endParaRPr lang="de-AT" sz="14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DBA164E-884C-40C5-BBE8-2FE51A042CFA}"/>
              </a:ext>
            </a:extLst>
          </p:cNvPr>
          <p:cNvSpPr txBox="1"/>
          <p:nvPr/>
        </p:nvSpPr>
        <p:spPr>
          <a:xfrm>
            <a:off x="3277711" y="3079606"/>
            <a:ext cx="262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‘</a:t>
            </a:r>
            <a:r>
              <a:rPr lang="de-AT" sz="1400" dirty="0" err="1"/>
              <a:t>Good</a:t>
            </a:r>
            <a:r>
              <a:rPr lang="de-AT" sz="1400" dirty="0"/>
              <a:t> </a:t>
            </a:r>
            <a:r>
              <a:rPr lang="de-AT" sz="1400" dirty="0" err="1"/>
              <a:t>enough</a:t>
            </a:r>
            <a:r>
              <a:rPr lang="de-AT" sz="1400" dirty="0"/>
              <a:t>’ </a:t>
            </a:r>
            <a:r>
              <a:rPr lang="de-AT" sz="1400" dirty="0" err="1"/>
              <a:t>outcomes</a:t>
            </a:r>
            <a:endParaRPr lang="de-AT" sz="14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6E7DD4D-0E74-464E-8BFB-66465E871B39}"/>
              </a:ext>
            </a:extLst>
          </p:cNvPr>
          <p:cNvSpPr/>
          <p:nvPr/>
        </p:nvSpPr>
        <p:spPr>
          <a:xfrm>
            <a:off x="3277711" y="3354586"/>
            <a:ext cx="2622464" cy="12726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3276D28-0980-4AD9-AAD2-86541345FA2B}"/>
              </a:ext>
            </a:extLst>
          </p:cNvPr>
          <p:cNvSpPr/>
          <p:nvPr/>
        </p:nvSpPr>
        <p:spPr>
          <a:xfrm>
            <a:off x="6200860" y="3338576"/>
            <a:ext cx="2622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01B3D1B-C782-47C3-B90B-A4CF8D2AB425}"/>
              </a:ext>
            </a:extLst>
          </p:cNvPr>
          <p:cNvSpPr txBox="1"/>
          <p:nvPr/>
        </p:nvSpPr>
        <p:spPr>
          <a:xfrm>
            <a:off x="6200859" y="2691378"/>
            <a:ext cx="53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Goals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others</a:t>
            </a:r>
            <a:endParaRPr lang="de-AT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FE53551-8FD1-441E-9C45-C4C8D96ABC7C}"/>
              </a:ext>
            </a:extLst>
          </p:cNvPr>
          <p:cNvSpPr txBox="1"/>
          <p:nvPr/>
        </p:nvSpPr>
        <p:spPr>
          <a:xfrm>
            <a:off x="6180431" y="3070158"/>
            <a:ext cx="262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Who? (</a:t>
            </a:r>
            <a:r>
              <a:rPr lang="de-AT" sz="1400" dirty="0" err="1"/>
              <a:t>stakeholder</a:t>
            </a:r>
            <a:r>
              <a:rPr lang="de-AT" sz="1400" dirty="0"/>
              <a:t>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E4145BF-D5DD-4D34-ADBB-E79188E847DC}"/>
              </a:ext>
            </a:extLst>
          </p:cNvPr>
          <p:cNvSpPr txBox="1"/>
          <p:nvPr/>
        </p:nvSpPr>
        <p:spPr>
          <a:xfrm>
            <a:off x="8928461" y="3070158"/>
            <a:ext cx="262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Their</a:t>
            </a:r>
            <a:r>
              <a:rPr lang="de-AT" sz="1400" dirty="0"/>
              <a:t> </a:t>
            </a:r>
            <a:r>
              <a:rPr lang="de-AT" sz="1400" dirty="0" err="1"/>
              <a:t>goal</a:t>
            </a:r>
            <a:r>
              <a:rPr lang="de-AT" sz="1400" dirty="0"/>
              <a:t>(s)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383BE70-76E6-46D5-9FBB-8BF7D6140148}"/>
              </a:ext>
            </a:extLst>
          </p:cNvPr>
          <p:cNvSpPr/>
          <p:nvPr/>
        </p:nvSpPr>
        <p:spPr>
          <a:xfrm>
            <a:off x="8928461" y="3345138"/>
            <a:ext cx="2622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6964F8D-C387-4C04-A549-98ABD87D0A78}"/>
              </a:ext>
            </a:extLst>
          </p:cNvPr>
          <p:cNvSpPr/>
          <p:nvPr/>
        </p:nvSpPr>
        <p:spPr>
          <a:xfrm>
            <a:off x="6200860" y="3791660"/>
            <a:ext cx="2622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4FC975B-E637-4ECA-87E1-CA87D39A0D8B}"/>
              </a:ext>
            </a:extLst>
          </p:cNvPr>
          <p:cNvSpPr/>
          <p:nvPr/>
        </p:nvSpPr>
        <p:spPr>
          <a:xfrm>
            <a:off x="8928461" y="3798222"/>
            <a:ext cx="2622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41AF6810-E39D-40A2-9276-4B6B7E958A92}"/>
              </a:ext>
            </a:extLst>
          </p:cNvPr>
          <p:cNvSpPr/>
          <p:nvPr/>
        </p:nvSpPr>
        <p:spPr>
          <a:xfrm>
            <a:off x="6200860" y="4251306"/>
            <a:ext cx="2622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0A69BA7-F323-4A32-841E-EFD347D785C0}"/>
              </a:ext>
            </a:extLst>
          </p:cNvPr>
          <p:cNvSpPr/>
          <p:nvPr/>
        </p:nvSpPr>
        <p:spPr>
          <a:xfrm>
            <a:off x="8928461" y="4257868"/>
            <a:ext cx="2622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C59D1DE-00DB-4B82-9148-BEFB2D3748D6}"/>
              </a:ext>
            </a:extLst>
          </p:cNvPr>
          <p:cNvSpPr/>
          <p:nvPr/>
        </p:nvSpPr>
        <p:spPr>
          <a:xfrm>
            <a:off x="570537" y="5191331"/>
            <a:ext cx="11000815" cy="10555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773D7B7-075C-478B-A696-AC882C08DD2E}"/>
              </a:ext>
            </a:extLst>
          </p:cNvPr>
          <p:cNvSpPr txBox="1"/>
          <p:nvPr/>
        </p:nvSpPr>
        <p:spPr>
          <a:xfrm>
            <a:off x="560322" y="4854796"/>
            <a:ext cx="110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The </a:t>
            </a:r>
            <a:r>
              <a:rPr lang="de-AT" dirty="0" err="1"/>
              <a:t>problem</a:t>
            </a:r>
            <a:r>
              <a:rPr lang="de-AT" dirty="0"/>
              <a:t> </a:t>
            </a:r>
            <a:r>
              <a:rPr lang="de-AT" dirty="0" err="1"/>
              <a:t>reframed</a:t>
            </a:r>
            <a:endParaRPr lang="de-AT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F7CC6E6-9FF1-4D76-B9C6-438621EF3665}"/>
              </a:ext>
            </a:extLst>
          </p:cNvPr>
          <p:cNvSpPr txBox="1"/>
          <p:nvPr/>
        </p:nvSpPr>
        <p:spPr>
          <a:xfrm>
            <a:off x="653988" y="5291575"/>
            <a:ext cx="2683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/>
              <a:t>The </a:t>
            </a:r>
            <a:r>
              <a:rPr lang="de-AT" sz="1400" i="1" u="sng" dirty="0"/>
              <a:t>real</a:t>
            </a:r>
            <a:r>
              <a:rPr lang="de-AT" sz="1400" i="1" dirty="0"/>
              <a:t> </a:t>
            </a:r>
            <a:r>
              <a:rPr lang="de-AT" sz="1400" i="1" dirty="0" err="1"/>
              <a:t>problem</a:t>
            </a:r>
            <a:r>
              <a:rPr lang="de-AT" sz="1400" i="1" dirty="0"/>
              <a:t> </a:t>
            </a:r>
            <a:r>
              <a:rPr lang="de-AT" sz="1400" i="1" dirty="0" err="1"/>
              <a:t>is</a:t>
            </a:r>
            <a:r>
              <a:rPr lang="de-AT" sz="1400" i="1" dirty="0"/>
              <a:t> </a:t>
            </a:r>
            <a:r>
              <a:rPr lang="de-AT" sz="1400" i="1" dirty="0" err="1"/>
              <a:t>that</a:t>
            </a:r>
            <a:r>
              <a:rPr lang="de-AT" sz="1400" i="1" dirty="0"/>
              <a:t> …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4734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230932" y="4501912"/>
            <a:ext cx="5501640" cy="1245244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3974243" y="4436150"/>
            <a:ext cx="433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CAUSES</a:t>
            </a:r>
          </a:p>
          <a:p>
            <a:pPr algn="ctr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diagnosis</a:t>
            </a:r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3490148" y="4675349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en-US" sz="800" dirty="0"/>
              <a:t>pixabay.com</a:t>
            </a:r>
            <a:endParaRPr lang="de-DE" sz="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499940C-EA98-44CF-BDBE-C708C7D5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08" y="536614"/>
            <a:ext cx="5503164" cy="38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5034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 </a:t>
            </a:r>
            <a:r>
              <a:rPr lang="de-DE" sz="3600" dirty="0" err="1">
                <a:solidFill>
                  <a:schemeClr val="bg1"/>
                </a:solidFill>
              </a:rPr>
              <a:t>good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diagnosis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09971" y="1783710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CAUSES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347766F-F112-45AE-890B-AB99310E9FF3}"/>
              </a:ext>
            </a:extLst>
          </p:cNvPr>
          <p:cNvSpPr/>
          <p:nvPr/>
        </p:nvSpPr>
        <p:spPr>
          <a:xfrm>
            <a:off x="2916543" y="2063857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C1E011C-EB32-4047-A672-9BFEE1741C40}"/>
              </a:ext>
            </a:extLst>
          </p:cNvPr>
          <p:cNvSpPr txBox="1"/>
          <p:nvPr/>
        </p:nvSpPr>
        <p:spPr>
          <a:xfrm>
            <a:off x="3071090" y="3009178"/>
            <a:ext cx="8927279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 hypotheses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about the most likely root causes and determine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which analyses you need to make to test these hypotheses.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21D70F8-1339-49CD-9063-979DF6794E31}"/>
              </a:ext>
            </a:extLst>
          </p:cNvPr>
          <p:cNvSpPr/>
          <p:nvPr/>
        </p:nvSpPr>
        <p:spPr>
          <a:xfrm>
            <a:off x="2906651" y="3136391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D7A4219-5EDF-4651-94B0-A36CE6D4B00C}"/>
              </a:ext>
            </a:extLst>
          </p:cNvPr>
          <p:cNvSpPr txBox="1"/>
          <p:nvPr/>
        </p:nvSpPr>
        <p:spPr>
          <a:xfrm>
            <a:off x="3071090" y="2463962"/>
            <a:ext cx="892727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Identify all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possible root causes</a:t>
            </a:r>
            <a:endParaRPr lang="de-A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EB5D6EC-BB66-4101-B5F4-F87515763623}"/>
              </a:ext>
            </a:extLst>
          </p:cNvPr>
          <p:cNvSpPr/>
          <p:nvPr/>
        </p:nvSpPr>
        <p:spPr>
          <a:xfrm>
            <a:off x="2925691" y="2593256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DB630A-800B-49FC-9903-042507793F26}"/>
              </a:ext>
            </a:extLst>
          </p:cNvPr>
          <p:cNvSpPr txBox="1"/>
          <p:nvPr/>
        </p:nvSpPr>
        <p:spPr>
          <a:xfrm>
            <a:off x="3071090" y="1934562"/>
            <a:ext cx="892727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Gather data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about the problem situation (the symptoms)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27797"/>
            <a:ext cx="2454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cf. </a:t>
            </a:r>
            <a:r>
              <a:rPr lang="de-AT" sz="800" dirty="0" err="1"/>
              <a:t>Wanatabe</a:t>
            </a:r>
            <a:r>
              <a:rPr lang="de-AT" sz="800" dirty="0"/>
              <a:t> (2009), S. 26. </a:t>
            </a:r>
            <a:r>
              <a:rPr lang="de-AT" sz="800" dirty="0" err="1"/>
              <a:t>Photo</a:t>
            </a:r>
            <a:r>
              <a:rPr lang="de-AT" sz="800" dirty="0"/>
              <a:t> source: pixabay.com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6F3B8A-8ACA-4BD6-B7CE-5EBB8D9FC154}"/>
              </a:ext>
            </a:extLst>
          </p:cNvPr>
          <p:cNvSpPr/>
          <p:nvPr/>
        </p:nvSpPr>
        <p:spPr>
          <a:xfrm>
            <a:off x="2925691" y="3948344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AAB7381-DEED-4367-9683-2B6E76FE9D2E}"/>
              </a:ext>
            </a:extLst>
          </p:cNvPr>
          <p:cNvSpPr txBox="1"/>
          <p:nvPr/>
        </p:nvSpPr>
        <p:spPr>
          <a:xfrm>
            <a:off x="3080238" y="3780191"/>
            <a:ext cx="8927279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Only when the data tells you that you have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with a high probability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found the real root cause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—start looking for solutions.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03B3FF-82FD-469D-9FC7-9DE892A3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04821"/>
            <a:ext cx="2369820" cy="273558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7F4EBC6-B029-4EB8-AA8E-69B1C1FCD0FA}"/>
              </a:ext>
            </a:extLst>
          </p:cNvPr>
          <p:cNvGrpSpPr/>
          <p:nvPr/>
        </p:nvGrpSpPr>
        <p:grpSpPr>
          <a:xfrm>
            <a:off x="2892739" y="5158715"/>
            <a:ext cx="6813855" cy="984504"/>
            <a:chOff x="2892739" y="5158715"/>
            <a:chExt cx="6813855" cy="984504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7C48574-F582-444A-8603-1124612900B4}"/>
                </a:ext>
              </a:extLst>
            </p:cNvPr>
            <p:cNvGrpSpPr/>
            <p:nvPr/>
          </p:nvGrpSpPr>
          <p:grpSpPr>
            <a:xfrm>
              <a:off x="3318992" y="5251648"/>
              <a:ext cx="6387602" cy="736355"/>
              <a:chOff x="3061198" y="5518873"/>
              <a:chExt cx="6387602" cy="736355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E58866F-B25A-4A93-8E3A-5FD17E50807B}"/>
                  </a:ext>
                </a:extLst>
              </p:cNvPr>
              <p:cNvSpPr/>
              <p:nvPr/>
            </p:nvSpPr>
            <p:spPr>
              <a:xfrm>
                <a:off x="3061198" y="5518873"/>
                <a:ext cx="5705174" cy="7363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93C092C5-268F-4201-8E94-80A784C332F8}"/>
                  </a:ext>
                </a:extLst>
              </p:cNvPr>
              <p:cNvSpPr txBox="1"/>
              <p:nvPr/>
            </p:nvSpPr>
            <p:spPr>
              <a:xfrm>
                <a:off x="3334872" y="5595027"/>
                <a:ext cx="61139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“It is a capital mistake to theorize before one has data.”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			—Sherlock Holmes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de-AT" dirty="0"/>
              </a:p>
            </p:txBody>
          </p:sp>
        </p:grp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ED3A8A8-A7F7-460B-AB3E-297F9496B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739" y="5158715"/>
              <a:ext cx="649224" cy="984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0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4162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Exploring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1008958" y="1107212"/>
            <a:ext cx="586012" cy="646174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17637" y="1785249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CAUSES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347766F-F112-45AE-890B-AB99310E9FF3}"/>
              </a:ext>
            </a:extLst>
          </p:cNvPr>
          <p:cNvSpPr/>
          <p:nvPr/>
        </p:nvSpPr>
        <p:spPr>
          <a:xfrm>
            <a:off x="3165312" y="2058436"/>
            <a:ext cx="151199" cy="1589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DB630A-800B-49FC-9903-042507793F26}"/>
              </a:ext>
            </a:extLst>
          </p:cNvPr>
          <p:cNvSpPr txBox="1"/>
          <p:nvPr/>
        </p:nvSpPr>
        <p:spPr>
          <a:xfrm>
            <a:off x="3318992" y="1934243"/>
            <a:ext cx="6942486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there anything else that happened at the same time,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before and after the event?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27797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6B4C14B-2832-4DAD-9280-136E588531E9}"/>
              </a:ext>
            </a:extLst>
          </p:cNvPr>
          <p:cNvSpPr/>
          <p:nvPr/>
        </p:nvSpPr>
        <p:spPr>
          <a:xfrm>
            <a:off x="3162831" y="2980783"/>
            <a:ext cx="151199" cy="1589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CB3270F-DBCD-40AA-87BF-A87DCDA4FD13}"/>
              </a:ext>
            </a:extLst>
          </p:cNvPr>
          <p:cNvSpPr txBox="1"/>
          <p:nvPr/>
        </p:nvSpPr>
        <p:spPr>
          <a:xfrm>
            <a:off x="3316511" y="2856590"/>
            <a:ext cx="694248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there other people involved in the problem?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C83539D-703D-4AA4-BEAB-3B8025B54DF2}"/>
              </a:ext>
            </a:extLst>
          </p:cNvPr>
          <p:cNvSpPr/>
          <p:nvPr/>
        </p:nvSpPr>
        <p:spPr>
          <a:xfrm>
            <a:off x="3160350" y="3543126"/>
            <a:ext cx="151199" cy="1589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2E317B2-4B56-4A43-BB11-BC377E8901E9}"/>
              </a:ext>
            </a:extLst>
          </p:cNvPr>
          <p:cNvSpPr txBox="1"/>
          <p:nvPr/>
        </p:nvSpPr>
        <p:spPr>
          <a:xfrm>
            <a:off x="3314030" y="3418933"/>
            <a:ext cx="694248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were their actions, and what are their interests?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856A0C0-4E2B-4689-921D-9E94A5F0E1D5}"/>
              </a:ext>
            </a:extLst>
          </p:cNvPr>
          <p:cNvSpPr/>
          <p:nvPr/>
        </p:nvSpPr>
        <p:spPr>
          <a:xfrm>
            <a:off x="3165312" y="4056828"/>
            <a:ext cx="151199" cy="1589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57FCE5C-C7EE-4D23-9708-408E7636DDF2}"/>
              </a:ext>
            </a:extLst>
          </p:cNvPr>
          <p:cNvSpPr txBox="1"/>
          <p:nvPr/>
        </p:nvSpPr>
        <p:spPr>
          <a:xfrm>
            <a:off x="3318992" y="3932635"/>
            <a:ext cx="694248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my own role in causing the problem?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DC4810-0E68-42E8-981A-9369CF6B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499"/>
            <a:ext cx="2999232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42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Analyzing</a:t>
            </a:r>
            <a:r>
              <a:rPr lang="de-DE" sz="3600" dirty="0">
                <a:solidFill>
                  <a:schemeClr val="bg1"/>
                </a:solidFill>
              </a:rPr>
              <a:t> all potential root </a:t>
            </a:r>
            <a:r>
              <a:rPr lang="de-DE" sz="3600" dirty="0" err="1">
                <a:solidFill>
                  <a:schemeClr val="bg1"/>
                </a:solidFill>
              </a:rPr>
              <a:t>causes</a:t>
            </a:r>
            <a:r>
              <a:rPr lang="de-DE" sz="3600" dirty="0">
                <a:solidFill>
                  <a:schemeClr val="bg1"/>
                </a:solidFill>
              </a:rPr>
              <a:t>: The </a:t>
            </a:r>
            <a:r>
              <a:rPr lang="de-DE" sz="3600" dirty="0" err="1">
                <a:solidFill>
                  <a:schemeClr val="bg1"/>
                </a:solidFill>
              </a:rPr>
              <a:t>logic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tree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52001" y="1788757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CAUSES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D82066E-AD78-4A98-91E7-ECCF76F4D8CB}"/>
              </a:ext>
            </a:extLst>
          </p:cNvPr>
          <p:cNvSpPr/>
          <p:nvPr/>
        </p:nvSpPr>
        <p:spPr>
          <a:xfrm>
            <a:off x="1249971" y="3829771"/>
            <a:ext cx="1971115" cy="738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</a:rPr>
              <a:t>High </a:t>
            </a:r>
            <a:r>
              <a:rPr lang="de-AT" sz="1600" dirty="0" err="1">
                <a:solidFill>
                  <a:schemeClr val="tx1"/>
                </a:solidFill>
              </a:rPr>
              <a:t>fever</a:t>
            </a:r>
            <a:r>
              <a:rPr lang="de-AT" sz="1600" dirty="0">
                <a:solidFill>
                  <a:schemeClr val="tx1"/>
                </a:solidFill>
              </a:rPr>
              <a:t> and </a:t>
            </a:r>
            <a:br>
              <a:rPr lang="de-AT" sz="1600" dirty="0">
                <a:solidFill>
                  <a:schemeClr val="tx1"/>
                </a:solidFill>
              </a:rPr>
            </a:br>
            <a:r>
              <a:rPr lang="de-AT" sz="1600" dirty="0">
                <a:solidFill>
                  <a:schemeClr val="tx1"/>
                </a:solidFill>
              </a:rPr>
              <a:t>a </a:t>
            </a:r>
            <a:r>
              <a:rPr lang="de-AT" sz="1600" dirty="0" err="1">
                <a:solidFill>
                  <a:schemeClr val="tx1"/>
                </a:solidFill>
              </a:rPr>
              <a:t>sore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throat</a:t>
            </a:r>
            <a:endParaRPr lang="de-AT" sz="1600" dirty="0">
              <a:solidFill>
                <a:schemeClr val="tx1"/>
              </a:solidFill>
            </a:endParaRPr>
          </a:p>
          <a:p>
            <a:pPr algn="ctr"/>
            <a:r>
              <a:rPr lang="de-AT" sz="1600" dirty="0">
                <a:solidFill>
                  <a:schemeClr val="tx1"/>
                </a:solidFill>
              </a:rPr>
              <a:t>(</a:t>
            </a:r>
            <a:r>
              <a:rPr lang="de-AT" sz="1600" dirty="0" err="1">
                <a:solidFill>
                  <a:schemeClr val="tx1"/>
                </a:solidFill>
              </a:rPr>
              <a:t>for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several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days</a:t>
            </a:r>
            <a:r>
              <a:rPr lang="de-AT" sz="1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BC6C972-E5B8-4B29-A352-97A2E51F30CD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221086" y="4198878"/>
            <a:ext cx="286246" cy="33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B71CB89-D25C-400D-BE7C-B1C58076F8A3}"/>
              </a:ext>
            </a:extLst>
          </p:cNvPr>
          <p:cNvCxnSpPr>
            <a:cxnSpLocks/>
          </p:cNvCxnSpPr>
          <p:nvPr/>
        </p:nvCxnSpPr>
        <p:spPr>
          <a:xfrm flipV="1">
            <a:off x="3507332" y="3563769"/>
            <a:ext cx="0" cy="127203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47A10E-915F-4931-9B9F-F8EF31018C91}"/>
              </a:ext>
            </a:extLst>
          </p:cNvPr>
          <p:cNvCxnSpPr/>
          <p:nvPr/>
        </p:nvCxnSpPr>
        <p:spPr>
          <a:xfrm flipV="1">
            <a:off x="3507332" y="4198976"/>
            <a:ext cx="286247" cy="32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571B6C93-748F-4727-A032-2CDB47474572}"/>
              </a:ext>
            </a:extLst>
          </p:cNvPr>
          <p:cNvSpPr txBox="1"/>
          <p:nvPr/>
        </p:nvSpPr>
        <p:spPr>
          <a:xfrm>
            <a:off x="3793579" y="3379103"/>
            <a:ext cx="1337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Viral </a:t>
            </a:r>
            <a:r>
              <a:rPr lang="de-AT" sz="1600" dirty="0" err="1"/>
              <a:t>infection</a:t>
            </a:r>
            <a:endParaRPr lang="de-AT" sz="16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759AAC-959D-4984-AC6A-7E3DCF30F19D}"/>
              </a:ext>
            </a:extLst>
          </p:cNvPr>
          <p:cNvSpPr txBox="1"/>
          <p:nvPr/>
        </p:nvSpPr>
        <p:spPr>
          <a:xfrm>
            <a:off x="3793579" y="4044026"/>
            <a:ext cx="169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/>
              <a:t>Bacterial</a:t>
            </a:r>
            <a:r>
              <a:rPr lang="de-AT" sz="1600" dirty="0"/>
              <a:t> </a:t>
            </a:r>
            <a:r>
              <a:rPr lang="de-AT" sz="1600" dirty="0" err="1"/>
              <a:t>infection</a:t>
            </a:r>
            <a:endParaRPr lang="de-AT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6D9E101-3A9F-4B8C-9926-9B8751B5453F}"/>
              </a:ext>
            </a:extLst>
          </p:cNvPr>
          <p:cNvSpPr txBox="1"/>
          <p:nvPr/>
        </p:nvSpPr>
        <p:spPr>
          <a:xfrm>
            <a:off x="3797643" y="4675423"/>
            <a:ext cx="126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i="1" dirty="0"/>
              <a:t>Other </a:t>
            </a:r>
            <a:r>
              <a:rPr lang="de-AT" sz="1600" i="1" dirty="0" err="1"/>
              <a:t>causes</a:t>
            </a:r>
            <a:endParaRPr lang="de-AT" sz="1600" i="1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C1945AEA-9CE0-44C3-81AF-D8F77949B398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131446" y="3548380"/>
            <a:ext cx="909702" cy="531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A1D1009-AFCA-4426-B81A-01730A8484D8}"/>
              </a:ext>
            </a:extLst>
          </p:cNvPr>
          <p:cNvCxnSpPr>
            <a:cxnSpLocks/>
          </p:cNvCxnSpPr>
          <p:nvPr/>
        </p:nvCxnSpPr>
        <p:spPr>
          <a:xfrm flipV="1">
            <a:off x="6036953" y="2404311"/>
            <a:ext cx="0" cy="127203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C42DE343-29E1-4CCE-A877-F1AC387DCFE1}"/>
              </a:ext>
            </a:extLst>
          </p:cNvPr>
          <p:cNvCxnSpPr>
            <a:cxnSpLocks/>
          </p:cNvCxnSpPr>
          <p:nvPr/>
        </p:nvCxnSpPr>
        <p:spPr>
          <a:xfrm flipV="1">
            <a:off x="6045379" y="2816423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9BFF1A77-0CDB-471D-B7E0-F402AFCA35B9}"/>
              </a:ext>
            </a:extLst>
          </p:cNvPr>
          <p:cNvCxnSpPr>
            <a:cxnSpLocks/>
          </p:cNvCxnSpPr>
          <p:nvPr/>
        </p:nvCxnSpPr>
        <p:spPr>
          <a:xfrm flipV="1">
            <a:off x="6028528" y="2404313"/>
            <a:ext cx="294672" cy="38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7D5B2C7B-991E-4D82-96FB-BF17C0F18C9B}"/>
              </a:ext>
            </a:extLst>
          </p:cNvPr>
          <p:cNvCxnSpPr>
            <a:cxnSpLocks/>
          </p:cNvCxnSpPr>
          <p:nvPr/>
        </p:nvCxnSpPr>
        <p:spPr>
          <a:xfrm flipV="1">
            <a:off x="6045378" y="3247537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CEDADFDA-263F-4608-A890-F3A19098B44A}"/>
              </a:ext>
            </a:extLst>
          </p:cNvPr>
          <p:cNvSpPr txBox="1"/>
          <p:nvPr/>
        </p:nvSpPr>
        <p:spPr>
          <a:xfrm>
            <a:off x="6331625" y="2250422"/>
            <a:ext cx="944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Influenza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ACA41E2-F8F4-42FD-87B9-393D8CD3C32C}"/>
              </a:ext>
            </a:extLst>
          </p:cNvPr>
          <p:cNvSpPr txBox="1"/>
          <p:nvPr/>
        </p:nvSpPr>
        <p:spPr>
          <a:xfrm>
            <a:off x="6331625" y="2662534"/>
            <a:ext cx="99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COVID-19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B52DB71-DED3-47BB-9044-29A668DCFBD0}"/>
              </a:ext>
            </a:extLst>
          </p:cNvPr>
          <p:cNvSpPr txBox="1"/>
          <p:nvPr/>
        </p:nvSpPr>
        <p:spPr>
          <a:xfrm>
            <a:off x="6323199" y="3083977"/>
            <a:ext cx="1468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/>
              <a:t>Glandular</a:t>
            </a:r>
            <a:r>
              <a:rPr lang="de-AT" sz="1600" dirty="0"/>
              <a:t> </a:t>
            </a:r>
            <a:r>
              <a:rPr lang="de-AT" sz="1600" dirty="0" err="1"/>
              <a:t>fever</a:t>
            </a:r>
            <a:endParaRPr lang="de-AT" sz="1600" dirty="0"/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3A0C1143-EA91-413A-A81C-C077EA3B88D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484555" y="4213303"/>
            <a:ext cx="55659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48CAC9B6-DE46-43B4-9B04-AC10C59B08AE}"/>
              </a:ext>
            </a:extLst>
          </p:cNvPr>
          <p:cNvCxnSpPr>
            <a:cxnSpLocks/>
          </p:cNvCxnSpPr>
          <p:nvPr/>
        </p:nvCxnSpPr>
        <p:spPr>
          <a:xfrm flipH="1" flipV="1">
            <a:off x="6024333" y="4101065"/>
            <a:ext cx="8426" cy="86795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ABCE648C-A494-458F-91BE-64371AF796B0}"/>
              </a:ext>
            </a:extLst>
          </p:cNvPr>
          <p:cNvCxnSpPr>
            <a:cxnSpLocks/>
          </p:cNvCxnSpPr>
          <p:nvPr/>
        </p:nvCxnSpPr>
        <p:spPr>
          <a:xfrm flipV="1">
            <a:off x="6032759" y="4513177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53472BD1-EBFC-4DFF-9098-DF0A4B16D51B}"/>
              </a:ext>
            </a:extLst>
          </p:cNvPr>
          <p:cNvCxnSpPr>
            <a:cxnSpLocks/>
          </p:cNvCxnSpPr>
          <p:nvPr/>
        </p:nvCxnSpPr>
        <p:spPr>
          <a:xfrm flipV="1">
            <a:off x="6015908" y="4101067"/>
            <a:ext cx="294672" cy="38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17859A83-99BE-4A8E-BFAC-E56247EBB4C6}"/>
              </a:ext>
            </a:extLst>
          </p:cNvPr>
          <p:cNvCxnSpPr>
            <a:cxnSpLocks/>
          </p:cNvCxnSpPr>
          <p:nvPr/>
        </p:nvCxnSpPr>
        <p:spPr>
          <a:xfrm flipV="1">
            <a:off x="6032759" y="4958307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1465A160-1490-4D92-B9F1-B61EBFEF69E5}"/>
              </a:ext>
            </a:extLst>
          </p:cNvPr>
          <p:cNvSpPr txBox="1"/>
          <p:nvPr/>
        </p:nvSpPr>
        <p:spPr>
          <a:xfrm>
            <a:off x="6319005" y="3947176"/>
            <a:ext cx="2649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/>
              <a:t>Bacterial</a:t>
            </a:r>
            <a:r>
              <a:rPr lang="de-AT" sz="1600" dirty="0"/>
              <a:t> </a:t>
            </a:r>
            <a:r>
              <a:rPr lang="de-AT" sz="1600" dirty="0" err="1"/>
              <a:t>respiratory</a:t>
            </a:r>
            <a:r>
              <a:rPr lang="de-AT" sz="1600" dirty="0"/>
              <a:t> </a:t>
            </a:r>
            <a:r>
              <a:rPr lang="de-AT" sz="1600" dirty="0" err="1"/>
              <a:t>infection</a:t>
            </a:r>
            <a:endParaRPr lang="de-AT" sz="16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80F93A3-F877-4161-B31B-4130E4EEC06B}"/>
              </a:ext>
            </a:extLst>
          </p:cNvPr>
          <p:cNvSpPr txBox="1"/>
          <p:nvPr/>
        </p:nvSpPr>
        <p:spPr>
          <a:xfrm>
            <a:off x="6314810" y="4374995"/>
            <a:ext cx="2191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/>
              <a:t>Bacterial</a:t>
            </a:r>
            <a:r>
              <a:rPr lang="de-AT" sz="1600" dirty="0"/>
              <a:t> </a:t>
            </a:r>
            <a:r>
              <a:rPr lang="de-AT" sz="1600" dirty="0" err="1"/>
              <a:t>skin</a:t>
            </a:r>
            <a:r>
              <a:rPr lang="de-AT" sz="1600" dirty="0"/>
              <a:t> </a:t>
            </a:r>
            <a:r>
              <a:rPr lang="de-AT" sz="1600" dirty="0" err="1"/>
              <a:t>infections</a:t>
            </a:r>
            <a:r>
              <a:rPr lang="de-AT" sz="1600" dirty="0"/>
              <a:t> 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FDEE5C5-4CF1-470C-B5D4-826DE0BE6236}"/>
              </a:ext>
            </a:extLst>
          </p:cNvPr>
          <p:cNvSpPr txBox="1"/>
          <p:nvPr/>
        </p:nvSpPr>
        <p:spPr>
          <a:xfrm>
            <a:off x="6307064" y="4807667"/>
            <a:ext cx="2287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i="1" dirty="0"/>
              <a:t>Other </a:t>
            </a:r>
            <a:r>
              <a:rPr lang="de-AT" sz="1600" i="1" dirty="0" err="1"/>
              <a:t>bacterial</a:t>
            </a:r>
            <a:r>
              <a:rPr lang="de-AT" sz="1600" i="1" dirty="0"/>
              <a:t> </a:t>
            </a:r>
            <a:r>
              <a:rPr lang="de-AT" sz="1600" i="1" dirty="0" err="1"/>
              <a:t>infections</a:t>
            </a:r>
            <a:endParaRPr lang="de-AT" sz="1600" i="1" dirty="0"/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E58CBE1D-0A72-4991-A45A-729BE5CCE2AE}"/>
              </a:ext>
            </a:extLst>
          </p:cNvPr>
          <p:cNvCxnSpPr>
            <a:cxnSpLocks/>
          </p:cNvCxnSpPr>
          <p:nvPr/>
        </p:nvCxnSpPr>
        <p:spPr>
          <a:xfrm flipV="1">
            <a:off x="3498907" y="3563770"/>
            <a:ext cx="294672" cy="38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9FAD7ADD-6242-46C6-8B61-63B986DF8D9F}"/>
              </a:ext>
            </a:extLst>
          </p:cNvPr>
          <p:cNvCxnSpPr>
            <a:cxnSpLocks/>
          </p:cNvCxnSpPr>
          <p:nvPr/>
        </p:nvCxnSpPr>
        <p:spPr>
          <a:xfrm flipV="1">
            <a:off x="3494546" y="4821165"/>
            <a:ext cx="294672" cy="38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090F8D0E-BC90-42B9-A9B8-2A51794A1161}"/>
              </a:ext>
            </a:extLst>
          </p:cNvPr>
          <p:cNvSpPr txBox="1"/>
          <p:nvPr/>
        </p:nvSpPr>
        <p:spPr>
          <a:xfrm>
            <a:off x="1463475" y="3512340"/>
            <a:ext cx="158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/>
              <a:t>Problem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D67A2C11-14DF-4D70-8B1E-6221FBE17CCC}"/>
              </a:ext>
            </a:extLst>
          </p:cNvPr>
          <p:cNvSpPr txBox="1"/>
          <p:nvPr/>
        </p:nvSpPr>
        <p:spPr>
          <a:xfrm>
            <a:off x="5215613" y="1492208"/>
            <a:ext cx="158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/>
              <a:t>Potential </a:t>
            </a:r>
            <a:r>
              <a:rPr lang="de-AT" sz="1600" b="1" dirty="0" err="1"/>
              <a:t>causes</a:t>
            </a:r>
            <a:r>
              <a:rPr lang="de-AT" sz="1600" b="1" dirty="0"/>
              <a:t>                  </a:t>
            </a:r>
          </a:p>
        </p:txBody>
      </p:sp>
      <p:sp>
        <p:nvSpPr>
          <p:cNvPr id="59" name="Geschweifte Klammer rechts 58">
            <a:extLst>
              <a:ext uri="{FF2B5EF4-FFF2-40B4-BE49-F238E27FC236}">
                <a16:creationId xmlns:a16="http://schemas.microsoft.com/office/drawing/2014/main" id="{2EFB695C-9FCD-469A-A0D0-5D4C486FAE78}"/>
              </a:ext>
            </a:extLst>
          </p:cNvPr>
          <p:cNvSpPr/>
          <p:nvPr/>
        </p:nvSpPr>
        <p:spPr>
          <a:xfrm rot="16200000">
            <a:off x="5928488" y="-606861"/>
            <a:ext cx="158686" cy="5067639"/>
          </a:xfrm>
          <a:prstGeom prst="rightBrace">
            <a:avLst/>
          </a:prstGeom>
          <a:ln w="12700">
            <a:solidFill>
              <a:srgbClr val="1C7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sz="2000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79CA5730-E895-41A2-8021-2E169691C306}"/>
              </a:ext>
            </a:extLst>
          </p:cNvPr>
          <p:cNvCxnSpPr>
            <a:cxnSpLocks/>
          </p:cNvCxnSpPr>
          <p:nvPr/>
        </p:nvCxnSpPr>
        <p:spPr>
          <a:xfrm flipV="1">
            <a:off x="6041148" y="3652686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BD05014F-84BF-4529-875C-8623F4BB1916}"/>
              </a:ext>
            </a:extLst>
          </p:cNvPr>
          <p:cNvSpPr txBox="1"/>
          <p:nvPr/>
        </p:nvSpPr>
        <p:spPr>
          <a:xfrm>
            <a:off x="6315453" y="3502046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i="1" dirty="0"/>
              <a:t>Other viral </a:t>
            </a:r>
            <a:r>
              <a:rPr lang="de-AT" sz="1600" i="1" dirty="0" err="1"/>
              <a:t>infections</a:t>
            </a:r>
            <a:endParaRPr lang="de-AT" sz="1600" i="1" dirty="0"/>
          </a:p>
        </p:txBody>
      </p:sp>
    </p:spTree>
    <p:extLst>
      <p:ext uri="{BB962C8B-B14F-4D97-AF65-F5344CB8AC3E}">
        <p14:creationId xmlns:p14="http://schemas.microsoft.com/office/powerpoint/2010/main" val="427847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4F50AA93-8057-4077-BC94-502561C483FC}"/>
              </a:ext>
            </a:extLst>
          </p:cNvPr>
          <p:cNvSpPr/>
          <p:nvPr/>
        </p:nvSpPr>
        <p:spPr>
          <a:xfrm>
            <a:off x="2200274" y="3380405"/>
            <a:ext cx="6886575" cy="971550"/>
          </a:xfrm>
          <a:prstGeom prst="wedgeRoundRectCallout">
            <a:avLst>
              <a:gd name="adj1" fmla="val 58282"/>
              <a:gd name="adj2" fmla="val 526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5002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Build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test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hypotheses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52001" y="1788757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CAUSES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FEC3892-4EB0-4FAE-B087-8B3397411A8C}"/>
              </a:ext>
            </a:extLst>
          </p:cNvPr>
          <p:cNvSpPr txBox="1"/>
          <p:nvPr/>
        </p:nvSpPr>
        <p:spPr>
          <a:xfrm>
            <a:off x="1066800" y="1612939"/>
            <a:ext cx="8953500" cy="813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Hypothesis 1: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reason for the fever and sore throat is a bacterial infection.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Hypothesis 2: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reason for the fever and sore throat is glandular fever.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E7B7F830-A8B3-4637-8693-BCB5F89CFDBA}"/>
              </a:ext>
            </a:extLst>
          </p:cNvPr>
          <p:cNvSpPr/>
          <p:nvPr/>
        </p:nvSpPr>
        <p:spPr>
          <a:xfrm>
            <a:off x="4819649" y="2666577"/>
            <a:ext cx="952500" cy="533400"/>
          </a:xfrm>
          <a:prstGeom prst="downArrow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0FA144-4E1C-4019-974C-04F15A1A5301}"/>
              </a:ext>
            </a:extLst>
          </p:cNvPr>
          <p:cNvSpPr txBox="1"/>
          <p:nvPr/>
        </p:nvSpPr>
        <p:spPr>
          <a:xfrm>
            <a:off x="2473909" y="3512237"/>
            <a:ext cx="5643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b="1" dirty="0" err="1"/>
              <a:t>Which</a:t>
            </a:r>
            <a:r>
              <a:rPr lang="de-AT" sz="2000" b="1" dirty="0"/>
              <a:t> </a:t>
            </a:r>
            <a:r>
              <a:rPr lang="de-AT" sz="2000" b="1" dirty="0" err="1"/>
              <a:t>analyses</a:t>
            </a:r>
            <a:r>
              <a:rPr lang="de-AT" sz="2000" b="1" dirty="0"/>
              <a:t> </a:t>
            </a:r>
            <a:r>
              <a:rPr lang="de-AT" sz="2000" dirty="0" err="1"/>
              <a:t>are</a:t>
            </a:r>
            <a:r>
              <a:rPr lang="de-AT" sz="2000" dirty="0"/>
              <a:t> </a:t>
            </a:r>
            <a:r>
              <a:rPr lang="de-AT" sz="2000" dirty="0" err="1"/>
              <a:t>needed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b="1" dirty="0" err="1"/>
              <a:t>test</a:t>
            </a:r>
            <a:r>
              <a:rPr lang="de-AT" sz="2000" b="1" dirty="0"/>
              <a:t> </a:t>
            </a:r>
            <a:r>
              <a:rPr lang="de-AT" sz="2000" b="1" dirty="0" err="1"/>
              <a:t>each</a:t>
            </a:r>
            <a:r>
              <a:rPr lang="de-AT" sz="2000" b="1" dirty="0"/>
              <a:t> </a:t>
            </a:r>
            <a:r>
              <a:rPr lang="de-AT" sz="2000" b="1" dirty="0" err="1"/>
              <a:t>hypothesis</a:t>
            </a:r>
            <a:r>
              <a:rPr lang="de-AT" sz="2000" dirty="0"/>
              <a:t>,</a:t>
            </a:r>
          </a:p>
          <a:p>
            <a:pPr algn="ctr"/>
            <a:r>
              <a:rPr lang="de-AT" sz="2000" b="1" dirty="0" err="1"/>
              <a:t>which</a:t>
            </a:r>
            <a:r>
              <a:rPr lang="de-AT" sz="2000" b="1" dirty="0"/>
              <a:t> </a:t>
            </a:r>
            <a:r>
              <a:rPr lang="de-AT" sz="2000" b="1" dirty="0" err="1"/>
              <a:t>data</a:t>
            </a:r>
            <a:r>
              <a:rPr lang="de-AT" sz="2000" b="1" dirty="0"/>
              <a:t> </a:t>
            </a:r>
            <a:r>
              <a:rPr lang="de-AT" sz="2000" dirty="0" err="1"/>
              <a:t>could</a:t>
            </a:r>
            <a:r>
              <a:rPr lang="de-AT" sz="2000" dirty="0"/>
              <a:t> </a:t>
            </a:r>
            <a:r>
              <a:rPr lang="de-AT" sz="2000" dirty="0" err="1"/>
              <a:t>confirm</a:t>
            </a:r>
            <a:r>
              <a:rPr lang="de-AT" sz="2000" dirty="0"/>
              <a:t> </a:t>
            </a:r>
            <a:r>
              <a:rPr lang="de-AT" sz="2000" dirty="0" err="1"/>
              <a:t>or</a:t>
            </a:r>
            <a:r>
              <a:rPr lang="de-AT" sz="2000" dirty="0"/>
              <a:t> </a:t>
            </a:r>
            <a:r>
              <a:rPr lang="de-AT" sz="2000" dirty="0" err="1"/>
              <a:t>falsify</a:t>
            </a:r>
            <a:r>
              <a:rPr lang="de-AT" sz="2000" dirty="0"/>
              <a:t> </a:t>
            </a:r>
            <a:r>
              <a:rPr lang="de-AT" sz="2000" dirty="0" err="1"/>
              <a:t>them</a:t>
            </a:r>
            <a:r>
              <a:rPr lang="de-AT" sz="2000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F13C0A-1339-4471-A2DA-DAC679865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134" y="3734754"/>
            <a:ext cx="2075688" cy="31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521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</a:t>
            </a:r>
            <a:r>
              <a:rPr lang="de-DE" sz="3600" dirty="0" err="1">
                <a:solidFill>
                  <a:schemeClr val="bg1"/>
                </a:solidFill>
              </a:rPr>
              <a:t>Identify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root </a:t>
            </a:r>
            <a:r>
              <a:rPr lang="de-DE" sz="3600" dirty="0" err="1">
                <a:solidFill>
                  <a:schemeClr val="bg1"/>
                </a:solidFill>
              </a:rPr>
              <a:t>causes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21348" y="1790678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CAUSES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5" y="1400172"/>
            <a:ext cx="8095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analyzed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583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diagnostic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errors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physicians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44%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errors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happened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testing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phase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laboratory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ordered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not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(Schiff et al. 2009)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7484" y="2718870"/>
            <a:ext cx="90991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Korean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detectives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showed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quantity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hypotheses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generated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simulated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investigative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scenarios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worked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(Kim and Christiansen 2020)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61103" y="3943579"/>
            <a:ext cx="9798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study among packaging machine operators: Problem solving is more effective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competing hypotheses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(Müller et al. 2020)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F7D1DC6-EEAF-4809-B26C-BAB5D10A47ED}"/>
              </a:ext>
            </a:extLst>
          </p:cNvPr>
          <p:cNvSpPr txBox="1"/>
          <p:nvPr/>
        </p:nvSpPr>
        <p:spPr>
          <a:xfrm>
            <a:off x="1172144" y="4995721"/>
            <a:ext cx="9099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collectively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solve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(Mesmer-Magnus &amp; </a:t>
            </a:r>
            <a:r>
              <a:rPr lang="en-US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DeChurch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2009)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073094-2638-4E44-8CA7-964CAAC5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1393852"/>
            <a:ext cx="611124" cy="74676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552DFBA-C3A6-4797-9C2C-FADD59E1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79" y="2655663"/>
            <a:ext cx="611124" cy="74676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A908CAB-357B-43DC-86B8-5735D4FC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9" y="3778225"/>
            <a:ext cx="611124" cy="74676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4555499-B596-4B9A-B293-44FE2AE25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5" y="4935557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538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 </a:t>
            </a:r>
            <a:r>
              <a:rPr lang="de-DE" sz="3600" dirty="0" err="1">
                <a:solidFill>
                  <a:schemeClr val="bg1"/>
                </a:solidFill>
              </a:rPr>
              <a:t>short</a:t>
            </a:r>
            <a:r>
              <a:rPr lang="de-DE" sz="3600" dirty="0">
                <a:solidFill>
                  <a:schemeClr val="bg1"/>
                </a:solidFill>
              </a:rPr>
              <a:t>: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step</a:t>
            </a:r>
            <a:r>
              <a:rPr lang="de-DE" sz="3600" dirty="0">
                <a:solidFill>
                  <a:schemeClr val="bg1"/>
                </a:solidFill>
              </a:rPr>
              <a:t> 2 – CAUSES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50BEBF75-8AC7-4D07-B9EE-23F8A0DB9DB1}"/>
              </a:ext>
            </a:extLst>
          </p:cNvPr>
          <p:cNvSpPr/>
          <p:nvPr/>
        </p:nvSpPr>
        <p:spPr>
          <a:xfrm>
            <a:off x="150702" y="1100427"/>
            <a:ext cx="11629747" cy="5204194"/>
          </a:xfrm>
          <a:prstGeom prst="roundRect">
            <a:avLst>
              <a:gd name="adj" fmla="val 23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DC224DF-C544-4C8F-9EAF-2ABEBE3D46ED}"/>
              </a:ext>
            </a:extLst>
          </p:cNvPr>
          <p:cNvSpPr/>
          <p:nvPr/>
        </p:nvSpPr>
        <p:spPr>
          <a:xfrm>
            <a:off x="440113" y="1902810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8E25D43-3018-471A-B2CE-6E764FC0F7E4}"/>
              </a:ext>
            </a:extLst>
          </p:cNvPr>
          <p:cNvSpPr txBox="1"/>
          <p:nvPr/>
        </p:nvSpPr>
        <p:spPr>
          <a:xfrm>
            <a:off x="440112" y="1223806"/>
            <a:ext cx="691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The </a:t>
            </a:r>
            <a:r>
              <a:rPr lang="de-AT" dirty="0" err="1"/>
              <a:t>main</a:t>
            </a:r>
            <a:r>
              <a:rPr lang="de-AT" dirty="0"/>
              <a:t> </a:t>
            </a:r>
            <a:r>
              <a:rPr lang="de-AT" dirty="0" err="1"/>
              <a:t>facts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problem</a:t>
            </a:r>
            <a:endParaRPr lang="de-AT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296DD13-BB2D-48FC-BEC4-5C624B987CC9}"/>
              </a:ext>
            </a:extLst>
          </p:cNvPr>
          <p:cNvSpPr txBox="1"/>
          <p:nvPr/>
        </p:nvSpPr>
        <p:spPr>
          <a:xfrm>
            <a:off x="353010" y="3663949"/>
            <a:ext cx="337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Potential root </a:t>
            </a:r>
            <a:r>
              <a:rPr lang="de-AT" dirty="0" err="1"/>
              <a:t>causes</a:t>
            </a:r>
            <a:endParaRPr lang="de-AT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FC4F9D-9793-4D3E-A86A-5E03D96E0E64}"/>
              </a:ext>
            </a:extLst>
          </p:cNvPr>
          <p:cNvSpPr txBox="1"/>
          <p:nvPr/>
        </p:nvSpPr>
        <p:spPr>
          <a:xfrm>
            <a:off x="440112" y="1612448"/>
            <a:ext cx="399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Facts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CBD6B9A-3728-4175-9F5A-6E0FFBF61775}"/>
              </a:ext>
            </a:extLst>
          </p:cNvPr>
          <p:cNvSpPr/>
          <p:nvPr/>
        </p:nvSpPr>
        <p:spPr>
          <a:xfrm>
            <a:off x="4537652" y="1889615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4B146E3-1F3E-4A42-90C8-760451C0808E}"/>
              </a:ext>
            </a:extLst>
          </p:cNvPr>
          <p:cNvSpPr txBox="1"/>
          <p:nvPr/>
        </p:nvSpPr>
        <p:spPr>
          <a:xfrm>
            <a:off x="4537650" y="1598505"/>
            <a:ext cx="282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Source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61E61A4-8726-4913-93EC-5FAC59DF5431}"/>
              </a:ext>
            </a:extLst>
          </p:cNvPr>
          <p:cNvSpPr/>
          <p:nvPr/>
        </p:nvSpPr>
        <p:spPr>
          <a:xfrm>
            <a:off x="440113" y="2411096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B8E5BB2-9BC6-438D-A8A8-957339FC29C1}"/>
              </a:ext>
            </a:extLst>
          </p:cNvPr>
          <p:cNvSpPr/>
          <p:nvPr/>
        </p:nvSpPr>
        <p:spPr>
          <a:xfrm>
            <a:off x="4537652" y="2397901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5851FC4-C02C-4D41-AA8D-8C04057D891B}"/>
              </a:ext>
            </a:extLst>
          </p:cNvPr>
          <p:cNvSpPr/>
          <p:nvPr/>
        </p:nvSpPr>
        <p:spPr>
          <a:xfrm>
            <a:off x="440112" y="2921896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10D7B476-096B-4B30-8BEF-7DA2E0808418}"/>
              </a:ext>
            </a:extLst>
          </p:cNvPr>
          <p:cNvSpPr/>
          <p:nvPr/>
        </p:nvSpPr>
        <p:spPr>
          <a:xfrm>
            <a:off x="4537651" y="2908701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CF05B3A-0DBE-46D8-B407-5077B967C0DB}"/>
              </a:ext>
            </a:extLst>
          </p:cNvPr>
          <p:cNvSpPr/>
          <p:nvPr/>
        </p:nvSpPr>
        <p:spPr>
          <a:xfrm>
            <a:off x="440114" y="4311025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909D26A-8996-498B-907C-5D0A4A6C0A0B}"/>
              </a:ext>
            </a:extLst>
          </p:cNvPr>
          <p:cNvSpPr txBox="1"/>
          <p:nvPr/>
        </p:nvSpPr>
        <p:spPr>
          <a:xfrm>
            <a:off x="440113" y="4020663"/>
            <a:ext cx="399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Hypotheses</a:t>
            </a:r>
            <a:r>
              <a:rPr lang="de-AT" sz="1400" dirty="0"/>
              <a:t> </a:t>
            </a:r>
            <a:r>
              <a:rPr lang="de-AT" sz="1400" dirty="0" err="1"/>
              <a:t>about</a:t>
            </a:r>
            <a:r>
              <a:rPr lang="de-AT" sz="1400" dirty="0"/>
              <a:t> potential root </a:t>
            </a:r>
            <a:r>
              <a:rPr lang="de-AT" sz="1400" dirty="0" err="1"/>
              <a:t>causes</a:t>
            </a:r>
            <a:endParaRPr lang="de-AT" sz="14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E82328D5-4D48-434E-95CF-8851A3AB2F0B}"/>
              </a:ext>
            </a:extLst>
          </p:cNvPr>
          <p:cNvSpPr/>
          <p:nvPr/>
        </p:nvSpPr>
        <p:spPr>
          <a:xfrm>
            <a:off x="4537652" y="4311025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DD5FFEB-74CA-42CE-BF39-FD980E720C7B}"/>
              </a:ext>
            </a:extLst>
          </p:cNvPr>
          <p:cNvSpPr txBox="1"/>
          <p:nvPr/>
        </p:nvSpPr>
        <p:spPr>
          <a:xfrm>
            <a:off x="4537650" y="4019915"/>
            <a:ext cx="282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Analysis </a:t>
            </a:r>
            <a:r>
              <a:rPr lang="de-AT" sz="1400" dirty="0" err="1"/>
              <a:t>required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test</a:t>
            </a:r>
            <a:r>
              <a:rPr lang="de-AT" sz="1400" dirty="0"/>
              <a:t> </a:t>
            </a:r>
            <a:r>
              <a:rPr lang="de-AT" sz="1400" dirty="0" err="1"/>
              <a:t>hypothesis</a:t>
            </a:r>
            <a:endParaRPr lang="de-AT" sz="14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E15611E-6962-41C8-858F-771ED62054BC}"/>
              </a:ext>
            </a:extLst>
          </p:cNvPr>
          <p:cNvSpPr/>
          <p:nvPr/>
        </p:nvSpPr>
        <p:spPr>
          <a:xfrm>
            <a:off x="440114" y="4819311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353B3D57-72E0-4CB8-B512-B6C97E6C66BF}"/>
              </a:ext>
            </a:extLst>
          </p:cNvPr>
          <p:cNvSpPr/>
          <p:nvPr/>
        </p:nvSpPr>
        <p:spPr>
          <a:xfrm>
            <a:off x="4537652" y="4819311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E3EAF7C-1DB5-4484-A1E2-5C0CE799B48B}"/>
              </a:ext>
            </a:extLst>
          </p:cNvPr>
          <p:cNvSpPr/>
          <p:nvPr/>
        </p:nvSpPr>
        <p:spPr>
          <a:xfrm>
            <a:off x="7459807" y="4311025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581E0D3-26E5-466D-B1FB-CFEE83DFD9DE}"/>
              </a:ext>
            </a:extLst>
          </p:cNvPr>
          <p:cNvSpPr txBox="1"/>
          <p:nvPr/>
        </p:nvSpPr>
        <p:spPr>
          <a:xfrm>
            <a:off x="7459805" y="4019915"/>
            <a:ext cx="282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Data source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2C092D3-9ABA-48D4-B27A-B2D7E873AFD7}"/>
              </a:ext>
            </a:extLst>
          </p:cNvPr>
          <p:cNvSpPr/>
          <p:nvPr/>
        </p:nvSpPr>
        <p:spPr>
          <a:xfrm>
            <a:off x="7459807" y="4819311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FDCE032-079A-4B9D-8E85-82A265BD6EF5}"/>
              </a:ext>
            </a:extLst>
          </p:cNvPr>
          <p:cNvSpPr txBox="1"/>
          <p:nvPr/>
        </p:nvSpPr>
        <p:spPr>
          <a:xfrm>
            <a:off x="10264401" y="3787805"/>
            <a:ext cx="123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Hypothesis </a:t>
            </a:r>
            <a:r>
              <a:rPr lang="de-AT" sz="1400" dirty="0" err="1"/>
              <a:t>confirmed</a:t>
            </a:r>
            <a:r>
              <a:rPr lang="de-AT" sz="1400" dirty="0"/>
              <a:t>?                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89E59DE6-F87A-45F5-B7F5-F71F016EDBD8}"/>
              </a:ext>
            </a:extLst>
          </p:cNvPr>
          <p:cNvSpPr/>
          <p:nvPr/>
        </p:nvSpPr>
        <p:spPr>
          <a:xfrm>
            <a:off x="440113" y="5318451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05E6E4DF-247F-4160-81D5-E6B975EF8DAF}"/>
              </a:ext>
            </a:extLst>
          </p:cNvPr>
          <p:cNvSpPr/>
          <p:nvPr/>
        </p:nvSpPr>
        <p:spPr>
          <a:xfrm>
            <a:off x="4537651" y="5318451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B816CB5-7389-4C74-B236-AE6951443FD7}"/>
              </a:ext>
            </a:extLst>
          </p:cNvPr>
          <p:cNvSpPr/>
          <p:nvPr/>
        </p:nvSpPr>
        <p:spPr>
          <a:xfrm>
            <a:off x="7459806" y="5318451"/>
            <a:ext cx="2820532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01556182-E3A3-4E5F-BE12-B00F6E001662}"/>
              </a:ext>
            </a:extLst>
          </p:cNvPr>
          <p:cNvSpPr/>
          <p:nvPr/>
        </p:nvSpPr>
        <p:spPr>
          <a:xfrm>
            <a:off x="10524598" y="4394218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250DCE64-9FEC-4481-8148-2BA923A72E7B}"/>
              </a:ext>
            </a:extLst>
          </p:cNvPr>
          <p:cNvSpPr/>
          <p:nvPr/>
        </p:nvSpPr>
        <p:spPr>
          <a:xfrm>
            <a:off x="10881061" y="4394218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C3383BCF-F5EF-4023-9FF8-2F5CB64619B3}"/>
              </a:ext>
            </a:extLst>
          </p:cNvPr>
          <p:cNvSpPr/>
          <p:nvPr/>
        </p:nvSpPr>
        <p:spPr>
          <a:xfrm>
            <a:off x="10515073" y="4889518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4C37E687-556F-49B9-9637-3603A8A6CF00}"/>
              </a:ext>
            </a:extLst>
          </p:cNvPr>
          <p:cNvSpPr/>
          <p:nvPr/>
        </p:nvSpPr>
        <p:spPr>
          <a:xfrm>
            <a:off x="10871536" y="4889518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7679FA20-227B-4460-9FA0-07D31A87228D}"/>
              </a:ext>
            </a:extLst>
          </p:cNvPr>
          <p:cNvSpPr/>
          <p:nvPr/>
        </p:nvSpPr>
        <p:spPr>
          <a:xfrm>
            <a:off x="10524598" y="5384818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509FF9D-A882-4E9E-8B05-8C667926F7AF}"/>
              </a:ext>
            </a:extLst>
          </p:cNvPr>
          <p:cNvSpPr/>
          <p:nvPr/>
        </p:nvSpPr>
        <p:spPr>
          <a:xfrm>
            <a:off x="10881061" y="5384818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22DA2313-E83F-4FB1-AE1A-2F8FE131ABDE}"/>
              </a:ext>
            </a:extLst>
          </p:cNvPr>
          <p:cNvSpPr txBox="1"/>
          <p:nvPr/>
        </p:nvSpPr>
        <p:spPr>
          <a:xfrm>
            <a:off x="7199522" y="1342273"/>
            <a:ext cx="272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Level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confidence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/>
              <a:t>in </a:t>
            </a:r>
            <a:r>
              <a:rPr lang="de-AT" sz="1400" dirty="0" err="1"/>
              <a:t>the</a:t>
            </a:r>
            <a:r>
              <a:rPr lang="de-AT" sz="1400" dirty="0"/>
              <a:t> source (1=</a:t>
            </a:r>
            <a:r>
              <a:rPr lang="de-AT" sz="1400" dirty="0" err="1"/>
              <a:t>low</a:t>
            </a:r>
            <a:r>
              <a:rPr lang="de-AT" sz="1400" dirty="0"/>
              <a:t>, 5=high)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65684694-E23A-4763-8C64-73032C2163EB}"/>
              </a:ext>
            </a:extLst>
          </p:cNvPr>
          <p:cNvSpPr/>
          <p:nvPr/>
        </p:nvSpPr>
        <p:spPr>
          <a:xfrm>
            <a:off x="7560229" y="1961039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ADFCC74B-55E5-47B7-A12D-9177F34D1605}"/>
              </a:ext>
            </a:extLst>
          </p:cNvPr>
          <p:cNvSpPr/>
          <p:nvPr/>
        </p:nvSpPr>
        <p:spPr>
          <a:xfrm>
            <a:off x="7928714" y="1955741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83FD8C9-A36C-4688-82FD-23706EC6A8BE}"/>
              </a:ext>
            </a:extLst>
          </p:cNvPr>
          <p:cNvSpPr/>
          <p:nvPr/>
        </p:nvSpPr>
        <p:spPr>
          <a:xfrm>
            <a:off x="8310283" y="1961039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2EC1BA5E-2389-494A-9481-6A82ED142CFA}"/>
              </a:ext>
            </a:extLst>
          </p:cNvPr>
          <p:cNvSpPr/>
          <p:nvPr/>
        </p:nvSpPr>
        <p:spPr>
          <a:xfrm>
            <a:off x="8678768" y="1955741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CAB99F20-526E-4FE3-8245-BFBCEFA4A610}"/>
              </a:ext>
            </a:extLst>
          </p:cNvPr>
          <p:cNvSpPr/>
          <p:nvPr/>
        </p:nvSpPr>
        <p:spPr>
          <a:xfrm>
            <a:off x="9047497" y="1955741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A655833-030D-418D-8185-39A7C4223200}"/>
              </a:ext>
            </a:extLst>
          </p:cNvPr>
          <p:cNvSpPr/>
          <p:nvPr/>
        </p:nvSpPr>
        <p:spPr>
          <a:xfrm>
            <a:off x="7560229" y="2456525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B070E4C7-47B2-435D-BE79-EC1B012D5891}"/>
              </a:ext>
            </a:extLst>
          </p:cNvPr>
          <p:cNvSpPr/>
          <p:nvPr/>
        </p:nvSpPr>
        <p:spPr>
          <a:xfrm>
            <a:off x="7928714" y="2451227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8CA85523-7EA7-495B-9BCA-AD00D3A786CA}"/>
              </a:ext>
            </a:extLst>
          </p:cNvPr>
          <p:cNvSpPr/>
          <p:nvPr/>
        </p:nvSpPr>
        <p:spPr>
          <a:xfrm>
            <a:off x="8310283" y="2456525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5ED6441-2605-46A2-8716-13D85FA8AE4F}"/>
              </a:ext>
            </a:extLst>
          </p:cNvPr>
          <p:cNvSpPr/>
          <p:nvPr/>
        </p:nvSpPr>
        <p:spPr>
          <a:xfrm>
            <a:off x="8678768" y="2451227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9513AFCA-7446-418F-A954-ECC8A5E52ED1}"/>
              </a:ext>
            </a:extLst>
          </p:cNvPr>
          <p:cNvSpPr/>
          <p:nvPr/>
        </p:nvSpPr>
        <p:spPr>
          <a:xfrm>
            <a:off x="9047497" y="2451227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AC2FBFB3-8C1F-43B3-918B-CE3FA0181547}"/>
              </a:ext>
            </a:extLst>
          </p:cNvPr>
          <p:cNvSpPr/>
          <p:nvPr/>
        </p:nvSpPr>
        <p:spPr>
          <a:xfrm>
            <a:off x="7560229" y="3000983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0543409-4C5A-4719-B6A9-6BB867FF1F28}"/>
              </a:ext>
            </a:extLst>
          </p:cNvPr>
          <p:cNvSpPr/>
          <p:nvPr/>
        </p:nvSpPr>
        <p:spPr>
          <a:xfrm>
            <a:off x="7928714" y="2995685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AC02DAD-B2D3-4EA7-97D2-6B4E58E8CC61}"/>
              </a:ext>
            </a:extLst>
          </p:cNvPr>
          <p:cNvSpPr/>
          <p:nvPr/>
        </p:nvSpPr>
        <p:spPr>
          <a:xfrm>
            <a:off x="8310283" y="3000983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C435301E-77F7-452F-BA90-6B0182AF0EFF}"/>
              </a:ext>
            </a:extLst>
          </p:cNvPr>
          <p:cNvSpPr/>
          <p:nvPr/>
        </p:nvSpPr>
        <p:spPr>
          <a:xfrm>
            <a:off x="8678768" y="2995685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2020CB4-3EFC-47D9-B716-9AA3178DD898}"/>
              </a:ext>
            </a:extLst>
          </p:cNvPr>
          <p:cNvSpPr/>
          <p:nvPr/>
        </p:nvSpPr>
        <p:spPr>
          <a:xfrm>
            <a:off x="9047497" y="2995685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976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230932" y="4501912"/>
            <a:ext cx="5501640" cy="1245244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3966274" y="4481436"/>
            <a:ext cx="433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CREATE</a:t>
            </a:r>
          </a:p>
          <a:p>
            <a:pPr algn="ctr"/>
            <a:r>
              <a:rPr lang="de-DE" dirty="0"/>
              <a:t>Find promising </a:t>
            </a:r>
            <a:r>
              <a:rPr lang="de-DE" dirty="0" err="1"/>
              <a:t>solutions</a:t>
            </a:r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3490148" y="4675349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EE76B8-5E56-42EA-8324-81CFE18CF21A}"/>
              </a:ext>
            </a:extLst>
          </p:cNvPr>
          <p:cNvSpPr/>
          <p:nvPr/>
        </p:nvSpPr>
        <p:spPr>
          <a:xfrm>
            <a:off x="3230932" y="537882"/>
            <a:ext cx="5501640" cy="38373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1684F0-DB13-4FFE-8E51-751140CB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86" y="681795"/>
            <a:ext cx="5094732" cy="33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347124" y="2050654"/>
            <a:ext cx="4745787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Part II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book</a:t>
            </a:r>
            <a:r>
              <a:rPr lang="de-DE" sz="2000" dirty="0"/>
              <a:t> </a:t>
            </a:r>
          </a:p>
          <a:p>
            <a:endParaRPr lang="de-DE" sz="2000" b="1" i="1" dirty="0"/>
          </a:p>
          <a:p>
            <a:pPr algn="ctr"/>
            <a:r>
              <a:rPr lang="de-DE" sz="3200" b="1" i="1" dirty="0"/>
              <a:t>SOLVE IT!</a:t>
            </a:r>
            <a:br>
              <a:rPr lang="de-DE" sz="3200" b="1" i="1" dirty="0"/>
            </a:br>
            <a:r>
              <a:rPr lang="de-DE" sz="3200" b="1" i="1" dirty="0"/>
              <a:t>The Mindset and Tools </a:t>
            </a:r>
            <a:r>
              <a:rPr lang="de-DE" sz="3200" b="1" i="1" dirty="0" err="1"/>
              <a:t>of</a:t>
            </a:r>
            <a:r>
              <a:rPr lang="de-DE" sz="3200" b="1" i="1" dirty="0"/>
              <a:t> </a:t>
            </a:r>
          </a:p>
          <a:p>
            <a:pPr algn="ctr"/>
            <a:r>
              <a:rPr lang="de-DE" sz="3200" b="1" i="1" dirty="0"/>
              <a:t>Smart Problem </a:t>
            </a:r>
            <a:r>
              <a:rPr lang="de-DE" sz="3200" b="1" i="1" dirty="0" err="1"/>
              <a:t>Solvers</a:t>
            </a:r>
            <a:endParaRPr lang="de-DE" sz="3200" b="1" i="1" dirty="0"/>
          </a:p>
          <a:p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 err="1"/>
              <a:t>Author</a:t>
            </a:r>
            <a:r>
              <a:rPr lang="de-DE" sz="1400" dirty="0"/>
              <a:t>: Dietmar Sternad</a:t>
            </a:r>
          </a:p>
          <a:p>
            <a:pPr algn="ctr"/>
            <a:r>
              <a:rPr lang="de-DE" sz="1400" dirty="0"/>
              <a:t>©2021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543063" y="146497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616726" y="157511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254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</a:t>
            </a:r>
            <a:r>
              <a:rPr lang="de-DE" sz="800" dirty="0" err="1"/>
              <a:t>Stmool</a:t>
            </a:r>
            <a:r>
              <a:rPr lang="de-DE" sz="800" dirty="0"/>
              <a:t>/Shutterstock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5058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book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A535C8-80BD-441A-94A3-285C2C2027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409" y="1470886"/>
            <a:ext cx="3986462" cy="44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625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Divergent and </a:t>
            </a:r>
            <a:r>
              <a:rPr lang="de-DE" sz="3600" dirty="0" err="1">
                <a:solidFill>
                  <a:schemeClr val="bg1"/>
                </a:solidFill>
              </a:rPr>
              <a:t>convergent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thinking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52001" y="1788757"/>
            <a:ext cx="11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CREATE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F47AF07-6863-43A2-A074-D60B954E8EB4}"/>
              </a:ext>
            </a:extLst>
          </p:cNvPr>
          <p:cNvGrpSpPr/>
          <p:nvPr/>
        </p:nvGrpSpPr>
        <p:grpSpPr>
          <a:xfrm>
            <a:off x="2657475" y="4387546"/>
            <a:ext cx="1436740" cy="858586"/>
            <a:chOff x="2657475" y="4387546"/>
            <a:chExt cx="1436740" cy="858586"/>
          </a:xfrm>
        </p:grpSpPr>
        <p:sp>
          <p:nvSpPr>
            <p:cNvPr id="15" name="Pfeil: nach unten 14">
              <a:extLst>
                <a:ext uri="{FF2B5EF4-FFF2-40B4-BE49-F238E27FC236}">
                  <a16:creationId xmlns:a16="http://schemas.microsoft.com/office/drawing/2014/main" id="{67500B28-2BBB-4D2A-B1E4-C6D6929BCBDC}"/>
                </a:ext>
              </a:extLst>
            </p:cNvPr>
            <p:cNvSpPr/>
            <p:nvPr/>
          </p:nvSpPr>
          <p:spPr>
            <a:xfrm>
              <a:off x="3038475" y="4387546"/>
              <a:ext cx="590550" cy="447675"/>
            </a:xfrm>
            <a:prstGeom prst="downArrow">
              <a:avLst/>
            </a:prstGeom>
            <a:solidFill>
              <a:srgbClr val="DAE2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19E2588A-BF28-4C13-AE28-E3F8374D2A03}"/>
                </a:ext>
              </a:extLst>
            </p:cNvPr>
            <p:cNvSpPr txBox="1"/>
            <p:nvPr/>
          </p:nvSpPr>
          <p:spPr>
            <a:xfrm>
              <a:off x="2657475" y="4876800"/>
              <a:ext cx="1436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err="1"/>
                <a:t>Idea</a:t>
              </a:r>
              <a:r>
                <a:rPr lang="de-AT" b="1" dirty="0"/>
                <a:t> </a:t>
              </a:r>
              <a:r>
                <a:rPr lang="de-AT" b="1" dirty="0" err="1"/>
                <a:t>creation</a:t>
              </a:r>
              <a:endParaRPr lang="de-AT" b="1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EA869C8-30AF-4DFD-8F77-CDC45BF6A6D3}"/>
              </a:ext>
            </a:extLst>
          </p:cNvPr>
          <p:cNvGrpSpPr/>
          <p:nvPr/>
        </p:nvGrpSpPr>
        <p:grpSpPr>
          <a:xfrm>
            <a:off x="6539767" y="4429125"/>
            <a:ext cx="2350965" cy="823090"/>
            <a:chOff x="6539767" y="4429125"/>
            <a:chExt cx="2350965" cy="823090"/>
          </a:xfrm>
        </p:grpSpPr>
        <p:sp>
          <p:nvSpPr>
            <p:cNvPr id="117" name="Pfeil: nach unten 116">
              <a:extLst>
                <a:ext uri="{FF2B5EF4-FFF2-40B4-BE49-F238E27FC236}">
                  <a16:creationId xmlns:a16="http://schemas.microsoft.com/office/drawing/2014/main" id="{A483A31E-91FF-45FA-A612-897C2980FFAD}"/>
                </a:ext>
              </a:extLst>
            </p:cNvPr>
            <p:cNvSpPr/>
            <p:nvPr/>
          </p:nvSpPr>
          <p:spPr>
            <a:xfrm>
              <a:off x="7315200" y="4429125"/>
              <a:ext cx="590550" cy="447675"/>
            </a:xfrm>
            <a:prstGeom prst="downArrow">
              <a:avLst/>
            </a:prstGeom>
            <a:solidFill>
              <a:srgbClr val="DAE2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D299A087-1C86-4BEC-9761-EA4522822BC3}"/>
                </a:ext>
              </a:extLst>
            </p:cNvPr>
            <p:cNvSpPr txBox="1"/>
            <p:nvPr/>
          </p:nvSpPr>
          <p:spPr>
            <a:xfrm>
              <a:off x="6539767" y="4882883"/>
              <a:ext cx="2350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err="1"/>
                <a:t>Choosing</a:t>
              </a:r>
              <a:r>
                <a:rPr lang="de-AT" b="1" dirty="0"/>
                <a:t> </a:t>
              </a:r>
              <a:r>
                <a:rPr lang="de-AT" b="1" dirty="0" err="1"/>
                <a:t>the</a:t>
              </a:r>
              <a:r>
                <a:rPr lang="de-AT" b="1" dirty="0"/>
                <a:t> </a:t>
              </a:r>
              <a:r>
                <a:rPr lang="de-AT" b="1" dirty="0" err="1"/>
                <a:t>best</a:t>
              </a:r>
              <a:r>
                <a:rPr lang="de-AT" b="1" dirty="0"/>
                <a:t> </a:t>
              </a:r>
              <a:r>
                <a:rPr lang="de-AT" b="1" dirty="0" err="1"/>
                <a:t>idea</a:t>
              </a:r>
              <a:endParaRPr lang="de-AT" b="1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5EEDFAE-AAD5-441E-A2C9-119984670CF1}"/>
              </a:ext>
            </a:extLst>
          </p:cNvPr>
          <p:cNvGrpSpPr/>
          <p:nvPr/>
        </p:nvGrpSpPr>
        <p:grpSpPr>
          <a:xfrm>
            <a:off x="5848350" y="1696423"/>
            <a:ext cx="3733800" cy="2603817"/>
            <a:chOff x="5848350" y="1696423"/>
            <a:chExt cx="3733800" cy="2603817"/>
          </a:xfrm>
        </p:grpSpPr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9463912D-D883-452C-B5D8-1FA11FFBDD9F}"/>
                </a:ext>
              </a:extLst>
            </p:cNvPr>
            <p:cNvSpPr txBox="1"/>
            <p:nvPr/>
          </p:nvSpPr>
          <p:spPr>
            <a:xfrm>
              <a:off x="5848350" y="3099911"/>
              <a:ext cx="37338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Systematic thinking that leads from many possible answers to the one best answer</a:t>
              </a:r>
              <a:endParaRPr lang="de-AT" dirty="0"/>
            </a:p>
          </p:txBody>
        </p:sp>
        <p:sp>
          <p:nvSpPr>
            <p:cNvPr id="116" name="Rechteck: abgerundete Ecken 115">
              <a:extLst>
                <a:ext uri="{FF2B5EF4-FFF2-40B4-BE49-F238E27FC236}">
                  <a16:creationId xmlns:a16="http://schemas.microsoft.com/office/drawing/2014/main" id="{572032B4-C1F5-4C7A-8AFB-B514DEF38419}"/>
                </a:ext>
              </a:extLst>
            </p:cNvPr>
            <p:cNvSpPr/>
            <p:nvPr/>
          </p:nvSpPr>
          <p:spPr>
            <a:xfrm>
              <a:off x="6048375" y="2457878"/>
              <a:ext cx="3333750" cy="646331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 err="1"/>
                <a:t>Convergent</a:t>
              </a:r>
              <a:r>
                <a:rPr lang="de-AT" sz="2400" dirty="0"/>
                <a:t> </a:t>
              </a:r>
              <a:r>
                <a:rPr lang="de-AT" sz="2400" dirty="0" err="1"/>
                <a:t>thinking</a:t>
              </a:r>
              <a:endParaRPr lang="de-AT" sz="2400" dirty="0"/>
            </a:p>
          </p:txBody>
        </p:sp>
        <p:sp>
          <p:nvSpPr>
            <p:cNvPr id="31" name="Pfeil: Chevron 30">
              <a:extLst>
                <a:ext uri="{FF2B5EF4-FFF2-40B4-BE49-F238E27FC236}">
                  <a16:creationId xmlns:a16="http://schemas.microsoft.com/office/drawing/2014/main" id="{F73FD605-709C-4E95-9D32-4D0822EE20B3}"/>
                </a:ext>
              </a:extLst>
            </p:cNvPr>
            <p:cNvSpPr/>
            <p:nvPr/>
          </p:nvSpPr>
          <p:spPr>
            <a:xfrm>
              <a:off x="7315200" y="1696423"/>
              <a:ext cx="951210" cy="646331"/>
            </a:xfrm>
            <a:prstGeom prst="chevron">
              <a:avLst>
                <a:gd name="adj" fmla="val 10452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46D0BB7-B0A6-4542-9622-2C81EEC0ABD3}"/>
              </a:ext>
            </a:extLst>
          </p:cNvPr>
          <p:cNvGrpSpPr/>
          <p:nvPr/>
        </p:nvGrpSpPr>
        <p:grpSpPr>
          <a:xfrm>
            <a:off x="1390650" y="1717062"/>
            <a:ext cx="3886200" cy="2306178"/>
            <a:chOff x="1390650" y="1717062"/>
            <a:chExt cx="3886200" cy="2306178"/>
          </a:xfrm>
        </p:grpSpPr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80838066-FBB0-4EBF-855C-3698F1325E93}"/>
                </a:ext>
              </a:extLst>
            </p:cNvPr>
            <p:cNvSpPr txBox="1"/>
            <p:nvPr/>
          </p:nvSpPr>
          <p:spPr>
            <a:xfrm>
              <a:off x="1390650" y="3376909"/>
              <a:ext cx="388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Being open to exploring and imagining all types of possible solutions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76B6C341-58B6-4840-B44C-C43C662A583A}"/>
                </a:ext>
              </a:extLst>
            </p:cNvPr>
            <p:cNvSpPr/>
            <p:nvPr/>
          </p:nvSpPr>
          <p:spPr>
            <a:xfrm>
              <a:off x="1666875" y="2457878"/>
              <a:ext cx="3333750" cy="646331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/>
                <a:t>Divergent </a:t>
              </a:r>
              <a:r>
                <a:rPr lang="de-AT" sz="2400" dirty="0" err="1"/>
                <a:t>thinking</a:t>
              </a:r>
              <a:endParaRPr lang="de-AT" sz="2400" dirty="0"/>
            </a:p>
          </p:txBody>
        </p:sp>
        <p:sp>
          <p:nvSpPr>
            <p:cNvPr id="119" name="Pfeil: Chevron 118">
              <a:extLst>
                <a:ext uri="{FF2B5EF4-FFF2-40B4-BE49-F238E27FC236}">
                  <a16:creationId xmlns:a16="http://schemas.microsoft.com/office/drawing/2014/main" id="{9968F248-F9E2-45C2-8CC1-206C665AB2F2}"/>
                </a:ext>
              </a:extLst>
            </p:cNvPr>
            <p:cNvSpPr/>
            <p:nvPr/>
          </p:nvSpPr>
          <p:spPr>
            <a:xfrm flipH="1">
              <a:off x="2754015" y="1717062"/>
              <a:ext cx="951210" cy="646331"/>
            </a:xfrm>
            <a:prstGeom prst="chevron">
              <a:avLst>
                <a:gd name="adj" fmla="val 10452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0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027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find possible </a:t>
            </a:r>
            <a:r>
              <a:rPr lang="de-DE" sz="3600" dirty="0" err="1">
                <a:solidFill>
                  <a:schemeClr val="bg1"/>
                </a:solidFill>
              </a:rPr>
              <a:t>solutions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52001" y="1788757"/>
            <a:ext cx="11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CREATE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456C5E-E2BB-498F-A93C-6B20BFD98396}"/>
              </a:ext>
            </a:extLst>
          </p:cNvPr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pixabay.com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D629F86-747B-4905-9A8A-EDF28C2ACDD5}"/>
              </a:ext>
            </a:extLst>
          </p:cNvPr>
          <p:cNvSpPr/>
          <p:nvPr/>
        </p:nvSpPr>
        <p:spPr>
          <a:xfrm>
            <a:off x="4574201" y="2497142"/>
            <a:ext cx="2845126" cy="2817906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6">
            <a:extLst>
              <a:ext uri="{FF2B5EF4-FFF2-40B4-BE49-F238E27FC236}">
                <a16:creationId xmlns:a16="http://schemas.microsoft.com/office/drawing/2014/main" id="{585620B0-EB5D-4937-B148-FCEB4E4B585F}"/>
              </a:ext>
            </a:extLst>
          </p:cNvPr>
          <p:cNvSpPr/>
          <p:nvPr/>
        </p:nvSpPr>
        <p:spPr>
          <a:xfrm>
            <a:off x="7907655" y="2658700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Brainstorming</a:t>
            </a:r>
            <a:r>
              <a:rPr lang="de-DE" sz="1400" dirty="0">
                <a:solidFill>
                  <a:schemeClr val="tx1"/>
                </a:solidFill>
              </a:rPr>
              <a:t> – but </a:t>
            </a:r>
            <a:r>
              <a:rPr lang="de-DE" sz="1400" dirty="0" err="1">
                <a:solidFill>
                  <a:schemeClr val="tx1"/>
                </a:solidFill>
              </a:rPr>
              <a:t>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people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work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individually</a:t>
            </a:r>
            <a:r>
              <a:rPr lang="de-DE" sz="1400" dirty="0">
                <a:solidFill>
                  <a:schemeClr val="tx1"/>
                </a:solidFill>
              </a:rPr>
              <a:t> and in </a:t>
            </a:r>
            <a:r>
              <a:rPr lang="de-DE" sz="1400" dirty="0" err="1">
                <a:solidFill>
                  <a:schemeClr val="tx1"/>
                </a:solidFill>
              </a:rPr>
              <a:t>small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groups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first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include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incubation</a:t>
            </a:r>
            <a:r>
              <a:rPr lang="de-DE" sz="1400" dirty="0">
                <a:solidFill>
                  <a:schemeClr val="tx1"/>
                </a:solidFill>
              </a:rPr>
              <a:t> time (break)</a:t>
            </a:r>
          </a:p>
        </p:txBody>
      </p:sp>
      <p:sp>
        <p:nvSpPr>
          <p:cNvPr id="23" name="Abgerundetes Rechteck 23">
            <a:extLst>
              <a:ext uri="{FF2B5EF4-FFF2-40B4-BE49-F238E27FC236}">
                <a16:creationId xmlns:a16="http://schemas.microsoft.com/office/drawing/2014/main" id="{43413B72-76AF-4C10-AE7D-0B1DD0CF9D12}"/>
              </a:ext>
            </a:extLst>
          </p:cNvPr>
          <p:cNvSpPr/>
          <p:nvPr/>
        </p:nvSpPr>
        <p:spPr>
          <a:xfrm>
            <a:off x="4547235" y="1157875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Ask </a:t>
            </a:r>
            <a:r>
              <a:rPr lang="de-DE" sz="1400" b="1" dirty="0" err="1">
                <a:solidFill>
                  <a:schemeClr val="tx1"/>
                </a:solidFill>
              </a:rPr>
              <a:t>other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people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(Who </a:t>
            </a:r>
            <a:r>
              <a:rPr lang="de-DE" sz="1400" dirty="0" err="1">
                <a:solidFill>
                  <a:schemeClr val="tx1"/>
                </a:solidFill>
              </a:rPr>
              <a:t>knows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something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about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it</a:t>
            </a:r>
            <a:r>
              <a:rPr lang="de-DE" sz="1400" dirty="0">
                <a:solidFill>
                  <a:schemeClr val="tx1"/>
                </a:solidFill>
              </a:rPr>
              <a:t>?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Who </a:t>
            </a:r>
            <a:r>
              <a:rPr lang="de-DE" sz="1400" dirty="0" err="1">
                <a:solidFill>
                  <a:schemeClr val="tx1"/>
                </a:solidFill>
              </a:rPr>
              <a:t>solved</a:t>
            </a:r>
            <a:r>
              <a:rPr lang="de-DE" sz="1400" dirty="0">
                <a:solidFill>
                  <a:schemeClr val="tx1"/>
                </a:solidFill>
              </a:rPr>
              <a:t> a </a:t>
            </a:r>
            <a:r>
              <a:rPr lang="de-DE" sz="1400" dirty="0" err="1">
                <a:solidFill>
                  <a:schemeClr val="tx1"/>
                </a:solidFill>
              </a:rPr>
              <a:t>similar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problem</a:t>
            </a:r>
            <a:r>
              <a:rPr lang="de-DE" sz="1400" dirty="0">
                <a:solidFill>
                  <a:schemeClr val="tx1"/>
                </a:solidFill>
              </a:rPr>
              <a:t>?)</a:t>
            </a:r>
          </a:p>
        </p:txBody>
      </p:sp>
      <p:sp>
        <p:nvSpPr>
          <p:cNvPr id="24" name="Abgerundetes Rechteck 24">
            <a:extLst>
              <a:ext uri="{FF2B5EF4-FFF2-40B4-BE49-F238E27FC236}">
                <a16:creationId xmlns:a16="http://schemas.microsoft.com/office/drawing/2014/main" id="{99569B7D-D4DA-40B6-B7B1-215D64895119}"/>
              </a:ext>
            </a:extLst>
          </p:cNvPr>
          <p:cNvSpPr/>
          <p:nvPr/>
        </p:nvSpPr>
        <p:spPr>
          <a:xfrm>
            <a:off x="7907655" y="4096089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Reverse </a:t>
            </a:r>
            <a:r>
              <a:rPr lang="de-DE" sz="1400" b="1" dirty="0" err="1">
                <a:solidFill>
                  <a:schemeClr val="tx1"/>
                </a:solidFill>
              </a:rPr>
              <a:t>brainstorming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– </a:t>
            </a:r>
            <a:r>
              <a:rPr lang="de-DE" sz="1400" dirty="0" err="1">
                <a:solidFill>
                  <a:schemeClr val="tx1"/>
                </a:solidFill>
              </a:rPr>
              <a:t>how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could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cause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problem</a:t>
            </a:r>
            <a:r>
              <a:rPr lang="de-DE" sz="1400" dirty="0">
                <a:solidFill>
                  <a:schemeClr val="tx1"/>
                </a:solidFill>
              </a:rPr>
              <a:t>?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5" name="Abgerundetes Rechteck 25">
            <a:extLst>
              <a:ext uri="{FF2B5EF4-FFF2-40B4-BE49-F238E27FC236}">
                <a16:creationId xmlns:a16="http://schemas.microsoft.com/office/drawing/2014/main" id="{7013959B-49E5-4B37-8B98-E97832DAA6F9}"/>
              </a:ext>
            </a:extLst>
          </p:cNvPr>
          <p:cNvSpPr/>
          <p:nvPr/>
        </p:nvSpPr>
        <p:spPr>
          <a:xfrm>
            <a:off x="4547235" y="5643887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The </a:t>
            </a:r>
            <a:r>
              <a:rPr lang="de-DE" sz="1400" b="1" dirty="0" err="1">
                <a:solidFill>
                  <a:schemeClr val="tx1"/>
                </a:solidFill>
              </a:rPr>
              <a:t>logic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tree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used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categorizing</a:t>
            </a:r>
            <a:r>
              <a:rPr lang="de-DE" sz="1400" dirty="0">
                <a:solidFill>
                  <a:schemeClr val="tx1"/>
                </a:solidFill>
              </a:rPr>
              <a:t> potential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solutions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" name="Abgerundetes Rechteck 26">
            <a:extLst>
              <a:ext uri="{FF2B5EF4-FFF2-40B4-BE49-F238E27FC236}">
                <a16:creationId xmlns:a16="http://schemas.microsoft.com/office/drawing/2014/main" id="{B4FC98D2-72A2-408B-879C-2935EACA9008}"/>
              </a:ext>
            </a:extLst>
          </p:cNvPr>
          <p:cNvSpPr/>
          <p:nvPr/>
        </p:nvSpPr>
        <p:spPr>
          <a:xfrm>
            <a:off x="1217887" y="2623883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Idea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generation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techniques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mind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map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thought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experiment</a:t>
            </a:r>
            <a:r>
              <a:rPr lang="de-DE" sz="1400" dirty="0">
                <a:solidFill>
                  <a:schemeClr val="tx1"/>
                </a:solidFill>
              </a:rPr>
              <a:t>),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daydreaming</a:t>
            </a:r>
            <a:r>
              <a:rPr lang="de-DE" sz="1400" dirty="0">
                <a:solidFill>
                  <a:schemeClr val="tx1"/>
                </a:solidFill>
              </a:rPr>
              <a:t> (</a:t>
            </a:r>
            <a:r>
              <a:rPr lang="de-DE" sz="1400" dirty="0" err="1">
                <a:solidFill>
                  <a:schemeClr val="tx1"/>
                </a:solidFill>
              </a:rPr>
              <a:t>unconscious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mind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" name="Abgerundetes Rechteck 30">
            <a:extLst>
              <a:ext uri="{FF2B5EF4-FFF2-40B4-BE49-F238E27FC236}">
                <a16:creationId xmlns:a16="http://schemas.microsoft.com/office/drawing/2014/main" id="{F9D32292-C9B1-4C47-830B-A2BCFF405729}"/>
              </a:ext>
            </a:extLst>
          </p:cNvPr>
          <p:cNvSpPr/>
          <p:nvPr/>
        </p:nvSpPr>
        <p:spPr>
          <a:xfrm>
            <a:off x="1217887" y="3949140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Your</a:t>
            </a:r>
            <a:r>
              <a:rPr lang="de-DE" sz="1400" b="1" dirty="0">
                <a:solidFill>
                  <a:schemeClr val="tx1"/>
                </a:solidFill>
              </a:rPr>
              <a:t> own </a:t>
            </a:r>
            <a:r>
              <a:rPr lang="de-DE" sz="1400" b="1" dirty="0" err="1">
                <a:solidFill>
                  <a:schemeClr val="tx1"/>
                </a:solidFill>
              </a:rPr>
              <a:t>role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r>
              <a:rPr lang="de-DE" sz="1400" dirty="0" err="1">
                <a:solidFill>
                  <a:schemeClr val="tx1"/>
                </a:solidFill>
              </a:rPr>
              <a:t>How</a:t>
            </a:r>
            <a:r>
              <a:rPr lang="de-DE" sz="1400" dirty="0">
                <a:solidFill>
                  <a:schemeClr val="tx1"/>
                </a:solidFill>
              </a:rPr>
              <a:t> do </a:t>
            </a:r>
            <a:r>
              <a:rPr lang="de-DE" sz="1400" dirty="0" err="1">
                <a:solidFill>
                  <a:schemeClr val="tx1"/>
                </a:solidFill>
              </a:rPr>
              <a:t>you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contribute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problem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your</a:t>
            </a:r>
            <a:r>
              <a:rPr lang="de-DE" sz="1400" dirty="0">
                <a:solidFill>
                  <a:schemeClr val="tx1"/>
                </a:solidFill>
              </a:rPr>
              <a:t> own </a:t>
            </a:r>
            <a:r>
              <a:rPr lang="de-DE" sz="1400" dirty="0" err="1">
                <a:solidFill>
                  <a:schemeClr val="tx1"/>
                </a:solidFill>
              </a:rPr>
              <a:t>behavior</a:t>
            </a:r>
            <a:r>
              <a:rPr lang="de-DE" sz="1400" dirty="0">
                <a:solidFill>
                  <a:schemeClr val="tx1"/>
                </a:solidFill>
              </a:rPr>
              <a:t>?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380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 </a:t>
            </a:r>
            <a:r>
              <a:rPr lang="de-DE" sz="3600" dirty="0" err="1">
                <a:solidFill>
                  <a:schemeClr val="bg1"/>
                </a:solidFill>
              </a:rPr>
              <a:t>logic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tree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potential </a:t>
            </a:r>
            <a:r>
              <a:rPr lang="de-DE" sz="3600" dirty="0" err="1">
                <a:solidFill>
                  <a:schemeClr val="bg1"/>
                </a:solidFill>
              </a:rPr>
              <a:t>solutions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52001" y="1788757"/>
            <a:ext cx="11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CREATE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7783D20-C9E9-489D-BC64-D595A78C4387}"/>
              </a:ext>
            </a:extLst>
          </p:cNvPr>
          <p:cNvSpPr/>
          <p:nvPr/>
        </p:nvSpPr>
        <p:spPr>
          <a:xfrm>
            <a:off x="394673" y="4269750"/>
            <a:ext cx="2078788" cy="725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How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become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the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most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attractive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employer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br>
              <a:rPr lang="de-AT" sz="1400" dirty="0">
                <a:solidFill>
                  <a:schemeClr val="tx1"/>
                </a:solidFill>
              </a:rPr>
            </a:br>
            <a:r>
              <a:rPr lang="de-AT" sz="1400" dirty="0">
                <a:solidFill>
                  <a:schemeClr val="tx1"/>
                </a:solidFill>
              </a:rPr>
              <a:t>in </a:t>
            </a:r>
            <a:r>
              <a:rPr lang="de-AT" sz="1400" dirty="0" err="1">
                <a:solidFill>
                  <a:schemeClr val="tx1"/>
                </a:solidFill>
              </a:rPr>
              <a:t>the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region</a:t>
            </a:r>
            <a:r>
              <a:rPr lang="de-AT" sz="1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5D300B7A-D509-4C29-A80C-A2DAC30257FF}"/>
              </a:ext>
            </a:extLst>
          </p:cNvPr>
          <p:cNvCxnSpPr>
            <a:cxnSpLocks/>
          </p:cNvCxnSpPr>
          <p:nvPr/>
        </p:nvCxnSpPr>
        <p:spPr>
          <a:xfrm flipV="1">
            <a:off x="2453458" y="4612860"/>
            <a:ext cx="286246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87BA867-1045-472F-85F6-1BBC0B864020}"/>
              </a:ext>
            </a:extLst>
          </p:cNvPr>
          <p:cNvCxnSpPr>
            <a:cxnSpLocks/>
          </p:cNvCxnSpPr>
          <p:nvPr/>
        </p:nvCxnSpPr>
        <p:spPr>
          <a:xfrm flipV="1">
            <a:off x="2717874" y="2604882"/>
            <a:ext cx="47796" cy="370301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64464174-1DBF-4437-AE41-DE919249278F}"/>
              </a:ext>
            </a:extLst>
          </p:cNvPr>
          <p:cNvCxnSpPr/>
          <p:nvPr/>
        </p:nvCxnSpPr>
        <p:spPr>
          <a:xfrm flipV="1">
            <a:off x="2739522" y="3959693"/>
            <a:ext cx="286247" cy="32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A483CC93-7939-465A-91EC-A86A75ED2A7F}"/>
              </a:ext>
            </a:extLst>
          </p:cNvPr>
          <p:cNvSpPr txBox="1"/>
          <p:nvPr/>
        </p:nvSpPr>
        <p:spPr>
          <a:xfrm>
            <a:off x="3045624" y="2446192"/>
            <a:ext cx="142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Tangible </a:t>
            </a:r>
            <a:r>
              <a:rPr lang="de-AT" sz="1400" dirty="0" err="1"/>
              <a:t>benefits</a:t>
            </a:r>
            <a:endParaRPr lang="de-AT" sz="1400" dirty="0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0FFC0CE0-EB07-4DBA-A8A7-E07D0C56A2FC}"/>
              </a:ext>
            </a:extLst>
          </p:cNvPr>
          <p:cNvCxnSpPr>
            <a:cxnSpLocks/>
          </p:cNvCxnSpPr>
          <p:nvPr/>
        </p:nvCxnSpPr>
        <p:spPr>
          <a:xfrm>
            <a:off x="4473002" y="2603534"/>
            <a:ext cx="1058859" cy="32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C4EA375-5C7C-4E13-A4E3-0BBCC475A6A5}"/>
              </a:ext>
            </a:extLst>
          </p:cNvPr>
          <p:cNvCxnSpPr>
            <a:cxnSpLocks/>
          </p:cNvCxnSpPr>
          <p:nvPr/>
        </p:nvCxnSpPr>
        <p:spPr>
          <a:xfrm flipH="1" flipV="1">
            <a:off x="5534796" y="2188593"/>
            <a:ext cx="8426" cy="86795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FC6F5A72-8FAB-40B2-829B-E10AA81E5C43}"/>
              </a:ext>
            </a:extLst>
          </p:cNvPr>
          <p:cNvCxnSpPr>
            <a:cxnSpLocks/>
          </p:cNvCxnSpPr>
          <p:nvPr/>
        </p:nvCxnSpPr>
        <p:spPr>
          <a:xfrm flipV="1">
            <a:off x="5534796" y="2603534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EE081B86-2144-478C-83DF-D6A6B4DC6008}"/>
              </a:ext>
            </a:extLst>
          </p:cNvPr>
          <p:cNvCxnSpPr>
            <a:cxnSpLocks/>
          </p:cNvCxnSpPr>
          <p:nvPr/>
        </p:nvCxnSpPr>
        <p:spPr>
          <a:xfrm flipV="1">
            <a:off x="5526371" y="2188595"/>
            <a:ext cx="294672" cy="38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0ADF4291-8D92-44C5-B88F-8C2D1D16E406}"/>
              </a:ext>
            </a:extLst>
          </p:cNvPr>
          <p:cNvCxnSpPr>
            <a:cxnSpLocks/>
          </p:cNvCxnSpPr>
          <p:nvPr/>
        </p:nvCxnSpPr>
        <p:spPr>
          <a:xfrm flipV="1">
            <a:off x="5543222" y="3045835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99758ACE-1FE4-48B9-B71F-ED18630B07FC}"/>
              </a:ext>
            </a:extLst>
          </p:cNvPr>
          <p:cNvSpPr txBox="1"/>
          <p:nvPr/>
        </p:nvSpPr>
        <p:spPr>
          <a:xfrm>
            <a:off x="5829468" y="203470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High </a:t>
            </a:r>
            <a:r>
              <a:rPr lang="de-AT" sz="1400" dirty="0" err="1"/>
              <a:t>salaries</a:t>
            </a:r>
            <a:endParaRPr lang="de-AT" sz="1400" dirty="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048C8C17-D1B0-406E-B19F-F255F04BE67D}"/>
              </a:ext>
            </a:extLst>
          </p:cNvPr>
          <p:cNvSpPr txBox="1"/>
          <p:nvPr/>
        </p:nvSpPr>
        <p:spPr>
          <a:xfrm>
            <a:off x="5817527" y="2441335"/>
            <a:ext cx="1273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Fringe </a:t>
            </a:r>
            <a:r>
              <a:rPr lang="de-AT" sz="1400" dirty="0" err="1"/>
              <a:t>benefits</a:t>
            </a:r>
            <a:endParaRPr lang="de-AT" sz="1400" dirty="0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AD6D3988-B29A-44CB-81CF-23C4ABFE8995}"/>
              </a:ext>
            </a:extLst>
          </p:cNvPr>
          <p:cNvSpPr txBox="1"/>
          <p:nvPr/>
        </p:nvSpPr>
        <p:spPr>
          <a:xfrm>
            <a:off x="5817527" y="28951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err="1"/>
              <a:t>Others</a:t>
            </a:r>
            <a:endParaRPr lang="de-AT" sz="1400" i="1" dirty="0"/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F4B18988-D032-4BE6-A19C-59E22F2779EF}"/>
              </a:ext>
            </a:extLst>
          </p:cNvPr>
          <p:cNvCxnSpPr>
            <a:cxnSpLocks/>
          </p:cNvCxnSpPr>
          <p:nvPr/>
        </p:nvCxnSpPr>
        <p:spPr>
          <a:xfrm flipV="1">
            <a:off x="2765670" y="2604880"/>
            <a:ext cx="294672" cy="38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AFD029A0-BA69-419E-B614-72F63614F36A}"/>
              </a:ext>
            </a:extLst>
          </p:cNvPr>
          <p:cNvCxnSpPr>
            <a:cxnSpLocks/>
          </p:cNvCxnSpPr>
          <p:nvPr/>
        </p:nvCxnSpPr>
        <p:spPr>
          <a:xfrm flipV="1">
            <a:off x="2713168" y="6288706"/>
            <a:ext cx="294672" cy="38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099E6B52-AF62-44F5-BDBE-F1B020CFD9DF}"/>
              </a:ext>
            </a:extLst>
          </p:cNvPr>
          <p:cNvSpPr txBox="1"/>
          <p:nvPr/>
        </p:nvSpPr>
        <p:spPr>
          <a:xfrm>
            <a:off x="489696" y="3943429"/>
            <a:ext cx="188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Problem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1B39A546-A821-496F-85BF-D11783B052B8}"/>
              </a:ext>
            </a:extLst>
          </p:cNvPr>
          <p:cNvSpPr txBox="1"/>
          <p:nvPr/>
        </p:nvSpPr>
        <p:spPr>
          <a:xfrm>
            <a:off x="5526371" y="1124626"/>
            <a:ext cx="158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Potential </a:t>
            </a:r>
            <a:r>
              <a:rPr lang="de-AT" sz="1400" b="1" dirty="0" err="1"/>
              <a:t>solutions</a:t>
            </a:r>
            <a:r>
              <a:rPr lang="de-AT" sz="1400" b="1" dirty="0"/>
              <a:t>                  </a:t>
            </a:r>
          </a:p>
        </p:txBody>
      </p:sp>
      <p:sp>
        <p:nvSpPr>
          <p:cNvPr id="73" name="Geschweifte Klammer rechts 72">
            <a:extLst>
              <a:ext uri="{FF2B5EF4-FFF2-40B4-BE49-F238E27FC236}">
                <a16:creationId xmlns:a16="http://schemas.microsoft.com/office/drawing/2014/main" id="{FD030F9F-4EC8-4ED2-A9BD-A4F195147826}"/>
              </a:ext>
            </a:extLst>
          </p:cNvPr>
          <p:cNvSpPr/>
          <p:nvPr/>
        </p:nvSpPr>
        <p:spPr>
          <a:xfrm rot="16200000">
            <a:off x="6227239" y="-2004692"/>
            <a:ext cx="163493" cy="7086631"/>
          </a:xfrm>
          <a:prstGeom prst="rightBrac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D7ACAF71-CC0C-406F-873A-EB3D0489463D}"/>
              </a:ext>
            </a:extLst>
          </p:cNvPr>
          <p:cNvCxnSpPr/>
          <p:nvPr/>
        </p:nvCxnSpPr>
        <p:spPr>
          <a:xfrm flipV="1">
            <a:off x="2720809" y="5324250"/>
            <a:ext cx="286247" cy="32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6EAC1EB0-E87C-4CA2-871F-335A4B5B2F60}"/>
              </a:ext>
            </a:extLst>
          </p:cNvPr>
          <p:cNvCxnSpPr>
            <a:cxnSpLocks/>
          </p:cNvCxnSpPr>
          <p:nvPr/>
        </p:nvCxnSpPr>
        <p:spPr>
          <a:xfrm flipV="1">
            <a:off x="7422963" y="1812168"/>
            <a:ext cx="0" cy="127203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F6EC592F-4F54-46D6-844A-25F63D4C8AC3}"/>
              </a:ext>
            </a:extLst>
          </p:cNvPr>
          <p:cNvCxnSpPr>
            <a:cxnSpLocks/>
          </p:cNvCxnSpPr>
          <p:nvPr/>
        </p:nvCxnSpPr>
        <p:spPr>
          <a:xfrm flipV="1">
            <a:off x="7431389" y="2224280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0554F76C-AB27-40C9-9051-D726545BB252}"/>
              </a:ext>
            </a:extLst>
          </p:cNvPr>
          <p:cNvCxnSpPr>
            <a:cxnSpLocks/>
          </p:cNvCxnSpPr>
          <p:nvPr/>
        </p:nvCxnSpPr>
        <p:spPr>
          <a:xfrm>
            <a:off x="7427158" y="3082392"/>
            <a:ext cx="282051" cy="181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DF2B68A8-6794-49DA-81AD-E0E4325CBC0F}"/>
              </a:ext>
            </a:extLst>
          </p:cNvPr>
          <p:cNvCxnSpPr>
            <a:cxnSpLocks/>
          </p:cNvCxnSpPr>
          <p:nvPr/>
        </p:nvCxnSpPr>
        <p:spPr>
          <a:xfrm flipV="1">
            <a:off x="7414538" y="1812170"/>
            <a:ext cx="294672" cy="38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EFAD92F6-2C50-4F5B-A86C-52B1751491B2}"/>
              </a:ext>
            </a:extLst>
          </p:cNvPr>
          <p:cNvCxnSpPr>
            <a:cxnSpLocks/>
          </p:cNvCxnSpPr>
          <p:nvPr/>
        </p:nvCxnSpPr>
        <p:spPr>
          <a:xfrm flipV="1">
            <a:off x="7431388" y="2655394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B953CC26-270E-4EF3-AE3D-FC93C983FD02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090761" y="2595224"/>
            <a:ext cx="33639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feld 80">
            <a:extLst>
              <a:ext uri="{FF2B5EF4-FFF2-40B4-BE49-F238E27FC236}">
                <a16:creationId xmlns:a16="http://schemas.microsoft.com/office/drawing/2014/main" id="{A3206BDA-2C6F-4AA9-B011-138F3BC74FA9}"/>
              </a:ext>
            </a:extLst>
          </p:cNvPr>
          <p:cNvSpPr txBox="1"/>
          <p:nvPr/>
        </p:nvSpPr>
        <p:spPr>
          <a:xfrm>
            <a:off x="7681469" y="1647351"/>
            <a:ext cx="226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Personal </a:t>
            </a:r>
            <a:r>
              <a:rPr lang="de-AT" sz="1400" dirty="0" err="1"/>
              <a:t>use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company</a:t>
            </a:r>
            <a:r>
              <a:rPr lang="de-AT" sz="1400" dirty="0"/>
              <a:t> </a:t>
            </a:r>
            <a:r>
              <a:rPr lang="de-AT" sz="1400" dirty="0" err="1"/>
              <a:t>car</a:t>
            </a:r>
            <a:endParaRPr lang="de-AT" sz="14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58BDE46E-2506-4A54-974C-C43C88AF02D8}"/>
              </a:ext>
            </a:extLst>
          </p:cNvPr>
          <p:cNvSpPr txBox="1"/>
          <p:nvPr/>
        </p:nvSpPr>
        <p:spPr>
          <a:xfrm>
            <a:off x="7696443" y="2050174"/>
            <a:ext cx="1188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Life </a:t>
            </a:r>
            <a:r>
              <a:rPr lang="de-AT" sz="1400" dirty="0" err="1"/>
              <a:t>insurance</a:t>
            </a:r>
            <a:endParaRPr lang="de-AT" sz="14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5500CDCA-016D-47FA-8446-1D8CDEA5A959}"/>
              </a:ext>
            </a:extLst>
          </p:cNvPr>
          <p:cNvSpPr txBox="1"/>
          <p:nvPr/>
        </p:nvSpPr>
        <p:spPr>
          <a:xfrm>
            <a:off x="7696443" y="2493945"/>
            <a:ext cx="1638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Employee</a:t>
            </a:r>
            <a:r>
              <a:rPr lang="de-AT" sz="1400" dirty="0"/>
              <a:t> </a:t>
            </a:r>
            <a:r>
              <a:rPr lang="de-AT" sz="1400" dirty="0" err="1"/>
              <a:t>discounts</a:t>
            </a:r>
            <a:endParaRPr lang="de-AT" sz="14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C5D32393-EEFA-4B4F-A970-2A0F5BA3BCAD}"/>
              </a:ext>
            </a:extLst>
          </p:cNvPr>
          <p:cNvSpPr txBox="1"/>
          <p:nvPr/>
        </p:nvSpPr>
        <p:spPr>
          <a:xfrm>
            <a:off x="7709209" y="292181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err="1"/>
              <a:t>Others</a:t>
            </a:r>
            <a:endParaRPr lang="de-AT" sz="1400" i="1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BA54258F-8F01-48C6-848F-7AA74A9A1B8B}"/>
              </a:ext>
            </a:extLst>
          </p:cNvPr>
          <p:cNvSpPr txBox="1"/>
          <p:nvPr/>
        </p:nvSpPr>
        <p:spPr>
          <a:xfrm>
            <a:off x="3025769" y="3789541"/>
            <a:ext cx="2206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Development </a:t>
            </a:r>
            <a:r>
              <a:rPr lang="de-AT" sz="1400" dirty="0" err="1"/>
              <a:t>opportunities</a:t>
            </a:r>
            <a:endParaRPr lang="de-AT" sz="1400" dirty="0"/>
          </a:p>
        </p:txBody>
      </p: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BFC4471E-2E85-4B93-A446-6C792F31FE71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5232335" y="3943430"/>
            <a:ext cx="3193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39E12BF6-4B41-4E48-9F65-96530AF3633E}"/>
              </a:ext>
            </a:extLst>
          </p:cNvPr>
          <p:cNvCxnSpPr>
            <a:cxnSpLocks/>
          </p:cNvCxnSpPr>
          <p:nvPr/>
        </p:nvCxnSpPr>
        <p:spPr>
          <a:xfrm flipH="1" flipV="1">
            <a:off x="5543222" y="3525715"/>
            <a:ext cx="8426" cy="86795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95E0B7AB-88EA-4216-8BDA-623084532493}"/>
              </a:ext>
            </a:extLst>
          </p:cNvPr>
          <p:cNvCxnSpPr>
            <a:cxnSpLocks/>
          </p:cNvCxnSpPr>
          <p:nvPr/>
        </p:nvCxnSpPr>
        <p:spPr>
          <a:xfrm flipV="1">
            <a:off x="5543222" y="3940656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12AB478-6B72-4D14-B1F4-C71150058723}"/>
              </a:ext>
            </a:extLst>
          </p:cNvPr>
          <p:cNvCxnSpPr>
            <a:cxnSpLocks/>
          </p:cNvCxnSpPr>
          <p:nvPr/>
        </p:nvCxnSpPr>
        <p:spPr>
          <a:xfrm flipV="1">
            <a:off x="5534797" y="3525717"/>
            <a:ext cx="294672" cy="38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F30C6595-840D-46DF-B2DD-8C398787B57B}"/>
              </a:ext>
            </a:extLst>
          </p:cNvPr>
          <p:cNvCxnSpPr>
            <a:cxnSpLocks/>
          </p:cNvCxnSpPr>
          <p:nvPr/>
        </p:nvCxnSpPr>
        <p:spPr>
          <a:xfrm flipV="1">
            <a:off x="5551648" y="4382957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feld 90">
            <a:extLst>
              <a:ext uri="{FF2B5EF4-FFF2-40B4-BE49-F238E27FC236}">
                <a16:creationId xmlns:a16="http://schemas.microsoft.com/office/drawing/2014/main" id="{C11545D2-99B8-4E08-AE20-B6C646EE2ACA}"/>
              </a:ext>
            </a:extLst>
          </p:cNvPr>
          <p:cNvSpPr txBox="1"/>
          <p:nvPr/>
        </p:nvSpPr>
        <p:spPr>
          <a:xfrm>
            <a:off x="5837894" y="3365171"/>
            <a:ext cx="1325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New </a:t>
            </a:r>
            <a:r>
              <a:rPr lang="de-AT" sz="1400" dirty="0" err="1"/>
              <a:t>challenges</a:t>
            </a:r>
            <a:endParaRPr lang="de-AT" sz="1400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810C05AA-7D75-4EFB-978B-407D36F9FE65}"/>
              </a:ext>
            </a:extLst>
          </p:cNvPr>
          <p:cNvSpPr txBox="1"/>
          <p:nvPr/>
        </p:nvSpPr>
        <p:spPr>
          <a:xfrm>
            <a:off x="5825953" y="3778457"/>
            <a:ext cx="14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Training </a:t>
            </a:r>
            <a:r>
              <a:rPr lang="de-AT" sz="1400" dirty="0" err="1"/>
              <a:t>programs</a:t>
            </a:r>
            <a:endParaRPr lang="de-AT" sz="14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C5B4D389-F47A-4722-83B0-19D5FAB7024E}"/>
              </a:ext>
            </a:extLst>
          </p:cNvPr>
          <p:cNvSpPr txBox="1"/>
          <p:nvPr/>
        </p:nvSpPr>
        <p:spPr>
          <a:xfrm>
            <a:off x="5825953" y="423231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err="1"/>
              <a:t>Others</a:t>
            </a:r>
            <a:endParaRPr lang="de-AT" sz="1400" i="1" dirty="0"/>
          </a:p>
        </p:txBody>
      </p: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2EB241AD-7A1C-474D-9CE7-008CF0E874FB}"/>
              </a:ext>
            </a:extLst>
          </p:cNvPr>
          <p:cNvCxnSpPr>
            <a:cxnSpLocks/>
          </p:cNvCxnSpPr>
          <p:nvPr/>
        </p:nvCxnSpPr>
        <p:spPr>
          <a:xfrm flipH="1" flipV="1">
            <a:off x="7439813" y="3510256"/>
            <a:ext cx="8426" cy="86795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A2DDF22D-58F2-4108-9409-D14328A1D128}"/>
              </a:ext>
            </a:extLst>
          </p:cNvPr>
          <p:cNvCxnSpPr>
            <a:cxnSpLocks/>
            <a:stCxn id="92" idx="3"/>
            <a:endCxn id="99" idx="1"/>
          </p:cNvCxnSpPr>
          <p:nvPr/>
        </p:nvCxnSpPr>
        <p:spPr>
          <a:xfrm>
            <a:off x="7322966" y="3932346"/>
            <a:ext cx="418862" cy="57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9C797CB1-3108-4E2A-A7DD-55759FF1CC1C}"/>
              </a:ext>
            </a:extLst>
          </p:cNvPr>
          <p:cNvCxnSpPr>
            <a:cxnSpLocks/>
          </p:cNvCxnSpPr>
          <p:nvPr/>
        </p:nvCxnSpPr>
        <p:spPr>
          <a:xfrm flipV="1">
            <a:off x="7431388" y="3510258"/>
            <a:ext cx="294672" cy="38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FC8724D3-E7FF-4DE7-9B06-DE6E0DF67F4A}"/>
              </a:ext>
            </a:extLst>
          </p:cNvPr>
          <p:cNvCxnSpPr>
            <a:cxnSpLocks/>
          </p:cNvCxnSpPr>
          <p:nvPr/>
        </p:nvCxnSpPr>
        <p:spPr>
          <a:xfrm flipV="1">
            <a:off x="7448239" y="4367498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feld 97">
            <a:extLst>
              <a:ext uri="{FF2B5EF4-FFF2-40B4-BE49-F238E27FC236}">
                <a16:creationId xmlns:a16="http://schemas.microsoft.com/office/drawing/2014/main" id="{46A4B9CC-2AC5-4832-A087-2BAE9644E22C}"/>
              </a:ext>
            </a:extLst>
          </p:cNvPr>
          <p:cNvSpPr txBox="1"/>
          <p:nvPr/>
        </p:nvSpPr>
        <p:spPr>
          <a:xfrm>
            <a:off x="7734485" y="3356367"/>
            <a:ext cx="206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Professional </a:t>
            </a:r>
            <a:r>
              <a:rPr lang="de-AT" sz="1400" dirty="0" err="1"/>
              <a:t>skills</a:t>
            </a:r>
            <a:r>
              <a:rPr lang="de-AT" sz="1400" dirty="0"/>
              <a:t> </a:t>
            </a:r>
            <a:r>
              <a:rPr lang="de-AT" sz="1400" dirty="0" err="1"/>
              <a:t>training</a:t>
            </a:r>
            <a:endParaRPr lang="de-AT" sz="14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B82FBCA3-5974-435C-B60B-C1AAD281666D}"/>
              </a:ext>
            </a:extLst>
          </p:cNvPr>
          <p:cNvSpPr txBox="1"/>
          <p:nvPr/>
        </p:nvSpPr>
        <p:spPr>
          <a:xfrm>
            <a:off x="7741828" y="3784233"/>
            <a:ext cx="1802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Personal </a:t>
            </a:r>
            <a:r>
              <a:rPr lang="de-AT" sz="1400" dirty="0" err="1"/>
              <a:t>skills</a:t>
            </a:r>
            <a:r>
              <a:rPr lang="de-AT" sz="1400" dirty="0"/>
              <a:t> </a:t>
            </a:r>
            <a:r>
              <a:rPr lang="de-AT" sz="1400" dirty="0" err="1"/>
              <a:t>training</a:t>
            </a:r>
            <a:endParaRPr lang="de-AT" sz="1400" dirty="0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354F314-DAAB-44B2-B957-32708DA0AD09}"/>
              </a:ext>
            </a:extLst>
          </p:cNvPr>
          <p:cNvSpPr txBox="1"/>
          <p:nvPr/>
        </p:nvSpPr>
        <p:spPr>
          <a:xfrm>
            <a:off x="7722544" y="421685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err="1"/>
              <a:t>Others</a:t>
            </a:r>
            <a:endParaRPr lang="de-AT" sz="1400" i="1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6369BE5E-6AA2-4E0F-B8C6-9A997031404B}"/>
              </a:ext>
            </a:extLst>
          </p:cNvPr>
          <p:cNvSpPr txBox="1"/>
          <p:nvPr/>
        </p:nvSpPr>
        <p:spPr>
          <a:xfrm>
            <a:off x="2996854" y="613481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err="1"/>
              <a:t>Others</a:t>
            </a:r>
            <a:endParaRPr lang="de-AT" sz="1400" i="1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8E1190C-A3E1-4624-82E5-B551F10C5E89}"/>
              </a:ext>
            </a:extLst>
          </p:cNvPr>
          <p:cNvSpPr txBox="1"/>
          <p:nvPr/>
        </p:nvSpPr>
        <p:spPr>
          <a:xfrm>
            <a:off x="3015741" y="5158986"/>
            <a:ext cx="1463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Work-</a:t>
            </a:r>
            <a:r>
              <a:rPr lang="de-AT" sz="1400" dirty="0" err="1"/>
              <a:t>life</a:t>
            </a:r>
            <a:r>
              <a:rPr lang="de-AT" sz="1400" dirty="0"/>
              <a:t> </a:t>
            </a:r>
            <a:r>
              <a:rPr lang="de-AT" sz="1400" dirty="0" err="1"/>
              <a:t>balance</a:t>
            </a:r>
            <a:endParaRPr lang="de-AT" sz="1400" dirty="0"/>
          </a:p>
        </p:txBody>
      </p: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2D1D8EF0-4B6C-49CE-9A09-D0C1AA00E0B3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4478770" y="5312875"/>
            <a:ext cx="109815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36ECDEA0-B7BF-4815-861F-B67350766D4D}"/>
              </a:ext>
            </a:extLst>
          </p:cNvPr>
          <p:cNvCxnSpPr>
            <a:cxnSpLocks/>
          </p:cNvCxnSpPr>
          <p:nvPr/>
        </p:nvCxnSpPr>
        <p:spPr>
          <a:xfrm flipH="1" flipV="1">
            <a:off x="5560073" y="4887247"/>
            <a:ext cx="8426" cy="86795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A58292AA-3E50-4B2A-9480-9F5F61A7B0EF}"/>
              </a:ext>
            </a:extLst>
          </p:cNvPr>
          <p:cNvCxnSpPr>
            <a:cxnSpLocks/>
          </p:cNvCxnSpPr>
          <p:nvPr/>
        </p:nvCxnSpPr>
        <p:spPr>
          <a:xfrm flipV="1">
            <a:off x="5560073" y="5302188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EA28A316-B336-4245-BF6F-22E3C1AEF698}"/>
              </a:ext>
            </a:extLst>
          </p:cNvPr>
          <p:cNvCxnSpPr>
            <a:cxnSpLocks/>
          </p:cNvCxnSpPr>
          <p:nvPr/>
        </p:nvCxnSpPr>
        <p:spPr>
          <a:xfrm flipV="1">
            <a:off x="5551648" y="4887249"/>
            <a:ext cx="294672" cy="38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6AFCF3F3-64FB-422B-8AB4-11D25EAF1F2E}"/>
              </a:ext>
            </a:extLst>
          </p:cNvPr>
          <p:cNvCxnSpPr>
            <a:cxnSpLocks/>
          </p:cNvCxnSpPr>
          <p:nvPr/>
        </p:nvCxnSpPr>
        <p:spPr>
          <a:xfrm flipV="1">
            <a:off x="5568499" y="5744489"/>
            <a:ext cx="286247" cy="32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feld 107">
            <a:extLst>
              <a:ext uri="{FF2B5EF4-FFF2-40B4-BE49-F238E27FC236}">
                <a16:creationId xmlns:a16="http://schemas.microsoft.com/office/drawing/2014/main" id="{5D34176D-4350-43D0-90F1-1068191188D1}"/>
              </a:ext>
            </a:extLst>
          </p:cNvPr>
          <p:cNvSpPr txBox="1"/>
          <p:nvPr/>
        </p:nvSpPr>
        <p:spPr>
          <a:xfrm>
            <a:off x="5854745" y="4733358"/>
            <a:ext cx="1821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Flexible </a:t>
            </a:r>
            <a:r>
              <a:rPr lang="de-AT" sz="1400" dirty="0" err="1"/>
              <a:t>working</a:t>
            </a:r>
            <a:r>
              <a:rPr lang="de-AT" sz="1400" dirty="0"/>
              <a:t> </a:t>
            </a:r>
            <a:r>
              <a:rPr lang="de-AT" sz="1400" dirty="0" err="1"/>
              <a:t>hours</a:t>
            </a:r>
            <a:endParaRPr lang="de-AT" sz="1400" dirty="0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73BC99D6-68F7-47C8-B94B-70DE36312CFB}"/>
              </a:ext>
            </a:extLst>
          </p:cNvPr>
          <p:cNvSpPr txBox="1"/>
          <p:nvPr/>
        </p:nvSpPr>
        <p:spPr>
          <a:xfrm>
            <a:off x="5846320" y="5148299"/>
            <a:ext cx="1972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Remote </a:t>
            </a:r>
            <a:r>
              <a:rPr lang="de-AT" sz="1400" dirty="0" err="1"/>
              <a:t>working</a:t>
            </a:r>
            <a:r>
              <a:rPr lang="de-AT" sz="1400" dirty="0"/>
              <a:t> </a:t>
            </a:r>
            <a:r>
              <a:rPr lang="de-AT" sz="1400" dirty="0" err="1"/>
              <a:t>options</a:t>
            </a:r>
            <a:endParaRPr lang="de-AT" sz="1400" dirty="0"/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1DDAFA4D-5DEA-4DF7-962E-CC9EAB1DB947}"/>
              </a:ext>
            </a:extLst>
          </p:cNvPr>
          <p:cNvSpPr txBox="1"/>
          <p:nvPr/>
        </p:nvSpPr>
        <p:spPr>
          <a:xfrm>
            <a:off x="5842804" y="559384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err="1"/>
              <a:t>Others</a:t>
            </a:r>
            <a:endParaRPr lang="de-AT" sz="1400" i="1" dirty="0"/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7B19FC3B-6C60-4EDF-B930-44ED03AE9E1E}"/>
              </a:ext>
            </a:extLst>
          </p:cNvPr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pixabay.com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B1E161B-8C54-4C29-8595-013F16CC5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822" y="5312874"/>
            <a:ext cx="2552700" cy="14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7324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</a:t>
            </a:r>
            <a:r>
              <a:rPr lang="de-DE" sz="3600" dirty="0" err="1">
                <a:solidFill>
                  <a:schemeClr val="bg1"/>
                </a:solidFill>
              </a:rPr>
              <a:t>Finding</a:t>
            </a:r>
            <a:r>
              <a:rPr lang="de-DE" sz="3600" dirty="0">
                <a:solidFill>
                  <a:schemeClr val="bg1"/>
                </a:solidFill>
              </a:rPr>
              <a:t> innovative </a:t>
            </a:r>
            <a:r>
              <a:rPr lang="de-DE" sz="3600" dirty="0" err="1">
                <a:solidFill>
                  <a:schemeClr val="bg1"/>
                </a:solidFill>
              </a:rPr>
              <a:t>solutions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39141" y="1790678"/>
            <a:ext cx="11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CREATE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36663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Questions </a:t>
            </a:r>
            <a:r>
              <a:rPr lang="de-AT" sz="800" dirty="0" err="1"/>
              <a:t>inspired</a:t>
            </a:r>
            <a:r>
              <a:rPr lang="de-AT" sz="800" dirty="0"/>
              <a:t> </a:t>
            </a:r>
            <a:r>
              <a:rPr lang="de-AT" sz="800" dirty="0" err="1"/>
              <a:t>by</a:t>
            </a:r>
            <a:r>
              <a:rPr lang="de-AT" sz="800" dirty="0"/>
              <a:t> </a:t>
            </a:r>
            <a:r>
              <a:rPr lang="de-DE" sz="800" dirty="0"/>
              <a:t>Wedell-</a:t>
            </a:r>
            <a:r>
              <a:rPr lang="de-DE" sz="800" dirty="0" err="1"/>
              <a:t>Wedellsborg</a:t>
            </a:r>
            <a:r>
              <a:rPr lang="de-DE" sz="800" dirty="0"/>
              <a:t> (2020).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5" y="1400172"/>
            <a:ext cx="8095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Studies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influences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domains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(e.g.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widespread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output</a:t>
            </a:r>
            <a:endParaRPr lang="de-A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same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domain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AT" i="1" dirty="0">
                <a:latin typeface="Calibri" panose="020F0502020204030204" pitchFamily="34" charset="0"/>
                <a:cs typeface="Times New Roman" panose="02020603050405020304" pitchFamily="18" charset="0"/>
              </a:rPr>
              <a:t>Montag-Smit &amp; </a:t>
            </a:r>
            <a:r>
              <a:rPr lang="de-AT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Maertz</a:t>
            </a:r>
            <a:r>
              <a:rPr lang="de-AT" i="1" dirty="0">
                <a:latin typeface="Calibri" panose="020F0502020204030204" pitchFamily="34" charset="0"/>
                <a:cs typeface="Times New Roman" panose="02020603050405020304" pitchFamily="18" charset="0"/>
              </a:rPr>
              <a:t> Jr.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2009)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7484" y="2718870"/>
            <a:ext cx="909917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abstract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formulation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innovative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b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(Ward et al. 2004)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61103" y="3841001"/>
            <a:ext cx="9798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Letting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independently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in a group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-quality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traditional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brainstorming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sessions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Girotra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et al. 2010)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F7D1DC6-EEAF-4809-B26C-BAB5D10A47ED}"/>
              </a:ext>
            </a:extLst>
          </p:cNvPr>
          <p:cNvSpPr txBox="1"/>
          <p:nvPr/>
        </p:nvSpPr>
        <p:spPr>
          <a:xfrm>
            <a:off x="1172143" y="4893143"/>
            <a:ext cx="9695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Groups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trained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creativity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distinct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phases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tended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find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(Puccio et al. 2020)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34D5EA5-7D3E-4D5C-A802-03E246CE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1393852"/>
            <a:ext cx="611124" cy="74676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5532550-F1BE-4559-B1D2-ED6365023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19" y="2649218"/>
            <a:ext cx="611124" cy="74676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B5CFF65-DCB0-48C2-A9F2-61B4E8AF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8" y="3775928"/>
            <a:ext cx="611124" cy="74676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A5C61C2-5FCE-4881-8D74-0395AB3E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8" y="4790765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4299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489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 </a:t>
            </a:r>
            <a:r>
              <a:rPr lang="de-DE" sz="3600" dirty="0" err="1">
                <a:solidFill>
                  <a:schemeClr val="bg1"/>
                </a:solidFill>
              </a:rPr>
              <a:t>short</a:t>
            </a:r>
            <a:r>
              <a:rPr lang="de-DE" sz="3600" dirty="0">
                <a:solidFill>
                  <a:schemeClr val="bg1"/>
                </a:solidFill>
              </a:rPr>
              <a:t>: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step</a:t>
            </a:r>
            <a:r>
              <a:rPr lang="de-DE" sz="3600" dirty="0">
                <a:solidFill>
                  <a:schemeClr val="bg1"/>
                </a:solidFill>
              </a:rPr>
              <a:t> 3 – CREATE</a:t>
            </a:r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84872F3F-59FA-4196-BCDF-54B9A7D29040}"/>
              </a:ext>
            </a:extLst>
          </p:cNvPr>
          <p:cNvSpPr/>
          <p:nvPr/>
        </p:nvSpPr>
        <p:spPr>
          <a:xfrm>
            <a:off x="281126" y="1065445"/>
            <a:ext cx="11629747" cy="5580406"/>
          </a:xfrm>
          <a:prstGeom prst="roundRect">
            <a:avLst>
              <a:gd name="adj" fmla="val 23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C21A9F8-BCA9-4AB7-8742-293E9BDA683F}"/>
              </a:ext>
            </a:extLst>
          </p:cNvPr>
          <p:cNvSpPr/>
          <p:nvPr/>
        </p:nvSpPr>
        <p:spPr>
          <a:xfrm>
            <a:off x="570537" y="1778770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4E613932-1F3D-4C8A-9B6B-EFBF80690CA0}"/>
              </a:ext>
            </a:extLst>
          </p:cNvPr>
          <p:cNvSpPr txBox="1"/>
          <p:nvPr/>
        </p:nvSpPr>
        <p:spPr>
          <a:xfrm>
            <a:off x="570536" y="1065444"/>
            <a:ext cx="1041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Overcoming</a:t>
            </a:r>
            <a:r>
              <a:rPr lang="de-AT" dirty="0"/>
              <a:t> </a:t>
            </a:r>
            <a:r>
              <a:rPr lang="de-AT" dirty="0" err="1"/>
              <a:t>assumptions</a:t>
            </a:r>
            <a:r>
              <a:rPr lang="de-AT" dirty="0"/>
              <a:t> and </a:t>
            </a:r>
            <a:r>
              <a:rPr lang="de-AT" dirty="0" err="1"/>
              <a:t>constraints</a:t>
            </a:r>
            <a:endParaRPr lang="de-AT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F329203E-C4E4-4410-9E7E-6D249A1B01EC}"/>
              </a:ext>
            </a:extLst>
          </p:cNvPr>
          <p:cNvSpPr txBox="1"/>
          <p:nvPr/>
        </p:nvSpPr>
        <p:spPr>
          <a:xfrm>
            <a:off x="570536" y="1488408"/>
            <a:ext cx="399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What</a:t>
            </a:r>
            <a:r>
              <a:rPr lang="de-AT" sz="1400" dirty="0"/>
              <a:t> </a:t>
            </a:r>
            <a:r>
              <a:rPr lang="de-AT" sz="1400" dirty="0" err="1"/>
              <a:t>are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main</a:t>
            </a:r>
            <a:r>
              <a:rPr lang="de-AT" sz="1400" dirty="0"/>
              <a:t> </a:t>
            </a:r>
            <a:r>
              <a:rPr lang="de-AT" sz="1400" dirty="0" err="1"/>
              <a:t>assumptions</a:t>
            </a:r>
            <a:r>
              <a:rPr lang="de-AT" sz="1400" dirty="0"/>
              <a:t>/</a:t>
            </a:r>
            <a:r>
              <a:rPr lang="de-AT" sz="1400" dirty="0" err="1"/>
              <a:t>constraints</a:t>
            </a:r>
            <a:r>
              <a:rPr lang="de-AT" sz="1400" dirty="0"/>
              <a:t>?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B7052AB6-FD83-41BE-A786-12BE30239449}"/>
              </a:ext>
            </a:extLst>
          </p:cNvPr>
          <p:cNvSpPr/>
          <p:nvPr/>
        </p:nvSpPr>
        <p:spPr>
          <a:xfrm>
            <a:off x="4668076" y="1765575"/>
            <a:ext cx="310580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B285E745-A383-43A8-B8BF-CE768988BFD4}"/>
              </a:ext>
            </a:extLst>
          </p:cNvPr>
          <p:cNvSpPr txBox="1"/>
          <p:nvPr/>
        </p:nvSpPr>
        <p:spPr>
          <a:xfrm>
            <a:off x="4668074" y="1474465"/>
            <a:ext cx="3105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Ways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overcome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constraints</a:t>
            </a:r>
            <a:endParaRPr lang="de-AT" sz="1400" dirty="0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010441D9-EF8C-4B38-9FB1-349134DE84B7}"/>
              </a:ext>
            </a:extLst>
          </p:cNvPr>
          <p:cNvSpPr/>
          <p:nvPr/>
        </p:nvSpPr>
        <p:spPr>
          <a:xfrm>
            <a:off x="570537" y="2287056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AAE36C9-7B57-4B7B-91C9-4B67F07713BA}"/>
              </a:ext>
            </a:extLst>
          </p:cNvPr>
          <p:cNvSpPr/>
          <p:nvPr/>
        </p:nvSpPr>
        <p:spPr>
          <a:xfrm>
            <a:off x="4668076" y="2273861"/>
            <a:ext cx="310580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0CA2FDB-E650-4D7D-B67A-4659D7C0936C}"/>
              </a:ext>
            </a:extLst>
          </p:cNvPr>
          <p:cNvSpPr/>
          <p:nvPr/>
        </p:nvSpPr>
        <p:spPr>
          <a:xfrm>
            <a:off x="570536" y="2797856"/>
            <a:ext cx="399591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77976414-DAA3-4609-B055-923C34B6F555}"/>
              </a:ext>
            </a:extLst>
          </p:cNvPr>
          <p:cNvSpPr/>
          <p:nvPr/>
        </p:nvSpPr>
        <p:spPr>
          <a:xfrm>
            <a:off x="4668075" y="2784661"/>
            <a:ext cx="310580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F7512D53-886F-49E4-BC39-E716BD135AB6}"/>
              </a:ext>
            </a:extLst>
          </p:cNvPr>
          <p:cNvSpPr/>
          <p:nvPr/>
        </p:nvSpPr>
        <p:spPr>
          <a:xfrm>
            <a:off x="7875504" y="1748908"/>
            <a:ext cx="310580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8B285114-E3A9-49A0-A606-DE2246DA02C1}"/>
              </a:ext>
            </a:extLst>
          </p:cNvPr>
          <p:cNvSpPr txBox="1"/>
          <p:nvPr/>
        </p:nvSpPr>
        <p:spPr>
          <a:xfrm>
            <a:off x="7875502" y="1457798"/>
            <a:ext cx="3105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What</a:t>
            </a:r>
            <a:r>
              <a:rPr lang="de-AT" sz="1400" dirty="0"/>
              <a:t> </a:t>
            </a:r>
            <a:r>
              <a:rPr lang="de-AT" sz="1400" dirty="0" err="1"/>
              <a:t>this</a:t>
            </a:r>
            <a:r>
              <a:rPr lang="de-AT" sz="1400" dirty="0"/>
              <a:t> </a:t>
            </a:r>
            <a:r>
              <a:rPr lang="de-AT" sz="1400" dirty="0" err="1"/>
              <a:t>means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potential </a:t>
            </a:r>
            <a:r>
              <a:rPr lang="de-AT" sz="1400" dirty="0" err="1"/>
              <a:t>solutions</a:t>
            </a:r>
            <a:endParaRPr lang="de-AT" sz="14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01B469D-659D-42DD-815E-239EFB39C4E1}"/>
              </a:ext>
            </a:extLst>
          </p:cNvPr>
          <p:cNvSpPr/>
          <p:nvPr/>
        </p:nvSpPr>
        <p:spPr>
          <a:xfrm>
            <a:off x="7875504" y="2257194"/>
            <a:ext cx="310580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883EFB58-D171-44FB-9411-785519877175}"/>
              </a:ext>
            </a:extLst>
          </p:cNvPr>
          <p:cNvSpPr/>
          <p:nvPr/>
        </p:nvSpPr>
        <p:spPr>
          <a:xfrm>
            <a:off x="7875503" y="2767994"/>
            <a:ext cx="3105804" cy="4358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9BFC2389-C17D-46E2-9FBF-DA03BB65BB38}"/>
              </a:ext>
            </a:extLst>
          </p:cNvPr>
          <p:cNvSpPr txBox="1"/>
          <p:nvPr/>
        </p:nvSpPr>
        <p:spPr>
          <a:xfrm>
            <a:off x="646609" y="3414289"/>
            <a:ext cx="409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People 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help</a:t>
            </a:r>
            <a:endParaRPr lang="de-AT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5C3C6FD4-5BEA-4C1B-97A9-67A9933A1D3B}"/>
              </a:ext>
            </a:extLst>
          </p:cNvPr>
          <p:cNvSpPr/>
          <p:nvPr/>
        </p:nvSpPr>
        <p:spPr>
          <a:xfrm>
            <a:off x="559204" y="4303369"/>
            <a:ext cx="3995914" cy="8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EF8741E3-E7CE-4098-982D-24B18E295D77}"/>
              </a:ext>
            </a:extLst>
          </p:cNvPr>
          <p:cNvSpPr txBox="1"/>
          <p:nvPr/>
        </p:nvSpPr>
        <p:spPr>
          <a:xfrm>
            <a:off x="554557" y="3942578"/>
            <a:ext cx="399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Who </a:t>
            </a:r>
            <a:r>
              <a:rPr lang="de-AT" sz="1400" dirty="0" err="1"/>
              <a:t>has</a:t>
            </a:r>
            <a:r>
              <a:rPr lang="de-AT" sz="1400" dirty="0"/>
              <a:t> </a:t>
            </a:r>
            <a:r>
              <a:rPr lang="de-AT" sz="1400" dirty="0" err="1"/>
              <a:t>already</a:t>
            </a:r>
            <a:r>
              <a:rPr lang="de-AT" sz="1400" dirty="0"/>
              <a:t> </a:t>
            </a:r>
            <a:r>
              <a:rPr lang="de-AT" sz="1400" dirty="0" err="1"/>
              <a:t>solved</a:t>
            </a:r>
            <a:r>
              <a:rPr lang="de-AT" sz="1400" dirty="0"/>
              <a:t> </a:t>
            </a:r>
            <a:r>
              <a:rPr lang="de-AT" sz="1400" dirty="0" err="1"/>
              <a:t>that</a:t>
            </a:r>
            <a:r>
              <a:rPr lang="de-AT" sz="1400" dirty="0"/>
              <a:t> </a:t>
            </a:r>
            <a:r>
              <a:rPr lang="de-AT" sz="1400" dirty="0" err="1"/>
              <a:t>kind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problem</a:t>
            </a:r>
            <a:r>
              <a:rPr lang="de-AT" sz="1400" dirty="0"/>
              <a:t>?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D60941BE-7AB4-4370-805F-E3773653AE80}"/>
              </a:ext>
            </a:extLst>
          </p:cNvPr>
          <p:cNvSpPr txBox="1"/>
          <p:nvPr/>
        </p:nvSpPr>
        <p:spPr>
          <a:xfrm>
            <a:off x="554557" y="5296142"/>
            <a:ext cx="399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Who </a:t>
            </a:r>
            <a:r>
              <a:rPr lang="de-AT" sz="1400" dirty="0" err="1"/>
              <a:t>else</a:t>
            </a:r>
            <a:r>
              <a:rPr lang="de-AT" sz="1400" dirty="0"/>
              <a:t> </a:t>
            </a:r>
            <a:r>
              <a:rPr lang="de-AT" sz="1400" dirty="0" err="1"/>
              <a:t>could</a:t>
            </a:r>
            <a:r>
              <a:rPr lang="de-AT" sz="1400" dirty="0"/>
              <a:t> </a:t>
            </a:r>
            <a:r>
              <a:rPr lang="de-AT" sz="1400" dirty="0" err="1"/>
              <a:t>help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solve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problem</a:t>
            </a:r>
            <a:r>
              <a:rPr lang="de-AT" sz="1400" dirty="0"/>
              <a:t>?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0B00B664-D4B5-44DF-A79D-AD1B3B757421}"/>
              </a:ext>
            </a:extLst>
          </p:cNvPr>
          <p:cNvSpPr txBox="1"/>
          <p:nvPr/>
        </p:nvSpPr>
        <p:spPr>
          <a:xfrm>
            <a:off x="5109629" y="3414289"/>
            <a:ext cx="59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Ideas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solutions</a:t>
            </a:r>
            <a:endParaRPr lang="de-AT" dirty="0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DFD68AAB-2E3A-4942-85A2-2E3B749B49C0}"/>
              </a:ext>
            </a:extLst>
          </p:cNvPr>
          <p:cNvSpPr txBox="1"/>
          <p:nvPr/>
        </p:nvSpPr>
        <p:spPr>
          <a:xfrm>
            <a:off x="4985441" y="3812652"/>
            <a:ext cx="212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Advice</a:t>
            </a:r>
            <a:r>
              <a:rPr lang="de-AT" sz="1400" dirty="0"/>
              <a:t>/</a:t>
            </a:r>
            <a:r>
              <a:rPr lang="de-AT" sz="1400" dirty="0" err="1"/>
              <a:t>ideas</a:t>
            </a:r>
            <a:r>
              <a:rPr lang="de-AT" sz="1400" dirty="0"/>
              <a:t> </a:t>
            </a:r>
            <a:r>
              <a:rPr lang="de-AT" sz="1400" dirty="0" err="1"/>
              <a:t>from</a:t>
            </a:r>
            <a:br>
              <a:rPr lang="de-AT" sz="1400" dirty="0"/>
            </a:br>
            <a:r>
              <a:rPr lang="de-AT" sz="1400" dirty="0" err="1"/>
              <a:t>other</a:t>
            </a:r>
            <a:r>
              <a:rPr lang="de-AT" sz="1400" dirty="0"/>
              <a:t> </a:t>
            </a:r>
            <a:r>
              <a:rPr lang="de-AT" sz="1400" dirty="0" err="1"/>
              <a:t>people</a:t>
            </a:r>
            <a:endParaRPr lang="de-AT" sz="1400" dirty="0"/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B0FDA25E-E447-4187-905E-C79E30B0C94F}"/>
              </a:ext>
            </a:extLst>
          </p:cNvPr>
          <p:cNvSpPr txBox="1"/>
          <p:nvPr/>
        </p:nvSpPr>
        <p:spPr>
          <a:xfrm>
            <a:off x="7135798" y="3809474"/>
            <a:ext cx="186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Ideas</a:t>
            </a:r>
            <a:r>
              <a:rPr lang="de-AT" sz="1400" dirty="0"/>
              <a:t> </a:t>
            </a:r>
            <a:r>
              <a:rPr lang="de-AT" sz="1400" dirty="0" err="1"/>
              <a:t>from</a:t>
            </a:r>
            <a:r>
              <a:rPr lang="de-AT" sz="1400" dirty="0"/>
              <a:t> </a:t>
            </a:r>
            <a:r>
              <a:rPr lang="de-AT" sz="1400" dirty="0" err="1"/>
              <a:t>brain</a:t>
            </a:r>
            <a:r>
              <a:rPr lang="de-AT" sz="1400" dirty="0"/>
              <a:t>-storming </a:t>
            </a:r>
            <a:r>
              <a:rPr lang="de-AT" sz="1400" dirty="0" err="1"/>
              <a:t>with</a:t>
            </a:r>
            <a:r>
              <a:rPr lang="de-AT" sz="1400" dirty="0"/>
              <a:t> </a:t>
            </a:r>
            <a:r>
              <a:rPr lang="de-AT" sz="1400" dirty="0" err="1"/>
              <a:t>others</a:t>
            </a:r>
            <a:endParaRPr lang="de-AT" sz="1400" dirty="0"/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73B94B2F-116E-4C74-8505-68F3EB7D18AD}"/>
              </a:ext>
            </a:extLst>
          </p:cNvPr>
          <p:cNvSpPr txBox="1"/>
          <p:nvPr/>
        </p:nvSpPr>
        <p:spPr>
          <a:xfrm>
            <a:off x="9120980" y="3787080"/>
            <a:ext cx="187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Ideas</a:t>
            </a:r>
            <a:r>
              <a:rPr lang="de-AT" sz="1400" dirty="0"/>
              <a:t> </a:t>
            </a:r>
            <a:r>
              <a:rPr lang="de-AT" sz="1400" dirty="0" err="1"/>
              <a:t>from</a:t>
            </a:r>
            <a:r>
              <a:rPr lang="de-AT" sz="1400" dirty="0"/>
              <a:t> individual </a:t>
            </a:r>
            <a:br>
              <a:rPr lang="de-AT" sz="1400" dirty="0"/>
            </a:br>
            <a:r>
              <a:rPr lang="de-AT" sz="1400" dirty="0" err="1"/>
              <a:t>idea</a:t>
            </a:r>
            <a:r>
              <a:rPr lang="de-AT" sz="1400" dirty="0"/>
              <a:t> </a:t>
            </a:r>
            <a:r>
              <a:rPr lang="de-AT" sz="1400" dirty="0" err="1"/>
              <a:t>generation</a:t>
            </a:r>
            <a:r>
              <a:rPr lang="de-AT" sz="1400" dirty="0"/>
              <a:t> </a:t>
            </a:r>
            <a:r>
              <a:rPr lang="de-AT" sz="1400" dirty="0" err="1"/>
              <a:t>work</a:t>
            </a:r>
            <a:endParaRPr lang="de-AT" sz="1400" dirty="0"/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BEF5CB3D-C8A5-4258-9DBF-5A5C785A962B}"/>
              </a:ext>
            </a:extLst>
          </p:cNvPr>
          <p:cNvSpPr/>
          <p:nvPr/>
        </p:nvSpPr>
        <p:spPr>
          <a:xfrm>
            <a:off x="559204" y="5629241"/>
            <a:ext cx="3995914" cy="8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8DFE229F-7F8A-4298-B4CC-FB983D65A93F}"/>
              </a:ext>
            </a:extLst>
          </p:cNvPr>
          <p:cNvSpPr/>
          <p:nvPr/>
        </p:nvSpPr>
        <p:spPr>
          <a:xfrm>
            <a:off x="9090272" y="4295366"/>
            <a:ext cx="1891036" cy="2165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7FE9CA6A-3DF1-4D7D-913A-AD56682DEED9}"/>
              </a:ext>
            </a:extLst>
          </p:cNvPr>
          <p:cNvSpPr/>
          <p:nvPr/>
        </p:nvSpPr>
        <p:spPr>
          <a:xfrm>
            <a:off x="7112693" y="4303369"/>
            <a:ext cx="1891036" cy="21571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91988B2C-BB48-4B69-8965-95BF26DA6229}"/>
              </a:ext>
            </a:extLst>
          </p:cNvPr>
          <p:cNvSpPr/>
          <p:nvPr/>
        </p:nvSpPr>
        <p:spPr>
          <a:xfrm>
            <a:off x="5114311" y="4304415"/>
            <a:ext cx="1891036" cy="21561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6" name="Gleichschenkliges Dreieck 115">
            <a:extLst>
              <a:ext uri="{FF2B5EF4-FFF2-40B4-BE49-F238E27FC236}">
                <a16:creationId xmlns:a16="http://schemas.microsoft.com/office/drawing/2014/main" id="{076F726A-7EF6-47AB-8B69-A439FFD54A21}"/>
              </a:ext>
            </a:extLst>
          </p:cNvPr>
          <p:cNvSpPr/>
          <p:nvPr/>
        </p:nvSpPr>
        <p:spPr>
          <a:xfrm rot="5400000">
            <a:off x="4725607" y="4563595"/>
            <a:ext cx="225817" cy="3521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7" name="Gleichschenkliges Dreieck 116">
            <a:extLst>
              <a:ext uri="{FF2B5EF4-FFF2-40B4-BE49-F238E27FC236}">
                <a16:creationId xmlns:a16="http://schemas.microsoft.com/office/drawing/2014/main" id="{380629B4-F605-483D-9DD6-B16D720BE104}"/>
              </a:ext>
            </a:extLst>
          </p:cNvPr>
          <p:cNvSpPr/>
          <p:nvPr/>
        </p:nvSpPr>
        <p:spPr>
          <a:xfrm rot="5400000">
            <a:off x="4725607" y="5868851"/>
            <a:ext cx="225817" cy="3521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94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230932" y="4501912"/>
            <a:ext cx="5501640" cy="1245244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055921" y="4680086"/>
            <a:ext cx="433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CHOOSE</a:t>
            </a:r>
          </a:p>
        </p:txBody>
      </p:sp>
      <p:sp>
        <p:nvSpPr>
          <p:cNvPr id="27" name="Ellipse 26"/>
          <p:cNvSpPr/>
          <p:nvPr/>
        </p:nvSpPr>
        <p:spPr>
          <a:xfrm>
            <a:off x="3490148" y="4675349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25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en-US" sz="800" dirty="0"/>
              <a:t>pixabay.com</a:t>
            </a:r>
            <a:endParaRPr lang="de-DE" sz="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8AA696-2B6B-4298-AB70-C518EFA4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32" y="596729"/>
            <a:ext cx="5503164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3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504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Goal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CHOOSE </a:t>
            </a:r>
            <a:r>
              <a:rPr lang="de-DE" sz="3600" dirty="0" err="1">
                <a:solidFill>
                  <a:schemeClr val="bg1"/>
                </a:solidFill>
              </a:rPr>
              <a:t>stage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71D33CE-F1A8-4889-BB9F-A266E2DD72AE}"/>
              </a:ext>
            </a:extLst>
          </p:cNvPr>
          <p:cNvSpPr txBox="1"/>
          <p:nvPr/>
        </p:nvSpPr>
        <p:spPr>
          <a:xfrm>
            <a:off x="395536" y="6600903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</a:t>
            </a:r>
            <a:endParaRPr lang="de-DE" sz="800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00237" y="179378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CHOOSE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DB630A-800B-49FC-9903-042507793F26}"/>
              </a:ext>
            </a:extLst>
          </p:cNvPr>
          <p:cNvSpPr txBox="1"/>
          <p:nvPr/>
        </p:nvSpPr>
        <p:spPr>
          <a:xfrm>
            <a:off x="1973484" y="3953531"/>
            <a:ext cx="8927279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2400"/>
              </a:spcAft>
            </a:pPr>
            <a:r>
              <a:rPr lang="de-A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optimal </a:t>
            </a:r>
            <a:r>
              <a:rPr lang="de-A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brings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closest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completely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A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D4377-BD9F-42E4-8195-6BCBD4E3D4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537" y="1243230"/>
            <a:ext cx="4427621" cy="2324501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FD98E9B6-CE7E-4A68-9BEF-F6DE85E1C350}"/>
              </a:ext>
            </a:extLst>
          </p:cNvPr>
          <p:cNvSpPr/>
          <p:nvPr/>
        </p:nvSpPr>
        <p:spPr>
          <a:xfrm>
            <a:off x="1772652" y="4066673"/>
            <a:ext cx="200527" cy="2154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11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10787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I</a:t>
            </a:r>
            <a:r>
              <a:rPr lang="de-DE" sz="3600" baseline="30000" dirty="0">
                <a:solidFill>
                  <a:schemeClr val="bg1"/>
                </a:solidFill>
              </a:rPr>
              <a:t>2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matrix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Reduce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number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potential </a:t>
            </a:r>
            <a:r>
              <a:rPr lang="de-DE" sz="3600" dirty="0" err="1">
                <a:solidFill>
                  <a:schemeClr val="bg1"/>
                </a:solidFill>
              </a:rPr>
              <a:t>solutions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7DB5E6F8-6161-4F5E-B9FF-4A842747048A}"/>
              </a:ext>
            </a:extLst>
          </p:cNvPr>
          <p:cNvSpPr txBox="1"/>
          <p:nvPr/>
        </p:nvSpPr>
        <p:spPr>
          <a:xfrm>
            <a:off x="2329455" y="1993835"/>
            <a:ext cx="686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high </a:t>
            </a:r>
          </a:p>
          <a:p>
            <a:pPr algn="ctr"/>
            <a:r>
              <a:rPr lang="de-DE" sz="1400" dirty="0" err="1"/>
              <a:t>impact</a:t>
            </a:r>
            <a:endParaRPr lang="de-AT" sz="1400" dirty="0"/>
          </a:p>
        </p:txBody>
      </p: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583D7492-5B49-40D1-90F0-F76A91CA6E11}"/>
              </a:ext>
            </a:extLst>
          </p:cNvPr>
          <p:cNvGrpSpPr/>
          <p:nvPr/>
        </p:nvGrpSpPr>
        <p:grpSpPr>
          <a:xfrm>
            <a:off x="2329455" y="2135163"/>
            <a:ext cx="4755640" cy="3682695"/>
            <a:chOff x="2172374" y="1424471"/>
            <a:chExt cx="4755640" cy="3682695"/>
          </a:xfrm>
        </p:grpSpPr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86C52A0B-C9E8-401E-A4E0-5FB5ECB87432}"/>
                </a:ext>
              </a:extLst>
            </p:cNvPr>
            <p:cNvSpPr/>
            <p:nvPr/>
          </p:nvSpPr>
          <p:spPr>
            <a:xfrm>
              <a:off x="2952430" y="1424471"/>
              <a:ext cx="2192063" cy="1491165"/>
            </a:xfrm>
            <a:prstGeom prst="ellipse">
              <a:avLst/>
            </a:prstGeom>
            <a:noFill/>
            <a:ln>
              <a:solidFill>
                <a:srgbClr val="1C78A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cxnSp>
          <p:nvCxnSpPr>
            <p:cNvPr id="114" name="Gerade Verbindung mit Pfeil 113">
              <a:extLst>
                <a:ext uri="{FF2B5EF4-FFF2-40B4-BE49-F238E27FC236}">
                  <a16:creationId xmlns:a16="http://schemas.microsoft.com/office/drawing/2014/main" id="{CB66E7DE-474A-4408-9C04-63DD9E341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713" y="1466367"/>
              <a:ext cx="0" cy="3081779"/>
            </a:xfrm>
            <a:prstGeom prst="straightConnector1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>
              <a:extLst>
                <a:ext uri="{FF2B5EF4-FFF2-40B4-BE49-F238E27FC236}">
                  <a16:creationId xmlns:a16="http://schemas.microsoft.com/office/drawing/2014/main" id="{3C4298F1-8412-4204-958E-CEA39BDF63FB}"/>
                </a:ext>
              </a:extLst>
            </p:cNvPr>
            <p:cNvCxnSpPr>
              <a:cxnSpLocks/>
            </p:cNvCxnSpPr>
            <p:nvPr/>
          </p:nvCxnSpPr>
          <p:spPr>
            <a:xfrm>
              <a:off x="2822713" y="4548146"/>
              <a:ext cx="3466769" cy="0"/>
            </a:xfrm>
            <a:prstGeom prst="straightConnector1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3B66664C-8F2E-4345-B0FB-856CD1E26441}"/>
                </a:ext>
              </a:extLst>
            </p:cNvPr>
            <p:cNvSpPr txBox="1"/>
            <p:nvPr/>
          </p:nvSpPr>
          <p:spPr>
            <a:xfrm rot="16200000">
              <a:off x="1113061" y="2822590"/>
              <a:ext cx="3081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Impact</a:t>
              </a:r>
              <a:r>
                <a:rPr lang="de-DE" dirty="0"/>
                <a:t> 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E2AFD858-09F1-46CD-AD1F-AF104BCCC894}"/>
                </a:ext>
              </a:extLst>
            </p:cNvPr>
            <p:cNvSpPr txBox="1"/>
            <p:nvPr/>
          </p:nvSpPr>
          <p:spPr>
            <a:xfrm>
              <a:off x="2961190" y="4557474"/>
              <a:ext cx="3482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Implementation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9ECFD670-2756-4E51-9152-B783A0557F7E}"/>
                </a:ext>
              </a:extLst>
            </p:cNvPr>
            <p:cNvSpPr txBox="1"/>
            <p:nvPr/>
          </p:nvSpPr>
          <p:spPr>
            <a:xfrm>
              <a:off x="2172374" y="4317309"/>
              <a:ext cx="6864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/>
                <a:t>low</a:t>
              </a:r>
              <a:r>
                <a:rPr lang="de-DE" sz="1400" dirty="0"/>
                <a:t> </a:t>
              </a:r>
            </a:p>
            <a:p>
              <a:pPr algn="ctr"/>
              <a:r>
                <a:rPr lang="de-DE" sz="1400" dirty="0" err="1"/>
                <a:t>impact</a:t>
              </a:r>
              <a:endParaRPr lang="de-AT" sz="1400" dirty="0"/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6C023262-BD6B-4AD7-AD6D-07CB6DF3F606}"/>
                </a:ext>
              </a:extLst>
            </p:cNvPr>
            <p:cNvSpPr txBox="1"/>
            <p:nvPr/>
          </p:nvSpPr>
          <p:spPr>
            <a:xfrm>
              <a:off x="2704703" y="4573546"/>
              <a:ext cx="981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easy </a:t>
              </a:r>
              <a:r>
                <a:rPr lang="de-DE" sz="1400" dirty="0" err="1"/>
                <a:t>to</a:t>
              </a:r>
              <a:endParaRPr lang="de-DE" sz="1400" dirty="0"/>
            </a:p>
            <a:p>
              <a:pPr algn="ctr"/>
              <a:r>
                <a:rPr lang="de-DE" sz="1400" dirty="0" err="1"/>
                <a:t>implement</a:t>
              </a:r>
              <a:endParaRPr lang="de-AT" sz="1400" dirty="0"/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ECC24985-37BC-4BC8-A302-5E0B213B0D5D}"/>
                </a:ext>
              </a:extLst>
            </p:cNvPr>
            <p:cNvSpPr txBox="1"/>
            <p:nvPr/>
          </p:nvSpPr>
          <p:spPr>
            <a:xfrm>
              <a:off x="5740913" y="4583946"/>
              <a:ext cx="981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/>
                <a:t>difficult</a:t>
              </a:r>
              <a:r>
                <a:rPr lang="de-DE" sz="1400" dirty="0"/>
                <a:t> </a:t>
              </a:r>
              <a:r>
                <a:rPr lang="de-DE" sz="1400" dirty="0" err="1"/>
                <a:t>to</a:t>
              </a:r>
              <a:endParaRPr lang="de-DE" sz="1400" dirty="0"/>
            </a:p>
            <a:p>
              <a:pPr algn="ctr"/>
              <a:r>
                <a:rPr lang="de-DE" sz="1400" dirty="0" err="1"/>
                <a:t>implement</a:t>
              </a:r>
              <a:endParaRPr lang="de-AT" sz="1400" dirty="0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B1168A19-D419-42FF-823C-E1FD2A8BAB9F}"/>
                </a:ext>
              </a:extLst>
            </p:cNvPr>
            <p:cNvSpPr/>
            <p:nvPr/>
          </p:nvSpPr>
          <p:spPr>
            <a:xfrm>
              <a:off x="3159008" y="2075291"/>
              <a:ext cx="103367" cy="103363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C717D6B6-7E0A-4653-9C03-4442B115B76A}"/>
                </a:ext>
              </a:extLst>
            </p:cNvPr>
            <p:cNvSpPr txBox="1"/>
            <p:nvPr/>
          </p:nvSpPr>
          <p:spPr>
            <a:xfrm>
              <a:off x="3254423" y="1980521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Solution 2</a:t>
              </a:r>
              <a:endParaRPr lang="de-AT" sz="1600" dirty="0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BEEF7363-77DF-479E-99F4-887C1DEE17D3}"/>
                </a:ext>
              </a:extLst>
            </p:cNvPr>
            <p:cNvSpPr/>
            <p:nvPr/>
          </p:nvSpPr>
          <p:spPr>
            <a:xfrm>
              <a:off x="3740778" y="2556786"/>
              <a:ext cx="103367" cy="103363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55A5D089-C7D1-409D-9C43-168BC1E31941}"/>
                </a:ext>
              </a:extLst>
            </p:cNvPr>
            <p:cNvSpPr txBox="1"/>
            <p:nvPr/>
          </p:nvSpPr>
          <p:spPr>
            <a:xfrm>
              <a:off x="3836193" y="2462016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Solution 5</a:t>
              </a:r>
              <a:endParaRPr lang="de-AT" sz="1600" dirty="0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963451B8-F328-4D82-826B-72A45AA723B3}"/>
                </a:ext>
              </a:extLst>
            </p:cNvPr>
            <p:cNvSpPr/>
            <p:nvPr/>
          </p:nvSpPr>
          <p:spPr>
            <a:xfrm>
              <a:off x="3740778" y="1685663"/>
              <a:ext cx="103367" cy="103363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2A8D6D8F-57DA-440E-9B98-E09FBBFC69E1}"/>
                </a:ext>
              </a:extLst>
            </p:cNvPr>
            <p:cNvSpPr txBox="1"/>
            <p:nvPr/>
          </p:nvSpPr>
          <p:spPr>
            <a:xfrm>
              <a:off x="3836193" y="1590893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Solution 3</a:t>
              </a:r>
              <a:endParaRPr lang="de-AT" sz="1600" dirty="0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867843A5-5A60-4FC5-B98A-EB434BD16A8E}"/>
                </a:ext>
              </a:extLst>
            </p:cNvPr>
            <p:cNvSpPr/>
            <p:nvPr/>
          </p:nvSpPr>
          <p:spPr>
            <a:xfrm>
              <a:off x="4650840" y="3070354"/>
              <a:ext cx="103367" cy="103363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5BA743C1-FBBF-4606-B8BA-707838DF64B5}"/>
                </a:ext>
              </a:extLst>
            </p:cNvPr>
            <p:cNvSpPr txBox="1"/>
            <p:nvPr/>
          </p:nvSpPr>
          <p:spPr>
            <a:xfrm>
              <a:off x="4746255" y="2975584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Solution 4</a:t>
              </a:r>
              <a:endParaRPr lang="de-AT" sz="1600" dirty="0"/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7B46675C-B6F4-4CDA-BE50-672D55E91D05}"/>
                </a:ext>
              </a:extLst>
            </p:cNvPr>
            <p:cNvSpPr/>
            <p:nvPr/>
          </p:nvSpPr>
          <p:spPr>
            <a:xfrm>
              <a:off x="5837426" y="2477920"/>
              <a:ext cx="103367" cy="103363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A3E68A53-67DD-4B8B-AC9E-7E63ACDC00B8}"/>
                </a:ext>
              </a:extLst>
            </p:cNvPr>
            <p:cNvSpPr txBox="1"/>
            <p:nvPr/>
          </p:nvSpPr>
          <p:spPr>
            <a:xfrm>
              <a:off x="5903375" y="2401394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Solution 6</a:t>
              </a:r>
              <a:endParaRPr lang="de-AT" sz="1600" dirty="0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1F125088-25B2-496C-93EC-EF4B76701B60}"/>
                </a:ext>
              </a:extLst>
            </p:cNvPr>
            <p:cNvSpPr/>
            <p:nvPr/>
          </p:nvSpPr>
          <p:spPr>
            <a:xfrm>
              <a:off x="3474534" y="3564316"/>
              <a:ext cx="103367" cy="103363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CC7338C9-EA67-4FEF-9EC6-B35067D1EC0A}"/>
                </a:ext>
              </a:extLst>
            </p:cNvPr>
            <p:cNvSpPr txBox="1"/>
            <p:nvPr/>
          </p:nvSpPr>
          <p:spPr>
            <a:xfrm>
              <a:off x="3569949" y="3469546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Solution 1</a:t>
              </a:r>
              <a:endParaRPr lang="de-AT" sz="1600" dirty="0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3F428185-5C71-4EB1-A2A1-76BCEFFD1B1A}"/>
                </a:ext>
              </a:extLst>
            </p:cNvPr>
            <p:cNvSpPr/>
            <p:nvPr/>
          </p:nvSpPr>
          <p:spPr>
            <a:xfrm>
              <a:off x="5256995" y="4143730"/>
              <a:ext cx="103367" cy="103363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34" name="Textfeld 133">
              <a:extLst>
                <a:ext uri="{FF2B5EF4-FFF2-40B4-BE49-F238E27FC236}">
                  <a16:creationId xmlns:a16="http://schemas.microsoft.com/office/drawing/2014/main" id="{9CD6B270-BCF6-4CD9-B39A-0599B2F07D35}"/>
                </a:ext>
              </a:extLst>
            </p:cNvPr>
            <p:cNvSpPr txBox="1"/>
            <p:nvPr/>
          </p:nvSpPr>
          <p:spPr>
            <a:xfrm>
              <a:off x="5352410" y="4048960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Solution 7</a:t>
              </a:r>
              <a:endParaRPr lang="de-AT" sz="1600" dirty="0"/>
            </a:p>
          </p:txBody>
        </p:sp>
      </p:grpSp>
      <p:sp>
        <p:nvSpPr>
          <p:cNvPr id="135" name="Textfeld 134">
            <a:extLst>
              <a:ext uri="{FF2B5EF4-FFF2-40B4-BE49-F238E27FC236}">
                <a16:creationId xmlns:a16="http://schemas.microsoft.com/office/drawing/2014/main" id="{74664454-C2D1-434F-95EB-0B8A2B73CC90}"/>
              </a:ext>
            </a:extLst>
          </p:cNvPr>
          <p:cNvSpPr txBox="1"/>
          <p:nvPr/>
        </p:nvSpPr>
        <p:spPr>
          <a:xfrm>
            <a:off x="5840299" y="1466026"/>
            <a:ext cx="3062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/>
              <a:t>These </a:t>
            </a:r>
            <a:r>
              <a:rPr lang="de-DE" i="1" dirty="0" err="1"/>
              <a:t>are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interesting</a:t>
            </a:r>
            <a:r>
              <a:rPr lang="de-DE" i="1" dirty="0"/>
              <a:t> </a:t>
            </a:r>
            <a:r>
              <a:rPr lang="de-DE" i="1" dirty="0" err="1"/>
              <a:t>ones</a:t>
            </a:r>
            <a:r>
              <a:rPr lang="de-DE" i="1" dirty="0"/>
              <a:t>!</a:t>
            </a:r>
          </a:p>
          <a:p>
            <a:pPr algn="ctr"/>
            <a:r>
              <a:rPr lang="de-DE" i="1" dirty="0"/>
              <a:t>(high </a:t>
            </a:r>
            <a:r>
              <a:rPr lang="de-DE" i="1" dirty="0" err="1"/>
              <a:t>impact</a:t>
            </a:r>
            <a:r>
              <a:rPr lang="de-DE" i="1" dirty="0"/>
              <a:t>, </a:t>
            </a:r>
            <a:r>
              <a:rPr lang="de-DE" i="1" dirty="0" err="1"/>
              <a:t>low</a:t>
            </a:r>
            <a:r>
              <a:rPr lang="de-DE" i="1" dirty="0"/>
              <a:t> </a:t>
            </a:r>
            <a:r>
              <a:rPr lang="de-DE" i="1" dirty="0" err="1"/>
              <a:t>effort</a:t>
            </a:r>
            <a:r>
              <a:rPr lang="de-DE" i="1" dirty="0"/>
              <a:t>)</a:t>
            </a:r>
          </a:p>
          <a:p>
            <a:pPr algn="ctr"/>
            <a:r>
              <a:rPr lang="de-DE" b="1" dirty="0">
                <a:sym typeface="Wingdings" panose="05000000000000000000" pitchFamily="2" charset="2"/>
              </a:rPr>
              <a:t></a:t>
            </a:r>
            <a:r>
              <a:rPr lang="de-DE" b="1" i="1" dirty="0">
                <a:sym typeface="Wingdings" panose="05000000000000000000" pitchFamily="2" charset="2"/>
              </a:rPr>
              <a:t> Shortlist </a:t>
            </a:r>
            <a:r>
              <a:rPr lang="de-DE" b="1" i="1" dirty="0" err="1">
                <a:sym typeface="Wingdings" panose="05000000000000000000" pitchFamily="2" charset="2"/>
              </a:rPr>
              <a:t>of</a:t>
            </a:r>
            <a:r>
              <a:rPr lang="de-DE" b="1" i="1" dirty="0">
                <a:sym typeface="Wingdings" panose="05000000000000000000" pitchFamily="2" charset="2"/>
              </a:rPr>
              <a:t> </a:t>
            </a:r>
            <a:r>
              <a:rPr lang="de-DE" b="1" i="1" dirty="0" err="1">
                <a:sym typeface="Wingdings" panose="05000000000000000000" pitchFamily="2" charset="2"/>
              </a:rPr>
              <a:t>the</a:t>
            </a:r>
            <a:r>
              <a:rPr lang="de-DE" b="1" i="1" dirty="0">
                <a:sym typeface="Wingdings" panose="05000000000000000000" pitchFamily="2" charset="2"/>
              </a:rPr>
              <a:t> </a:t>
            </a:r>
            <a:r>
              <a:rPr lang="de-DE" b="1" i="1" dirty="0" err="1">
                <a:sym typeface="Wingdings" panose="05000000000000000000" pitchFamily="2" charset="2"/>
              </a:rPr>
              <a:t>most</a:t>
            </a:r>
            <a:r>
              <a:rPr lang="de-DE" b="1" i="1" dirty="0">
                <a:sym typeface="Wingdings" panose="05000000000000000000" pitchFamily="2" charset="2"/>
              </a:rPr>
              <a:t> </a:t>
            </a:r>
            <a:br>
              <a:rPr lang="de-DE" b="1" i="1" dirty="0">
                <a:sym typeface="Wingdings" panose="05000000000000000000" pitchFamily="2" charset="2"/>
              </a:rPr>
            </a:br>
            <a:r>
              <a:rPr lang="de-DE" b="1" i="1" dirty="0">
                <a:sym typeface="Wingdings" panose="05000000000000000000" pitchFamily="2" charset="2"/>
              </a:rPr>
              <a:t>promising </a:t>
            </a:r>
            <a:r>
              <a:rPr lang="de-DE" b="1" i="1" dirty="0" err="1">
                <a:sym typeface="Wingdings" panose="05000000000000000000" pitchFamily="2" charset="2"/>
              </a:rPr>
              <a:t>solutions</a:t>
            </a:r>
            <a:endParaRPr lang="de-AT" b="1" i="1" dirty="0"/>
          </a:p>
        </p:txBody>
      </p:sp>
      <p:cxnSp>
        <p:nvCxnSpPr>
          <p:cNvPr id="136" name="Gerade Verbindung mit Pfeil 135">
            <a:extLst>
              <a:ext uri="{FF2B5EF4-FFF2-40B4-BE49-F238E27FC236}">
                <a16:creationId xmlns:a16="http://schemas.microsoft.com/office/drawing/2014/main" id="{521060AF-D7D7-4671-A83E-977715A692E2}"/>
              </a:ext>
            </a:extLst>
          </p:cNvPr>
          <p:cNvCxnSpPr>
            <a:cxnSpLocks/>
          </p:cNvCxnSpPr>
          <p:nvPr/>
        </p:nvCxnSpPr>
        <p:spPr>
          <a:xfrm flipH="1">
            <a:off x="4911288" y="1652905"/>
            <a:ext cx="986706" cy="489831"/>
          </a:xfrm>
          <a:prstGeom prst="straightConnector1">
            <a:avLst/>
          </a:prstGeom>
          <a:ln w="12700">
            <a:solidFill>
              <a:srgbClr val="1C78AB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2BD27756-6D12-4B24-A5D7-EC11D49F8B1B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2C475DB-4AF6-4F1E-8A95-DB1B6A53CF9A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082C71-3E32-4C69-95AD-6FC6F371D8BB}"/>
              </a:ext>
            </a:extLst>
          </p:cNvPr>
          <p:cNvSpPr txBox="1"/>
          <p:nvPr/>
        </p:nvSpPr>
        <p:spPr>
          <a:xfrm>
            <a:off x="10700237" y="179378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CHOOSE</a:t>
            </a:r>
          </a:p>
        </p:txBody>
      </p:sp>
    </p:spTree>
    <p:extLst>
      <p:ext uri="{BB962C8B-B14F-4D97-AF65-F5344CB8AC3E}">
        <p14:creationId xmlns:p14="http://schemas.microsoft.com/office/powerpoint/2010/main" val="177888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295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Time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decide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2BD27756-6D12-4B24-A5D7-EC11D49F8B1B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2C475DB-4AF6-4F1E-8A95-DB1B6A53CF9A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082C71-3E32-4C69-95AD-6FC6F371D8BB}"/>
              </a:ext>
            </a:extLst>
          </p:cNvPr>
          <p:cNvSpPr txBox="1"/>
          <p:nvPr/>
        </p:nvSpPr>
        <p:spPr>
          <a:xfrm>
            <a:off x="10700237" y="179378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CHOOSE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CD37D28-3EDB-4134-B7B2-E4A16C11764C}"/>
              </a:ext>
            </a:extLst>
          </p:cNvPr>
          <p:cNvSpPr txBox="1"/>
          <p:nvPr/>
        </p:nvSpPr>
        <p:spPr>
          <a:xfrm>
            <a:off x="1638651" y="2636533"/>
            <a:ext cx="80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Try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understand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advantages</a:t>
            </a:r>
            <a:r>
              <a:rPr lang="de-AT" dirty="0"/>
              <a:t> and </a:t>
            </a:r>
            <a:r>
              <a:rPr lang="de-AT" dirty="0" err="1"/>
              <a:t>disadvantages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options</a:t>
            </a:r>
            <a:r>
              <a:rPr lang="de-AT" dirty="0"/>
              <a:t> on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shortlist</a:t>
            </a:r>
            <a:r>
              <a:rPr lang="de-AT" dirty="0"/>
              <a:t>: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3501A80-03B6-4398-AE5E-9EB7389685A6}"/>
              </a:ext>
            </a:extLst>
          </p:cNvPr>
          <p:cNvSpPr/>
          <p:nvPr/>
        </p:nvSpPr>
        <p:spPr>
          <a:xfrm>
            <a:off x="2296659" y="3312694"/>
            <a:ext cx="372979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F688F07-4261-4DFB-9ABA-6D5569DDCBBA}"/>
              </a:ext>
            </a:extLst>
          </p:cNvPr>
          <p:cNvSpPr txBox="1"/>
          <p:nvPr/>
        </p:nvSpPr>
        <p:spPr>
          <a:xfrm>
            <a:off x="2669638" y="3312694"/>
            <a:ext cx="300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Write down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b="1" dirty="0" err="1"/>
              <a:t>pros</a:t>
            </a:r>
            <a:r>
              <a:rPr lang="de-AT" b="1" dirty="0"/>
              <a:t> and </a:t>
            </a:r>
            <a:r>
              <a:rPr lang="de-AT" b="1" dirty="0" err="1"/>
              <a:t>cons</a:t>
            </a:r>
            <a:endParaRPr lang="de-AT" b="1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F361815-3DD8-47B0-A3E3-405BEDFED0BA}"/>
              </a:ext>
            </a:extLst>
          </p:cNvPr>
          <p:cNvSpPr/>
          <p:nvPr/>
        </p:nvSpPr>
        <p:spPr>
          <a:xfrm>
            <a:off x="2296659" y="3883598"/>
            <a:ext cx="372979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60A358D-58F9-4A89-B741-09DFA24757D8}"/>
              </a:ext>
            </a:extLst>
          </p:cNvPr>
          <p:cNvSpPr txBox="1"/>
          <p:nvPr/>
        </p:nvSpPr>
        <p:spPr>
          <a:xfrm>
            <a:off x="2685680" y="3883598"/>
            <a:ext cx="551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/>
              <a:t>Weigh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pros</a:t>
            </a:r>
            <a:r>
              <a:rPr lang="de-AT" dirty="0"/>
              <a:t> and </a:t>
            </a:r>
            <a:r>
              <a:rPr lang="de-AT" dirty="0" err="1"/>
              <a:t>cons</a:t>
            </a:r>
            <a:r>
              <a:rPr lang="de-AT" dirty="0"/>
              <a:t> (</a:t>
            </a:r>
            <a:r>
              <a:rPr lang="de-AT" dirty="0" err="1"/>
              <a:t>from</a:t>
            </a:r>
            <a:r>
              <a:rPr lang="de-AT" dirty="0"/>
              <a:t> ‘+’ </a:t>
            </a:r>
            <a:r>
              <a:rPr lang="de-AT" dirty="0" err="1"/>
              <a:t>to</a:t>
            </a:r>
            <a:r>
              <a:rPr lang="de-AT" dirty="0"/>
              <a:t> ‘+++’ and ‘-’ </a:t>
            </a:r>
            <a:r>
              <a:rPr lang="de-AT" dirty="0" err="1"/>
              <a:t>to</a:t>
            </a:r>
            <a:r>
              <a:rPr lang="de-AT" dirty="0"/>
              <a:t> ‘---’)</a:t>
            </a:r>
            <a:endParaRPr lang="de-AT" b="1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7BFCDD7-63ED-41B1-AFB5-E15831B13CAC}"/>
              </a:ext>
            </a:extLst>
          </p:cNvPr>
          <p:cNvSpPr/>
          <p:nvPr/>
        </p:nvSpPr>
        <p:spPr>
          <a:xfrm>
            <a:off x="2296659" y="4454502"/>
            <a:ext cx="372979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D863E50-6F9F-4E11-B1D9-8B37EEFA3BB6}"/>
              </a:ext>
            </a:extLst>
          </p:cNvPr>
          <p:cNvSpPr txBox="1"/>
          <p:nvPr/>
        </p:nvSpPr>
        <p:spPr>
          <a:xfrm>
            <a:off x="2685680" y="4454502"/>
            <a:ext cx="443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Create a </a:t>
            </a:r>
            <a:r>
              <a:rPr lang="de-AT" b="1" dirty="0"/>
              <a:t>best-</a:t>
            </a:r>
            <a:r>
              <a:rPr lang="de-AT" b="1" dirty="0" err="1"/>
              <a:t>case</a:t>
            </a:r>
            <a:r>
              <a:rPr lang="de-AT" b="1" dirty="0"/>
              <a:t> </a:t>
            </a:r>
            <a:r>
              <a:rPr lang="de-AT" dirty="0"/>
              <a:t>and a </a:t>
            </a:r>
            <a:r>
              <a:rPr lang="de-AT" b="1" dirty="0" err="1"/>
              <a:t>worst-case</a:t>
            </a:r>
            <a:r>
              <a:rPr lang="de-AT" b="1" dirty="0"/>
              <a:t> </a:t>
            </a:r>
            <a:r>
              <a:rPr lang="de-AT" b="1" dirty="0" err="1"/>
              <a:t>scenario</a:t>
            </a:r>
            <a:endParaRPr lang="de-AT" b="1" dirty="0"/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89814BCD-7429-4A23-AD35-F4A2418E9330}"/>
              </a:ext>
            </a:extLst>
          </p:cNvPr>
          <p:cNvSpPr/>
          <p:nvPr/>
        </p:nvSpPr>
        <p:spPr>
          <a:xfrm>
            <a:off x="4443663" y="5077326"/>
            <a:ext cx="481263" cy="3693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1B5EF7B-D687-4A8D-ACFB-E5B5FDB69887}"/>
              </a:ext>
            </a:extLst>
          </p:cNvPr>
          <p:cNvSpPr txBox="1"/>
          <p:nvPr/>
        </p:nvSpPr>
        <p:spPr>
          <a:xfrm>
            <a:off x="2652509" y="5700150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err="1"/>
              <a:t>Which</a:t>
            </a:r>
            <a:r>
              <a:rPr lang="de-AT" i="1" dirty="0"/>
              <a:t> </a:t>
            </a:r>
            <a:r>
              <a:rPr lang="de-AT" i="1" dirty="0" err="1"/>
              <a:t>option</a:t>
            </a:r>
            <a:r>
              <a:rPr lang="de-AT" i="1" dirty="0"/>
              <a:t> </a:t>
            </a:r>
            <a:r>
              <a:rPr lang="de-AT" i="1" dirty="0" err="1"/>
              <a:t>brings</a:t>
            </a:r>
            <a:r>
              <a:rPr lang="de-AT" i="1" dirty="0"/>
              <a:t> </a:t>
            </a:r>
            <a:r>
              <a:rPr lang="de-AT" i="1" dirty="0" err="1"/>
              <a:t>you</a:t>
            </a:r>
            <a:r>
              <a:rPr lang="de-AT" i="1" dirty="0"/>
              <a:t> </a:t>
            </a:r>
            <a:r>
              <a:rPr lang="de-AT" i="1" dirty="0" err="1"/>
              <a:t>closest</a:t>
            </a:r>
            <a:r>
              <a:rPr lang="de-AT" i="1" dirty="0"/>
              <a:t> </a:t>
            </a:r>
            <a:r>
              <a:rPr lang="de-AT" i="1" dirty="0" err="1"/>
              <a:t>to</a:t>
            </a:r>
            <a:r>
              <a:rPr lang="de-AT" i="1" dirty="0"/>
              <a:t> </a:t>
            </a:r>
            <a:r>
              <a:rPr lang="de-AT" i="1" dirty="0" err="1"/>
              <a:t>your</a:t>
            </a:r>
            <a:r>
              <a:rPr lang="de-AT" i="1" dirty="0"/>
              <a:t> </a:t>
            </a:r>
            <a:r>
              <a:rPr lang="de-AT" i="1" dirty="0" err="1"/>
              <a:t>goals</a:t>
            </a:r>
            <a:r>
              <a:rPr lang="de-AT" i="1" dirty="0"/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57B224-B643-4178-A5F6-BE636DA9C9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270" y="1092800"/>
            <a:ext cx="2691393" cy="14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79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Taking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second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look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5 </a:t>
            </a:r>
            <a:r>
              <a:rPr lang="de-DE" sz="3600" dirty="0" err="1">
                <a:solidFill>
                  <a:schemeClr val="bg1"/>
                </a:solidFill>
              </a:rPr>
              <a:t>checks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2BD27756-6D12-4B24-A5D7-EC11D49F8B1B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2C475DB-4AF6-4F1E-8A95-DB1B6A53CF9A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082C71-3E32-4C69-95AD-6FC6F371D8BB}"/>
              </a:ext>
            </a:extLst>
          </p:cNvPr>
          <p:cNvSpPr txBox="1"/>
          <p:nvPr/>
        </p:nvSpPr>
        <p:spPr>
          <a:xfrm>
            <a:off x="10700237" y="179378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CHOOSE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85F4A4-1732-4D32-BF1F-2AB545626E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91" y="1243230"/>
            <a:ext cx="1950720" cy="195072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6E98D30-47A3-42E2-8DBF-C1B555C6AC83}"/>
              </a:ext>
            </a:extLst>
          </p:cNvPr>
          <p:cNvGrpSpPr/>
          <p:nvPr/>
        </p:nvGrpSpPr>
        <p:grpSpPr>
          <a:xfrm>
            <a:off x="2296659" y="1243229"/>
            <a:ext cx="7168793" cy="441191"/>
            <a:chOff x="2296659" y="1243229"/>
            <a:chExt cx="7168793" cy="44119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F688F07-4261-4DFB-9ABA-6D5569DDCBBA}"/>
                </a:ext>
              </a:extLst>
            </p:cNvPr>
            <p:cNvSpPr txBox="1"/>
            <p:nvPr/>
          </p:nvSpPr>
          <p:spPr>
            <a:xfrm>
              <a:off x="5355416" y="1294547"/>
              <a:ext cx="4110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dirty="0"/>
                <a:t>Do </a:t>
              </a:r>
              <a:r>
                <a:rPr lang="de-AT" sz="1600" dirty="0" err="1"/>
                <a:t>you</a:t>
              </a:r>
              <a:r>
                <a:rPr lang="de-AT" sz="1600" dirty="0"/>
                <a:t> </a:t>
              </a:r>
              <a:r>
                <a:rPr lang="de-AT" sz="1600" dirty="0" err="1"/>
                <a:t>have</a:t>
              </a:r>
              <a:r>
                <a:rPr lang="de-AT" sz="1600" dirty="0"/>
                <a:t> all </a:t>
              </a:r>
              <a:r>
                <a:rPr lang="de-AT" sz="1600" dirty="0" err="1"/>
                <a:t>the</a:t>
              </a:r>
              <a:r>
                <a:rPr lang="de-AT" sz="1600" dirty="0"/>
                <a:t> </a:t>
              </a:r>
              <a:r>
                <a:rPr lang="de-AT" sz="1600" dirty="0" err="1"/>
                <a:t>information</a:t>
              </a:r>
              <a:r>
                <a:rPr lang="de-AT" sz="1600" dirty="0"/>
                <a:t> </a:t>
              </a:r>
              <a:r>
                <a:rPr lang="de-AT" sz="1600" dirty="0" err="1"/>
                <a:t>that</a:t>
              </a:r>
              <a:r>
                <a:rPr lang="de-AT" sz="1600" dirty="0"/>
                <a:t> </a:t>
              </a:r>
              <a:r>
                <a:rPr lang="de-AT" sz="1600" dirty="0" err="1"/>
                <a:t>you</a:t>
              </a:r>
              <a:r>
                <a:rPr lang="de-AT" sz="1600" dirty="0"/>
                <a:t> </a:t>
              </a:r>
              <a:r>
                <a:rPr lang="de-AT" sz="1600" dirty="0" err="1"/>
                <a:t>need</a:t>
              </a:r>
              <a:r>
                <a:rPr lang="de-AT" sz="1600" dirty="0"/>
                <a:t>?</a:t>
              </a:r>
              <a:endParaRPr lang="de-AT" sz="1600" b="1" dirty="0"/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4A3DE7FE-EDE7-4021-98CF-E71CF7DCE363}"/>
                </a:ext>
              </a:extLst>
            </p:cNvPr>
            <p:cNvSpPr/>
            <p:nvPr/>
          </p:nvSpPr>
          <p:spPr>
            <a:xfrm>
              <a:off x="2296659" y="1243229"/>
              <a:ext cx="2949109" cy="4411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The </a:t>
              </a:r>
              <a:r>
                <a:rPr lang="de-AT" b="1" dirty="0" err="1">
                  <a:solidFill>
                    <a:schemeClr val="bg1"/>
                  </a:solidFill>
                </a:rPr>
                <a:t>information</a:t>
              </a:r>
              <a:r>
                <a:rPr lang="de-AT" b="1" dirty="0">
                  <a:solidFill>
                    <a:schemeClr val="bg1"/>
                  </a:solidFill>
                </a:rPr>
                <a:t> check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BF3AB1D-5D94-4DE2-B5D8-F8E9B3B40008}"/>
              </a:ext>
            </a:extLst>
          </p:cNvPr>
          <p:cNvGrpSpPr/>
          <p:nvPr/>
        </p:nvGrpSpPr>
        <p:grpSpPr>
          <a:xfrm>
            <a:off x="2296659" y="1814254"/>
            <a:ext cx="7041030" cy="843762"/>
            <a:chOff x="2296659" y="1814254"/>
            <a:chExt cx="7041030" cy="843762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FEE7FF21-845C-4B69-BEB6-3ADDEAEA54D1}"/>
                </a:ext>
              </a:extLst>
            </p:cNvPr>
            <p:cNvSpPr/>
            <p:nvPr/>
          </p:nvSpPr>
          <p:spPr>
            <a:xfrm>
              <a:off x="2296659" y="1814254"/>
              <a:ext cx="2949109" cy="4411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The </a:t>
              </a:r>
              <a:r>
                <a:rPr lang="de-AT" b="1" dirty="0" err="1">
                  <a:solidFill>
                    <a:schemeClr val="bg1"/>
                  </a:solidFill>
                </a:rPr>
                <a:t>sunk</a:t>
              </a:r>
              <a:r>
                <a:rPr lang="de-AT" b="1" dirty="0">
                  <a:solidFill>
                    <a:schemeClr val="bg1"/>
                  </a:solidFill>
                </a:rPr>
                <a:t> </a:t>
              </a:r>
              <a:r>
                <a:rPr lang="de-AT" b="1" dirty="0" err="1">
                  <a:solidFill>
                    <a:schemeClr val="bg1"/>
                  </a:solidFill>
                </a:rPr>
                <a:t>costs</a:t>
              </a:r>
              <a:r>
                <a:rPr lang="de-AT" b="1" dirty="0">
                  <a:solidFill>
                    <a:schemeClr val="bg1"/>
                  </a:solidFill>
                </a:rPr>
                <a:t> check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2E5F69CE-04F8-4F61-9810-737797170A3E}"/>
                </a:ext>
              </a:extLst>
            </p:cNvPr>
            <p:cNvSpPr txBox="1"/>
            <p:nvPr/>
          </p:nvSpPr>
          <p:spPr>
            <a:xfrm>
              <a:off x="5342172" y="1827019"/>
              <a:ext cx="3995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dirty="0"/>
                <a:t>Do </a:t>
              </a:r>
              <a:r>
                <a:rPr lang="de-AT" sz="1600" dirty="0" err="1"/>
                <a:t>you</a:t>
              </a:r>
              <a:r>
                <a:rPr lang="de-AT" sz="1600" dirty="0"/>
                <a:t> </a:t>
              </a:r>
              <a:r>
                <a:rPr lang="de-AT" sz="1600" dirty="0" err="1"/>
                <a:t>make</a:t>
              </a:r>
              <a:r>
                <a:rPr lang="de-AT" sz="1600" dirty="0"/>
                <a:t> </a:t>
              </a:r>
              <a:r>
                <a:rPr lang="de-AT" sz="1600" dirty="0" err="1"/>
                <a:t>your</a:t>
              </a:r>
              <a:r>
                <a:rPr lang="de-AT" sz="1600" dirty="0"/>
                <a:t> </a:t>
              </a:r>
              <a:r>
                <a:rPr lang="de-AT" sz="1600" dirty="0" err="1"/>
                <a:t>decision</a:t>
              </a:r>
              <a:r>
                <a:rPr lang="de-AT" sz="1600" dirty="0"/>
                <a:t> </a:t>
              </a:r>
              <a:r>
                <a:rPr lang="de-AT" sz="1600" dirty="0" err="1"/>
                <a:t>based</a:t>
              </a:r>
              <a:r>
                <a:rPr lang="de-AT" sz="1600" dirty="0"/>
                <a:t> on </a:t>
              </a:r>
              <a:r>
                <a:rPr lang="de-AT" sz="1600" dirty="0" err="1"/>
                <a:t>what</a:t>
              </a:r>
              <a:br>
                <a:rPr lang="de-AT" sz="1600" dirty="0"/>
              </a:br>
              <a:r>
                <a:rPr lang="de-AT" sz="1600" dirty="0" err="1"/>
                <a:t>you</a:t>
              </a:r>
              <a:r>
                <a:rPr lang="de-AT" sz="1600" dirty="0"/>
                <a:t> </a:t>
              </a:r>
              <a:r>
                <a:rPr lang="de-AT" sz="1600" dirty="0" err="1"/>
                <a:t>want</a:t>
              </a:r>
              <a:r>
                <a:rPr lang="de-AT" sz="1600" dirty="0"/>
                <a:t> </a:t>
              </a:r>
              <a:r>
                <a:rPr lang="de-AT" sz="1600" dirty="0" err="1"/>
                <a:t>to</a:t>
              </a:r>
              <a:r>
                <a:rPr lang="de-AT" sz="1600" dirty="0"/>
                <a:t> </a:t>
              </a:r>
              <a:r>
                <a:rPr lang="de-AT" sz="1600" dirty="0" err="1"/>
                <a:t>achieve</a:t>
              </a:r>
              <a:r>
                <a:rPr lang="de-AT" sz="1600" dirty="0"/>
                <a:t> in </a:t>
              </a:r>
              <a:r>
                <a:rPr lang="de-AT" sz="1600" dirty="0" err="1"/>
                <a:t>the</a:t>
              </a:r>
              <a:r>
                <a:rPr lang="de-AT" sz="1600" dirty="0"/>
                <a:t> </a:t>
              </a:r>
              <a:r>
                <a:rPr lang="de-AT" sz="1600" dirty="0" err="1"/>
                <a:t>future</a:t>
              </a:r>
              <a:r>
                <a:rPr lang="de-AT" sz="1600" dirty="0"/>
                <a:t> </a:t>
              </a:r>
              <a:r>
                <a:rPr lang="de-AT" sz="1600" dirty="0" err="1"/>
                <a:t>or</a:t>
              </a:r>
              <a:r>
                <a:rPr lang="de-AT" sz="1600" dirty="0"/>
                <a:t> </a:t>
              </a:r>
              <a:r>
                <a:rPr lang="de-AT" sz="1600" dirty="0" err="1"/>
                <a:t>what</a:t>
              </a:r>
              <a:r>
                <a:rPr lang="de-AT" sz="1600" dirty="0"/>
                <a:t> </a:t>
              </a:r>
              <a:r>
                <a:rPr lang="de-AT" sz="1600" dirty="0" err="1"/>
                <a:t>you</a:t>
              </a:r>
              <a:br>
                <a:rPr lang="de-AT" sz="1600" dirty="0"/>
              </a:br>
              <a:r>
                <a:rPr lang="de-AT" sz="1600" dirty="0" err="1"/>
                <a:t>have</a:t>
              </a:r>
              <a:r>
                <a:rPr lang="de-AT" sz="1600" dirty="0"/>
                <a:t> </a:t>
              </a:r>
              <a:r>
                <a:rPr lang="de-AT" sz="1600" dirty="0" err="1"/>
                <a:t>done</a:t>
              </a:r>
              <a:r>
                <a:rPr lang="de-AT" sz="1600" dirty="0"/>
                <a:t> in </a:t>
              </a:r>
              <a:r>
                <a:rPr lang="de-AT" sz="1600" dirty="0" err="1"/>
                <a:t>the</a:t>
              </a:r>
              <a:r>
                <a:rPr lang="de-AT" sz="1600" dirty="0"/>
                <a:t> </a:t>
              </a:r>
              <a:r>
                <a:rPr lang="de-AT" sz="1600" dirty="0" err="1"/>
                <a:t>past</a:t>
              </a:r>
              <a:r>
                <a:rPr lang="de-AT" sz="1600" dirty="0"/>
                <a:t>?</a:t>
              </a:r>
              <a:endParaRPr lang="de-AT" sz="1600" b="1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8FA30EE-586B-4513-A008-E99AA785A1F1}"/>
              </a:ext>
            </a:extLst>
          </p:cNvPr>
          <p:cNvGrpSpPr/>
          <p:nvPr/>
        </p:nvGrpSpPr>
        <p:grpSpPr>
          <a:xfrm>
            <a:off x="2296659" y="2987809"/>
            <a:ext cx="7395072" cy="441191"/>
            <a:chOff x="2296659" y="2987809"/>
            <a:chExt cx="7395072" cy="441191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2E21459-B902-4497-BC11-8379CD681A66}"/>
                </a:ext>
              </a:extLst>
            </p:cNvPr>
            <p:cNvSpPr txBox="1"/>
            <p:nvPr/>
          </p:nvSpPr>
          <p:spPr>
            <a:xfrm>
              <a:off x="5355416" y="3009137"/>
              <a:ext cx="43363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dirty="0" err="1"/>
                <a:t>What</a:t>
              </a:r>
              <a:r>
                <a:rPr lang="de-AT" sz="1600" dirty="0"/>
                <a:t> </a:t>
              </a:r>
              <a:r>
                <a:rPr lang="de-AT" sz="1600" dirty="0" err="1"/>
                <a:t>if</a:t>
              </a:r>
              <a:r>
                <a:rPr lang="de-AT" sz="1600" dirty="0"/>
                <a:t> </a:t>
              </a:r>
              <a:r>
                <a:rPr lang="de-AT" sz="1600" dirty="0" err="1"/>
                <a:t>some</a:t>
              </a:r>
              <a:r>
                <a:rPr lang="de-AT" sz="1600" dirty="0"/>
                <a:t> </a:t>
              </a:r>
              <a:r>
                <a:rPr lang="de-AT" sz="1600" dirty="0" err="1"/>
                <a:t>assumptions</a:t>
              </a:r>
              <a:r>
                <a:rPr lang="de-AT" sz="1600" dirty="0"/>
                <a:t> </a:t>
              </a:r>
              <a:r>
                <a:rPr lang="de-AT" sz="1600" dirty="0" err="1"/>
                <a:t>turned</a:t>
              </a:r>
              <a:r>
                <a:rPr lang="de-AT" sz="1600" dirty="0"/>
                <a:t> out </a:t>
              </a:r>
              <a:r>
                <a:rPr lang="de-AT" sz="1600" dirty="0" err="1"/>
                <a:t>differently</a:t>
              </a:r>
              <a:r>
                <a:rPr lang="de-AT" sz="1600" dirty="0"/>
                <a:t>?</a:t>
              </a:r>
              <a:endParaRPr lang="de-AT" sz="1600" b="1" dirty="0"/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64F63DBF-E4C7-41B0-B81C-4C39188C1A9B}"/>
                </a:ext>
              </a:extLst>
            </p:cNvPr>
            <p:cNvSpPr/>
            <p:nvPr/>
          </p:nvSpPr>
          <p:spPr>
            <a:xfrm>
              <a:off x="2296659" y="2987809"/>
              <a:ext cx="2949109" cy="4411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The </a:t>
              </a:r>
              <a:r>
                <a:rPr lang="de-AT" b="1" dirty="0" err="1">
                  <a:solidFill>
                    <a:schemeClr val="bg1"/>
                  </a:solidFill>
                </a:rPr>
                <a:t>sensitivity</a:t>
              </a:r>
              <a:r>
                <a:rPr lang="de-AT" b="1" dirty="0">
                  <a:solidFill>
                    <a:schemeClr val="bg1"/>
                  </a:solidFill>
                </a:rPr>
                <a:t> check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967FE13-AE84-4D43-B873-DDBD0B60163A}"/>
              </a:ext>
            </a:extLst>
          </p:cNvPr>
          <p:cNvGrpSpPr/>
          <p:nvPr/>
        </p:nvGrpSpPr>
        <p:grpSpPr>
          <a:xfrm>
            <a:off x="2296659" y="3563014"/>
            <a:ext cx="7094157" cy="441191"/>
            <a:chOff x="2296659" y="3563014"/>
            <a:chExt cx="7094157" cy="441191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EF7AE8E-13C6-4947-8F61-4350E1CB0D83}"/>
                </a:ext>
              </a:extLst>
            </p:cNvPr>
            <p:cNvSpPr txBox="1"/>
            <p:nvPr/>
          </p:nvSpPr>
          <p:spPr>
            <a:xfrm>
              <a:off x="5355416" y="3584342"/>
              <a:ext cx="40354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dirty="0" err="1"/>
                <a:t>Would</a:t>
              </a:r>
              <a:r>
                <a:rPr lang="de-AT" sz="1600" dirty="0"/>
                <a:t> </a:t>
              </a:r>
              <a:r>
                <a:rPr lang="de-AT" sz="1600" dirty="0" err="1"/>
                <a:t>you</a:t>
              </a:r>
              <a:r>
                <a:rPr lang="de-AT" sz="1600" dirty="0"/>
                <a:t> </a:t>
              </a:r>
              <a:r>
                <a:rPr lang="de-AT" sz="1600" dirty="0" err="1"/>
                <a:t>regret</a:t>
              </a:r>
              <a:r>
                <a:rPr lang="de-AT" sz="1600" dirty="0"/>
                <a:t> </a:t>
              </a:r>
              <a:r>
                <a:rPr lang="de-AT" sz="1600" dirty="0" err="1"/>
                <a:t>the</a:t>
              </a:r>
              <a:r>
                <a:rPr lang="de-AT" sz="1600" dirty="0"/>
                <a:t> negative </a:t>
              </a:r>
              <a:r>
                <a:rPr lang="de-AT" sz="1600" dirty="0" err="1"/>
                <a:t>consequences</a:t>
              </a:r>
              <a:r>
                <a:rPr lang="de-AT" sz="1600" dirty="0"/>
                <a:t>?</a:t>
              </a:r>
              <a:endParaRPr lang="de-AT" sz="1600" b="1" dirty="0"/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BA7BF7E6-A18D-4F17-835A-2FB933458D72}"/>
                </a:ext>
              </a:extLst>
            </p:cNvPr>
            <p:cNvSpPr/>
            <p:nvPr/>
          </p:nvSpPr>
          <p:spPr>
            <a:xfrm>
              <a:off x="2296659" y="3563014"/>
              <a:ext cx="2949109" cy="4411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The ‘</a:t>
              </a:r>
              <a:r>
                <a:rPr lang="de-AT" b="1" dirty="0" err="1">
                  <a:solidFill>
                    <a:schemeClr val="bg1"/>
                  </a:solidFill>
                </a:rPr>
                <a:t>no</a:t>
              </a:r>
              <a:r>
                <a:rPr lang="de-AT" b="1" dirty="0">
                  <a:solidFill>
                    <a:schemeClr val="bg1"/>
                  </a:solidFill>
                </a:rPr>
                <a:t> </a:t>
              </a:r>
              <a:r>
                <a:rPr lang="de-AT" b="1" dirty="0" err="1">
                  <a:solidFill>
                    <a:schemeClr val="bg1"/>
                  </a:solidFill>
                </a:rPr>
                <a:t>regrets</a:t>
              </a:r>
              <a:r>
                <a:rPr lang="de-AT" b="1" dirty="0">
                  <a:solidFill>
                    <a:schemeClr val="bg1"/>
                  </a:solidFill>
                </a:rPr>
                <a:t>’ check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44A6E6C-480A-4EC4-866A-683DC1C53D83}"/>
              </a:ext>
            </a:extLst>
          </p:cNvPr>
          <p:cNvGrpSpPr/>
          <p:nvPr/>
        </p:nvGrpSpPr>
        <p:grpSpPr>
          <a:xfrm>
            <a:off x="2296659" y="4127220"/>
            <a:ext cx="7068060" cy="441191"/>
            <a:chOff x="2296659" y="4127220"/>
            <a:chExt cx="7068060" cy="441191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71B15034-36C4-40FC-922D-90F2AC472F34}"/>
                </a:ext>
              </a:extLst>
            </p:cNvPr>
            <p:cNvSpPr txBox="1"/>
            <p:nvPr/>
          </p:nvSpPr>
          <p:spPr>
            <a:xfrm>
              <a:off x="5355416" y="4148548"/>
              <a:ext cx="4009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600" dirty="0" err="1"/>
                <a:t>What</a:t>
              </a:r>
              <a:r>
                <a:rPr lang="de-AT" sz="1600" dirty="0"/>
                <a:t> </a:t>
              </a:r>
              <a:r>
                <a:rPr lang="de-AT" sz="1600" dirty="0" err="1"/>
                <a:t>does</a:t>
              </a:r>
              <a:r>
                <a:rPr lang="de-AT" sz="1600" dirty="0"/>
                <a:t> </a:t>
              </a:r>
              <a:r>
                <a:rPr lang="de-AT" sz="1600" dirty="0" err="1"/>
                <a:t>your</a:t>
              </a:r>
              <a:r>
                <a:rPr lang="de-AT" sz="1600" dirty="0"/>
                <a:t> </a:t>
              </a:r>
              <a:r>
                <a:rPr lang="de-AT" sz="1600" dirty="0" err="1"/>
                <a:t>heart</a:t>
              </a:r>
              <a:r>
                <a:rPr lang="de-AT" sz="1600" dirty="0"/>
                <a:t> </a:t>
              </a:r>
              <a:r>
                <a:rPr lang="de-AT" sz="1600" dirty="0" err="1"/>
                <a:t>say</a:t>
              </a:r>
              <a:r>
                <a:rPr lang="de-AT" sz="1600" dirty="0"/>
                <a:t> </a:t>
              </a:r>
              <a:r>
                <a:rPr lang="de-AT" sz="1600" dirty="0" err="1"/>
                <a:t>about</a:t>
              </a:r>
              <a:r>
                <a:rPr lang="de-AT" sz="1600" dirty="0"/>
                <a:t> </a:t>
              </a:r>
              <a:r>
                <a:rPr lang="de-AT" sz="1600" dirty="0" err="1"/>
                <a:t>the</a:t>
              </a:r>
              <a:r>
                <a:rPr lang="de-AT" sz="1600" dirty="0"/>
                <a:t> </a:t>
              </a:r>
              <a:r>
                <a:rPr lang="de-AT" sz="1600" dirty="0" err="1"/>
                <a:t>decision</a:t>
              </a:r>
              <a:r>
                <a:rPr lang="de-AT" sz="1600" dirty="0"/>
                <a:t>?</a:t>
              </a:r>
              <a:endParaRPr lang="de-AT" sz="1600" b="1" dirty="0"/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7F515FEE-2E70-424A-8578-17B1DDAC6D07}"/>
                </a:ext>
              </a:extLst>
            </p:cNvPr>
            <p:cNvSpPr/>
            <p:nvPr/>
          </p:nvSpPr>
          <p:spPr>
            <a:xfrm>
              <a:off x="2296659" y="4127220"/>
              <a:ext cx="2949109" cy="4411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The </a:t>
              </a:r>
              <a:r>
                <a:rPr lang="de-AT" b="1" dirty="0" err="1">
                  <a:solidFill>
                    <a:schemeClr val="bg1"/>
                  </a:solidFill>
                </a:rPr>
                <a:t>heart</a:t>
              </a:r>
              <a:r>
                <a:rPr lang="de-AT" b="1" dirty="0">
                  <a:solidFill>
                    <a:schemeClr val="bg1"/>
                  </a:solidFill>
                </a:rPr>
                <a:t> check</a:t>
              </a:r>
            </a:p>
          </p:txBody>
        </p:sp>
        <p:sp>
          <p:nvSpPr>
            <p:cNvPr id="12" name="Herz 11">
              <a:extLst>
                <a:ext uri="{FF2B5EF4-FFF2-40B4-BE49-F238E27FC236}">
                  <a16:creationId xmlns:a16="http://schemas.microsoft.com/office/drawing/2014/main" id="{F78D57B4-55D2-476D-AC48-B30340477C28}"/>
                </a:ext>
              </a:extLst>
            </p:cNvPr>
            <p:cNvSpPr/>
            <p:nvPr/>
          </p:nvSpPr>
          <p:spPr>
            <a:xfrm>
              <a:off x="2712952" y="4255573"/>
              <a:ext cx="176463" cy="184484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9173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7842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Overview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6A22E3E-0FA3-4C5B-BAD2-6945CDF2CA11}"/>
              </a:ext>
            </a:extLst>
          </p:cNvPr>
          <p:cNvSpPr/>
          <p:nvPr/>
        </p:nvSpPr>
        <p:spPr>
          <a:xfrm>
            <a:off x="1524719" y="2663568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3315225-B307-420D-815A-36E511793A76}"/>
              </a:ext>
            </a:extLst>
          </p:cNvPr>
          <p:cNvSpPr txBox="1"/>
          <p:nvPr/>
        </p:nvSpPr>
        <p:spPr>
          <a:xfrm>
            <a:off x="1211332" y="3214118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CLARIFY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CF8DD13-BCEA-4EEB-9C88-B6A6EE4554D6}"/>
              </a:ext>
            </a:extLst>
          </p:cNvPr>
          <p:cNvSpPr/>
          <p:nvPr/>
        </p:nvSpPr>
        <p:spPr>
          <a:xfrm>
            <a:off x="3497211" y="2663568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E7BC8B8-A2B3-4630-948A-F247134CE0E8}"/>
              </a:ext>
            </a:extLst>
          </p:cNvPr>
          <p:cNvSpPr txBox="1"/>
          <p:nvPr/>
        </p:nvSpPr>
        <p:spPr>
          <a:xfrm>
            <a:off x="3183824" y="3214118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CAUSES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90906D8-E661-453A-A266-BB4C2F11EB93}"/>
              </a:ext>
            </a:extLst>
          </p:cNvPr>
          <p:cNvSpPr txBox="1"/>
          <p:nvPr/>
        </p:nvSpPr>
        <p:spPr>
          <a:xfrm>
            <a:off x="1086009" y="3580002"/>
            <a:ext cx="1470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3CD8EB-CBCE-4DD5-AC52-48E82EC322AD}"/>
              </a:ext>
            </a:extLst>
          </p:cNvPr>
          <p:cNvSpPr txBox="1"/>
          <p:nvPr/>
        </p:nvSpPr>
        <p:spPr>
          <a:xfrm>
            <a:off x="2986493" y="3580002"/>
            <a:ext cx="156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br>
              <a:rPr lang="de-DE" dirty="0"/>
            </a:br>
            <a:r>
              <a:rPr lang="de-DE" dirty="0" err="1"/>
              <a:t>diagnosis</a:t>
            </a:r>
            <a:endParaRPr lang="de-DE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B4E761F-7D29-428E-8EC5-EF0FEE1DFDF8}"/>
              </a:ext>
            </a:extLst>
          </p:cNvPr>
          <p:cNvSpPr/>
          <p:nvPr/>
        </p:nvSpPr>
        <p:spPr>
          <a:xfrm>
            <a:off x="5418150" y="2657363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8B86EE2-1BBB-4E5C-82F9-4BE40EB6C9AD}"/>
              </a:ext>
            </a:extLst>
          </p:cNvPr>
          <p:cNvSpPr txBox="1"/>
          <p:nvPr/>
        </p:nvSpPr>
        <p:spPr>
          <a:xfrm>
            <a:off x="5104763" y="3207913"/>
            <a:ext cx="11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CREATE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88F964-A95E-4056-AA6D-F3B43D3E0CB3}"/>
              </a:ext>
            </a:extLst>
          </p:cNvPr>
          <p:cNvSpPr txBox="1"/>
          <p:nvPr/>
        </p:nvSpPr>
        <p:spPr>
          <a:xfrm>
            <a:off x="4903714" y="3573797"/>
            <a:ext cx="15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Find promising</a:t>
            </a:r>
            <a:br>
              <a:rPr lang="de-DE" dirty="0"/>
            </a:br>
            <a:r>
              <a:rPr lang="de-DE" dirty="0" err="1"/>
              <a:t>solutions</a:t>
            </a:r>
            <a:endParaRPr lang="de-DE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07A726C-30AE-40F2-B139-5D78551F83BC}"/>
              </a:ext>
            </a:extLst>
          </p:cNvPr>
          <p:cNvSpPr/>
          <p:nvPr/>
        </p:nvSpPr>
        <p:spPr>
          <a:xfrm>
            <a:off x="7327009" y="2639594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8654F3-456A-46C3-BB64-E47FBDBBABD0}"/>
              </a:ext>
            </a:extLst>
          </p:cNvPr>
          <p:cNvSpPr txBox="1"/>
          <p:nvPr/>
        </p:nvSpPr>
        <p:spPr>
          <a:xfrm>
            <a:off x="7013622" y="3190144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CHOOSE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E39102F-8280-4D30-8341-82EED3700F3B}"/>
              </a:ext>
            </a:extLst>
          </p:cNvPr>
          <p:cNvSpPr txBox="1"/>
          <p:nvPr/>
        </p:nvSpPr>
        <p:spPr>
          <a:xfrm>
            <a:off x="6739093" y="3556028"/>
            <a:ext cx="1717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Decide</a:t>
            </a:r>
            <a:r>
              <a:rPr lang="de-DE" dirty="0"/>
              <a:t> on </a:t>
            </a:r>
            <a:r>
              <a:rPr lang="de-DE" dirty="0" err="1"/>
              <a:t>the</a:t>
            </a:r>
            <a:br>
              <a:rPr lang="de-DE" dirty="0"/>
            </a:br>
            <a:r>
              <a:rPr lang="de-DE" dirty="0"/>
              <a:t>optimal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BC69119-31DA-4BF2-8BD1-0CF3D422911D}"/>
              </a:ext>
            </a:extLst>
          </p:cNvPr>
          <p:cNvSpPr/>
          <p:nvPr/>
        </p:nvSpPr>
        <p:spPr>
          <a:xfrm>
            <a:off x="9271133" y="2657363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D93941F-7814-4AA3-8157-10C5436AD583}"/>
              </a:ext>
            </a:extLst>
          </p:cNvPr>
          <p:cNvSpPr txBox="1"/>
          <p:nvPr/>
        </p:nvSpPr>
        <p:spPr>
          <a:xfrm>
            <a:off x="8908986" y="3207913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COMMIT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96541CA-D922-4422-A704-24F02C98E651}"/>
              </a:ext>
            </a:extLst>
          </p:cNvPr>
          <p:cNvSpPr txBox="1"/>
          <p:nvPr/>
        </p:nvSpPr>
        <p:spPr>
          <a:xfrm>
            <a:off x="9093072" y="3573797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br>
              <a:rPr lang="de-DE" dirty="0"/>
            </a:br>
            <a:r>
              <a:rPr lang="de-DE" dirty="0"/>
              <a:t>happen</a:t>
            </a:r>
          </a:p>
        </p:txBody>
      </p:sp>
      <p:sp>
        <p:nvSpPr>
          <p:cNvPr id="47" name="Pfeil nach rechts 4">
            <a:extLst>
              <a:ext uri="{FF2B5EF4-FFF2-40B4-BE49-F238E27FC236}">
                <a16:creationId xmlns:a16="http://schemas.microsoft.com/office/drawing/2014/main" id="{6C8884FE-ACD3-4B6C-BA04-9345BC0BA7F0}"/>
              </a:ext>
            </a:extLst>
          </p:cNvPr>
          <p:cNvSpPr/>
          <p:nvPr/>
        </p:nvSpPr>
        <p:spPr>
          <a:xfrm>
            <a:off x="2230960" y="2796052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48" name="Pfeil nach rechts 48">
            <a:extLst>
              <a:ext uri="{FF2B5EF4-FFF2-40B4-BE49-F238E27FC236}">
                <a16:creationId xmlns:a16="http://schemas.microsoft.com/office/drawing/2014/main" id="{8895F0BC-DC9D-4512-ABD7-9BE1835C99E0}"/>
              </a:ext>
            </a:extLst>
          </p:cNvPr>
          <p:cNvSpPr/>
          <p:nvPr/>
        </p:nvSpPr>
        <p:spPr>
          <a:xfrm>
            <a:off x="4160964" y="2796052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49" name="Pfeil nach rechts 51">
            <a:extLst>
              <a:ext uri="{FF2B5EF4-FFF2-40B4-BE49-F238E27FC236}">
                <a16:creationId xmlns:a16="http://schemas.microsoft.com/office/drawing/2014/main" id="{B63FD8A2-1333-4F46-A86A-B9A05DA9EF5B}"/>
              </a:ext>
            </a:extLst>
          </p:cNvPr>
          <p:cNvSpPr/>
          <p:nvPr/>
        </p:nvSpPr>
        <p:spPr>
          <a:xfrm>
            <a:off x="6075231" y="2774926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50" name="Pfeil nach rechts 54">
            <a:extLst>
              <a:ext uri="{FF2B5EF4-FFF2-40B4-BE49-F238E27FC236}">
                <a16:creationId xmlns:a16="http://schemas.microsoft.com/office/drawing/2014/main" id="{86047C5D-5032-42BB-9D1A-6418DA97099F}"/>
              </a:ext>
            </a:extLst>
          </p:cNvPr>
          <p:cNvSpPr/>
          <p:nvPr/>
        </p:nvSpPr>
        <p:spPr>
          <a:xfrm>
            <a:off x="7999827" y="2774926"/>
            <a:ext cx="1204997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cxnSp>
        <p:nvCxnSpPr>
          <p:cNvPr id="51" name="Gewinkelter Verbinder 8">
            <a:extLst>
              <a:ext uri="{FF2B5EF4-FFF2-40B4-BE49-F238E27FC236}">
                <a16:creationId xmlns:a16="http://schemas.microsoft.com/office/drawing/2014/main" id="{914720F7-FADC-4C61-A82B-AE17697B93EC}"/>
              </a:ext>
            </a:extLst>
          </p:cNvPr>
          <p:cNvCxnSpPr/>
          <p:nvPr/>
        </p:nvCxnSpPr>
        <p:spPr>
          <a:xfrm rot="16200000" flipH="1" flipV="1">
            <a:off x="5685987" y="-1272507"/>
            <a:ext cx="6205" cy="7746414"/>
          </a:xfrm>
          <a:prstGeom prst="bentConnector3">
            <a:avLst>
              <a:gd name="adj1" fmla="val -7754214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57DE989B-394C-4529-B868-AC1236BB682E}"/>
              </a:ext>
            </a:extLst>
          </p:cNvPr>
          <p:cNvCxnSpPr/>
          <p:nvPr/>
        </p:nvCxnSpPr>
        <p:spPr>
          <a:xfrm>
            <a:off x="3793927" y="2136113"/>
            <a:ext cx="0" cy="461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49983666-438C-4010-A4D5-30742E9FA285}"/>
              </a:ext>
            </a:extLst>
          </p:cNvPr>
          <p:cNvCxnSpPr/>
          <p:nvPr/>
        </p:nvCxnSpPr>
        <p:spPr>
          <a:xfrm>
            <a:off x="5707134" y="2122429"/>
            <a:ext cx="0" cy="461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37A1CD49-BC32-4739-9F8D-A1317069CEBF}"/>
              </a:ext>
            </a:extLst>
          </p:cNvPr>
          <p:cNvCxnSpPr/>
          <p:nvPr/>
        </p:nvCxnSpPr>
        <p:spPr>
          <a:xfrm>
            <a:off x="7597950" y="2122429"/>
            <a:ext cx="0" cy="461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523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Making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right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choice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739141" y="1790678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CHOOSE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5" y="1400172"/>
            <a:ext cx="8095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Researchers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smaller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options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tend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satisfied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sacrifice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lot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time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evaluating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 large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options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AT" i="1" dirty="0">
                <a:latin typeface="Calibri" panose="020F0502020204030204" pitchFamily="34" charset="0"/>
                <a:cs typeface="Times New Roman" panose="02020603050405020304" pitchFamily="18" charset="0"/>
              </a:rPr>
              <a:t>Dar-Nimrod et al.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2009)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7483" y="2718870"/>
            <a:ext cx="959165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tendency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overrating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sunk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continuing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pursue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 an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indication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succeed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) was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humans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, but also in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mice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rats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Sweis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et al. 2018)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61103" y="3841001"/>
            <a:ext cx="90687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confirm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anticipated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regret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choices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although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tend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regret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decisions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will)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(Brewer et al. 2016; </a:t>
            </a:r>
            <a:r>
              <a:rPr lang="en-US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Bjälkebring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et al. 2016)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F73F970-C3B6-4D83-88EF-C4C21862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1393852"/>
            <a:ext cx="611124" cy="74676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FF7D133-8F4C-415F-BFEE-45C60BB3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2600501"/>
            <a:ext cx="611124" cy="74676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4E0ADED-6348-4F47-A7AD-A250DA2C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9" y="3818076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4299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673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 </a:t>
            </a:r>
            <a:r>
              <a:rPr lang="de-DE" sz="3600" dirty="0" err="1">
                <a:solidFill>
                  <a:schemeClr val="bg1"/>
                </a:solidFill>
              </a:rPr>
              <a:t>short</a:t>
            </a:r>
            <a:r>
              <a:rPr lang="de-DE" sz="3600" dirty="0">
                <a:solidFill>
                  <a:schemeClr val="bg1"/>
                </a:solidFill>
              </a:rPr>
              <a:t>: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step</a:t>
            </a:r>
            <a:r>
              <a:rPr lang="de-DE" sz="3600" dirty="0">
                <a:solidFill>
                  <a:schemeClr val="bg1"/>
                </a:solidFill>
              </a:rPr>
              <a:t> 3 – CHOOSE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D0CA46DA-7362-4492-8080-D9C2D67E1EA3}"/>
              </a:ext>
            </a:extLst>
          </p:cNvPr>
          <p:cNvSpPr/>
          <p:nvPr/>
        </p:nvSpPr>
        <p:spPr>
          <a:xfrm>
            <a:off x="172353" y="1039905"/>
            <a:ext cx="11629747" cy="5638801"/>
          </a:xfrm>
          <a:prstGeom prst="roundRect">
            <a:avLst>
              <a:gd name="adj" fmla="val 23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985ECB3-0236-4335-84AD-C98A81B43560}"/>
              </a:ext>
            </a:extLst>
          </p:cNvPr>
          <p:cNvSpPr/>
          <p:nvPr/>
        </p:nvSpPr>
        <p:spPr>
          <a:xfrm>
            <a:off x="455753" y="1779338"/>
            <a:ext cx="3775095" cy="28916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B69152D-7643-45FB-98AD-B66510862EB3}"/>
              </a:ext>
            </a:extLst>
          </p:cNvPr>
          <p:cNvSpPr txBox="1"/>
          <p:nvPr/>
        </p:nvSpPr>
        <p:spPr>
          <a:xfrm>
            <a:off x="460872" y="1033585"/>
            <a:ext cx="378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Shortlist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most</a:t>
            </a:r>
            <a:r>
              <a:rPr lang="de-AT" dirty="0"/>
              <a:t> promising </a:t>
            </a:r>
            <a:r>
              <a:rPr lang="de-AT" dirty="0" err="1"/>
              <a:t>solutions</a:t>
            </a:r>
            <a:endParaRPr lang="de-AT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59E6902-FF35-4E7D-90C6-9B5D5084FC1C}"/>
              </a:ext>
            </a:extLst>
          </p:cNvPr>
          <p:cNvSpPr txBox="1"/>
          <p:nvPr/>
        </p:nvSpPr>
        <p:spPr>
          <a:xfrm>
            <a:off x="493691" y="1458303"/>
            <a:ext cx="373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Use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I</a:t>
            </a:r>
            <a:r>
              <a:rPr lang="de-AT" sz="1400" baseline="30000" dirty="0"/>
              <a:t>2 </a:t>
            </a:r>
            <a:r>
              <a:rPr lang="de-AT" sz="1400" dirty="0" err="1"/>
              <a:t>matrix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prioritize</a:t>
            </a:r>
            <a:r>
              <a:rPr lang="de-AT" sz="1400" dirty="0"/>
              <a:t> potential </a:t>
            </a:r>
            <a:r>
              <a:rPr lang="de-AT" sz="1400" dirty="0" err="1"/>
              <a:t>solutions</a:t>
            </a:r>
            <a:endParaRPr lang="de-AT" sz="14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547CFA0-7300-463D-8259-C33D8855415F}"/>
              </a:ext>
            </a:extLst>
          </p:cNvPr>
          <p:cNvSpPr txBox="1"/>
          <p:nvPr/>
        </p:nvSpPr>
        <p:spPr>
          <a:xfrm>
            <a:off x="4731018" y="1001140"/>
            <a:ext cx="678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Evaluate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options</a:t>
            </a:r>
            <a:endParaRPr lang="de-AT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9DE8590-8CBC-40CE-9992-86BFEDC8F43A}"/>
              </a:ext>
            </a:extLst>
          </p:cNvPr>
          <p:cNvSpPr txBox="1"/>
          <p:nvPr/>
        </p:nvSpPr>
        <p:spPr>
          <a:xfrm>
            <a:off x="4698194" y="1337773"/>
            <a:ext cx="1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Option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B2D1792-AAD3-4972-BC5C-EAE394C5819E}"/>
              </a:ext>
            </a:extLst>
          </p:cNvPr>
          <p:cNvSpPr txBox="1"/>
          <p:nvPr/>
        </p:nvSpPr>
        <p:spPr>
          <a:xfrm>
            <a:off x="6099892" y="1319473"/>
            <a:ext cx="1264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Pros</a:t>
            </a:r>
            <a:r>
              <a:rPr lang="de-AT" sz="1400" baseline="30000" dirty="0"/>
              <a:t>*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2D16D07-5558-449A-9DBD-60ABC230B788}"/>
              </a:ext>
            </a:extLst>
          </p:cNvPr>
          <p:cNvSpPr/>
          <p:nvPr/>
        </p:nvSpPr>
        <p:spPr>
          <a:xfrm>
            <a:off x="4710558" y="1625396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FBEC7BB-3665-44F9-92E2-5454AA5D1F7A}"/>
              </a:ext>
            </a:extLst>
          </p:cNvPr>
          <p:cNvSpPr/>
          <p:nvPr/>
        </p:nvSpPr>
        <p:spPr>
          <a:xfrm>
            <a:off x="6099892" y="1625396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3A604F6-D663-4C9E-850E-BF9E9CA048A2}"/>
              </a:ext>
            </a:extLst>
          </p:cNvPr>
          <p:cNvSpPr/>
          <p:nvPr/>
        </p:nvSpPr>
        <p:spPr>
          <a:xfrm>
            <a:off x="7460983" y="1609202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251D64E-D176-4927-8FCD-F60DA6E6C956}"/>
              </a:ext>
            </a:extLst>
          </p:cNvPr>
          <p:cNvSpPr/>
          <p:nvPr/>
        </p:nvSpPr>
        <p:spPr>
          <a:xfrm>
            <a:off x="8822074" y="1604842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D41B41A-6970-4F12-A674-03D3C445EDD2}"/>
              </a:ext>
            </a:extLst>
          </p:cNvPr>
          <p:cNvSpPr/>
          <p:nvPr/>
        </p:nvSpPr>
        <p:spPr>
          <a:xfrm>
            <a:off x="10166421" y="1587590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26CC81F-BE21-41F0-983E-1162E1217C05}"/>
              </a:ext>
            </a:extLst>
          </p:cNvPr>
          <p:cNvSpPr txBox="1"/>
          <p:nvPr/>
        </p:nvSpPr>
        <p:spPr>
          <a:xfrm>
            <a:off x="7460983" y="1321921"/>
            <a:ext cx="126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Cons</a:t>
            </a:r>
            <a:r>
              <a:rPr lang="de-AT" sz="1400" baseline="30000" dirty="0"/>
              <a:t>*</a:t>
            </a:r>
          </a:p>
          <a:p>
            <a:pPr algn="ctr"/>
            <a:endParaRPr lang="de-AT" sz="14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8699E42-F451-42C8-A67B-EB5BDA5A0D25}"/>
              </a:ext>
            </a:extLst>
          </p:cNvPr>
          <p:cNvSpPr txBox="1"/>
          <p:nvPr/>
        </p:nvSpPr>
        <p:spPr>
          <a:xfrm>
            <a:off x="10166421" y="1297065"/>
            <a:ext cx="1264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Worst</a:t>
            </a:r>
            <a:r>
              <a:rPr lang="de-AT" sz="1400" dirty="0"/>
              <a:t> </a:t>
            </a:r>
            <a:r>
              <a:rPr lang="de-AT" sz="1400" dirty="0" err="1"/>
              <a:t>case</a:t>
            </a:r>
            <a:endParaRPr lang="de-AT" sz="14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0A823F2-8467-4517-8405-1DBBE48EB27C}"/>
              </a:ext>
            </a:extLst>
          </p:cNvPr>
          <p:cNvSpPr txBox="1"/>
          <p:nvPr/>
        </p:nvSpPr>
        <p:spPr>
          <a:xfrm>
            <a:off x="8802430" y="1321921"/>
            <a:ext cx="1264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Best </a:t>
            </a:r>
            <a:r>
              <a:rPr lang="de-AT" sz="1400" dirty="0" err="1"/>
              <a:t>case</a:t>
            </a:r>
            <a:endParaRPr lang="de-AT" sz="14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2CC4DD42-C80F-4D08-B1E1-51BB34C1A7B0}"/>
              </a:ext>
            </a:extLst>
          </p:cNvPr>
          <p:cNvSpPr/>
          <p:nvPr/>
        </p:nvSpPr>
        <p:spPr>
          <a:xfrm>
            <a:off x="4710558" y="2395683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2213B99D-17E1-4A2E-BA31-C3DD0BCAC5DC}"/>
              </a:ext>
            </a:extLst>
          </p:cNvPr>
          <p:cNvSpPr/>
          <p:nvPr/>
        </p:nvSpPr>
        <p:spPr>
          <a:xfrm>
            <a:off x="6099892" y="2395683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DDBAE04-6BE5-4078-A6DA-F2B2AF06D165}"/>
              </a:ext>
            </a:extLst>
          </p:cNvPr>
          <p:cNvSpPr/>
          <p:nvPr/>
        </p:nvSpPr>
        <p:spPr>
          <a:xfrm>
            <a:off x="7460983" y="2379489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0733861B-4A98-4D93-A9D3-AC8118065FF7}"/>
              </a:ext>
            </a:extLst>
          </p:cNvPr>
          <p:cNvSpPr/>
          <p:nvPr/>
        </p:nvSpPr>
        <p:spPr>
          <a:xfrm>
            <a:off x="8822074" y="2375129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F86C7A7A-DB9E-4EBF-8DE0-01A281343BDD}"/>
              </a:ext>
            </a:extLst>
          </p:cNvPr>
          <p:cNvSpPr/>
          <p:nvPr/>
        </p:nvSpPr>
        <p:spPr>
          <a:xfrm>
            <a:off x="10166421" y="2357877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ECD0AED3-77C7-4FCB-80BE-3335585BE9FA}"/>
              </a:ext>
            </a:extLst>
          </p:cNvPr>
          <p:cNvSpPr/>
          <p:nvPr/>
        </p:nvSpPr>
        <p:spPr>
          <a:xfrm>
            <a:off x="4710558" y="3158481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31B6A76-9528-4F41-B894-87CFD29351F0}"/>
              </a:ext>
            </a:extLst>
          </p:cNvPr>
          <p:cNvSpPr/>
          <p:nvPr/>
        </p:nvSpPr>
        <p:spPr>
          <a:xfrm>
            <a:off x="6099892" y="3158481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4B8B8493-5A8B-4CAB-A8E0-85F63FB64309}"/>
              </a:ext>
            </a:extLst>
          </p:cNvPr>
          <p:cNvSpPr/>
          <p:nvPr/>
        </p:nvSpPr>
        <p:spPr>
          <a:xfrm>
            <a:off x="7460983" y="3142287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CEE848-D81D-4EAF-B784-6EED11AB1247}"/>
              </a:ext>
            </a:extLst>
          </p:cNvPr>
          <p:cNvSpPr/>
          <p:nvPr/>
        </p:nvSpPr>
        <p:spPr>
          <a:xfrm>
            <a:off x="8822074" y="3137927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73BF7D5-078B-4A64-B493-85AD3A5E85C1}"/>
              </a:ext>
            </a:extLst>
          </p:cNvPr>
          <p:cNvSpPr/>
          <p:nvPr/>
        </p:nvSpPr>
        <p:spPr>
          <a:xfrm>
            <a:off x="10166421" y="3120675"/>
            <a:ext cx="1264305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6DCEFFA3-3C07-48A7-BCA7-ECFEC6ECE54A}"/>
              </a:ext>
            </a:extLst>
          </p:cNvPr>
          <p:cNvSpPr txBox="1"/>
          <p:nvPr/>
        </p:nvSpPr>
        <p:spPr>
          <a:xfrm>
            <a:off x="4710558" y="1646755"/>
            <a:ext cx="1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Option 1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CA5D559-7B0F-430E-9BC9-9D05C5D6A12A}"/>
              </a:ext>
            </a:extLst>
          </p:cNvPr>
          <p:cNvSpPr txBox="1"/>
          <p:nvPr/>
        </p:nvSpPr>
        <p:spPr>
          <a:xfrm>
            <a:off x="4698193" y="2424739"/>
            <a:ext cx="1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Option 2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B045AF5-6693-4127-933D-03794892EAC5}"/>
              </a:ext>
            </a:extLst>
          </p:cNvPr>
          <p:cNvSpPr txBox="1"/>
          <p:nvPr/>
        </p:nvSpPr>
        <p:spPr>
          <a:xfrm>
            <a:off x="4684454" y="3191908"/>
            <a:ext cx="1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Option 3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E5659350-6384-48C2-A575-B029891C8881}"/>
              </a:ext>
            </a:extLst>
          </p:cNvPr>
          <p:cNvSpPr txBox="1"/>
          <p:nvPr/>
        </p:nvSpPr>
        <p:spPr>
          <a:xfrm>
            <a:off x="4710558" y="3902655"/>
            <a:ext cx="6409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i="1" baseline="30000" dirty="0"/>
              <a:t>*</a:t>
            </a:r>
            <a:r>
              <a:rPr lang="de-AT" sz="1000" i="1" dirty="0"/>
              <a:t>Note: </a:t>
            </a:r>
            <a:r>
              <a:rPr lang="de-AT" sz="1000" i="1" dirty="0" err="1"/>
              <a:t>Weigh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pros</a:t>
            </a:r>
            <a:r>
              <a:rPr lang="de-AT" sz="1000" i="1" dirty="0"/>
              <a:t> </a:t>
            </a:r>
            <a:r>
              <a:rPr lang="de-AT" sz="1000" i="1" dirty="0" err="1"/>
              <a:t>and</a:t>
            </a:r>
            <a:r>
              <a:rPr lang="de-AT" sz="1000" i="1" dirty="0"/>
              <a:t> </a:t>
            </a:r>
            <a:r>
              <a:rPr lang="de-AT" sz="1000" i="1" dirty="0" err="1"/>
              <a:t>cons</a:t>
            </a:r>
            <a:r>
              <a:rPr lang="de-AT" sz="1000" i="1" dirty="0"/>
              <a:t> </a:t>
            </a:r>
            <a:r>
              <a:rPr lang="de-AT" sz="1000" i="1" dirty="0" err="1"/>
              <a:t>by</a:t>
            </a:r>
            <a:r>
              <a:rPr lang="de-AT" sz="1000" i="1" dirty="0"/>
              <a:t> </a:t>
            </a:r>
            <a:r>
              <a:rPr lang="de-AT" sz="1000" i="1" dirty="0" err="1"/>
              <a:t>their</a:t>
            </a:r>
            <a:r>
              <a:rPr lang="de-AT" sz="1000" i="1" dirty="0"/>
              <a:t> </a:t>
            </a:r>
            <a:r>
              <a:rPr lang="de-AT" sz="1000" i="1" dirty="0" err="1"/>
              <a:t>importance</a:t>
            </a:r>
            <a:r>
              <a:rPr lang="de-AT" sz="1000" i="1" dirty="0"/>
              <a:t> on a </a:t>
            </a:r>
            <a:r>
              <a:rPr lang="de-AT" sz="1000" i="1" dirty="0" err="1"/>
              <a:t>scale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</a:t>
            </a:r>
            <a:r>
              <a:rPr lang="en-US" sz="1000" i="1" dirty="0"/>
              <a:t>‘+’ to ‘+++’ (for pros) and ‘–’ to ‘– – –’ </a:t>
            </a:r>
            <a:r>
              <a:rPr lang="de-DE" sz="1000" i="1" dirty="0"/>
              <a:t>(</a:t>
            </a:r>
            <a:r>
              <a:rPr lang="de-DE" sz="1000" i="1" dirty="0" err="1"/>
              <a:t>for</a:t>
            </a:r>
            <a:r>
              <a:rPr lang="de-DE" sz="1000" i="1" dirty="0"/>
              <a:t> </a:t>
            </a:r>
            <a:r>
              <a:rPr lang="de-DE" sz="1000" i="1" dirty="0" err="1"/>
              <a:t>cons</a:t>
            </a:r>
            <a:r>
              <a:rPr lang="de-DE" sz="1000" i="1" dirty="0"/>
              <a:t>).</a:t>
            </a:r>
            <a:endParaRPr lang="de-AT" sz="1000" i="1" dirty="0"/>
          </a:p>
        </p:txBody>
      </p:sp>
      <p:sp>
        <p:nvSpPr>
          <p:cNvPr id="64" name="Gleichschenkliges Dreieck 63">
            <a:extLst>
              <a:ext uri="{FF2B5EF4-FFF2-40B4-BE49-F238E27FC236}">
                <a16:creationId xmlns:a16="http://schemas.microsoft.com/office/drawing/2014/main" id="{2C90AB54-526C-4953-AA21-0BABD4E111AA}"/>
              </a:ext>
            </a:extLst>
          </p:cNvPr>
          <p:cNvSpPr/>
          <p:nvPr/>
        </p:nvSpPr>
        <p:spPr>
          <a:xfrm rot="5400000">
            <a:off x="3912370" y="2804998"/>
            <a:ext cx="1040258" cy="22165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Gleichschenkliges Dreieck 64">
            <a:extLst>
              <a:ext uri="{FF2B5EF4-FFF2-40B4-BE49-F238E27FC236}">
                <a16:creationId xmlns:a16="http://schemas.microsoft.com/office/drawing/2014/main" id="{8D71F389-6EA9-4B95-813C-DBCC8FA5DD98}"/>
              </a:ext>
            </a:extLst>
          </p:cNvPr>
          <p:cNvSpPr/>
          <p:nvPr/>
        </p:nvSpPr>
        <p:spPr>
          <a:xfrm rot="10800000">
            <a:off x="7364197" y="4329378"/>
            <a:ext cx="1040258" cy="22165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6077BBD-3858-4C26-A8AD-CD513473E058}"/>
              </a:ext>
            </a:extLst>
          </p:cNvPr>
          <p:cNvSpPr/>
          <p:nvPr/>
        </p:nvSpPr>
        <p:spPr>
          <a:xfrm>
            <a:off x="6039543" y="4676558"/>
            <a:ext cx="3871979" cy="6369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D988821A-ADDB-4D4F-9D2C-DC5E7474F337}"/>
              </a:ext>
            </a:extLst>
          </p:cNvPr>
          <p:cNvSpPr txBox="1"/>
          <p:nvPr/>
        </p:nvSpPr>
        <p:spPr>
          <a:xfrm>
            <a:off x="4249707" y="4842135"/>
            <a:ext cx="174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 err="1"/>
              <a:t>Preferred</a:t>
            </a:r>
            <a:r>
              <a:rPr lang="de-AT" sz="1400" dirty="0"/>
              <a:t> </a:t>
            </a:r>
            <a:r>
              <a:rPr lang="de-AT" sz="1400" dirty="0" err="1"/>
              <a:t>option</a:t>
            </a:r>
            <a:endParaRPr lang="de-AT" sz="1400" dirty="0"/>
          </a:p>
        </p:txBody>
      </p:sp>
      <p:sp>
        <p:nvSpPr>
          <p:cNvPr id="68" name="Gleichschenkliges Dreieck 67">
            <a:extLst>
              <a:ext uri="{FF2B5EF4-FFF2-40B4-BE49-F238E27FC236}">
                <a16:creationId xmlns:a16="http://schemas.microsoft.com/office/drawing/2014/main" id="{A9EEB165-BD6C-457C-BCC4-6B8BF9F881F9}"/>
              </a:ext>
            </a:extLst>
          </p:cNvPr>
          <p:cNvSpPr/>
          <p:nvPr/>
        </p:nvSpPr>
        <p:spPr>
          <a:xfrm rot="10800000">
            <a:off x="7314821" y="5451934"/>
            <a:ext cx="1040258" cy="22165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F5A4EA95-220D-4C27-A611-850E9F613DBD}"/>
              </a:ext>
            </a:extLst>
          </p:cNvPr>
          <p:cNvSpPr txBox="1"/>
          <p:nvPr/>
        </p:nvSpPr>
        <p:spPr>
          <a:xfrm>
            <a:off x="3107898" y="6018542"/>
            <a:ext cx="193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Take a </a:t>
            </a:r>
            <a:r>
              <a:rPr lang="de-AT" dirty="0" err="1"/>
              <a:t>second</a:t>
            </a:r>
            <a:r>
              <a:rPr lang="de-AT" dirty="0"/>
              <a:t> </a:t>
            </a:r>
            <a:r>
              <a:rPr lang="de-AT" dirty="0" err="1"/>
              <a:t>look</a:t>
            </a:r>
            <a:endParaRPr lang="de-AT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C9C54C2-97DD-4F79-9F69-D095B3AF9B6C}"/>
              </a:ext>
            </a:extLst>
          </p:cNvPr>
          <p:cNvSpPr/>
          <p:nvPr/>
        </p:nvSpPr>
        <p:spPr>
          <a:xfrm>
            <a:off x="5275164" y="5832574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0BAD6A97-8111-4905-8562-E6432B443099}"/>
              </a:ext>
            </a:extLst>
          </p:cNvPr>
          <p:cNvSpPr txBox="1"/>
          <p:nvPr/>
        </p:nvSpPr>
        <p:spPr>
          <a:xfrm>
            <a:off x="5567693" y="5829547"/>
            <a:ext cx="1565050" cy="31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Information check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6A5B1944-6EB1-4E7C-BDA0-6DA50F0F01FF}"/>
              </a:ext>
            </a:extLst>
          </p:cNvPr>
          <p:cNvSpPr/>
          <p:nvPr/>
        </p:nvSpPr>
        <p:spPr>
          <a:xfrm>
            <a:off x="7363195" y="5841153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8E272F39-6C67-4765-86FD-18EAEAABE0D5}"/>
              </a:ext>
            </a:extLst>
          </p:cNvPr>
          <p:cNvSpPr txBox="1"/>
          <p:nvPr/>
        </p:nvSpPr>
        <p:spPr>
          <a:xfrm>
            <a:off x="7645830" y="5829547"/>
            <a:ext cx="1565050" cy="31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Sunk</a:t>
            </a:r>
            <a:r>
              <a:rPr lang="de-AT" sz="1400" dirty="0"/>
              <a:t> </a:t>
            </a:r>
            <a:r>
              <a:rPr lang="de-AT" sz="1400" dirty="0" err="1"/>
              <a:t>cost</a:t>
            </a:r>
            <a:r>
              <a:rPr lang="de-AT" sz="1400" dirty="0"/>
              <a:t> check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FF285D8E-1B4A-429D-B18F-B61E77D825A6}"/>
              </a:ext>
            </a:extLst>
          </p:cNvPr>
          <p:cNvSpPr/>
          <p:nvPr/>
        </p:nvSpPr>
        <p:spPr>
          <a:xfrm>
            <a:off x="9274926" y="5841153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B626B92F-6B25-4E04-8A92-01939E4F27D7}"/>
              </a:ext>
            </a:extLst>
          </p:cNvPr>
          <p:cNvSpPr txBox="1"/>
          <p:nvPr/>
        </p:nvSpPr>
        <p:spPr>
          <a:xfrm>
            <a:off x="9563510" y="5819383"/>
            <a:ext cx="1565050" cy="31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ʻWhat</a:t>
            </a:r>
            <a:r>
              <a:rPr lang="de-AT" sz="1400" dirty="0"/>
              <a:t> </a:t>
            </a:r>
            <a:r>
              <a:rPr lang="de-AT" sz="1400" dirty="0" err="1"/>
              <a:t>ifʼ</a:t>
            </a:r>
            <a:r>
              <a:rPr lang="de-AT" sz="1400" dirty="0"/>
              <a:t> check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940A736F-AA7E-45AA-B891-BBDDCC3E5BF6}"/>
              </a:ext>
            </a:extLst>
          </p:cNvPr>
          <p:cNvSpPr/>
          <p:nvPr/>
        </p:nvSpPr>
        <p:spPr>
          <a:xfrm>
            <a:off x="5275164" y="6259707"/>
            <a:ext cx="285750" cy="2903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9BBA71B0-2B01-4C40-B201-DAF8BA5D1D1F}"/>
              </a:ext>
            </a:extLst>
          </p:cNvPr>
          <p:cNvSpPr txBox="1"/>
          <p:nvPr/>
        </p:nvSpPr>
        <p:spPr>
          <a:xfrm>
            <a:off x="5560914" y="6256266"/>
            <a:ext cx="1565050" cy="31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ʻNo</a:t>
            </a:r>
            <a:r>
              <a:rPr lang="de-AT" sz="1400" dirty="0"/>
              <a:t> </a:t>
            </a:r>
            <a:r>
              <a:rPr lang="de-AT" sz="1400" dirty="0" err="1"/>
              <a:t>regretsʼ</a:t>
            </a:r>
            <a:r>
              <a:rPr lang="de-AT" sz="1400" dirty="0"/>
              <a:t> check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28A91BAC-F25B-409F-BE8D-BA1FD9BCC183}"/>
              </a:ext>
            </a:extLst>
          </p:cNvPr>
          <p:cNvSpPr txBox="1"/>
          <p:nvPr/>
        </p:nvSpPr>
        <p:spPr>
          <a:xfrm>
            <a:off x="7663593" y="6237486"/>
            <a:ext cx="1297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err="1"/>
              <a:t>ʻHeart</a:t>
            </a:r>
            <a:r>
              <a:rPr lang="de-AT" sz="1400" b="1" dirty="0"/>
              <a:t> </a:t>
            </a:r>
            <a:r>
              <a:rPr lang="de-AT" sz="1400" b="1" dirty="0" err="1"/>
              <a:t>checkʼ</a:t>
            </a:r>
            <a:endParaRPr lang="de-AT" sz="1400" b="1" dirty="0"/>
          </a:p>
        </p:txBody>
      </p:sp>
      <p:sp>
        <p:nvSpPr>
          <p:cNvPr id="80" name="Herz 79">
            <a:extLst>
              <a:ext uri="{FF2B5EF4-FFF2-40B4-BE49-F238E27FC236}">
                <a16:creationId xmlns:a16="http://schemas.microsoft.com/office/drawing/2014/main" id="{04E85BDF-6B3A-4E1F-8A45-B46A4925F162}"/>
              </a:ext>
            </a:extLst>
          </p:cNvPr>
          <p:cNvSpPr/>
          <p:nvPr/>
        </p:nvSpPr>
        <p:spPr>
          <a:xfrm>
            <a:off x="7348546" y="6247802"/>
            <a:ext cx="315047" cy="288427"/>
          </a:xfrm>
          <a:prstGeom prst="hear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</a:endParaRP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487A9E0D-5223-4687-A6EB-138A6C74AE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80" y="1943544"/>
            <a:ext cx="3109193" cy="2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8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230932" y="4501912"/>
            <a:ext cx="5501640" cy="1245244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055921" y="4680086"/>
            <a:ext cx="433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COMMIT</a:t>
            </a:r>
          </a:p>
        </p:txBody>
      </p:sp>
      <p:sp>
        <p:nvSpPr>
          <p:cNvPr id="27" name="Ellipse 26"/>
          <p:cNvSpPr/>
          <p:nvPr/>
        </p:nvSpPr>
        <p:spPr>
          <a:xfrm>
            <a:off x="3490148" y="4675349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32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en-US" sz="800" dirty="0"/>
              <a:t>pixabay.com</a:t>
            </a:r>
            <a:endParaRPr lang="de-DE" sz="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85E684-A7A4-43FE-BBA8-05F38FE1B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9897" y="896471"/>
            <a:ext cx="5501640" cy="35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97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3448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learning</a:t>
            </a:r>
            <a:r>
              <a:rPr lang="de-DE" sz="3600" dirty="0">
                <a:solidFill>
                  <a:schemeClr val="bg1"/>
                </a:solidFill>
              </a:rPr>
              <a:t> loop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1008958" y="1232002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44425" y="1779792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COMMIT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33EEA11-EC29-4E29-92CE-297A9E6E997F}"/>
              </a:ext>
            </a:extLst>
          </p:cNvPr>
          <p:cNvGrpSpPr/>
          <p:nvPr/>
        </p:nvGrpSpPr>
        <p:grpSpPr>
          <a:xfrm>
            <a:off x="4484416" y="4816049"/>
            <a:ext cx="1936269" cy="1789229"/>
            <a:chOff x="4484416" y="4816049"/>
            <a:chExt cx="1936269" cy="1789229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A6D4D4A2-9051-4655-959C-DB860DA79D65}"/>
                </a:ext>
              </a:extLst>
            </p:cNvPr>
            <p:cNvSpPr/>
            <p:nvPr/>
          </p:nvSpPr>
          <p:spPr>
            <a:xfrm>
              <a:off x="4616281" y="5361481"/>
              <a:ext cx="1652337" cy="489284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PLAN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6F1EE75-6DDC-4FF9-881F-6940B5F92F9B}"/>
                </a:ext>
              </a:extLst>
            </p:cNvPr>
            <p:cNvSpPr/>
            <p:nvPr/>
          </p:nvSpPr>
          <p:spPr>
            <a:xfrm>
              <a:off x="5190281" y="4816049"/>
              <a:ext cx="504336" cy="489284"/>
            </a:xfrm>
            <a:prstGeom prst="ellipse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1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80AF76D-0598-42E9-89C5-BE022C52A706}"/>
                </a:ext>
              </a:extLst>
            </p:cNvPr>
            <p:cNvSpPr txBox="1"/>
            <p:nvPr/>
          </p:nvSpPr>
          <p:spPr>
            <a:xfrm>
              <a:off x="4484416" y="5958947"/>
              <a:ext cx="1936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/>
                <a:t>Concrete</a:t>
              </a:r>
              <a:r>
                <a:rPr lang="de-AT" dirty="0"/>
                <a:t> </a:t>
              </a:r>
              <a:r>
                <a:rPr lang="de-AT" dirty="0" err="1"/>
                <a:t>tasks</a:t>
              </a:r>
              <a:r>
                <a:rPr lang="de-AT" dirty="0"/>
                <a:t> (SMART)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67D56EE-10C4-4859-8611-289531E4BA67}"/>
              </a:ext>
            </a:extLst>
          </p:cNvPr>
          <p:cNvGrpSpPr/>
          <p:nvPr/>
        </p:nvGrpSpPr>
        <p:grpSpPr>
          <a:xfrm>
            <a:off x="6152149" y="3310372"/>
            <a:ext cx="3898562" cy="1896620"/>
            <a:chOff x="6152149" y="3310372"/>
            <a:chExt cx="3898562" cy="1896620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68AF6EF5-64FC-4D50-BD16-F84B3F1B45AA}"/>
                </a:ext>
              </a:extLst>
            </p:cNvPr>
            <p:cNvSpPr/>
            <p:nvPr/>
          </p:nvSpPr>
          <p:spPr>
            <a:xfrm>
              <a:off x="6152149" y="3855804"/>
              <a:ext cx="1652337" cy="489284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TEST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A8F1EB9-FA5D-4B26-A672-22A607FE3121}"/>
                </a:ext>
              </a:extLst>
            </p:cNvPr>
            <p:cNvSpPr/>
            <p:nvPr/>
          </p:nvSpPr>
          <p:spPr>
            <a:xfrm>
              <a:off x="6726149" y="3310372"/>
              <a:ext cx="504336" cy="489284"/>
            </a:xfrm>
            <a:prstGeom prst="ellipse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</a:p>
          </p:txBody>
        </p:sp>
        <p:sp>
          <p:nvSpPr>
            <p:cNvPr id="6" name="Pfeil: gebogen 5">
              <a:extLst>
                <a:ext uri="{FF2B5EF4-FFF2-40B4-BE49-F238E27FC236}">
                  <a16:creationId xmlns:a16="http://schemas.microsoft.com/office/drawing/2014/main" id="{AFCBC9E2-76E4-4E9A-B83F-7320ED5D77FF}"/>
                </a:ext>
              </a:extLst>
            </p:cNvPr>
            <p:cNvSpPr/>
            <p:nvPr/>
          </p:nvSpPr>
          <p:spPr>
            <a:xfrm rot="16200000" flipV="1">
              <a:off x="6525146" y="4539681"/>
              <a:ext cx="685635" cy="648987"/>
            </a:xfrm>
            <a:prstGeom prst="bentArrow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7D1F3CD-1A03-4F49-A691-66BB705F5A4D}"/>
                </a:ext>
              </a:extLst>
            </p:cNvPr>
            <p:cNvSpPr txBox="1"/>
            <p:nvPr/>
          </p:nvSpPr>
          <p:spPr>
            <a:xfrm>
              <a:off x="7940843" y="3656964"/>
              <a:ext cx="2109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Try </a:t>
              </a:r>
              <a:r>
                <a:rPr lang="de-AT" dirty="0" err="1"/>
                <a:t>it</a:t>
              </a:r>
              <a:r>
                <a:rPr lang="de-AT" dirty="0"/>
                <a:t> out, </a:t>
              </a:r>
              <a:r>
                <a:rPr lang="de-AT" dirty="0" err="1"/>
                <a:t>be</a:t>
              </a:r>
              <a:r>
                <a:rPr lang="de-AT" dirty="0"/>
                <a:t> open</a:t>
              </a:r>
              <a:br>
                <a:rPr lang="de-AT" dirty="0"/>
              </a:br>
              <a:r>
                <a:rPr lang="de-AT" dirty="0" err="1"/>
                <a:t>to</a:t>
              </a:r>
              <a:r>
                <a:rPr lang="de-AT" dirty="0"/>
                <a:t> </a:t>
              </a:r>
              <a:r>
                <a:rPr lang="de-AT" dirty="0" err="1"/>
                <a:t>proving</a:t>
              </a:r>
              <a:r>
                <a:rPr lang="de-AT" dirty="0"/>
                <a:t> </a:t>
              </a:r>
              <a:r>
                <a:rPr lang="de-AT" dirty="0" err="1"/>
                <a:t>yourself</a:t>
              </a:r>
              <a:br>
                <a:rPr lang="de-AT" dirty="0"/>
              </a:br>
              <a:r>
                <a:rPr lang="de-AT" dirty="0" err="1"/>
                <a:t>wrong</a:t>
              </a:r>
              <a:br>
                <a:rPr lang="de-AT" dirty="0"/>
              </a:br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267D39A-81EB-4D39-BCDC-BBFA1FAEFE27}"/>
              </a:ext>
            </a:extLst>
          </p:cNvPr>
          <p:cNvGrpSpPr/>
          <p:nvPr/>
        </p:nvGrpSpPr>
        <p:grpSpPr>
          <a:xfrm>
            <a:off x="4246008" y="1049231"/>
            <a:ext cx="2804634" cy="1971769"/>
            <a:chOff x="4246008" y="1049231"/>
            <a:chExt cx="2804634" cy="1971769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0A52C9AB-70D6-4577-8942-542576468314}"/>
                </a:ext>
              </a:extLst>
            </p:cNvPr>
            <p:cNvSpPr/>
            <p:nvPr/>
          </p:nvSpPr>
          <p:spPr>
            <a:xfrm>
              <a:off x="4560133" y="2301709"/>
              <a:ext cx="1652337" cy="489284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REVIEW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20687B1-34DB-4138-83BA-D5773FD4E6F4}"/>
                </a:ext>
              </a:extLst>
            </p:cNvPr>
            <p:cNvSpPr/>
            <p:nvPr/>
          </p:nvSpPr>
          <p:spPr>
            <a:xfrm>
              <a:off x="5200383" y="1716455"/>
              <a:ext cx="504336" cy="489284"/>
            </a:xfrm>
            <a:prstGeom prst="ellipse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</a:p>
          </p:txBody>
        </p:sp>
        <p:sp>
          <p:nvSpPr>
            <p:cNvPr id="23" name="Pfeil: gebogen 22">
              <a:extLst>
                <a:ext uri="{FF2B5EF4-FFF2-40B4-BE49-F238E27FC236}">
                  <a16:creationId xmlns:a16="http://schemas.microsoft.com/office/drawing/2014/main" id="{EF9AEA39-DFAB-4EEC-9314-052722056081}"/>
                </a:ext>
              </a:extLst>
            </p:cNvPr>
            <p:cNvSpPr/>
            <p:nvPr/>
          </p:nvSpPr>
          <p:spPr>
            <a:xfrm rot="10800000" flipV="1">
              <a:off x="6365007" y="2372013"/>
              <a:ext cx="685635" cy="648987"/>
            </a:xfrm>
            <a:prstGeom prst="bentArrow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A5926493-4722-43B2-B856-1D5E8E4C89BB}"/>
                </a:ext>
              </a:extLst>
            </p:cNvPr>
            <p:cNvSpPr txBox="1"/>
            <p:nvPr/>
          </p:nvSpPr>
          <p:spPr>
            <a:xfrm>
              <a:off x="4246008" y="1049231"/>
              <a:ext cx="2493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/>
                <a:t>What</a:t>
              </a:r>
              <a:r>
                <a:rPr lang="de-AT" dirty="0"/>
                <a:t> </a:t>
              </a:r>
              <a:r>
                <a:rPr lang="de-AT" dirty="0" err="1"/>
                <a:t>works</a:t>
              </a:r>
              <a:r>
                <a:rPr lang="de-AT" dirty="0"/>
                <a:t> and </a:t>
              </a:r>
              <a:br>
                <a:rPr lang="de-AT" dirty="0"/>
              </a:br>
              <a:r>
                <a:rPr lang="de-AT" dirty="0" err="1"/>
                <a:t>what</a:t>
              </a:r>
              <a:r>
                <a:rPr lang="de-AT" dirty="0"/>
                <a:t> not – and </a:t>
              </a:r>
              <a:r>
                <a:rPr lang="de-AT" dirty="0" err="1"/>
                <a:t>why</a:t>
              </a:r>
              <a:r>
                <a:rPr lang="de-AT" dirty="0"/>
                <a:t>?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2F26E8B-7E81-4E63-9866-2CCBD1730611}"/>
              </a:ext>
            </a:extLst>
          </p:cNvPr>
          <p:cNvGrpSpPr/>
          <p:nvPr/>
        </p:nvGrpSpPr>
        <p:grpSpPr>
          <a:xfrm>
            <a:off x="785898" y="2463598"/>
            <a:ext cx="3830383" cy="2841735"/>
            <a:chOff x="785898" y="2463598"/>
            <a:chExt cx="3830383" cy="2841735"/>
          </a:xfrm>
        </p:grpSpPr>
        <p:sp>
          <p:nvSpPr>
            <p:cNvPr id="25" name="Pfeil: gebogen 24">
              <a:extLst>
                <a:ext uri="{FF2B5EF4-FFF2-40B4-BE49-F238E27FC236}">
                  <a16:creationId xmlns:a16="http://schemas.microsoft.com/office/drawing/2014/main" id="{F3BAABA5-9CC9-467F-9825-76D58ED715CC}"/>
                </a:ext>
              </a:extLst>
            </p:cNvPr>
            <p:cNvSpPr/>
            <p:nvPr/>
          </p:nvSpPr>
          <p:spPr>
            <a:xfrm flipV="1">
              <a:off x="3671651" y="4656346"/>
              <a:ext cx="685635" cy="648987"/>
            </a:xfrm>
            <a:prstGeom prst="bentArrow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668CDAF-F322-4CC1-9686-2CFDF7A9E426}"/>
                </a:ext>
              </a:extLst>
            </p:cNvPr>
            <p:cNvGrpSpPr/>
            <p:nvPr/>
          </p:nvGrpSpPr>
          <p:grpSpPr>
            <a:xfrm>
              <a:off x="785898" y="2463598"/>
              <a:ext cx="3830383" cy="2083509"/>
              <a:chOff x="785898" y="2463598"/>
              <a:chExt cx="3830383" cy="2083509"/>
            </a:xfrm>
          </p:grpSpPr>
          <p:sp>
            <p:nvSpPr>
              <p:cNvPr id="21" name="Rechteck: abgerundete Ecken 20">
                <a:extLst>
                  <a:ext uri="{FF2B5EF4-FFF2-40B4-BE49-F238E27FC236}">
                    <a16:creationId xmlns:a16="http://schemas.microsoft.com/office/drawing/2014/main" id="{BBCED080-BE54-4F2D-A474-3974A054A8F4}"/>
                  </a:ext>
                </a:extLst>
              </p:cNvPr>
              <p:cNvSpPr/>
              <p:nvPr/>
            </p:nvSpPr>
            <p:spPr>
              <a:xfrm>
                <a:off x="2963944" y="3855804"/>
                <a:ext cx="1652337" cy="489284"/>
              </a:xfrm>
              <a:prstGeom prst="roundRect">
                <a:avLst/>
              </a:prstGeom>
              <a:solidFill>
                <a:srgbClr val="1C7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sz="2400" b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LEARN</a:t>
                </a: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080CF0C4-2B3F-491C-A35D-68D9D003A010}"/>
                  </a:ext>
                </a:extLst>
              </p:cNvPr>
              <p:cNvSpPr/>
              <p:nvPr/>
            </p:nvSpPr>
            <p:spPr>
              <a:xfrm>
                <a:off x="3537944" y="3310372"/>
                <a:ext cx="504336" cy="489284"/>
              </a:xfrm>
              <a:prstGeom prst="ellipse">
                <a:avLst/>
              </a:prstGeom>
              <a:solidFill>
                <a:srgbClr val="DAE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4</a:t>
                </a:r>
              </a:p>
            </p:txBody>
          </p:sp>
          <p:sp>
            <p:nvSpPr>
              <p:cNvPr id="24" name="Pfeil: gebogen 23">
                <a:extLst>
                  <a:ext uri="{FF2B5EF4-FFF2-40B4-BE49-F238E27FC236}">
                    <a16:creationId xmlns:a16="http://schemas.microsoft.com/office/drawing/2014/main" id="{2E8D71AD-0F3F-456A-9554-636D81150A84}"/>
                  </a:ext>
                </a:extLst>
              </p:cNvPr>
              <p:cNvSpPr/>
              <p:nvPr/>
            </p:nvSpPr>
            <p:spPr>
              <a:xfrm rot="5400000" flipV="1">
                <a:off x="3597471" y="2481922"/>
                <a:ext cx="685635" cy="648987"/>
              </a:xfrm>
              <a:prstGeom prst="bentArrow">
                <a:avLst/>
              </a:prstGeom>
              <a:solidFill>
                <a:srgbClr val="DAE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 b="1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CBEE091-13D8-4BDA-A1A3-D3E074C50FE2}"/>
                  </a:ext>
                </a:extLst>
              </p:cNvPr>
              <p:cNvSpPr txBox="1"/>
              <p:nvPr/>
            </p:nvSpPr>
            <p:spPr>
              <a:xfrm>
                <a:off x="785898" y="3623777"/>
                <a:ext cx="21098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/>
                  <a:t>What</a:t>
                </a:r>
                <a:r>
                  <a:rPr lang="de-AT" dirty="0"/>
                  <a:t> </a:t>
                </a:r>
                <a:r>
                  <a:rPr lang="de-AT" dirty="0" err="1"/>
                  <a:t>did</a:t>
                </a:r>
                <a:r>
                  <a:rPr lang="de-AT" dirty="0"/>
                  <a:t> </a:t>
                </a:r>
                <a:r>
                  <a:rPr lang="de-AT" dirty="0" err="1"/>
                  <a:t>you</a:t>
                </a:r>
                <a:r>
                  <a:rPr lang="de-AT" dirty="0"/>
                  <a:t> </a:t>
                </a:r>
                <a:r>
                  <a:rPr lang="de-AT" dirty="0" err="1"/>
                  <a:t>learn</a:t>
                </a:r>
                <a:r>
                  <a:rPr lang="de-AT" dirty="0"/>
                  <a:t>?</a:t>
                </a:r>
                <a:br>
                  <a:rPr lang="de-AT" dirty="0"/>
                </a:br>
                <a:r>
                  <a:rPr lang="de-AT" dirty="0" err="1"/>
                  <a:t>What</a:t>
                </a:r>
                <a:r>
                  <a:rPr lang="de-AT" dirty="0"/>
                  <a:t> will </a:t>
                </a:r>
                <a:r>
                  <a:rPr lang="de-AT" dirty="0" err="1"/>
                  <a:t>you</a:t>
                </a:r>
                <a:br>
                  <a:rPr lang="de-AT" dirty="0"/>
                </a:br>
                <a:r>
                  <a:rPr lang="de-AT" dirty="0"/>
                  <a:t>do </a:t>
                </a:r>
                <a:r>
                  <a:rPr lang="de-AT" dirty="0" err="1"/>
                  <a:t>differently</a:t>
                </a:r>
                <a:r>
                  <a:rPr lang="de-AT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95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763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Making </a:t>
            </a:r>
            <a:r>
              <a:rPr lang="de-DE" sz="3600" dirty="0" err="1">
                <a:solidFill>
                  <a:schemeClr val="bg1"/>
                </a:solidFill>
              </a:rPr>
              <a:t>progress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through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iterations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1008958" y="1232002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44425" y="1779792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COMMIT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9D09094-2C71-4501-8B58-B813223E5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953" y="1677567"/>
            <a:ext cx="7706120" cy="47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4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621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Getting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commitment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others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1008958" y="1232002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44425" y="1779792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COMMIT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31BEDC9-06DE-4826-8188-F752A8DE5C97}"/>
              </a:ext>
            </a:extLst>
          </p:cNvPr>
          <p:cNvSpPr/>
          <p:nvPr/>
        </p:nvSpPr>
        <p:spPr>
          <a:xfrm>
            <a:off x="1998197" y="4041484"/>
            <a:ext cx="151199" cy="1589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D578FD-E925-44E6-9095-18DFA9F6E516}"/>
              </a:ext>
            </a:extLst>
          </p:cNvPr>
          <p:cNvSpPr txBox="1"/>
          <p:nvPr/>
        </p:nvSpPr>
        <p:spPr>
          <a:xfrm>
            <a:off x="2151877" y="3917291"/>
            <a:ext cx="6942486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get the engagement of other people, you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need to build a good relationship with them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183B1C5-780E-4999-9CCC-9354F63BB2F0}"/>
              </a:ext>
            </a:extLst>
          </p:cNvPr>
          <p:cNvSpPr/>
          <p:nvPr/>
        </p:nvSpPr>
        <p:spPr>
          <a:xfrm>
            <a:off x="1998197" y="5002095"/>
            <a:ext cx="151199" cy="1589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BE5471-6F5F-405B-958E-6411DEFE8E6D}"/>
              </a:ext>
            </a:extLst>
          </p:cNvPr>
          <p:cNvSpPr txBox="1"/>
          <p:nvPr/>
        </p:nvSpPr>
        <p:spPr>
          <a:xfrm>
            <a:off x="2151877" y="4877902"/>
            <a:ext cx="694248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Involve them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your problem-solving journey early on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52B8AF-2724-4F49-B205-42191F2D89BF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D1E5ED1-CA69-4595-8296-EBE4D0486553}"/>
              </a:ext>
            </a:extLst>
          </p:cNvPr>
          <p:cNvSpPr/>
          <p:nvPr/>
        </p:nvSpPr>
        <p:spPr>
          <a:xfrm>
            <a:off x="3925221" y="1260577"/>
            <a:ext cx="2358190" cy="23468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7029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4299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76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In </a:t>
            </a:r>
            <a:r>
              <a:rPr lang="de-DE" sz="3600" dirty="0" err="1">
                <a:solidFill>
                  <a:schemeClr val="bg1"/>
                </a:solidFill>
              </a:rPr>
              <a:t>short</a:t>
            </a:r>
            <a:r>
              <a:rPr lang="de-DE" sz="3600" dirty="0">
                <a:solidFill>
                  <a:schemeClr val="bg1"/>
                </a:solidFill>
              </a:rPr>
              <a:t>: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step</a:t>
            </a:r>
            <a:r>
              <a:rPr lang="de-DE" sz="3600" dirty="0">
                <a:solidFill>
                  <a:schemeClr val="bg1"/>
                </a:solidFill>
              </a:rPr>
              <a:t> 5 – COMMIT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F20AC298-F541-44F7-9130-46AE80A3C7B4}"/>
              </a:ext>
            </a:extLst>
          </p:cNvPr>
          <p:cNvSpPr/>
          <p:nvPr/>
        </p:nvSpPr>
        <p:spPr>
          <a:xfrm>
            <a:off x="395536" y="1013012"/>
            <a:ext cx="11629747" cy="5601287"/>
          </a:xfrm>
          <a:prstGeom prst="roundRect">
            <a:avLst>
              <a:gd name="adj" fmla="val 23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        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D2DD9CA-3DAD-411A-BAC6-AD8FFCD5B209}"/>
              </a:ext>
            </a:extLst>
          </p:cNvPr>
          <p:cNvSpPr txBox="1"/>
          <p:nvPr/>
        </p:nvSpPr>
        <p:spPr>
          <a:xfrm>
            <a:off x="5990666" y="1038422"/>
            <a:ext cx="517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Plan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CCD8BD79-C307-4297-A2C6-80AAEE0A9BE3}"/>
              </a:ext>
            </a:extLst>
          </p:cNvPr>
          <p:cNvSpPr txBox="1"/>
          <p:nvPr/>
        </p:nvSpPr>
        <p:spPr>
          <a:xfrm>
            <a:off x="6075009" y="1423838"/>
            <a:ext cx="508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What</a:t>
            </a:r>
            <a:r>
              <a:rPr lang="de-AT" sz="1400" dirty="0"/>
              <a:t> will </a:t>
            </a:r>
            <a:r>
              <a:rPr lang="de-AT" sz="1400" dirty="0" err="1"/>
              <a:t>you</a:t>
            </a:r>
            <a:r>
              <a:rPr lang="de-AT" sz="1400" dirty="0"/>
              <a:t> do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implement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solution</a:t>
            </a:r>
            <a:r>
              <a:rPr lang="de-AT" sz="1400" dirty="0"/>
              <a:t>?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6ADA44F1-5233-49A3-BA17-8F56F2C9A501}"/>
              </a:ext>
            </a:extLst>
          </p:cNvPr>
          <p:cNvSpPr txBox="1"/>
          <p:nvPr/>
        </p:nvSpPr>
        <p:spPr>
          <a:xfrm>
            <a:off x="946701" y="1040762"/>
            <a:ext cx="342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Your</a:t>
            </a:r>
            <a:r>
              <a:rPr lang="de-AT" dirty="0"/>
              <a:t> support </a:t>
            </a:r>
            <a:r>
              <a:rPr lang="de-AT" dirty="0" err="1"/>
              <a:t>team</a:t>
            </a:r>
            <a:endParaRPr lang="de-AT" dirty="0"/>
          </a:p>
        </p:txBody>
      </p:sp>
      <p:sp>
        <p:nvSpPr>
          <p:cNvPr id="86" name="Gleichschenkliges Dreieck 85">
            <a:extLst>
              <a:ext uri="{FF2B5EF4-FFF2-40B4-BE49-F238E27FC236}">
                <a16:creationId xmlns:a16="http://schemas.microsoft.com/office/drawing/2014/main" id="{FE400839-3B53-4DD7-855E-A56C3BD2B7B6}"/>
              </a:ext>
            </a:extLst>
          </p:cNvPr>
          <p:cNvSpPr/>
          <p:nvPr/>
        </p:nvSpPr>
        <p:spPr>
          <a:xfrm rot="5400000">
            <a:off x="4700074" y="2069658"/>
            <a:ext cx="781648" cy="18194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AAB53A58-BA45-44BC-A584-AD6EC0CDDD4F}"/>
              </a:ext>
            </a:extLst>
          </p:cNvPr>
          <p:cNvSpPr/>
          <p:nvPr/>
        </p:nvSpPr>
        <p:spPr>
          <a:xfrm>
            <a:off x="946702" y="1769804"/>
            <a:ext cx="3426689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60F767CC-7A4E-44E1-95EE-696D62529038}"/>
              </a:ext>
            </a:extLst>
          </p:cNvPr>
          <p:cNvSpPr txBox="1"/>
          <p:nvPr/>
        </p:nvSpPr>
        <p:spPr>
          <a:xfrm>
            <a:off x="804460" y="1416007"/>
            <a:ext cx="3750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Who </a:t>
            </a:r>
            <a:r>
              <a:rPr lang="de-AT" sz="1400" dirty="0" err="1"/>
              <a:t>can</a:t>
            </a:r>
            <a:r>
              <a:rPr lang="de-AT" sz="1400" dirty="0"/>
              <a:t> </a:t>
            </a:r>
            <a:r>
              <a:rPr lang="de-AT" sz="1400" dirty="0" err="1"/>
              <a:t>help</a:t>
            </a:r>
            <a:r>
              <a:rPr lang="de-AT" sz="1400" dirty="0"/>
              <a:t> </a:t>
            </a:r>
            <a:r>
              <a:rPr lang="de-AT" sz="1400" dirty="0" err="1"/>
              <a:t>you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implement</a:t>
            </a:r>
            <a:r>
              <a:rPr lang="de-AT" sz="1400" dirty="0"/>
              <a:t> </a:t>
            </a:r>
            <a:r>
              <a:rPr lang="de-AT" sz="1400" dirty="0" err="1"/>
              <a:t>your</a:t>
            </a:r>
            <a:r>
              <a:rPr lang="de-AT" sz="1400" dirty="0"/>
              <a:t> </a:t>
            </a:r>
            <a:r>
              <a:rPr lang="de-AT" sz="1400" dirty="0" err="1"/>
              <a:t>solution</a:t>
            </a:r>
            <a:r>
              <a:rPr lang="de-AT" sz="1400" dirty="0"/>
              <a:t>?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8BD2BE9D-00C1-4349-BF3A-97374BCFB9B0}"/>
              </a:ext>
            </a:extLst>
          </p:cNvPr>
          <p:cNvSpPr/>
          <p:nvPr/>
        </p:nvSpPr>
        <p:spPr>
          <a:xfrm>
            <a:off x="946702" y="2252451"/>
            <a:ext cx="3426689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EDE0BA4E-D1E0-4A68-932F-26380CE60DF7}"/>
              </a:ext>
            </a:extLst>
          </p:cNvPr>
          <p:cNvSpPr txBox="1"/>
          <p:nvPr/>
        </p:nvSpPr>
        <p:spPr>
          <a:xfrm>
            <a:off x="946701" y="1813302"/>
            <a:ext cx="34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Person 1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9BC27191-23E3-47A1-A411-83E406175E8B}"/>
              </a:ext>
            </a:extLst>
          </p:cNvPr>
          <p:cNvSpPr txBox="1"/>
          <p:nvPr/>
        </p:nvSpPr>
        <p:spPr>
          <a:xfrm>
            <a:off x="946701" y="2294680"/>
            <a:ext cx="34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Person 2</a:t>
            </a:r>
          </a:p>
        </p:txBody>
      </p:sp>
      <p:sp>
        <p:nvSpPr>
          <p:cNvPr id="92" name="Gleichschenkliges Dreieck 91">
            <a:extLst>
              <a:ext uri="{FF2B5EF4-FFF2-40B4-BE49-F238E27FC236}">
                <a16:creationId xmlns:a16="http://schemas.microsoft.com/office/drawing/2014/main" id="{0D224EB2-2402-417F-98A5-9C45B9E644CC}"/>
              </a:ext>
            </a:extLst>
          </p:cNvPr>
          <p:cNvSpPr/>
          <p:nvPr/>
        </p:nvSpPr>
        <p:spPr>
          <a:xfrm rot="10800000">
            <a:off x="8227134" y="3171987"/>
            <a:ext cx="781648" cy="18194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9BCF825D-EE92-4FC4-8D99-548E45611B26}"/>
              </a:ext>
            </a:extLst>
          </p:cNvPr>
          <p:cNvSpPr txBox="1"/>
          <p:nvPr/>
        </p:nvSpPr>
        <p:spPr>
          <a:xfrm>
            <a:off x="6206521" y="3451132"/>
            <a:ext cx="478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Test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D68489B1-7FDB-4EE0-BB3B-B3473952C4BF}"/>
              </a:ext>
            </a:extLst>
          </p:cNvPr>
          <p:cNvSpPr txBox="1"/>
          <p:nvPr/>
        </p:nvSpPr>
        <p:spPr>
          <a:xfrm>
            <a:off x="6075009" y="3789862"/>
            <a:ext cx="508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/>
              <a:t>Take </a:t>
            </a:r>
            <a:r>
              <a:rPr lang="de-AT" sz="1400" dirty="0" err="1"/>
              <a:t>action</a:t>
            </a:r>
            <a:r>
              <a:rPr lang="de-AT" sz="1400" dirty="0"/>
              <a:t>—</a:t>
            </a:r>
            <a:r>
              <a:rPr lang="de-AT" sz="1400" dirty="0" err="1"/>
              <a:t>try</a:t>
            </a:r>
            <a:r>
              <a:rPr lang="de-AT" sz="1400" dirty="0"/>
              <a:t> </a:t>
            </a:r>
            <a:r>
              <a:rPr lang="de-AT" sz="1400" dirty="0" err="1"/>
              <a:t>things</a:t>
            </a:r>
            <a:r>
              <a:rPr lang="de-AT" sz="1400" dirty="0"/>
              <a:t> out!</a:t>
            </a:r>
          </a:p>
        </p:txBody>
      </p:sp>
      <p:sp>
        <p:nvSpPr>
          <p:cNvPr id="95" name="Gleichschenkliges Dreieck 94">
            <a:extLst>
              <a:ext uri="{FF2B5EF4-FFF2-40B4-BE49-F238E27FC236}">
                <a16:creationId xmlns:a16="http://schemas.microsoft.com/office/drawing/2014/main" id="{E331E85D-BA32-4A1B-AB3B-F82B16C475B3}"/>
              </a:ext>
            </a:extLst>
          </p:cNvPr>
          <p:cNvSpPr/>
          <p:nvPr/>
        </p:nvSpPr>
        <p:spPr>
          <a:xfrm rot="10800000">
            <a:off x="8227134" y="4289120"/>
            <a:ext cx="781648" cy="18194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026262D3-D7D7-4D04-9CD3-CD3E9F14CC9A}"/>
              </a:ext>
            </a:extLst>
          </p:cNvPr>
          <p:cNvSpPr txBox="1"/>
          <p:nvPr/>
        </p:nvSpPr>
        <p:spPr>
          <a:xfrm>
            <a:off x="5696590" y="4541421"/>
            <a:ext cx="5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Review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4797A762-799E-438B-995E-E390167823B3}"/>
              </a:ext>
            </a:extLst>
          </p:cNvPr>
          <p:cNvSpPr txBox="1"/>
          <p:nvPr/>
        </p:nvSpPr>
        <p:spPr>
          <a:xfrm>
            <a:off x="6083907" y="2704236"/>
            <a:ext cx="508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…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91179BC8-6307-4D83-8042-314250AE6042}"/>
              </a:ext>
            </a:extLst>
          </p:cNvPr>
          <p:cNvSpPr txBox="1"/>
          <p:nvPr/>
        </p:nvSpPr>
        <p:spPr>
          <a:xfrm>
            <a:off x="1516918" y="2651357"/>
            <a:ext cx="232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…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F25BB073-599A-4D65-9047-4235EE4443D8}"/>
              </a:ext>
            </a:extLst>
          </p:cNvPr>
          <p:cNvSpPr/>
          <p:nvPr/>
        </p:nvSpPr>
        <p:spPr>
          <a:xfrm>
            <a:off x="6075010" y="1778010"/>
            <a:ext cx="2977637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D709B57B-851E-4584-8037-AC57D4906F32}"/>
              </a:ext>
            </a:extLst>
          </p:cNvPr>
          <p:cNvSpPr/>
          <p:nvPr/>
        </p:nvSpPr>
        <p:spPr>
          <a:xfrm>
            <a:off x="6075010" y="2260657"/>
            <a:ext cx="2977637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FCEF7C8B-9098-4E91-9113-61E9ABAB6EE9}"/>
              </a:ext>
            </a:extLst>
          </p:cNvPr>
          <p:cNvSpPr txBox="1"/>
          <p:nvPr/>
        </p:nvSpPr>
        <p:spPr>
          <a:xfrm>
            <a:off x="6075009" y="1821508"/>
            <a:ext cx="297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Task 1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668438F7-031A-456C-B005-AD3FC9EC48D2}"/>
              </a:ext>
            </a:extLst>
          </p:cNvPr>
          <p:cNvSpPr txBox="1"/>
          <p:nvPr/>
        </p:nvSpPr>
        <p:spPr>
          <a:xfrm>
            <a:off x="6075009" y="2302886"/>
            <a:ext cx="297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Task 2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00E4CD62-F02B-45A0-8392-D18D490E2FE6}"/>
              </a:ext>
            </a:extLst>
          </p:cNvPr>
          <p:cNvSpPr/>
          <p:nvPr/>
        </p:nvSpPr>
        <p:spPr>
          <a:xfrm>
            <a:off x="9136865" y="1782167"/>
            <a:ext cx="969912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>
                <a:solidFill>
                  <a:schemeClr val="tx1"/>
                </a:solidFill>
              </a:rPr>
              <a:t>Who?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6FDD198C-EA46-4B33-82FD-10B59118DCB4}"/>
              </a:ext>
            </a:extLst>
          </p:cNvPr>
          <p:cNvSpPr/>
          <p:nvPr/>
        </p:nvSpPr>
        <p:spPr>
          <a:xfrm>
            <a:off x="10190995" y="1778010"/>
            <a:ext cx="969912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>
                <a:solidFill>
                  <a:schemeClr val="tx1"/>
                </a:solidFill>
              </a:rPr>
              <a:t>By </a:t>
            </a:r>
            <a:r>
              <a:rPr lang="de-AT" sz="1400" i="1" dirty="0" err="1">
                <a:solidFill>
                  <a:schemeClr val="tx1"/>
                </a:solidFill>
              </a:rPr>
              <a:t>when</a:t>
            </a:r>
            <a:r>
              <a:rPr lang="de-AT" sz="1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E39F346A-F07B-4F16-8823-F021F988E672}"/>
              </a:ext>
            </a:extLst>
          </p:cNvPr>
          <p:cNvSpPr/>
          <p:nvPr/>
        </p:nvSpPr>
        <p:spPr>
          <a:xfrm>
            <a:off x="9136865" y="2248926"/>
            <a:ext cx="969912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>
                <a:solidFill>
                  <a:schemeClr val="tx1"/>
                </a:solidFill>
              </a:rPr>
              <a:t>Who?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6A7393E4-C944-4AE3-AA26-389715B24D5A}"/>
              </a:ext>
            </a:extLst>
          </p:cNvPr>
          <p:cNvSpPr/>
          <p:nvPr/>
        </p:nvSpPr>
        <p:spPr>
          <a:xfrm>
            <a:off x="10190995" y="2244769"/>
            <a:ext cx="969912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>
                <a:solidFill>
                  <a:schemeClr val="tx1"/>
                </a:solidFill>
              </a:rPr>
              <a:t>By </a:t>
            </a:r>
            <a:r>
              <a:rPr lang="de-AT" sz="1400" i="1" dirty="0" err="1">
                <a:solidFill>
                  <a:schemeClr val="tx1"/>
                </a:solidFill>
              </a:rPr>
              <a:t>when</a:t>
            </a:r>
            <a:r>
              <a:rPr lang="de-AT" sz="1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B79017F8-2CEF-4084-BE56-C571B228C135}"/>
              </a:ext>
            </a:extLst>
          </p:cNvPr>
          <p:cNvSpPr/>
          <p:nvPr/>
        </p:nvSpPr>
        <p:spPr>
          <a:xfrm>
            <a:off x="5730160" y="5379581"/>
            <a:ext cx="188578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684B4293-A141-41C9-A288-DEAE841436A7}"/>
              </a:ext>
            </a:extLst>
          </p:cNvPr>
          <p:cNvSpPr/>
          <p:nvPr/>
        </p:nvSpPr>
        <p:spPr>
          <a:xfrm>
            <a:off x="5730160" y="5862228"/>
            <a:ext cx="188578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B65C538E-9E52-4E0F-A67B-FBBDEE0B64E6}"/>
              </a:ext>
            </a:extLst>
          </p:cNvPr>
          <p:cNvSpPr txBox="1"/>
          <p:nvPr/>
        </p:nvSpPr>
        <p:spPr>
          <a:xfrm>
            <a:off x="5730159" y="5423079"/>
            <a:ext cx="188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 err="1"/>
              <a:t>What</a:t>
            </a:r>
            <a:r>
              <a:rPr lang="de-AT" sz="1400" i="1" dirty="0"/>
              <a:t> </a:t>
            </a:r>
            <a:r>
              <a:rPr lang="de-AT" sz="1400" i="1" dirty="0" err="1"/>
              <a:t>worked</a:t>
            </a:r>
            <a:r>
              <a:rPr lang="de-AT" sz="1400" i="1" dirty="0"/>
              <a:t> 1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B3F0FA89-69AD-4B52-A369-8FE1FC3928F6}"/>
              </a:ext>
            </a:extLst>
          </p:cNvPr>
          <p:cNvSpPr txBox="1"/>
          <p:nvPr/>
        </p:nvSpPr>
        <p:spPr>
          <a:xfrm>
            <a:off x="5730159" y="5904457"/>
            <a:ext cx="188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 err="1"/>
              <a:t>What</a:t>
            </a:r>
            <a:r>
              <a:rPr lang="de-AT" sz="1400" i="1" dirty="0"/>
              <a:t> </a:t>
            </a:r>
            <a:r>
              <a:rPr lang="de-AT" sz="1400" i="1" dirty="0" err="1"/>
              <a:t>worked</a:t>
            </a:r>
            <a:r>
              <a:rPr lang="de-AT" sz="1400" i="1" dirty="0"/>
              <a:t> 2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7188BB56-4C7E-4B27-ACE0-56842B994D8F}"/>
              </a:ext>
            </a:extLst>
          </p:cNvPr>
          <p:cNvSpPr/>
          <p:nvPr/>
        </p:nvSpPr>
        <p:spPr>
          <a:xfrm>
            <a:off x="7682359" y="5383515"/>
            <a:ext cx="87282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 err="1">
                <a:solidFill>
                  <a:schemeClr val="tx1"/>
                </a:solidFill>
              </a:rPr>
              <a:t>Why</a:t>
            </a:r>
            <a:r>
              <a:rPr lang="de-AT" sz="1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37C26883-8972-4540-99EB-4458B0E1906D}"/>
              </a:ext>
            </a:extLst>
          </p:cNvPr>
          <p:cNvSpPr/>
          <p:nvPr/>
        </p:nvSpPr>
        <p:spPr>
          <a:xfrm>
            <a:off x="7682359" y="5850274"/>
            <a:ext cx="87282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 err="1">
                <a:solidFill>
                  <a:schemeClr val="tx1"/>
                </a:solidFill>
              </a:rPr>
              <a:t>Why</a:t>
            </a:r>
            <a:r>
              <a:rPr lang="de-AT" sz="1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082E87EB-5123-44E9-8404-E37940EEFB3E}"/>
              </a:ext>
            </a:extLst>
          </p:cNvPr>
          <p:cNvSpPr/>
          <p:nvPr/>
        </p:nvSpPr>
        <p:spPr>
          <a:xfrm>
            <a:off x="8749552" y="5374732"/>
            <a:ext cx="188578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16FBAA51-D9A8-49F3-B5DC-8F606BA04630}"/>
              </a:ext>
            </a:extLst>
          </p:cNvPr>
          <p:cNvSpPr/>
          <p:nvPr/>
        </p:nvSpPr>
        <p:spPr>
          <a:xfrm>
            <a:off x="8749552" y="5857379"/>
            <a:ext cx="188578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046EA9F0-E417-4915-9FC5-48CA54946ED3}"/>
              </a:ext>
            </a:extLst>
          </p:cNvPr>
          <p:cNvSpPr txBox="1"/>
          <p:nvPr/>
        </p:nvSpPr>
        <p:spPr>
          <a:xfrm>
            <a:off x="8749551" y="5418230"/>
            <a:ext cx="188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 err="1"/>
              <a:t>What</a:t>
            </a:r>
            <a:r>
              <a:rPr lang="de-AT" sz="1400" i="1" dirty="0"/>
              <a:t> </a:t>
            </a:r>
            <a:r>
              <a:rPr lang="de-AT" sz="1400" i="1" dirty="0" err="1"/>
              <a:t>didn’t</a:t>
            </a:r>
            <a:r>
              <a:rPr lang="de-AT" sz="1400" i="1" dirty="0"/>
              <a:t> </a:t>
            </a:r>
            <a:r>
              <a:rPr lang="de-AT" sz="1400" i="1" dirty="0" err="1"/>
              <a:t>work</a:t>
            </a:r>
            <a:r>
              <a:rPr lang="de-AT" sz="1400" i="1" dirty="0"/>
              <a:t> 1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192380F0-1BB2-4CDC-8C8B-8893F3345AF2}"/>
              </a:ext>
            </a:extLst>
          </p:cNvPr>
          <p:cNvSpPr txBox="1"/>
          <p:nvPr/>
        </p:nvSpPr>
        <p:spPr>
          <a:xfrm>
            <a:off x="8749551" y="5899608"/>
            <a:ext cx="188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 err="1"/>
              <a:t>What</a:t>
            </a:r>
            <a:r>
              <a:rPr lang="de-AT" sz="1400" i="1" dirty="0"/>
              <a:t> </a:t>
            </a:r>
            <a:r>
              <a:rPr lang="de-AT" sz="1400" i="1" dirty="0" err="1"/>
              <a:t>didn’t</a:t>
            </a:r>
            <a:r>
              <a:rPr lang="de-AT" sz="1400" i="1" dirty="0"/>
              <a:t> </a:t>
            </a:r>
            <a:r>
              <a:rPr lang="de-AT" sz="1400" i="1" dirty="0" err="1"/>
              <a:t>work</a:t>
            </a:r>
            <a:r>
              <a:rPr lang="de-AT" sz="1400" i="1" dirty="0"/>
              <a:t> 2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9B425A62-93B3-4890-A59C-5F886400DA93}"/>
              </a:ext>
            </a:extLst>
          </p:cNvPr>
          <p:cNvSpPr/>
          <p:nvPr/>
        </p:nvSpPr>
        <p:spPr>
          <a:xfrm>
            <a:off x="10701751" y="5369025"/>
            <a:ext cx="87282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 err="1">
                <a:solidFill>
                  <a:schemeClr val="tx1"/>
                </a:solidFill>
              </a:rPr>
              <a:t>Why</a:t>
            </a:r>
            <a:r>
              <a:rPr lang="de-AT" sz="1400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CE859F55-E779-43B9-9F3C-73416CE79055}"/>
              </a:ext>
            </a:extLst>
          </p:cNvPr>
          <p:cNvSpPr/>
          <p:nvPr/>
        </p:nvSpPr>
        <p:spPr>
          <a:xfrm>
            <a:off x="10701751" y="5835784"/>
            <a:ext cx="872823" cy="403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 err="1">
                <a:solidFill>
                  <a:schemeClr val="tx1"/>
                </a:solidFill>
              </a:rPr>
              <a:t>Why</a:t>
            </a:r>
            <a:r>
              <a:rPr lang="de-AT" sz="1400" i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19" name="Grafik 118" descr="Kommentar hinzufügen mit einfarbiger Füllung">
            <a:extLst>
              <a:ext uri="{FF2B5EF4-FFF2-40B4-BE49-F238E27FC236}">
                <a16:creationId xmlns:a16="http://schemas.microsoft.com/office/drawing/2014/main" id="{573D8E4F-FF20-4FB5-A9AF-E9EA76A368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2594" y="4951455"/>
            <a:ext cx="476861" cy="476861"/>
          </a:xfrm>
          <a:prstGeom prst="rect">
            <a:avLst/>
          </a:prstGeom>
        </p:spPr>
      </p:pic>
      <p:pic>
        <p:nvPicPr>
          <p:cNvPr id="120" name="Grafik 119">
            <a:extLst>
              <a:ext uri="{FF2B5EF4-FFF2-40B4-BE49-F238E27FC236}">
                <a16:creationId xmlns:a16="http://schemas.microsoft.com/office/drawing/2014/main" id="{41824EFD-73E3-4AAD-A0B5-7487FA16EB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135" y="4943461"/>
            <a:ext cx="476861" cy="476861"/>
          </a:xfrm>
          <a:prstGeom prst="rect">
            <a:avLst/>
          </a:prstGeom>
        </p:spPr>
      </p:pic>
      <p:sp>
        <p:nvSpPr>
          <p:cNvPr id="121" name="Gleichschenkliges Dreieck 120">
            <a:extLst>
              <a:ext uri="{FF2B5EF4-FFF2-40B4-BE49-F238E27FC236}">
                <a16:creationId xmlns:a16="http://schemas.microsoft.com/office/drawing/2014/main" id="{52CFF646-030C-463F-8BC6-8E08BD0630B8}"/>
              </a:ext>
            </a:extLst>
          </p:cNvPr>
          <p:cNvSpPr/>
          <p:nvPr/>
        </p:nvSpPr>
        <p:spPr>
          <a:xfrm rot="16200000">
            <a:off x="4703965" y="5740258"/>
            <a:ext cx="781648" cy="1819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B49430A-1A68-4A74-90EA-CD143524F66C}"/>
              </a:ext>
            </a:extLst>
          </p:cNvPr>
          <p:cNvSpPr txBox="1"/>
          <p:nvPr/>
        </p:nvSpPr>
        <p:spPr>
          <a:xfrm>
            <a:off x="804460" y="4570093"/>
            <a:ext cx="36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Learn</a:t>
            </a:r>
            <a:endParaRPr lang="de-AT" dirty="0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326AC206-EAD1-4B9D-A71F-AA485DB6EBA0}"/>
              </a:ext>
            </a:extLst>
          </p:cNvPr>
          <p:cNvSpPr/>
          <p:nvPr/>
        </p:nvSpPr>
        <p:spPr>
          <a:xfrm>
            <a:off x="988488" y="5338249"/>
            <a:ext cx="3426689" cy="9326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4A5E7429-EB9C-4045-8C01-BFFB9AC52AF7}"/>
              </a:ext>
            </a:extLst>
          </p:cNvPr>
          <p:cNvSpPr txBox="1"/>
          <p:nvPr/>
        </p:nvSpPr>
        <p:spPr>
          <a:xfrm>
            <a:off x="846246" y="4984452"/>
            <a:ext cx="3750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What</a:t>
            </a:r>
            <a:r>
              <a:rPr lang="de-AT" sz="1400" dirty="0"/>
              <a:t> </a:t>
            </a:r>
            <a:r>
              <a:rPr lang="de-AT" sz="1400" dirty="0" err="1"/>
              <a:t>should</a:t>
            </a:r>
            <a:r>
              <a:rPr lang="de-AT" sz="1400" dirty="0"/>
              <a:t> </a:t>
            </a:r>
            <a:r>
              <a:rPr lang="de-AT" sz="1400" dirty="0" err="1"/>
              <a:t>we</a:t>
            </a:r>
            <a:r>
              <a:rPr lang="de-AT" sz="1400" dirty="0"/>
              <a:t> do </a:t>
            </a:r>
            <a:r>
              <a:rPr lang="de-AT" sz="1400" dirty="0" err="1"/>
              <a:t>differently</a:t>
            </a:r>
            <a:r>
              <a:rPr lang="de-AT" sz="1400" dirty="0"/>
              <a:t>?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360995E2-F032-496E-8397-FD61974410E8}"/>
              </a:ext>
            </a:extLst>
          </p:cNvPr>
          <p:cNvSpPr txBox="1"/>
          <p:nvPr/>
        </p:nvSpPr>
        <p:spPr>
          <a:xfrm>
            <a:off x="5730159" y="6295297"/>
            <a:ext cx="282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…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44041284-BC53-4305-8BFF-D3DD738AC6C2}"/>
              </a:ext>
            </a:extLst>
          </p:cNvPr>
          <p:cNvSpPr txBox="1"/>
          <p:nvPr/>
        </p:nvSpPr>
        <p:spPr>
          <a:xfrm>
            <a:off x="8731420" y="6295297"/>
            <a:ext cx="282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/>
              <a:t>…</a:t>
            </a:r>
          </a:p>
        </p:txBody>
      </p: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36AF1722-CF67-4458-8F2A-5CA166690AF1}"/>
              </a:ext>
            </a:extLst>
          </p:cNvPr>
          <p:cNvCxnSpPr>
            <a:cxnSpLocks/>
          </p:cNvCxnSpPr>
          <p:nvPr/>
        </p:nvCxnSpPr>
        <p:spPr>
          <a:xfrm flipV="1">
            <a:off x="2996596" y="2898551"/>
            <a:ext cx="2920868" cy="17523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feld 127">
            <a:extLst>
              <a:ext uri="{FF2B5EF4-FFF2-40B4-BE49-F238E27FC236}">
                <a16:creationId xmlns:a16="http://schemas.microsoft.com/office/drawing/2014/main" id="{6E09658F-663C-4F38-A856-BF6D55F37ACD}"/>
              </a:ext>
            </a:extLst>
          </p:cNvPr>
          <p:cNvSpPr txBox="1"/>
          <p:nvPr/>
        </p:nvSpPr>
        <p:spPr>
          <a:xfrm rot="19707144">
            <a:off x="3281360" y="3515126"/>
            <a:ext cx="2184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Start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next</a:t>
            </a:r>
            <a:r>
              <a:rPr lang="de-AT" sz="1400" dirty="0"/>
              <a:t> </a:t>
            </a:r>
            <a:r>
              <a:rPr lang="de-AT" sz="1400" dirty="0" err="1"/>
              <a:t>learning</a:t>
            </a:r>
            <a:r>
              <a:rPr lang="de-AT" sz="1400" dirty="0"/>
              <a:t> loop</a:t>
            </a:r>
          </a:p>
        </p:txBody>
      </p:sp>
    </p:spTree>
    <p:extLst>
      <p:ext uri="{BB962C8B-B14F-4D97-AF65-F5344CB8AC3E}">
        <p14:creationId xmlns:p14="http://schemas.microsoft.com/office/powerpoint/2010/main" val="1290432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302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</a:t>
            </a:r>
            <a:r>
              <a:rPr lang="de-DE" sz="3600" dirty="0" err="1">
                <a:solidFill>
                  <a:schemeClr val="bg1"/>
                </a:solidFill>
              </a:rPr>
              <a:t>Effectively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implementing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solution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62941" y="1809728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COMMIT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25889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241329" y="1644847"/>
            <a:ext cx="8095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Persistence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ongoing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commitment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investing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effort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solving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determinant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solving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AT" i="1" dirty="0">
                <a:latin typeface="Calibri" panose="020F0502020204030204" pitchFamily="34" charset="0"/>
                <a:cs typeface="Times New Roman" panose="02020603050405020304" pitchFamily="18" charset="0"/>
              </a:rPr>
              <a:t>Lucas &amp; </a:t>
            </a:r>
            <a:r>
              <a:rPr lang="de-AT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Nordgren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2015)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210049" y="2885593"/>
            <a:ext cx="959165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top-level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deliberate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focused</a:t>
            </a:r>
            <a:b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trying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out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practicing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(Ericsson 2004; 2015)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241329" y="4132173"/>
            <a:ext cx="948417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commitment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and support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fostering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people’s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solve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(Ericsson 2006; </a:t>
            </a:r>
            <a:r>
              <a:rPr lang="en-US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Bachkirova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, Arthur &amp; Reading 2021; Sternad 2021).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E399B2C-4C94-4AF5-8D71-AD76E419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5" y="1574531"/>
            <a:ext cx="611124" cy="74676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09F3CAA-C473-4CDB-8202-0412730C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5" y="2824945"/>
            <a:ext cx="611124" cy="74676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1038B64-BB6F-4884-A8AB-8518BC76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6" y="4042547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51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presentation</a:t>
            </a:r>
            <a:endParaRPr lang="de-DE" sz="16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THE PROBLEM-SOLVING</a:t>
            </a:r>
          </a:p>
        </p:txBody>
      </p:sp>
      <p:sp>
        <p:nvSpPr>
          <p:cNvPr id="9" name="Rechteck 8"/>
          <p:cNvSpPr/>
          <p:nvPr/>
        </p:nvSpPr>
        <p:spPr>
          <a:xfrm>
            <a:off x="1810546" y="5289193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PROCESS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38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E5FD289-62F3-4064-8766-B9210AAE2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944" y="1166492"/>
            <a:ext cx="8162252" cy="29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230932" y="4501912"/>
            <a:ext cx="5501640" cy="1245244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045889" y="4466053"/>
            <a:ext cx="433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CLARIFY</a:t>
            </a:r>
          </a:p>
          <a:p>
            <a:pPr algn="ctr"/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3490148" y="4675349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en-US" sz="800" dirty="0"/>
              <a:t>pixabay.com</a:t>
            </a:r>
            <a:endParaRPr lang="de-DE" sz="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3439C7-BC6A-489E-94EC-F002C9EE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08" y="731131"/>
            <a:ext cx="5503164" cy="36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6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B906E8D-A90B-496B-87AE-73818EDF72DC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8601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Four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steps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overcome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‘</a:t>
            </a:r>
            <a:r>
              <a:rPr lang="de-DE" sz="3600" dirty="0" err="1">
                <a:solidFill>
                  <a:schemeClr val="bg1"/>
                </a:solidFill>
              </a:rPr>
              <a:t>plunging</a:t>
            </a:r>
            <a:r>
              <a:rPr lang="de-DE" sz="3600" dirty="0">
                <a:solidFill>
                  <a:schemeClr val="bg1"/>
                </a:solidFill>
              </a:rPr>
              <a:t>-in </a:t>
            </a:r>
            <a:r>
              <a:rPr lang="de-DE" sz="3600" dirty="0" err="1">
                <a:solidFill>
                  <a:schemeClr val="bg1"/>
                </a:solidFill>
              </a:rPr>
              <a:t>bias</a:t>
            </a:r>
            <a:r>
              <a:rPr lang="de-DE" sz="360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5" name="Abgerundetes Rechteck 33">
            <a:extLst>
              <a:ext uri="{FF2B5EF4-FFF2-40B4-BE49-F238E27FC236}">
                <a16:creationId xmlns:a16="http://schemas.microsoft.com/office/drawing/2014/main" id="{554500FC-F327-4FB4-8FD8-1A4D16A83AAA}"/>
              </a:ext>
            </a:extLst>
          </p:cNvPr>
          <p:cNvSpPr/>
          <p:nvPr/>
        </p:nvSpPr>
        <p:spPr>
          <a:xfrm>
            <a:off x="2935703" y="3380298"/>
            <a:ext cx="4668255" cy="54102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Create a </a:t>
            </a:r>
            <a:r>
              <a:rPr lang="de-DE" b="1" dirty="0" err="1">
                <a:solidFill>
                  <a:schemeClr val="tx1"/>
                </a:solidFill>
              </a:rPr>
              <a:t>written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problem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statement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33">
            <a:extLst>
              <a:ext uri="{FF2B5EF4-FFF2-40B4-BE49-F238E27FC236}">
                <a16:creationId xmlns:a16="http://schemas.microsoft.com/office/drawing/2014/main" id="{B0E00EA5-DEA4-4FB9-A457-65354285BA66}"/>
              </a:ext>
            </a:extLst>
          </p:cNvPr>
          <p:cNvSpPr/>
          <p:nvPr/>
        </p:nvSpPr>
        <p:spPr>
          <a:xfrm>
            <a:off x="2935703" y="4038024"/>
            <a:ext cx="4668255" cy="54102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Clarify </a:t>
            </a:r>
            <a:r>
              <a:rPr lang="de-DE" b="1" dirty="0" err="1">
                <a:solidFill>
                  <a:schemeClr val="tx1"/>
                </a:solidFill>
              </a:rPr>
              <a:t>your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goals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2" name="Abgerundetes Rechteck 33">
            <a:extLst>
              <a:ext uri="{FF2B5EF4-FFF2-40B4-BE49-F238E27FC236}">
                <a16:creationId xmlns:a16="http://schemas.microsoft.com/office/drawing/2014/main" id="{0C360971-141F-4046-AF5B-2C7460DFEEBE}"/>
              </a:ext>
            </a:extLst>
          </p:cNvPr>
          <p:cNvSpPr/>
          <p:nvPr/>
        </p:nvSpPr>
        <p:spPr>
          <a:xfrm>
            <a:off x="2935703" y="4695750"/>
            <a:ext cx="4668255" cy="54102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Understand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goals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of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others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8" name="Abgerundetes Rechteck 33">
            <a:extLst>
              <a:ext uri="{FF2B5EF4-FFF2-40B4-BE49-F238E27FC236}">
                <a16:creationId xmlns:a16="http://schemas.microsoft.com/office/drawing/2014/main" id="{A849E824-0094-400B-97E8-2BD027BC2E7D}"/>
              </a:ext>
            </a:extLst>
          </p:cNvPr>
          <p:cNvSpPr/>
          <p:nvPr/>
        </p:nvSpPr>
        <p:spPr>
          <a:xfrm>
            <a:off x="2935703" y="5353476"/>
            <a:ext cx="4668255" cy="54102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Reframe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problem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D33BEB7-53A7-4C6D-B18E-E756FD955603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D6AB22C-EF24-4671-B6D5-E6B71CFBCF3A}"/>
              </a:ext>
            </a:extLst>
          </p:cNvPr>
          <p:cNvSpPr txBox="1"/>
          <p:nvPr/>
        </p:nvSpPr>
        <p:spPr>
          <a:xfrm>
            <a:off x="10684195" y="1793780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CLARIFY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BAEA18F-1097-4D5D-A88E-83AB68B1B69C}"/>
              </a:ext>
            </a:extLst>
          </p:cNvPr>
          <p:cNvSpPr/>
          <p:nvPr/>
        </p:nvSpPr>
        <p:spPr>
          <a:xfrm>
            <a:off x="2935703" y="3371173"/>
            <a:ext cx="328863" cy="541020"/>
          </a:xfrm>
          <a:prstGeom prst="round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1</a:t>
            </a: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34185FE0-76AB-424F-848B-946B61D0AB22}"/>
              </a:ext>
            </a:extLst>
          </p:cNvPr>
          <p:cNvSpPr/>
          <p:nvPr/>
        </p:nvSpPr>
        <p:spPr>
          <a:xfrm>
            <a:off x="2935703" y="4038024"/>
            <a:ext cx="328863" cy="541020"/>
          </a:xfrm>
          <a:prstGeom prst="round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2</a:t>
            </a: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1A4CE320-02B0-4995-A3F9-B589C5F6BD9C}"/>
              </a:ext>
            </a:extLst>
          </p:cNvPr>
          <p:cNvSpPr/>
          <p:nvPr/>
        </p:nvSpPr>
        <p:spPr>
          <a:xfrm>
            <a:off x="2935703" y="4695750"/>
            <a:ext cx="328863" cy="541020"/>
          </a:xfrm>
          <a:prstGeom prst="round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3</a:t>
            </a: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0C3D8227-1A20-493F-938E-DA7CC5DF8462}"/>
              </a:ext>
            </a:extLst>
          </p:cNvPr>
          <p:cNvSpPr/>
          <p:nvPr/>
        </p:nvSpPr>
        <p:spPr>
          <a:xfrm>
            <a:off x="2935703" y="5353476"/>
            <a:ext cx="328863" cy="541020"/>
          </a:xfrm>
          <a:prstGeom prst="round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4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pixabay.com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FC6277-8C76-431E-96CD-946FFD0888B5}"/>
              </a:ext>
            </a:extLst>
          </p:cNvPr>
          <p:cNvSpPr/>
          <p:nvPr/>
        </p:nvSpPr>
        <p:spPr>
          <a:xfrm>
            <a:off x="4451624" y="1205200"/>
            <a:ext cx="1920601" cy="192060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CC49D7D9-FD08-4015-9B4A-CCFB4427B104}"/>
              </a:ext>
            </a:extLst>
          </p:cNvPr>
          <p:cNvCxnSpPr>
            <a:cxnSpLocks/>
            <a:stCxn id="2" idx="3"/>
            <a:endCxn id="2" idx="7"/>
          </p:cNvCxnSpPr>
          <p:nvPr/>
        </p:nvCxnSpPr>
        <p:spPr>
          <a:xfrm flipV="1">
            <a:off x="4732890" y="1486466"/>
            <a:ext cx="1358069" cy="13580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2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565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 </a:t>
            </a:r>
            <a:r>
              <a:rPr lang="de-DE" sz="3600" dirty="0" err="1">
                <a:solidFill>
                  <a:schemeClr val="bg1"/>
                </a:solidFill>
              </a:rPr>
              <a:t>good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statement</a:t>
            </a:r>
            <a:r>
              <a:rPr lang="de-DE" sz="3600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71D33CE-F1A8-4889-BB9F-A266E2DD72AE}"/>
              </a:ext>
            </a:extLst>
          </p:cNvPr>
          <p:cNvSpPr txBox="1"/>
          <p:nvPr/>
        </p:nvSpPr>
        <p:spPr>
          <a:xfrm>
            <a:off x="395536" y="6600903"/>
            <a:ext cx="2791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Repenning</a:t>
            </a:r>
            <a:r>
              <a:rPr lang="en-US" sz="800" dirty="0"/>
              <a:t> et al. </a:t>
            </a:r>
            <a:r>
              <a:rPr lang="de-DE" sz="800" dirty="0"/>
              <a:t>(2017), pp. 41</a:t>
            </a:r>
            <a:r>
              <a:rPr lang="de-AT" sz="800" dirty="0"/>
              <a:t>–</a:t>
            </a:r>
            <a:r>
              <a:rPr lang="de-DE" sz="800" dirty="0"/>
              <a:t>42. </a:t>
            </a:r>
            <a:r>
              <a:rPr lang="de-DE" sz="800" dirty="0" err="1"/>
              <a:t>Photo</a:t>
            </a:r>
            <a:r>
              <a:rPr lang="de-DE" sz="800" dirty="0"/>
              <a:t> source: pixabay.com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CBC0971B-3D14-4676-BBB1-9B368024A597}"/>
              </a:ext>
            </a:extLst>
          </p:cNvPr>
          <p:cNvSpPr/>
          <p:nvPr/>
        </p:nvSpPr>
        <p:spPr>
          <a:xfrm>
            <a:off x="395536" y="3364132"/>
            <a:ext cx="2277979" cy="958378"/>
          </a:xfrm>
          <a:prstGeom prst="round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de-AT" sz="2000" dirty="0" err="1">
                <a:solidFill>
                  <a:schemeClr val="bg1"/>
                </a:solidFill>
                <a:cs typeface="Arial" panose="020B0604020202020204" pitchFamily="34" charset="0"/>
              </a:rPr>
              <a:t>good</a:t>
            </a:r>
            <a:r>
              <a:rPr lang="de-AT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cs typeface="Arial" panose="020B0604020202020204" pitchFamily="34" charset="0"/>
              </a:rPr>
              <a:t>problem</a:t>
            </a:r>
            <a:r>
              <a:rPr lang="de-AT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cs typeface="Arial" panose="020B0604020202020204" pitchFamily="34" charset="0"/>
              </a:rPr>
              <a:t>statement</a:t>
            </a:r>
            <a:endParaRPr lang="de-AT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325C8F81-1D06-4A52-8903-87BFA6C7D18F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CB6416-1CB8-4D19-A789-85EB369EFEF7}"/>
              </a:ext>
            </a:extLst>
          </p:cNvPr>
          <p:cNvSpPr/>
          <p:nvPr/>
        </p:nvSpPr>
        <p:spPr>
          <a:xfrm>
            <a:off x="11008958" y="1237025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C76A8FA-831E-4048-9953-64B08457606F}"/>
              </a:ext>
            </a:extLst>
          </p:cNvPr>
          <p:cNvGrpSpPr/>
          <p:nvPr/>
        </p:nvGrpSpPr>
        <p:grpSpPr>
          <a:xfrm>
            <a:off x="2673515" y="1793780"/>
            <a:ext cx="9230886" cy="4050518"/>
            <a:chOff x="2673515" y="1793780"/>
            <a:chExt cx="9230886" cy="4050518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92C15CF-5611-40A7-9EFB-9CAAF299F323}"/>
                </a:ext>
              </a:extLst>
            </p:cNvPr>
            <p:cNvSpPr txBox="1"/>
            <p:nvPr/>
          </p:nvSpPr>
          <p:spPr>
            <a:xfrm>
              <a:off x="3519659" y="2230232"/>
              <a:ext cx="8229600" cy="3614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24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focuses on an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issue that really matters</a:t>
              </a:r>
              <a:endParaRPr lang="de-A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24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is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connected to a specific goal</a:t>
              </a:r>
              <a:endPara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24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includes a clear and measurable articulation of the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target</a:t>
              </a: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b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</a:b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the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current state</a:t>
              </a: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and the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gap</a:t>
              </a: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between them,</a:t>
              </a:r>
              <a:endPara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24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remains as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‘neutral’ </a:t>
              </a:r>
              <a:r>
                <a: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as possible in terms of not unfairly favoring certain diagnoses or solutions</a:t>
              </a:r>
            </a:p>
            <a:p>
              <a:pPr lvl="0">
                <a:lnSpc>
                  <a:spcPct val="107000"/>
                </a:lnSpc>
                <a:spcAft>
                  <a:spcPts val="2400"/>
                </a:spcAft>
              </a:pP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has the </a:t>
              </a:r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right scope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that to tackle the problem</a:t>
              </a:r>
              <a:endPara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9BDEDADC-9811-4F39-A244-0CAB1AB62CD8}"/>
                </a:ext>
              </a:extLst>
            </p:cNvPr>
            <p:cNvCxnSpPr/>
            <p:nvPr/>
          </p:nvCxnSpPr>
          <p:spPr>
            <a:xfrm flipV="1">
              <a:off x="2673515" y="2522174"/>
              <a:ext cx="854318" cy="1321147"/>
            </a:xfrm>
            <a:prstGeom prst="straightConnector1">
              <a:avLst/>
            </a:prstGeom>
            <a:ln>
              <a:solidFill>
                <a:srgbClr val="1C78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00CBC8C-8D50-4EEA-912F-470602E2EA69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2673515" y="3099690"/>
              <a:ext cx="782128" cy="743631"/>
            </a:xfrm>
            <a:prstGeom prst="straightConnector1">
              <a:avLst/>
            </a:prstGeom>
            <a:ln>
              <a:solidFill>
                <a:srgbClr val="1C78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98D0C8D7-86C8-4A9B-82A3-CA82D3B0F4A6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2673515" y="3701269"/>
              <a:ext cx="846144" cy="142052"/>
            </a:xfrm>
            <a:prstGeom prst="straightConnector1">
              <a:avLst/>
            </a:prstGeom>
            <a:ln>
              <a:solidFill>
                <a:srgbClr val="1C78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C9D7EB8B-B5BA-4BDA-B7B8-38E86C8451A1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673515" y="3843321"/>
              <a:ext cx="854318" cy="743631"/>
            </a:xfrm>
            <a:prstGeom prst="straightConnector1">
              <a:avLst/>
            </a:prstGeom>
            <a:ln>
              <a:solidFill>
                <a:srgbClr val="1C78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E7903058-C4AD-41DB-B6E0-C6E877363ADA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673515" y="3843321"/>
              <a:ext cx="846144" cy="1792556"/>
            </a:xfrm>
            <a:prstGeom prst="straightConnector1">
              <a:avLst/>
            </a:prstGeom>
            <a:ln>
              <a:solidFill>
                <a:srgbClr val="1C78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443B5BB-1BB0-4771-9584-09B81E8F00BD}"/>
                </a:ext>
              </a:extLst>
            </p:cNvPr>
            <p:cNvSpPr txBox="1"/>
            <p:nvPr/>
          </p:nvSpPr>
          <p:spPr>
            <a:xfrm>
              <a:off x="10684195" y="1793780"/>
              <a:ext cx="1220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CLARIFY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BC747844-A93F-4DC3-A68A-8F5B56AF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27" y="1730994"/>
            <a:ext cx="2228088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3400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Clarify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goals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71D33CE-F1A8-4889-BB9F-A266E2DD72AE}"/>
              </a:ext>
            </a:extLst>
          </p:cNvPr>
          <p:cNvSpPr txBox="1"/>
          <p:nvPr/>
        </p:nvSpPr>
        <p:spPr>
          <a:xfrm>
            <a:off x="395536" y="6600903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</a:t>
            </a:r>
            <a:endParaRPr lang="de-DE" sz="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2C15CF-5611-40A7-9EFB-9CAAF299F323}"/>
              </a:ext>
            </a:extLst>
          </p:cNvPr>
          <p:cNvSpPr txBox="1"/>
          <p:nvPr/>
        </p:nvSpPr>
        <p:spPr>
          <a:xfrm>
            <a:off x="965231" y="1793780"/>
            <a:ext cx="892727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2400"/>
              </a:spcAft>
            </a:pP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Whether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solution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‘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better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‘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worse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depends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like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achieve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e-AT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84195" y="1793780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CLARIFY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E993EE0-87FD-487D-9A53-2D64ABB9064E}"/>
              </a:ext>
            </a:extLst>
          </p:cNvPr>
          <p:cNvGrpSpPr/>
          <p:nvPr/>
        </p:nvGrpSpPr>
        <p:grpSpPr>
          <a:xfrm>
            <a:off x="555042" y="2260854"/>
            <a:ext cx="10345721" cy="2336292"/>
            <a:chOff x="555042" y="2260854"/>
            <a:chExt cx="10345721" cy="233629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3A648A5-A58C-449C-B723-32FE6D0F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042" y="2260854"/>
              <a:ext cx="1403604" cy="2336292"/>
            </a:xfrm>
            <a:prstGeom prst="rect">
              <a:avLst/>
            </a:prstGeom>
          </p:spPr>
        </p:pic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53DA586-1B2A-497C-9FB2-FDA110B2B66C}"/>
                </a:ext>
              </a:extLst>
            </p:cNvPr>
            <p:cNvGrpSpPr/>
            <p:nvPr/>
          </p:nvGrpSpPr>
          <p:grpSpPr>
            <a:xfrm>
              <a:off x="1818937" y="2662142"/>
              <a:ext cx="9081826" cy="1479569"/>
              <a:chOff x="1818937" y="2662142"/>
              <a:chExt cx="9081826" cy="1479569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1347766F-F112-45AE-890B-AB99310E9FF3}"/>
                  </a:ext>
                </a:extLst>
              </p:cNvPr>
              <p:cNvSpPr/>
              <p:nvPr/>
            </p:nvSpPr>
            <p:spPr>
              <a:xfrm>
                <a:off x="1818937" y="2791437"/>
                <a:ext cx="144655" cy="14844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C1E011C-EB32-4047-A672-9BFEE1741C40}"/>
                  </a:ext>
                </a:extLst>
              </p:cNvPr>
              <p:cNvSpPr txBox="1"/>
              <p:nvPr/>
            </p:nvSpPr>
            <p:spPr>
              <a:xfrm>
                <a:off x="1963592" y="3734676"/>
                <a:ext cx="8927279" cy="40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2400"/>
                  </a:spcAft>
                </a:pPr>
                <a:r>
                  <a:rPr lang="de-AT" sz="20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Maximizers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and </a:t>
                </a:r>
                <a:r>
                  <a:rPr lang="de-AT" sz="20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satisficers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– </a:t>
                </a:r>
                <a:r>
                  <a:rPr lang="de-AT" sz="2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best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possible vs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‘</a:t>
                </a:r>
                <a:r>
                  <a:rPr lang="de-A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good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enough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’ </a:t>
                </a:r>
                <a:r>
                  <a:rPr lang="de-A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outcomes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D7A4219-5EDF-4651-94B0-A36CE6D4B00C}"/>
                  </a:ext>
                </a:extLst>
              </p:cNvPr>
              <p:cNvSpPr txBox="1"/>
              <p:nvPr/>
            </p:nvSpPr>
            <p:spPr>
              <a:xfrm>
                <a:off x="1973484" y="3191542"/>
                <a:ext cx="8927279" cy="40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2400"/>
                  </a:spcAft>
                </a:pP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What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relative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importance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your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goals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(in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case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trade-offs)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3EB5D6EC-BB66-4101-B5F4-F87515763623}"/>
                  </a:ext>
                </a:extLst>
              </p:cNvPr>
              <p:cNvSpPr/>
              <p:nvPr/>
            </p:nvSpPr>
            <p:spPr>
              <a:xfrm>
                <a:off x="1818937" y="3358301"/>
                <a:ext cx="144655" cy="14844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0FDB630A-800B-49FC-9903-042507793F26}"/>
                  </a:ext>
                </a:extLst>
              </p:cNvPr>
              <p:cNvSpPr txBox="1"/>
              <p:nvPr/>
            </p:nvSpPr>
            <p:spPr>
              <a:xfrm>
                <a:off x="1973484" y="2662142"/>
                <a:ext cx="8927279" cy="40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2400"/>
                  </a:spcAft>
                </a:pP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What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your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goals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41A2B3C8-5EAC-48F5-9C1E-2A06B51156B5}"/>
                  </a:ext>
                </a:extLst>
              </p:cNvPr>
              <p:cNvSpPr/>
              <p:nvPr/>
            </p:nvSpPr>
            <p:spPr>
              <a:xfrm>
                <a:off x="1828829" y="3913757"/>
                <a:ext cx="144655" cy="14844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11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5972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Understand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goals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others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2C15CF-5611-40A7-9EFB-9CAAF299F323}"/>
              </a:ext>
            </a:extLst>
          </p:cNvPr>
          <p:cNvSpPr txBox="1"/>
          <p:nvPr/>
        </p:nvSpPr>
        <p:spPr>
          <a:xfrm>
            <a:off x="475947" y="1775331"/>
            <a:ext cx="892727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2400"/>
              </a:spcAft>
            </a:pP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involve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too</a:t>
            </a:r>
            <a:r>
              <a:rPr lang="de-AT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e-AT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84195" y="1793780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CLARIFY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39D7B37-D730-4267-B672-E78429A4D682}"/>
              </a:ext>
            </a:extLst>
          </p:cNvPr>
          <p:cNvGrpSpPr/>
          <p:nvPr/>
        </p:nvGrpSpPr>
        <p:grpSpPr>
          <a:xfrm>
            <a:off x="184483" y="2182366"/>
            <a:ext cx="12160070" cy="2231136"/>
            <a:chOff x="184483" y="2182366"/>
            <a:chExt cx="12160070" cy="2231136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1AAF6F2D-2623-4759-8FAC-98326DE61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483" y="2182366"/>
              <a:ext cx="3294888" cy="2231136"/>
            </a:xfrm>
            <a:prstGeom prst="rect">
              <a:avLst/>
            </a:prstGeom>
          </p:spPr>
        </p:pic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EB39770-4091-40DF-91E0-4D92EE2409D0}"/>
                </a:ext>
              </a:extLst>
            </p:cNvPr>
            <p:cNvGrpSpPr/>
            <p:nvPr/>
          </p:nvGrpSpPr>
          <p:grpSpPr>
            <a:xfrm>
              <a:off x="3252835" y="2643062"/>
              <a:ext cx="9091718" cy="1442105"/>
              <a:chOff x="3252835" y="2643062"/>
              <a:chExt cx="9091718" cy="1442105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1347766F-F112-45AE-890B-AB99310E9FF3}"/>
                  </a:ext>
                </a:extLst>
              </p:cNvPr>
              <p:cNvSpPr/>
              <p:nvPr/>
            </p:nvSpPr>
            <p:spPr>
              <a:xfrm>
                <a:off x="3262727" y="2772357"/>
                <a:ext cx="144655" cy="14844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C1E011C-EB32-4047-A672-9BFEE1741C40}"/>
                  </a:ext>
                </a:extLst>
              </p:cNvPr>
              <p:cNvSpPr txBox="1"/>
              <p:nvPr/>
            </p:nvSpPr>
            <p:spPr>
              <a:xfrm>
                <a:off x="3407382" y="3678132"/>
                <a:ext cx="8927279" cy="40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2400"/>
                  </a:spcAft>
                </a:pPr>
                <a:r>
                  <a:rPr lang="de-AT" sz="2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How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might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they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see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things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differently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?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A21D70F8-1339-49CD-9063-979DF6794E31}"/>
                  </a:ext>
                </a:extLst>
              </p:cNvPr>
              <p:cNvSpPr/>
              <p:nvPr/>
            </p:nvSpPr>
            <p:spPr>
              <a:xfrm>
                <a:off x="3252835" y="3844891"/>
                <a:ext cx="144655" cy="14844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D7A4219-5EDF-4651-94B0-A36CE6D4B00C}"/>
                  </a:ext>
                </a:extLst>
              </p:cNvPr>
              <p:cNvSpPr txBox="1"/>
              <p:nvPr/>
            </p:nvSpPr>
            <p:spPr>
              <a:xfrm>
                <a:off x="3417274" y="3172462"/>
                <a:ext cx="8927279" cy="40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2400"/>
                  </a:spcAft>
                </a:pP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What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most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important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goals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3EB5D6EC-BB66-4101-B5F4-F87515763623}"/>
                  </a:ext>
                </a:extLst>
              </p:cNvPr>
              <p:cNvSpPr/>
              <p:nvPr/>
            </p:nvSpPr>
            <p:spPr>
              <a:xfrm>
                <a:off x="3262727" y="3339221"/>
                <a:ext cx="144655" cy="14844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0FDB630A-800B-49FC-9903-042507793F26}"/>
                  </a:ext>
                </a:extLst>
              </p:cNvPr>
              <p:cNvSpPr txBox="1"/>
              <p:nvPr/>
            </p:nvSpPr>
            <p:spPr>
              <a:xfrm>
                <a:off x="3417274" y="2643062"/>
                <a:ext cx="8927279" cy="40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24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Who </a:t>
                </a:r>
                <a:r>
                  <a:rPr lang="de-AT" sz="20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else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plays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important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role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problem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situation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538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451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Reframing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871E41-654A-4710-B83D-9A66A2597BD0}"/>
              </a:ext>
            </a:extLst>
          </p:cNvPr>
          <p:cNvSpPr/>
          <p:nvPr/>
        </p:nvSpPr>
        <p:spPr>
          <a:xfrm>
            <a:off x="10603833" y="1108653"/>
            <a:ext cx="1403684" cy="1146792"/>
          </a:xfrm>
          <a:prstGeom prst="roundRect">
            <a:avLst>
              <a:gd name="adj" fmla="val 870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B5D7EF6-BC5B-40CD-8A39-FC85D833E8AB}"/>
              </a:ext>
            </a:extLst>
          </p:cNvPr>
          <p:cNvSpPr/>
          <p:nvPr/>
        </p:nvSpPr>
        <p:spPr>
          <a:xfrm>
            <a:off x="10997582" y="1243230"/>
            <a:ext cx="593433" cy="55675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73C88-D70B-4085-9082-A21AE75CF45E}"/>
              </a:ext>
            </a:extLst>
          </p:cNvPr>
          <p:cNvSpPr txBox="1"/>
          <p:nvPr/>
        </p:nvSpPr>
        <p:spPr>
          <a:xfrm>
            <a:off x="10684195" y="1793780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CLARIFY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36663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Questions </a:t>
            </a:r>
            <a:r>
              <a:rPr lang="de-AT" sz="800" dirty="0" err="1"/>
              <a:t>inspired</a:t>
            </a:r>
            <a:r>
              <a:rPr lang="de-AT" sz="800" dirty="0"/>
              <a:t> </a:t>
            </a:r>
            <a:r>
              <a:rPr lang="de-AT" sz="800" dirty="0" err="1"/>
              <a:t>by</a:t>
            </a:r>
            <a:r>
              <a:rPr lang="de-AT" sz="800" dirty="0"/>
              <a:t> </a:t>
            </a:r>
            <a:r>
              <a:rPr lang="de-DE" sz="800" dirty="0"/>
              <a:t>Wedell-</a:t>
            </a:r>
            <a:r>
              <a:rPr lang="de-DE" sz="800" dirty="0" err="1"/>
              <a:t>Wedellsborg</a:t>
            </a:r>
            <a:r>
              <a:rPr lang="de-DE" sz="800" dirty="0"/>
              <a:t> (2020).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663EB05-2335-4977-94E8-44510E5F80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02" y="2693284"/>
            <a:ext cx="1617289" cy="1137312"/>
          </a:xfrm>
          <a:prstGeom prst="rect">
            <a:avLst/>
          </a:prstGeom>
        </p:spPr>
      </p:pic>
      <p:pic>
        <p:nvPicPr>
          <p:cNvPr id="39" name="Picture 2" descr="Bild, Rahmen, Bilderrahmen, Grenze, Holz, Brown">
            <a:extLst>
              <a:ext uri="{FF2B5EF4-FFF2-40B4-BE49-F238E27FC236}">
                <a16:creationId xmlns:a16="http://schemas.microsoft.com/office/drawing/2014/main" id="{1C5BA82A-C143-4A48-A0B4-CA1F0E15C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4786">
            <a:off x="458252" y="1648494"/>
            <a:ext cx="2368608" cy="39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9AA6D3B-6CA4-4653-B257-E6E8E220E5BC}"/>
              </a:ext>
            </a:extLst>
          </p:cNvPr>
          <p:cNvGrpSpPr/>
          <p:nvPr/>
        </p:nvGrpSpPr>
        <p:grpSpPr>
          <a:xfrm>
            <a:off x="859239" y="1005337"/>
            <a:ext cx="12126866" cy="4228378"/>
            <a:chOff x="859239" y="1005337"/>
            <a:chExt cx="12126866" cy="422837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347766F-F112-45AE-890B-AB99310E9FF3}"/>
                </a:ext>
              </a:extLst>
            </p:cNvPr>
            <p:cNvSpPr/>
            <p:nvPr/>
          </p:nvSpPr>
          <p:spPr>
            <a:xfrm>
              <a:off x="3904279" y="2731772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EC1E011C-EB32-4047-A672-9BFEE1741C40}"/>
                </a:ext>
              </a:extLst>
            </p:cNvPr>
            <p:cNvSpPr txBox="1"/>
            <p:nvPr/>
          </p:nvSpPr>
          <p:spPr>
            <a:xfrm>
              <a:off x="4058826" y="3990597"/>
              <a:ext cx="8927279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600"/>
                </a:spcAft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What are the </a:t>
              </a: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main assumptions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behind our problem statement?</a:t>
              </a:r>
              <a:b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What if these assumptions were not true?</a:t>
              </a:r>
              <a:endParaRPr lang="de-AT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21D70F8-1339-49CD-9063-979DF6794E31}"/>
                </a:ext>
              </a:extLst>
            </p:cNvPr>
            <p:cNvSpPr/>
            <p:nvPr/>
          </p:nvSpPr>
          <p:spPr>
            <a:xfrm>
              <a:off x="3889441" y="4097255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D7A4219-5EDF-4651-94B0-A36CE6D4B00C}"/>
                </a:ext>
              </a:extLst>
            </p:cNvPr>
            <p:cNvSpPr txBox="1"/>
            <p:nvPr/>
          </p:nvSpPr>
          <p:spPr>
            <a:xfrm>
              <a:off x="4058827" y="3131877"/>
              <a:ext cx="8630072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2400"/>
                </a:spcAft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Can we reformulate a ‘big problem’ in a way that makes it </a:t>
              </a: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easier for us</a:t>
              </a:r>
              <a:b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to do something about it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de-AT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EB5D6EC-BB66-4101-B5F4-F87515763623}"/>
                </a:ext>
              </a:extLst>
            </p:cNvPr>
            <p:cNvSpPr/>
            <p:nvPr/>
          </p:nvSpPr>
          <p:spPr>
            <a:xfrm>
              <a:off x="3904279" y="329863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FDB630A-800B-49FC-9903-042507793F26}"/>
                </a:ext>
              </a:extLst>
            </p:cNvPr>
            <p:cNvSpPr txBox="1"/>
            <p:nvPr/>
          </p:nvSpPr>
          <p:spPr>
            <a:xfrm>
              <a:off x="4058826" y="2602477"/>
              <a:ext cx="8927279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2400"/>
                </a:spcAft>
              </a:pP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Are </a:t>
              </a:r>
              <a:r>
                <a:rPr lang="de-AT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pursuing</a:t>
              </a:r>
              <a:r>
                <a:rPr lang="de-AT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AT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AT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goal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(</a:t>
              </a:r>
              <a:r>
                <a:rPr lang="de-AT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there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de-AT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better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goal</a:t>
              </a:r>
              <a:r>
                <a: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?)</a:t>
              </a:r>
              <a:endPara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80DD76E2-E53E-48DB-A62E-4D6C51A8D2A7}"/>
                </a:ext>
              </a:extLst>
            </p:cNvPr>
            <p:cNvSpPr txBox="1"/>
            <p:nvPr/>
          </p:nvSpPr>
          <p:spPr>
            <a:xfrm>
              <a:off x="4034096" y="4826680"/>
              <a:ext cx="8927279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600"/>
                </a:spcAft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How would a complete </a:t>
              </a: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outsider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describe the problem?</a:t>
              </a:r>
              <a:endParaRPr lang="de-AT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3C8105D-CD37-4423-A5D5-89F9557D3E4A}"/>
                </a:ext>
              </a:extLst>
            </p:cNvPr>
            <p:cNvSpPr/>
            <p:nvPr/>
          </p:nvSpPr>
          <p:spPr>
            <a:xfrm>
              <a:off x="3864711" y="4955975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30" name="Picture 2" descr="Bild, Rahmen, Bilderrahmen, Grenze, Holz, Brown">
              <a:extLst>
                <a:ext uri="{FF2B5EF4-FFF2-40B4-BE49-F238E27FC236}">
                  <a16:creationId xmlns:a16="http://schemas.microsoft.com/office/drawing/2014/main" id="{E2DB1060-E389-4225-9EEE-B38D08BC0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239" y="1005337"/>
              <a:ext cx="2418773" cy="4029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87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2465</Words>
  <Application>Microsoft Office PowerPoint</Application>
  <PresentationFormat>Breitbild</PresentationFormat>
  <Paragraphs>449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6" baseType="lpstr">
      <vt:lpstr>Calibri Light</vt:lpstr>
      <vt:lpstr>Calibri</vt:lpstr>
      <vt:lpstr>Times New Roman</vt:lpstr>
      <vt:lpstr>Arial</vt:lpstr>
      <vt:lpstr>Gill Sans MT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217</cp:revision>
  <dcterms:created xsi:type="dcterms:W3CDTF">2018-05-14T09:22:51Z</dcterms:created>
  <dcterms:modified xsi:type="dcterms:W3CDTF">2022-04-21T07:30:16Z</dcterms:modified>
</cp:coreProperties>
</file>