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32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60" r:id="rId16"/>
    <p:sldId id="358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DAE2F0"/>
    <a:srgbClr val="9DC3E6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knowledge.insead.edu/leadership-organisations/leadership-in-wicked-times-15286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28103" y="3614234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WHAT 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</a:t>
            </a:r>
            <a:r>
              <a:rPr lang="de-DE" sz="2000" dirty="0" err="1">
                <a:latin typeface="+mj-lt"/>
              </a:rPr>
              <a:t>Concise</a:t>
            </a:r>
            <a:r>
              <a:rPr lang="de-DE" sz="2000" dirty="0">
                <a:latin typeface="+mj-lt"/>
              </a:rPr>
              <a:t> Leadership </a:t>
            </a:r>
            <a:r>
              <a:rPr lang="de-DE" sz="2000" dirty="0" err="1">
                <a:latin typeface="+mj-lt"/>
              </a:rPr>
              <a:t>Textbook</a:t>
            </a:r>
            <a:endParaRPr lang="de-DE" sz="20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LEADERSHIP?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906742-961D-EE8A-00C6-C46D0B7A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19903" y="763305"/>
            <a:ext cx="8162251" cy="28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10689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Approaches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focusing</a:t>
            </a:r>
            <a:r>
              <a:rPr lang="de-DE" sz="3600" dirty="0">
                <a:solidFill>
                  <a:schemeClr val="bg1"/>
                </a:solidFill>
              </a:rPr>
              <a:t> on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leader-follower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relationship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2464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 Picture </a:t>
            </a:r>
            <a:r>
              <a:rPr lang="de-DE" sz="600" dirty="0" err="1"/>
              <a:t>credit</a:t>
            </a:r>
            <a:r>
              <a:rPr lang="de-DE" sz="600" dirty="0"/>
              <a:t> (</a:t>
            </a:r>
            <a:r>
              <a:rPr lang="de-DE" sz="600" dirty="0" err="1"/>
              <a:t>people</a:t>
            </a:r>
            <a:r>
              <a:rPr lang="de-DE" sz="600" dirty="0"/>
              <a:t>):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2F6DB4-1DC1-457F-F802-D6E58C02D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2" y="1001200"/>
            <a:ext cx="3383305" cy="24944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A1D154E-77D4-B3A6-DF78-BAB03C1426FF}"/>
              </a:ext>
            </a:extLst>
          </p:cNvPr>
          <p:cNvSpPr/>
          <p:nvPr/>
        </p:nvSpPr>
        <p:spPr>
          <a:xfrm>
            <a:off x="1842354" y="2248437"/>
            <a:ext cx="1552575" cy="105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7F3BBE6-8CE3-85D7-92BA-530891BB3B3C}"/>
              </a:ext>
            </a:extLst>
          </p:cNvPr>
          <p:cNvGrpSpPr/>
          <p:nvPr/>
        </p:nvGrpSpPr>
        <p:grpSpPr>
          <a:xfrm>
            <a:off x="4034873" y="1468617"/>
            <a:ext cx="6653107" cy="1921134"/>
            <a:chOff x="4034873" y="1468617"/>
            <a:chExt cx="6653107" cy="1921134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B90387E-980D-E3D5-89DE-E0188FAFB454}"/>
                </a:ext>
              </a:extLst>
            </p:cNvPr>
            <p:cNvGrpSpPr/>
            <p:nvPr/>
          </p:nvGrpSpPr>
          <p:grpSpPr>
            <a:xfrm>
              <a:off x="4034873" y="1468617"/>
              <a:ext cx="6653107" cy="646331"/>
              <a:chOff x="1433831" y="3807309"/>
              <a:chExt cx="6653107" cy="646331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2483882D-81DD-882D-56A2-5783EA1E4E4C}"/>
                  </a:ext>
                </a:extLst>
              </p:cNvPr>
              <p:cNvSpPr/>
              <p:nvPr/>
            </p:nvSpPr>
            <p:spPr>
              <a:xfrm>
                <a:off x="1433831" y="3807309"/>
                <a:ext cx="451360" cy="4631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" name="Pfeil nach rechts 35">
                <a:extLst>
                  <a:ext uri="{FF2B5EF4-FFF2-40B4-BE49-F238E27FC236}">
                    <a16:creationId xmlns:a16="http://schemas.microsoft.com/office/drawing/2014/main" id="{A0372F27-DF90-9DB8-69AC-34B8BF743A11}"/>
                  </a:ext>
                </a:extLst>
              </p:cNvPr>
              <p:cNvSpPr/>
              <p:nvPr/>
            </p:nvSpPr>
            <p:spPr>
              <a:xfrm>
                <a:off x="1523536" y="3901406"/>
                <a:ext cx="304033" cy="28619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F12E366-887A-A919-2271-44BEACA57CA4}"/>
                  </a:ext>
                </a:extLst>
              </p:cNvPr>
              <p:cNvSpPr txBox="1"/>
              <p:nvPr/>
            </p:nvSpPr>
            <p:spPr>
              <a:xfrm>
                <a:off x="1974896" y="3807309"/>
                <a:ext cx="611204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Views that are more centered around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leaders’ values that appeal to followers</a:t>
                </a:r>
                <a:endParaRPr lang="de-AT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2600F599-C69E-8115-D710-A8332CAF06D9}"/>
                </a:ext>
              </a:extLst>
            </p:cNvPr>
            <p:cNvSpPr/>
            <p:nvPr/>
          </p:nvSpPr>
          <p:spPr>
            <a:xfrm>
              <a:off x="4685663" y="2180083"/>
              <a:ext cx="2771775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Transformational </a:t>
              </a:r>
              <a:r>
                <a:rPr lang="de-DE" sz="1600" dirty="0" err="1"/>
                <a:t>leadership</a:t>
              </a:r>
              <a:endParaRPr lang="de-AT" sz="1600" dirty="0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63A00D36-CEFF-95AC-3C8A-23487CE7BFAC}"/>
                </a:ext>
              </a:extLst>
            </p:cNvPr>
            <p:cNvSpPr/>
            <p:nvPr/>
          </p:nvSpPr>
          <p:spPr>
            <a:xfrm>
              <a:off x="7577235" y="2180083"/>
              <a:ext cx="2771775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Neo-</a:t>
              </a:r>
              <a:r>
                <a:rPr lang="de-DE" sz="1600" dirty="0" err="1"/>
                <a:t>charismatic</a:t>
              </a:r>
              <a:r>
                <a:rPr lang="de-DE" sz="1600" dirty="0"/>
                <a:t> </a:t>
              </a:r>
              <a:r>
                <a:rPr lang="de-DE" sz="1600" dirty="0" err="1"/>
                <a:t>leadership</a:t>
              </a:r>
              <a:endParaRPr lang="de-AT" sz="1600" dirty="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235B1CFC-A6FE-FDBA-F2BE-F600335BD548}"/>
                </a:ext>
              </a:extLst>
            </p:cNvPr>
            <p:cNvSpPr/>
            <p:nvPr/>
          </p:nvSpPr>
          <p:spPr>
            <a:xfrm>
              <a:off x="4685663" y="2598473"/>
              <a:ext cx="2771775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/>
                <a:t>Ethical</a:t>
              </a:r>
              <a:r>
                <a:rPr lang="de-DE" sz="1600" dirty="0"/>
                <a:t> </a:t>
              </a:r>
              <a:r>
                <a:rPr lang="de-DE" sz="1600" dirty="0" err="1"/>
                <a:t>leadership</a:t>
              </a:r>
              <a:endParaRPr lang="de-AT" sz="1600" dirty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1E1344D4-6470-B22F-2126-0C75499AD924}"/>
                </a:ext>
              </a:extLst>
            </p:cNvPr>
            <p:cNvSpPr/>
            <p:nvPr/>
          </p:nvSpPr>
          <p:spPr>
            <a:xfrm>
              <a:off x="7577235" y="2598473"/>
              <a:ext cx="2771775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/>
                <a:t>Authentic</a:t>
              </a:r>
              <a:r>
                <a:rPr lang="de-DE" sz="1600" dirty="0"/>
                <a:t> </a:t>
              </a:r>
              <a:r>
                <a:rPr lang="de-DE" sz="1600" dirty="0" err="1"/>
                <a:t>leadership</a:t>
              </a:r>
              <a:endParaRPr lang="de-AT" sz="1600" dirty="0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307D5750-7048-C1D7-1BE3-F260F747F5A4}"/>
                </a:ext>
              </a:extLst>
            </p:cNvPr>
            <p:cNvSpPr/>
            <p:nvPr/>
          </p:nvSpPr>
          <p:spPr>
            <a:xfrm>
              <a:off x="4685663" y="3020419"/>
              <a:ext cx="2771775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Spiritual </a:t>
              </a:r>
              <a:r>
                <a:rPr lang="de-DE" sz="1600" dirty="0" err="1"/>
                <a:t>leadership</a:t>
              </a:r>
              <a:endParaRPr lang="de-AT" sz="1600" dirty="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76FF9CF-BEC3-5463-52B6-E5079390982A}"/>
                </a:ext>
              </a:extLst>
            </p:cNvPr>
            <p:cNvSpPr/>
            <p:nvPr/>
          </p:nvSpPr>
          <p:spPr>
            <a:xfrm>
              <a:off x="7577235" y="3020419"/>
              <a:ext cx="2771775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/>
                <a:t>Servant</a:t>
              </a:r>
              <a:r>
                <a:rPr lang="de-DE" sz="1600" dirty="0"/>
                <a:t> </a:t>
              </a:r>
              <a:r>
                <a:rPr lang="de-DE" sz="1600" dirty="0" err="1"/>
                <a:t>leadership</a:t>
              </a:r>
              <a:endParaRPr lang="de-AT" sz="1600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7D55BF9-39B4-F7EF-154D-4C0096ACB264}"/>
              </a:ext>
            </a:extLst>
          </p:cNvPr>
          <p:cNvGrpSpPr/>
          <p:nvPr/>
        </p:nvGrpSpPr>
        <p:grpSpPr>
          <a:xfrm>
            <a:off x="4034873" y="3725154"/>
            <a:ext cx="6653107" cy="1240082"/>
            <a:chOff x="4034873" y="3725154"/>
            <a:chExt cx="6653107" cy="1240082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9E20A86D-D67B-F796-D7BB-D020FAD6DAEF}"/>
                </a:ext>
              </a:extLst>
            </p:cNvPr>
            <p:cNvGrpSpPr/>
            <p:nvPr/>
          </p:nvGrpSpPr>
          <p:grpSpPr>
            <a:xfrm>
              <a:off x="4034873" y="3725154"/>
              <a:ext cx="6653107" cy="646331"/>
              <a:chOff x="1433831" y="3807309"/>
              <a:chExt cx="6653107" cy="646331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1EB69777-4730-BDE3-6E1C-7545005745AA}"/>
                  </a:ext>
                </a:extLst>
              </p:cNvPr>
              <p:cNvSpPr/>
              <p:nvPr/>
            </p:nvSpPr>
            <p:spPr>
              <a:xfrm>
                <a:off x="1433831" y="3807309"/>
                <a:ext cx="451360" cy="4631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49" name="Pfeil nach rechts 35">
                <a:extLst>
                  <a:ext uri="{FF2B5EF4-FFF2-40B4-BE49-F238E27FC236}">
                    <a16:creationId xmlns:a16="http://schemas.microsoft.com/office/drawing/2014/main" id="{8A6BA41D-C783-1B03-0076-60A5007FA625}"/>
                  </a:ext>
                </a:extLst>
              </p:cNvPr>
              <p:cNvSpPr/>
              <p:nvPr/>
            </p:nvSpPr>
            <p:spPr>
              <a:xfrm>
                <a:off x="1523536" y="3901406"/>
                <a:ext cx="304033" cy="28619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63641EC4-86A1-C77B-6676-7C254CB457CA}"/>
                  </a:ext>
                </a:extLst>
              </p:cNvPr>
              <p:cNvSpPr txBox="1"/>
              <p:nvPr/>
            </p:nvSpPr>
            <p:spPr>
              <a:xfrm>
                <a:off x="1974896" y="3807309"/>
                <a:ext cx="611204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ʻFollowe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r-centered</a:t>
                </a:r>
                <a:r>
                  <a:rPr lang="en-US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ʼ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views (how is the relationship between</a:t>
                </a:r>
                <a:b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leaders and followers built?)</a:t>
                </a:r>
                <a:endParaRPr lang="de-AT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B191BEA4-9438-D52D-5419-8CE433F5A6B5}"/>
                </a:ext>
              </a:extLst>
            </p:cNvPr>
            <p:cNvSpPr/>
            <p:nvPr/>
          </p:nvSpPr>
          <p:spPr>
            <a:xfrm>
              <a:off x="4685663" y="4445608"/>
              <a:ext cx="2771775" cy="519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Leader-Member-Exchange (LMX) (in-group/out-group)</a:t>
              </a:r>
              <a:endParaRPr lang="de-AT" sz="1600" dirty="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2FBB3B61-36B4-A2D7-38FF-878BE728D4F5}"/>
                </a:ext>
              </a:extLst>
            </p:cNvPr>
            <p:cNvSpPr/>
            <p:nvPr/>
          </p:nvSpPr>
          <p:spPr>
            <a:xfrm>
              <a:off x="7577235" y="4445608"/>
              <a:ext cx="2771775" cy="519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Leadership </a:t>
              </a:r>
              <a:r>
                <a:rPr lang="de-DE" sz="1600" dirty="0" err="1"/>
                <a:t>as</a:t>
              </a:r>
              <a:r>
                <a:rPr lang="de-DE" sz="1600" dirty="0"/>
                <a:t> social </a:t>
              </a:r>
              <a:r>
                <a:rPr lang="de-DE" sz="1600" dirty="0" err="1"/>
                <a:t>construction</a:t>
              </a:r>
              <a:endParaRPr lang="de-A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4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AB16B9C7-C39C-EA67-9567-EA462E893F33}"/>
              </a:ext>
            </a:extLst>
          </p:cNvPr>
          <p:cNvSpPr/>
          <p:nvPr/>
        </p:nvSpPr>
        <p:spPr>
          <a:xfrm>
            <a:off x="3038475" y="1791707"/>
            <a:ext cx="5278868" cy="682067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580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and </a:t>
            </a:r>
            <a:r>
              <a:rPr lang="de-DE" sz="3600" dirty="0" err="1">
                <a:solidFill>
                  <a:schemeClr val="bg1"/>
                </a:solidFill>
              </a:rPr>
              <a:t>effectiveness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BAAE24-6002-AC00-DBA4-AFD2E5A31362}"/>
              </a:ext>
            </a:extLst>
          </p:cNvPr>
          <p:cNvSpPr txBox="1"/>
          <p:nvPr/>
        </p:nvSpPr>
        <p:spPr>
          <a:xfrm>
            <a:off x="3035979" y="1808393"/>
            <a:ext cx="517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and to what extent does leadership really </a:t>
            </a:r>
          </a:p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 organizational behaviors and performance?</a:t>
            </a:r>
            <a:endParaRPr lang="de-AT" b="1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B160D2-87BA-7A9E-FF57-169468527AF8}"/>
              </a:ext>
            </a:extLst>
          </p:cNvPr>
          <p:cNvGrpSpPr/>
          <p:nvPr/>
        </p:nvGrpSpPr>
        <p:grpSpPr>
          <a:xfrm>
            <a:off x="1504950" y="2540916"/>
            <a:ext cx="5580044" cy="2876941"/>
            <a:chOff x="1504950" y="2540916"/>
            <a:chExt cx="5580044" cy="2876941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3DAE9E3-C9D0-364C-10EC-F29C0FDA9C22}"/>
                </a:ext>
              </a:extLst>
            </p:cNvPr>
            <p:cNvSpPr/>
            <p:nvPr/>
          </p:nvSpPr>
          <p:spPr>
            <a:xfrm>
              <a:off x="1504950" y="3429000"/>
              <a:ext cx="4089411" cy="1416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71E8177-D287-F04D-F4CB-C6AD33637020}"/>
                </a:ext>
              </a:extLst>
            </p:cNvPr>
            <p:cNvSpPr txBox="1"/>
            <p:nvPr/>
          </p:nvSpPr>
          <p:spPr>
            <a:xfrm>
              <a:off x="1642931" y="3538549"/>
              <a:ext cx="38247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Forces </a:t>
              </a:r>
              <a:r>
                <a:rPr lang="de-DE" b="1" dirty="0" err="1"/>
                <a:t>that</a:t>
              </a:r>
              <a:r>
                <a:rPr lang="de-DE" b="1" dirty="0"/>
                <a:t> </a:t>
              </a:r>
              <a:r>
                <a:rPr lang="de-DE" b="1" dirty="0" err="1"/>
                <a:t>limit</a:t>
              </a:r>
              <a:r>
                <a:rPr lang="de-DE" b="1" dirty="0"/>
                <a:t> </a:t>
              </a:r>
              <a:r>
                <a:rPr lang="de-DE" b="1" dirty="0" err="1"/>
                <a:t>the</a:t>
              </a:r>
              <a:r>
                <a:rPr lang="de-DE" b="1" dirty="0"/>
                <a:t> </a:t>
              </a:r>
              <a:r>
                <a:rPr lang="de-DE" b="1" dirty="0" err="1"/>
                <a:t>actual</a:t>
              </a:r>
              <a:r>
                <a:rPr lang="de-DE" b="1" dirty="0"/>
                <a:t> </a:t>
              </a:r>
            </a:p>
            <a:p>
              <a:pPr algn="ctr"/>
              <a:r>
                <a:rPr lang="de-DE" b="1" dirty="0" err="1"/>
                <a:t>impact</a:t>
              </a:r>
              <a:r>
                <a:rPr lang="de-DE" b="1" dirty="0"/>
                <a:t> </a:t>
              </a:r>
              <a:r>
                <a:rPr lang="de-DE" b="1" dirty="0" err="1"/>
                <a:t>of</a:t>
              </a:r>
              <a:r>
                <a:rPr lang="de-DE" b="1" dirty="0"/>
                <a:t> </a:t>
              </a:r>
              <a:r>
                <a:rPr lang="de-DE" b="1" dirty="0" err="1"/>
                <a:t>leaders</a:t>
              </a:r>
              <a:r>
                <a:rPr lang="de-DE" b="1" dirty="0"/>
                <a:t> </a:t>
              </a:r>
              <a:br>
                <a:rPr lang="de-DE" b="1" dirty="0"/>
              </a:br>
              <a:r>
                <a:rPr lang="de-DE" dirty="0"/>
                <a:t>(</a:t>
              </a:r>
              <a:r>
                <a:rPr lang="de-DE" i="1" dirty="0"/>
                <a:t>internal</a:t>
              </a:r>
              <a:r>
                <a:rPr lang="de-DE" dirty="0"/>
                <a:t>, e.g. organizational </a:t>
              </a:r>
              <a:r>
                <a:rPr lang="de-DE" dirty="0" err="1"/>
                <a:t>structure</a:t>
              </a:r>
              <a:r>
                <a:rPr lang="de-DE" dirty="0"/>
                <a:t>, </a:t>
              </a:r>
            </a:p>
            <a:p>
              <a:pPr algn="ctr"/>
              <a:r>
                <a:rPr lang="de-DE" i="1" dirty="0"/>
                <a:t>external</a:t>
              </a:r>
              <a:r>
                <a:rPr lang="de-DE" dirty="0"/>
                <a:t>, e.g. </a:t>
              </a:r>
              <a:r>
                <a:rPr lang="de-DE" dirty="0" err="1"/>
                <a:t>market</a:t>
              </a:r>
              <a:r>
                <a:rPr lang="de-DE" dirty="0"/>
                <a:t> </a:t>
              </a:r>
              <a:r>
                <a:rPr lang="de-DE" dirty="0" err="1"/>
                <a:t>forces</a:t>
              </a:r>
              <a:r>
                <a:rPr lang="de-DE" dirty="0"/>
                <a:t>)</a:t>
              </a:r>
              <a:endParaRPr lang="de-AT" dirty="0"/>
            </a:p>
          </p:txBody>
        </p:sp>
        <p:sp>
          <p:nvSpPr>
            <p:cNvPr id="13" name="Pfeil: nach unten 12">
              <a:extLst>
                <a:ext uri="{FF2B5EF4-FFF2-40B4-BE49-F238E27FC236}">
                  <a16:creationId xmlns:a16="http://schemas.microsoft.com/office/drawing/2014/main" id="{F1E5D610-9CD1-CDCF-111D-A6FB4A6CABA6}"/>
                </a:ext>
              </a:extLst>
            </p:cNvPr>
            <p:cNvSpPr/>
            <p:nvPr/>
          </p:nvSpPr>
          <p:spPr>
            <a:xfrm>
              <a:off x="3390690" y="2540916"/>
              <a:ext cx="628650" cy="646331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24BB1B5-453D-781F-7B1E-EF53E16C4A62}"/>
                </a:ext>
              </a:extLst>
            </p:cNvPr>
            <p:cNvSpPr txBox="1"/>
            <p:nvPr/>
          </p:nvSpPr>
          <p:spPr>
            <a:xfrm>
              <a:off x="4103729" y="2825076"/>
              <a:ext cx="2981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/>
                <a:t>Different </a:t>
              </a:r>
              <a:r>
                <a:rPr lang="de-AT" i="1" dirty="0" err="1"/>
                <a:t>streams</a:t>
              </a:r>
              <a:r>
                <a:rPr lang="de-AT" i="1" dirty="0"/>
                <a:t> </a:t>
              </a:r>
              <a:r>
                <a:rPr lang="de-AT" i="1" dirty="0" err="1"/>
                <a:t>of</a:t>
              </a:r>
              <a:r>
                <a:rPr lang="de-AT" i="1" dirty="0"/>
                <a:t> </a:t>
              </a:r>
              <a:r>
                <a:rPr lang="de-AT" i="1" dirty="0" err="1"/>
                <a:t>literature</a:t>
              </a:r>
              <a:endParaRPr lang="de-AT" i="1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3F540C0-65CC-B56A-AC36-6A384C436769}"/>
                </a:ext>
              </a:extLst>
            </p:cNvPr>
            <p:cNvSpPr txBox="1"/>
            <p:nvPr/>
          </p:nvSpPr>
          <p:spPr>
            <a:xfrm>
              <a:off x="2528093" y="5048525"/>
              <a:ext cx="20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err="1"/>
                <a:t>ʻDeterministic</a:t>
              </a:r>
              <a:r>
                <a:rPr lang="de-AT" dirty="0"/>
                <a:t> </a:t>
              </a:r>
              <a:r>
                <a:rPr lang="de-AT" dirty="0" err="1"/>
                <a:t>viewʼ</a:t>
              </a:r>
              <a:endParaRPr lang="de-AT" dirty="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CF9362D-3CDA-0155-D90A-E27E4947BDA6}"/>
              </a:ext>
            </a:extLst>
          </p:cNvPr>
          <p:cNvGrpSpPr/>
          <p:nvPr/>
        </p:nvGrpSpPr>
        <p:grpSpPr>
          <a:xfrm>
            <a:off x="5758012" y="2585724"/>
            <a:ext cx="4089411" cy="3102829"/>
            <a:chOff x="5758012" y="2585724"/>
            <a:chExt cx="4089411" cy="3102829"/>
          </a:xfrm>
        </p:grpSpPr>
        <p:sp>
          <p:nvSpPr>
            <p:cNvPr id="53" name="Pfeil: nach unten 52">
              <a:extLst>
                <a:ext uri="{FF2B5EF4-FFF2-40B4-BE49-F238E27FC236}">
                  <a16:creationId xmlns:a16="http://schemas.microsoft.com/office/drawing/2014/main" id="{B1DCC189-7AC4-BC90-4A7F-199791F31593}"/>
                </a:ext>
              </a:extLst>
            </p:cNvPr>
            <p:cNvSpPr/>
            <p:nvPr/>
          </p:nvSpPr>
          <p:spPr>
            <a:xfrm>
              <a:off x="7169384" y="2585724"/>
              <a:ext cx="628650" cy="646331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2F5C25AC-E3F8-7811-45BE-09E30D28E4E7}"/>
                </a:ext>
              </a:extLst>
            </p:cNvPr>
            <p:cNvSpPr/>
            <p:nvPr/>
          </p:nvSpPr>
          <p:spPr>
            <a:xfrm>
              <a:off x="5758012" y="3429000"/>
              <a:ext cx="4089411" cy="1416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31F6C271-19D4-BE7A-E11B-93549C2393C1}"/>
                </a:ext>
              </a:extLst>
            </p:cNvPr>
            <p:cNvSpPr txBox="1"/>
            <p:nvPr/>
          </p:nvSpPr>
          <p:spPr>
            <a:xfrm>
              <a:off x="6075120" y="3538549"/>
              <a:ext cx="34664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Leadership </a:t>
              </a:r>
              <a:r>
                <a:rPr lang="de-DE" b="1" dirty="0" err="1"/>
                <a:t>matters</a:t>
              </a:r>
              <a:r>
                <a:rPr lang="de-DE" b="1" dirty="0"/>
                <a:t> </a:t>
              </a:r>
              <a:r>
                <a:rPr lang="de-DE" b="1" dirty="0" err="1"/>
                <a:t>for</a:t>
              </a:r>
              <a:r>
                <a:rPr lang="de-DE" b="1" dirty="0"/>
                <a:t> </a:t>
              </a:r>
              <a:r>
                <a:rPr lang="de-DE" b="1" dirty="0" err="1"/>
                <a:t>the</a:t>
              </a:r>
              <a:r>
                <a:rPr lang="de-DE" b="1" dirty="0"/>
                <a:t> </a:t>
              </a:r>
              <a:br>
                <a:rPr lang="de-DE" b="1" dirty="0"/>
              </a:br>
              <a:r>
                <a:rPr lang="de-DE" b="1" dirty="0" err="1"/>
                <a:t>effectiveness</a:t>
              </a:r>
              <a:r>
                <a:rPr lang="de-DE" b="1" dirty="0"/>
                <a:t> </a:t>
              </a:r>
              <a:r>
                <a:rPr lang="de-DE" b="1" dirty="0" err="1"/>
                <a:t>of</a:t>
              </a:r>
              <a:r>
                <a:rPr lang="de-DE" b="1" dirty="0"/>
                <a:t> </a:t>
              </a:r>
              <a:r>
                <a:rPr lang="de-DE" b="1" dirty="0" err="1"/>
                <a:t>organizations</a:t>
              </a:r>
              <a:endParaRPr lang="de-DE" b="1" dirty="0"/>
            </a:p>
            <a:p>
              <a:pPr algn="ctr"/>
              <a:r>
                <a:rPr lang="de-DE" dirty="0"/>
                <a:t>(</a:t>
              </a:r>
              <a:r>
                <a:rPr lang="de-DE" dirty="0" err="1"/>
                <a:t>studies</a:t>
              </a:r>
              <a:r>
                <a:rPr lang="de-DE" dirty="0"/>
                <a:t> on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impact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business</a:t>
              </a:r>
              <a:br>
                <a:rPr lang="de-DE" dirty="0"/>
              </a:br>
              <a:r>
                <a:rPr lang="de-DE" dirty="0" err="1"/>
                <a:t>leaders</a:t>
              </a:r>
              <a:r>
                <a:rPr lang="de-DE" dirty="0"/>
                <a:t> on </a:t>
              </a:r>
              <a:r>
                <a:rPr lang="de-DE" dirty="0" err="1"/>
                <a:t>economic</a:t>
              </a:r>
              <a:r>
                <a:rPr lang="de-DE" dirty="0"/>
                <a:t> </a:t>
              </a:r>
              <a:r>
                <a:rPr lang="de-DE" dirty="0" err="1"/>
                <a:t>performance</a:t>
              </a:r>
              <a:r>
                <a:rPr lang="de-DE" dirty="0"/>
                <a:t>)</a:t>
              </a:r>
              <a:endParaRPr lang="de-AT" dirty="0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E2571CE7-1742-B67C-E14D-96C56FEEDF83}"/>
                </a:ext>
              </a:extLst>
            </p:cNvPr>
            <p:cNvSpPr txBox="1"/>
            <p:nvPr/>
          </p:nvSpPr>
          <p:spPr>
            <a:xfrm>
              <a:off x="6233086" y="5042222"/>
              <a:ext cx="3129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dirty="0" err="1"/>
                <a:t>Especially</a:t>
              </a:r>
              <a:r>
                <a:rPr lang="de-AT" dirty="0"/>
                <a:t> in </a:t>
              </a:r>
              <a:r>
                <a:rPr lang="de-AT" dirty="0" err="1"/>
                <a:t>complex</a:t>
              </a:r>
              <a:r>
                <a:rPr lang="de-AT" dirty="0"/>
                <a:t> </a:t>
              </a:r>
              <a:r>
                <a:rPr lang="de-AT" dirty="0" err="1"/>
                <a:t>situations</a:t>
              </a:r>
              <a:endParaRPr lang="de-AT" dirty="0"/>
            </a:p>
            <a:p>
              <a:pPr algn="ctr"/>
              <a:r>
                <a:rPr lang="de-AT" dirty="0"/>
                <a:t>(</a:t>
              </a:r>
              <a:r>
                <a:rPr lang="de-AT" dirty="0" err="1"/>
                <a:t>ʻwicked</a:t>
              </a:r>
              <a:r>
                <a:rPr lang="de-AT" dirty="0"/>
                <a:t> </a:t>
              </a:r>
              <a:r>
                <a:rPr lang="de-AT" dirty="0" err="1"/>
                <a:t>problemsʼ</a:t>
              </a:r>
              <a:r>
                <a:rPr lang="de-AT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8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401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wicked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problems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A82167-EA9C-556A-7CC4-00AB3D522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7" y="1909407"/>
            <a:ext cx="10888008" cy="3748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C766D5F-D0B0-C61D-BDA3-6E8D2F91B5A5}"/>
              </a:ext>
            </a:extLst>
          </p:cNvPr>
          <p:cNvSpPr txBox="1"/>
          <p:nvPr/>
        </p:nvSpPr>
        <p:spPr>
          <a:xfrm>
            <a:off x="395536" y="6673334"/>
            <a:ext cx="46057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Picture source: Pittino (2022), </a:t>
            </a:r>
            <a:r>
              <a:rPr lang="en-GB" sz="600" dirty="0"/>
              <a:t>inspired by concepts in </a:t>
            </a:r>
            <a:r>
              <a:rPr lang="en-US" sz="600" dirty="0"/>
              <a:t>Grint, K. (2010). Leadership: A Very Short Introduction. Oxford: Oxford University Press.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15549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296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Defining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characteristics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wicked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766D5F-D0B0-C61D-BDA3-6E8D2F91B5A5}"/>
              </a:ext>
            </a:extLst>
          </p:cNvPr>
          <p:cNvSpPr txBox="1"/>
          <p:nvPr/>
        </p:nvSpPr>
        <p:spPr>
          <a:xfrm>
            <a:off x="395536" y="6673334"/>
            <a:ext cx="1063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Picture source: </a:t>
            </a:r>
            <a:r>
              <a:rPr lang="de-AT" sz="600" dirty="0"/>
              <a:t>pixabay.com</a:t>
            </a:r>
            <a:endParaRPr lang="de-DE" sz="6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50979A0-088F-0548-3893-170DC21B7907}"/>
              </a:ext>
            </a:extLst>
          </p:cNvPr>
          <p:cNvGrpSpPr/>
          <p:nvPr/>
        </p:nvGrpSpPr>
        <p:grpSpPr>
          <a:xfrm>
            <a:off x="4044662" y="1997526"/>
            <a:ext cx="8804827" cy="463190"/>
            <a:chOff x="1433831" y="3807309"/>
            <a:chExt cx="8804827" cy="46319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B1190B0-3971-214F-6918-065111673DA0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Pfeil nach rechts 35">
              <a:extLst>
                <a:ext uri="{FF2B5EF4-FFF2-40B4-BE49-F238E27FC236}">
                  <a16:creationId xmlns:a16="http://schemas.microsoft.com/office/drawing/2014/main" id="{6C821EFF-758D-0E98-E10A-0672FFF47EB4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EC06B-6276-4281-38A5-8C9032645B51}"/>
                </a:ext>
              </a:extLst>
            </p:cNvPr>
            <p:cNvSpPr txBox="1"/>
            <p:nvPr/>
          </p:nvSpPr>
          <p:spPr>
            <a:xfrm>
              <a:off x="1974896" y="3854238"/>
              <a:ext cx="8263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Wicked problems cannot be described or ‘formulated’ in a definitive way 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D555086-F9E3-3201-1B7A-F348FACA76FD}"/>
              </a:ext>
            </a:extLst>
          </p:cNvPr>
          <p:cNvGrpSpPr/>
          <p:nvPr/>
        </p:nvGrpSpPr>
        <p:grpSpPr>
          <a:xfrm>
            <a:off x="4044662" y="2730951"/>
            <a:ext cx="8804827" cy="463190"/>
            <a:chOff x="1433831" y="3807309"/>
            <a:chExt cx="8804827" cy="46319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C0E6009-E5AB-C585-6464-3E09FBA2D4A3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1" name="Pfeil nach rechts 35">
              <a:extLst>
                <a:ext uri="{FF2B5EF4-FFF2-40B4-BE49-F238E27FC236}">
                  <a16:creationId xmlns:a16="http://schemas.microsoft.com/office/drawing/2014/main" id="{9474C964-B41C-0A3C-B8C9-9B9A38E38BD6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4414152-C2E2-62AF-3C82-BA47944A4B55}"/>
                </a:ext>
              </a:extLst>
            </p:cNvPr>
            <p:cNvSpPr txBox="1"/>
            <p:nvPr/>
          </p:nvSpPr>
          <p:spPr>
            <a:xfrm>
              <a:off x="1974896" y="3854238"/>
              <a:ext cx="8263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There is no ‘stopping rule’ for a wicked problem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6359DCD-0069-4037-5B55-232E7ABCCBAA}"/>
              </a:ext>
            </a:extLst>
          </p:cNvPr>
          <p:cNvGrpSpPr/>
          <p:nvPr/>
        </p:nvGrpSpPr>
        <p:grpSpPr>
          <a:xfrm>
            <a:off x="4032276" y="3455921"/>
            <a:ext cx="8804827" cy="463190"/>
            <a:chOff x="1433831" y="3807309"/>
            <a:chExt cx="8804827" cy="46319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90949A7-97FD-2B99-6C73-E5E76536A81D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5" name="Pfeil nach rechts 35">
              <a:extLst>
                <a:ext uri="{FF2B5EF4-FFF2-40B4-BE49-F238E27FC236}">
                  <a16:creationId xmlns:a16="http://schemas.microsoft.com/office/drawing/2014/main" id="{1691D241-A88F-4E56-CA57-7CD05F5CDCC6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64CC1A5-2CE4-B26D-39B1-E2B5C112F167}"/>
                </a:ext>
              </a:extLst>
            </p:cNvPr>
            <p:cNvSpPr txBox="1"/>
            <p:nvPr/>
          </p:nvSpPr>
          <p:spPr>
            <a:xfrm>
              <a:off x="1974896" y="3854238"/>
              <a:ext cx="8263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Solutions to wicked problems are ‘one-shot operations.’</a:t>
              </a:r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FCE7E31A-8493-A9F9-2F2A-595C7A1EE798}"/>
              </a:ext>
            </a:extLst>
          </p:cNvPr>
          <p:cNvSpPr/>
          <p:nvPr/>
        </p:nvSpPr>
        <p:spPr>
          <a:xfrm>
            <a:off x="927092" y="4515330"/>
            <a:ext cx="9594431" cy="1331653"/>
          </a:xfrm>
          <a:prstGeom prst="rect">
            <a:avLst/>
          </a:prstGeom>
          <a:solidFill>
            <a:srgbClr val="1C78AB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>
                <a:solidFill>
                  <a:schemeClr val="bg1"/>
                </a:solidFill>
              </a:rPr>
              <a:t>Wicked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problems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can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only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be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addressed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through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leadership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dirty="0">
                <a:solidFill>
                  <a:schemeClr val="bg1"/>
                </a:solidFill>
              </a:rPr>
              <a:t>(</a:t>
            </a:r>
            <a:r>
              <a:rPr lang="de-AT" dirty="0" err="1">
                <a:solidFill>
                  <a:schemeClr val="bg1"/>
                </a:solidFill>
              </a:rPr>
              <a:t>by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guiding</a:t>
            </a:r>
            <a:r>
              <a:rPr lang="de-AT" dirty="0">
                <a:solidFill>
                  <a:schemeClr val="bg1"/>
                </a:solidFill>
              </a:rPr>
              <a:t> a </a:t>
            </a:r>
            <a:r>
              <a:rPr lang="de-AT" dirty="0" err="1">
                <a:solidFill>
                  <a:schemeClr val="bg1"/>
                </a:solidFill>
              </a:rPr>
              <a:t>process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of</a:t>
            </a:r>
            <a:r>
              <a:rPr lang="de-AT" dirty="0">
                <a:solidFill>
                  <a:schemeClr val="bg1"/>
                </a:solidFill>
              </a:rPr>
              <a:t> </a:t>
            </a:r>
            <a:br>
              <a:rPr lang="de-AT" dirty="0">
                <a:solidFill>
                  <a:schemeClr val="bg1"/>
                </a:solidFill>
              </a:rPr>
            </a:br>
            <a:r>
              <a:rPr lang="de-AT" dirty="0">
                <a:solidFill>
                  <a:schemeClr val="bg1"/>
                </a:solidFill>
              </a:rPr>
              <a:t>social </a:t>
            </a:r>
            <a:r>
              <a:rPr lang="de-AT" dirty="0" err="1">
                <a:solidFill>
                  <a:schemeClr val="bg1"/>
                </a:solidFill>
              </a:rPr>
              <a:t>influence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involving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collaboration</a:t>
            </a:r>
            <a:r>
              <a:rPr lang="de-AT" dirty="0">
                <a:solidFill>
                  <a:schemeClr val="bg1"/>
                </a:solidFill>
              </a:rPr>
              <a:t>, </a:t>
            </a:r>
            <a:r>
              <a:rPr lang="de-AT" dirty="0" err="1">
                <a:solidFill>
                  <a:schemeClr val="bg1"/>
                </a:solidFill>
              </a:rPr>
              <a:t>shared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goals</a:t>
            </a:r>
            <a:r>
              <a:rPr lang="de-AT" dirty="0">
                <a:solidFill>
                  <a:schemeClr val="bg1"/>
                </a:solidFill>
              </a:rPr>
              <a:t>, and </a:t>
            </a:r>
            <a:r>
              <a:rPr lang="de-AT" dirty="0" err="1">
                <a:solidFill>
                  <a:schemeClr val="bg1"/>
                </a:solidFill>
              </a:rPr>
              <a:t>joint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problem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solving</a:t>
            </a:r>
            <a:r>
              <a:rPr lang="de-AT" dirty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en-US" altLang="de-DE" dirty="0">
                <a:solidFill>
                  <a:schemeClr val="bg1"/>
                </a:solidFill>
              </a:rPr>
              <a:t>Leadership effectiveness can be ultimately assessed by the ability to work with wicked problems.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807EA839-B32E-F5E0-39F9-7D5F2F94F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0" r="20107"/>
          <a:stretch/>
        </p:blipFill>
        <p:spPr>
          <a:xfrm>
            <a:off x="927092" y="1914625"/>
            <a:ext cx="2860225" cy="19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135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5 </a:t>
            </a:r>
            <a:r>
              <a:rPr lang="de-DE" sz="3600" dirty="0" err="1">
                <a:solidFill>
                  <a:schemeClr val="bg1"/>
                </a:solidFill>
              </a:rPr>
              <a:t>phases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dealing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with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wicked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766D5F-D0B0-C61D-BDA3-6E8D2F91B5A5}"/>
              </a:ext>
            </a:extLst>
          </p:cNvPr>
          <p:cNvSpPr txBox="1"/>
          <p:nvPr/>
        </p:nvSpPr>
        <p:spPr>
          <a:xfrm>
            <a:off x="395536" y="6673334"/>
            <a:ext cx="102980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(2022), </a:t>
            </a:r>
            <a:r>
              <a:rPr lang="en-GB" sz="600" dirty="0"/>
              <a:t>inspired by concepts in </a:t>
            </a:r>
            <a:r>
              <a:rPr lang="it-IT" sz="600" dirty="0"/>
              <a:t>A</a:t>
            </a:r>
            <a:r>
              <a:rPr lang="en-US" sz="600" dirty="0" err="1"/>
              <a:t>dapted</a:t>
            </a:r>
            <a:r>
              <a:rPr lang="en-US" sz="600" dirty="0"/>
              <a:t> from </a:t>
            </a:r>
            <a:r>
              <a:rPr lang="en-US" sz="600" dirty="0" err="1"/>
              <a:t>Karelaia</a:t>
            </a:r>
            <a:r>
              <a:rPr lang="en-US" sz="600" dirty="0"/>
              <a:t>, N., &amp; Van der </a:t>
            </a:r>
            <a:r>
              <a:rPr lang="en-US" sz="600" dirty="0" err="1"/>
              <a:t>Heyden</a:t>
            </a:r>
            <a:r>
              <a:rPr lang="en-US" sz="600" dirty="0"/>
              <a:t>, L. (2020). Leadership in wicked times. INSEAD Knowledge. </a:t>
            </a:r>
            <a:r>
              <a:rPr lang="en-US" sz="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https://knowledge.insead.edu/leadership-organisations/leadership-in-wicked-times-15286</a:t>
            </a:r>
            <a:r>
              <a:rPr lang="en-US" sz="600" dirty="0"/>
              <a:t>, published October 13 2020, accessed April 13 2022. Picture source: pixabay.com</a:t>
            </a:r>
            <a:endParaRPr lang="de-DE" sz="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E74FE7-07D0-4330-A1E9-F77B6DB552D0}"/>
              </a:ext>
            </a:extLst>
          </p:cNvPr>
          <p:cNvGrpSpPr/>
          <p:nvPr/>
        </p:nvGrpSpPr>
        <p:grpSpPr>
          <a:xfrm>
            <a:off x="613460" y="2977893"/>
            <a:ext cx="1311641" cy="1327454"/>
            <a:chOff x="613460" y="2977893"/>
            <a:chExt cx="1311641" cy="132745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9EC06B7-2D4D-687B-0280-3BA47D38F4A3}"/>
                </a:ext>
              </a:extLst>
            </p:cNvPr>
            <p:cNvSpPr/>
            <p:nvPr/>
          </p:nvSpPr>
          <p:spPr>
            <a:xfrm>
              <a:off x="1029713" y="2977893"/>
              <a:ext cx="593433" cy="55675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24C3E30-5B01-F379-DD01-777E04246E0C}"/>
                </a:ext>
              </a:extLst>
            </p:cNvPr>
            <p:cNvSpPr txBox="1"/>
            <p:nvPr/>
          </p:nvSpPr>
          <p:spPr>
            <a:xfrm>
              <a:off x="613460" y="3659016"/>
              <a:ext cx="1311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Framing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br>
                <a:rPr lang="de-DE" dirty="0"/>
              </a:br>
              <a:r>
                <a:rPr lang="de-DE" dirty="0" err="1"/>
                <a:t>problem</a:t>
              </a:r>
              <a:endParaRPr lang="de-DE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B8AFF66-E41C-6D31-BF95-629D94A4684E}"/>
              </a:ext>
            </a:extLst>
          </p:cNvPr>
          <p:cNvGrpSpPr/>
          <p:nvPr/>
        </p:nvGrpSpPr>
        <p:grpSpPr>
          <a:xfrm>
            <a:off x="1735954" y="2977893"/>
            <a:ext cx="2108870" cy="1604453"/>
            <a:chOff x="1735954" y="2977893"/>
            <a:chExt cx="2108870" cy="1604453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C422E40-3133-05F7-F15B-EC70DC29CA49}"/>
                </a:ext>
              </a:extLst>
            </p:cNvPr>
            <p:cNvSpPr/>
            <p:nvPr/>
          </p:nvSpPr>
          <p:spPr>
            <a:xfrm>
              <a:off x="3002205" y="2977893"/>
              <a:ext cx="593433" cy="55675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C8EB0EFF-72E2-203F-910B-B9EA290B3989}"/>
                </a:ext>
              </a:extLst>
            </p:cNvPr>
            <p:cNvSpPr txBox="1"/>
            <p:nvPr/>
          </p:nvSpPr>
          <p:spPr>
            <a:xfrm>
              <a:off x="2587171" y="3659016"/>
              <a:ext cx="12576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Patiently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b="1" dirty="0" err="1"/>
                <a:t>exploring</a:t>
              </a:r>
              <a:br>
                <a:rPr lang="de-DE" dirty="0"/>
              </a:b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options</a:t>
              </a:r>
              <a:endParaRPr lang="de-DE" dirty="0"/>
            </a:p>
          </p:txBody>
        </p:sp>
        <p:sp>
          <p:nvSpPr>
            <p:cNvPr id="43" name="Pfeil nach rechts 4">
              <a:extLst>
                <a:ext uri="{FF2B5EF4-FFF2-40B4-BE49-F238E27FC236}">
                  <a16:creationId xmlns:a16="http://schemas.microsoft.com/office/drawing/2014/main" id="{62A19C27-DC4A-53C8-7930-33FAF23B76E9}"/>
                </a:ext>
              </a:extLst>
            </p:cNvPr>
            <p:cNvSpPr/>
            <p:nvPr/>
          </p:nvSpPr>
          <p:spPr>
            <a:xfrm>
              <a:off x="1735954" y="3110377"/>
              <a:ext cx="1204997" cy="2438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ill Sans MT" panose="020B0502020104020203" pitchFamily="34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B65788D-EDDF-A4A3-F5C7-C4AD63C0F986}"/>
              </a:ext>
            </a:extLst>
          </p:cNvPr>
          <p:cNvGrpSpPr/>
          <p:nvPr/>
        </p:nvGrpSpPr>
        <p:grpSpPr>
          <a:xfrm>
            <a:off x="3665958" y="2971688"/>
            <a:ext cx="2518346" cy="1881452"/>
            <a:chOff x="3665958" y="2971688"/>
            <a:chExt cx="2518346" cy="1881452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BEEAFDF-EFB3-B2E0-BA35-334A9A0D7198}"/>
                </a:ext>
              </a:extLst>
            </p:cNvPr>
            <p:cNvSpPr/>
            <p:nvPr/>
          </p:nvSpPr>
          <p:spPr>
            <a:xfrm>
              <a:off x="4923144" y="2971688"/>
              <a:ext cx="593433" cy="55675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B6DE0032-5DF4-B4E7-5BE6-160413A448C8}"/>
                </a:ext>
              </a:extLst>
            </p:cNvPr>
            <p:cNvSpPr txBox="1"/>
            <p:nvPr/>
          </p:nvSpPr>
          <p:spPr>
            <a:xfrm>
              <a:off x="4089563" y="3652811"/>
              <a:ext cx="20947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/>
                <a:t>Taking</a:t>
              </a:r>
              <a:r>
                <a:rPr lang="it-IT" dirty="0"/>
                <a:t> a </a:t>
              </a:r>
              <a:r>
                <a:rPr lang="it-IT" dirty="0" err="1"/>
                <a:t>firm</a:t>
              </a:r>
              <a:r>
                <a:rPr lang="it-IT" dirty="0"/>
                <a:t> </a:t>
              </a:r>
              <a:br>
                <a:rPr lang="it-IT" dirty="0"/>
              </a:br>
              <a:r>
                <a:rPr lang="it-IT" b="1" dirty="0" err="1"/>
                <a:t>decision</a:t>
              </a:r>
              <a:r>
                <a:rPr lang="it-IT" dirty="0"/>
                <a:t> and </a:t>
              </a:r>
              <a:r>
                <a:rPr lang="it-IT" dirty="0" err="1"/>
                <a:t>clearly</a:t>
              </a:r>
              <a:r>
                <a:rPr lang="it-IT" dirty="0"/>
                <a:t> </a:t>
              </a:r>
              <a:br>
                <a:rPr lang="it-IT" dirty="0"/>
              </a:br>
              <a:r>
                <a:rPr lang="it-IT" dirty="0" err="1"/>
                <a:t>explaining</a:t>
              </a:r>
              <a:r>
                <a:rPr lang="it-IT" dirty="0"/>
                <a:t> the </a:t>
              </a:r>
              <a:br>
                <a:rPr lang="it-IT" dirty="0"/>
              </a:br>
              <a:r>
                <a:rPr lang="it-IT" dirty="0" err="1"/>
                <a:t>motivation</a:t>
              </a:r>
              <a:r>
                <a:rPr lang="it-IT" dirty="0"/>
                <a:t> </a:t>
              </a:r>
              <a:r>
                <a:rPr lang="it-IT" dirty="0" err="1"/>
                <a:t>behind</a:t>
              </a:r>
              <a:r>
                <a:rPr lang="it-IT" dirty="0"/>
                <a:t> </a:t>
              </a:r>
              <a:r>
                <a:rPr lang="it-IT" dirty="0" err="1"/>
                <a:t>it</a:t>
              </a:r>
              <a:endParaRPr lang="de-DE" dirty="0"/>
            </a:p>
          </p:txBody>
        </p:sp>
        <p:sp>
          <p:nvSpPr>
            <p:cNvPr id="44" name="Pfeil nach rechts 48">
              <a:extLst>
                <a:ext uri="{FF2B5EF4-FFF2-40B4-BE49-F238E27FC236}">
                  <a16:creationId xmlns:a16="http://schemas.microsoft.com/office/drawing/2014/main" id="{94F15E63-8BD6-311F-F035-BEBE3D43FB1B}"/>
                </a:ext>
              </a:extLst>
            </p:cNvPr>
            <p:cNvSpPr/>
            <p:nvPr/>
          </p:nvSpPr>
          <p:spPr>
            <a:xfrm>
              <a:off x="3665958" y="3110377"/>
              <a:ext cx="1204997" cy="2438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ill Sans MT" panose="020B0502020104020203" pitchFamily="34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02F5FBF-8173-1DEF-571A-CF067FB053DE}"/>
              </a:ext>
            </a:extLst>
          </p:cNvPr>
          <p:cNvGrpSpPr/>
          <p:nvPr/>
        </p:nvGrpSpPr>
        <p:grpSpPr>
          <a:xfrm>
            <a:off x="5580225" y="2953919"/>
            <a:ext cx="2243350" cy="1327454"/>
            <a:chOff x="5580225" y="2953919"/>
            <a:chExt cx="2243350" cy="1327454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D59FA2DB-8CFD-4036-E28D-2BEE2B4E1F94}"/>
                </a:ext>
              </a:extLst>
            </p:cNvPr>
            <p:cNvSpPr/>
            <p:nvPr/>
          </p:nvSpPr>
          <p:spPr>
            <a:xfrm>
              <a:off x="6832003" y="2953919"/>
              <a:ext cx="593433" cy="55675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FE43FE0-098D-B36A-5FD4-4DF894D8BDB1}"/>
                </a:ext>
              </a:extLst>
            </p:cNvPr>
            <p:cNvSpPr txBox="1"/>
            <p:nvPr/>
          </p:nvSpPr>
          <p:spPr>
            <a:xfrm>
              <a:off x="6268021" y="3635042"/>
              <a:ext cx="155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Executing</a:t>
              </a:r>
              <a:r>
                <a:rPr lang="de-DE" dirty="0"/>
                <a:t> </a:t>
              </a:r>
              <a:r>
                <a:rPr lang="de-DE" dirty="0" err="1"/>
                <a:t>with</a:t>
              </a:r>
              <a:br>
                <a:rPr lang="de-DE" dirty="0"/>
              </a:br>
              <a:r>
                <a:rPr lang="de-DE" b="1" dirty="0" err="1"/>
                <a:t>commitment</a:t>
              </a:r>
              <a:endParaRPr lang="de-DE" b="1" dirty="0"/>
            </a:p>
          </p:txBody>
        </p:sp>
        <p:sp>
          <p:nvSpPr>
            <p:cNvPr id="45" name="Pfeil nach rechts 51">
              <a:extLst>
                <a:ext uri="{FF2B5EF4-FFF2-40B4-BE49-F238E27FC236}">
                  <a16:creationId xmlns:a16="http://schemas.microsoft.com/office/drawing/2014/main" id="{E9748F38-4F07-12BD-C07D-E397F08E29F5}"/>
                </a:ext>
              </a:extLst>
            </p:cNvPr>
            <p:cNvSpPr/>
            <p:nvPr/>
          </p:nvSpPr>
          <p:spPr>
            <a:xfrm>
              <a:off x="5580225" y="3089251"/>
              <a:ext cx="1204997" cy="2438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ill Sans MT" panose="020B0502020104020203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192504-F286-6026-B22C-CE2E01FC2298}"/>
              </a:ext>
            </a:extLst>
          </p:cNvPr>
          <p:cNvGrpSpPr/>
          <p:nvPr/>
        </p:nvGrpSpPr>
        <p:grpSpPr>
          <a:xfrm>
            <a:off x="7504821" y="2971688"/>
            <a:ext cx="2517910" cy="1881452"/>
            <a:chOff x="7504821" y="2971688"/>
            <a:chExt cx="2517910" cy="1881452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C555D92-13AB-EC5D-D5AA-ED00EF387A32}"/>
                </a:ext>
              </a:extLst>
            </p:cNvPr>
            <p:cNvSpPr/>
            <p:nvPr/>
          </p:nvSpPr>
          <p:spPr>
            <a:xfrm>
              <a:off x="8776127" y="2971688"/>
              <a:ext cx="593433" cy="55675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Gill Sans MT" panose="020B0502020104020203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A4CB9795-46CA-DA19-F690-F05F4093F2CA}"/>
                </a:ext>
              </a:extLst>
            </p:cNvPr>
            <p:cNvSpPr txBox="1"/>
            <p:nvPr/>
          </p:nvSpPr>
          <p:spPr>
            <a:xfrm>
              <a:off x="7957102" y="3652811"/>
              <a:ext cx="20656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/>
                <a:t>Assessing</a:t>
              </a:r>
              <a:r>
                <a:rPr lang="it-IT" dirty="0"/>
                <a:t> the </a:t>
              </a:r>
            </a:p>
            <a:p>
              <a:pPr algn="ctr"/>
              <a:r>
                <a:rPr lang="it-IT" dirty="0" err="1"/>
                <a:t>outcomes</a:t>
              </a:r>
              <a:r>
                <a:rPr lang="it-IT" dirty="0"/>
                <a:t>, </a:t>
              </a:r>
              <a:r>
                <a:rPr lang="it-IT" b="1" dirty="0"/>
                <a:t>learning </a:t>
              </a:r>
              <a:br>
                <a:rPr lang="it-IT" b="1" dirty="0"/>
              </a:br>
              <a:r>
                <a:rPr lang="it-IT" b="1" dirty="0"/>
                <a:t>to </a:t>
              </a:r>
              <a:r>
                <a:rPr lang="it-IT" b="1" dirty="0" err="1"/>
                <a:t>adapt</a:t>
              </a:r>
              <a:r>
                <a:rPr lang="it-IT" dirty="0"/>
                <a:t>, and </a:t>
              </a:r>
            </a:p>
            <a:p>
              <a:pPr algn="ctr"/>
              <a:r>
                <a:rPr lang="it-IT" dirty="0" err="1"/>
                <a:t>starting</a:t>
              </a:r>
              <a:r>
                <a:rPr lang="it-IT" dirty="0"/>
                <a:t> </a:t>
              </a:r>
              <a:r>
                <a:rPr lang="it-IT" dirty="0" err="1"/>
                <a:t>again</a:t>
              </a:r>
              <a:endParaRPr lang="de-DE" dirty="0"/>
            </a:p>
          </p:txBody>
        </p:sp>
        <p:sp>
          <p:nvSpPr>
            <p:cNvPr id="46" name="Pfeil nach rechts 54">
              <a:extLst>
                <a:ext uri="{FF2B5EF4-FFF2-40B4-BE49-F238E27FC236}">
                  <a16:creationId xmlns:a16="http://schemas.microsoft.com/office/drawing/2014/main" id="{B532FEC6-2386-9160-B7B5-05E10EF07904}"/>
                </a:ext>
              </a:extLst>
            </p:cNvPr>
            <p:cNvSpPr/>
            <p:nvPr/>
          </p:nvSpPr>
          <p:spPr>
            <a:xfrm>
              <a:off x="7504821" y="3089251"/>
              <a:ext cx="1204997" cy="2438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ill Sans MT" panose="020B0502020104020203" pitchFamily="34" charset="0"/>
              </a:endParaRPr>
            </a:p>
          </p:txBody>
        </p:sp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8637EDBE-C873-1752-6B3A-3C06DE79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7" y="1088517"/>
            <a:ext cx="2228088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62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and </a:t>
            </a:r>
            <a:r>
              <a:rPr lang="de-DE" sz="3600" dirty="0" err="1">
                <a:solidFill>
                  <a:schemeClr val="bg1"/>
                </a:solidFill>
              </a:rPr>
              <a:t>management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31485D3-AB39-EFE9-48C9-2AA572403924}"/>
              </a:ext>
            </a:extLst>
          </p:cNvPr>
          <p:cNvSpPr/>
          <p:nvPr/>
        </p:nvSpPr>
        <p:spPr>
          <a:xfrm>
            <a:off x="1806022" y="1318708"/>
            <a:ext cx="2680253" cy="8339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MANAGEMENT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83C298-AFC7-AD27-8247-5CDBAC5522E7}"/>
              </a:ext>
            </a:extLst>
          </p:cNvPr>
          <p:cNvSpPr/>
          <p:nvPr/>
        </p:nvSpPr>
        <p:spPr>
          <a:xfrm>
            <a:off x="5231432" y="1318708"/>
            <a:ext cx="2680253" cy="8339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LEADERSHIP</a:t>
            </a:r>
            <a:endParaRPr lang="de-DE" sz="1200" b="1" dirty="0">
              <a:solidFill>
                <a:schemeClr val="bg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F02D0E6-F877-49E9-E6B5-3F97379A0869}"/>
              </a:ext>
            </a:extLst>
          </p:cNvPr>
          <p:cNvGrpSpPr/>
          <p:nvPr/>
        </p:nvGrpSpPr>
        <p:grpSpPr>
          <a:xfrm>
            <a:off x="1806023" y="2247901"/>
            <a:ext cx="6165019" cy="752477"/>
            <a:chOff x="1806023" y="2247901"/>
            <a:chExt cx="6165019" cy="752477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A6570C9-B42C-53DC-8900-D4D051CF09D9}"/>
                </a:ext>
              </a:extLst>
            </p:cNvPr>
            <p:cNvSpPr/>
            <p:nvPr/>
          </p:nvSpPr>
          <p:spPr>
            <a:xfrm>
              <a:off x="1806023" y="2247901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Ensure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order</a:t>
              </a:r>
              <a:r>
                <a:rPr lang="de-AT" sz="1400" dirty="0">
                  <a:solidFill>
                    <a:schemeClr val="tx1"/>
                  </a:solidFill>
                </a:rPr>
                <a:t> and </a:t>
              </a:r>
              <a:r>
                <a:rPr lang="de-AT" sz="1400" dirty="0" err="1">
                  <a:solidFill>
                    <a:schemeClr val="tx1"/>
                  </a:solidFill>
                </a:rPr>
                <a:t>consistency</a:t>
              </a:r>
              <a:r>
                <a:rPr lang="de-AT" sz="1400" dirty="0">
                  <a:solidFill>
                    <a:schemeClr val="tx1"/>
                  </a:solidFill>
                </a:rPr>
                <a:t> in </a:t>
              </a:r>
              <a:r>
                <a:rPr lang="de-AT" sz="1400" dirty="0" err="1">
                  <a:solidFill>
                    <a:schemeClr val="tx1"/>
                  </a:solidFill>
                </a:rPr>
                <a:t>existing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activities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8EF3BA15-E5FA-5E90-9BC6-D0288A672AA3}"/>
                </a:ext>
              </a:extLst>
            </p:cNvPr>
            <p:cNvSpPr/>
            <p:nvPr/>
          </p:nvSpPr>
          <p:spPr>
            <a:xfrm>
              <a:off x="5290789" y="2247901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Concerned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with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future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goals</a:t>
              </a:r>
              <a:r>
                <a:rPr lang="de-AT" sz="1400" dirty="0">
                  <a:solidFill>
                    <a:schemeClr val="tx1"/>
                  </a:solidFill>
                </a:rPr>
                <a:t> and </a:t>
              </a:r>
              <a:r>
                <a:rPr lang="de-AT" sz="1400" dirty="0" err="1">
                  <a:solidFill>
                    <a:schemeClr val="tx1"/>
                  </a:solidFill>
                </a:rPr>
                <a:t>change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F348607-E3B1-B7B8-EB67-22960AAF7598}"/>
              </a:ext>
            </a:extLst>
          </p:cNvPr>
          <p:cNvGrpSpPr/>
          <p:nvPr/>
        </p:nvGrpSpPr>
        <p:grpSpPr>
          <a:xfrm>
            <a:off x="1806022" y="3052761"/>
            <a:ext cx="6165020" cy="766772"/>
            <a:chOff x="1806022" y="3052761"/>
            <a:chExt cx="6165020" cy="766772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C3037F8-E8FB-21CA-C4B7-BA7098F6A87A}"/>
                </a:ext>
              </a:extLst>
            </p:cNvPr>
            <p:cNvSpPr/>
            <p:nvPr/>
          </p:nvSpPr>
          <p:spPr>
            <a:xfrm>
              <a:off x="1806022" y="3067056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Focused</a:t>
              </a:r>
              <a:r>
                <a:rPr lang="de-AT" sz="1400" dirty="0">
                  <a:solidFill>
                    <a:schemeClr val="tx1"/>
                  </a:solidFill>
                </a:rPr>
                <a:t> on </a:t>
              </a:r>
              <a:r>
                <a:rPr lang="de-AT" sz="1400" dirty="0" err="1">
                  <a:solidFill>
                    <a:schemeClr val="tx1"/>
                  </a:solidFill>
                </a:rPr>
                <a:t>efficiency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140D8B2E-A741-F0DE-398F-69AE69321CD0}"/>
                </a:ext>
              </a:extLst>
            </p:cNvPr>
            <p:cNvSpPr/>
            <p:nvPr/>
          </p:nvSpPr>
          <p:spPr>
            <a:xfrm>
              <a:off x="5290789" y="3052761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Focused</a:t>
              </a:r>
              <a:r>
                <a:rPr lang="de-AT" sz="1400" dirty="0">
                  <a:solidFill>
                    <a:schemeClr val="tx1"/>
                  </a:solidFill>
                </a:rPr>
                <a:t> on </a:t>
              </a:r>
              <a:r>
                <a:rPr lang="de-AT" sz="1400" dirty="0" err="1">
                  <a:solidFill>
                    <a:schemeClr val="tx1"/>
                  </a:solidFill>
                </a:rPr>
                <a:t>effectiveness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br>
                <a:rPr lang="de-AT" sz="1400" dirty="0">
                  <a:solidFill>
                    <a:schemeClr val="tx1"/>
                  </a:solidFill>
                </a:rPr>
              </a:br>
              <a:r>
                <a:rPr lang="de-AT" sz="1400" dirty="0">
                  <a:solidFill>
                    <a:schemeClr val="tx1"/>
                  </a:solidFill>
                </a:rPr>
                <a:t>(</a:t>
              </a:r>
              <a:r>
                <a:rPr lang="de-AT" sz="1400" dirty="0" err="1">
                  <a:solidFill>
                    <a:schemeClr val="tx1"/>
                  </a:solidFill>
                </a:rPr>
                <a:t>fulfilling</a:t>
              </a:r>
              <a:r>
                <a:rPr lang="de-AT" sz="1400" dirty="0">
                  <a:solidFill>
                    <a:schemeClr val="tx1"/>
                  </a:solidFill>
                </a:rPr>
                <a:t> an </a:t>
              </a:r>
              <a:r>
                <a:rPr lang="de-AT" sz="1400" dirty="0" err="1">
                  <a:solidFill>
                    <a:schemeClr val="tx1"/>
                  </a:solidFill>
                </a:rPr>
                <a:t>important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purpose</a:t>
              </a:r>
              <a:r>
                <a:rPr lang="de-AT" sz="1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702FBB8-C217-F107-A1B5-3460131861A8}"/>
              </a:ext>
            </a:extLst>
          </p:cNvPr>
          <p:cNvGrpSpPr/>
          <p:nvPr/>
        </p:nvGrpSpPr>
        <p:grpSpPr>
          <a:xfrm>
            <a:off x="1806022" y="3871916"/>
            <a:ext cx="6153980" cy="752477"/>
            <a:chOff x="1806022" y="3871916"/>
            <a:chExt cx="6153980" cy="752477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4124D8B-BD9C-64F0-600F-FBDC9CD68BC3}"/>
                </a:ext>
              </a:extLst>
            </p:cNvPr>
            <p:cNvSpPr/>
            <p:nvPr/>
          </p:nvSpPr>
          <p:spPr>
            <a:xfrm>
              <a:off x="1806022" y="3871916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Planning</a:t>
              </a:r>
              <a:r>
                <a:rPr lang="de-AT" sz="1400" dirty="0">
                  <a:solidFill>
                    <a:schemeClr val="tx1"/>
                  </a:solidFill>
                </a:rPr>
                <a:t>, </a:t>
              </a:r>
              <a:r>
                <a:rPr lang="de-AT" sz="1400" dirty="0" err="1">
                  <a:solidFill>
                    <a:schemeClr val="tx1"/>
                  </a:solidFill>
                </a:rPr>
                <a:t>organizing</a:t>
              </a:r>
              <a:r>
                <a:rPr lang="de-AT" sz="1400" dirty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staffing</a:t>
              </a:r>
              <a:r>
                <a:rPr lang="de-AT" sz="1400" dirty="0">
                  <a:solidFill>
                    <a:schemeClr val="tx1"/>
                  </a:solidFill>
                </a:rPr>
                <a:t>, </a:t>
              </a:r>
              <a:r>
                <a:rPr lang="de-AT" sz="1400" dirty="0" err="1">
                  <a:solidFill>
                    <a:schemeClr val="tx1"/>
                  </a:solidFill>
                </a:rPr>
                <a:t>controlling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CC7FC18C-0F7B-57BD-DCA5-CD5A54AC207E}"/>
                </a:ext>
              </a:extLst>
            </p:cNvPr>
            <p:cNvSpPr/>
            <p:nvPr/>
          </p:nvSpPr>
          <p:spPr>
            <a:xfrm>
              <a:off x="5279749" y="3871916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Influencing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the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context</a:t>
              </a:r>
              <a:r>
                <a:rPr lang="de-AT" sz="1400" dirty="0">
                  <a:solidFill>
                    <a:schemeClr val="tx1"/>
                  </a:solidFill>
                </a:rPr>
                <a:t> in </a:t>
              </a:r>
              <a:r>
                <a:rPr lang="de-AT" sz="1400" dirty="0" err="1">
                  <a:solidFill>
                    <a:schemeClr val="tx1"/>
                  </a:solidFill>
                </a:rPr>
                <a:t>which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people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work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92CEA3-6E1B-3239-989F-195470869C5B}"/>
              </a:ext>
            </a:extLst>
          </p:cNvPr>
          <p:cNvGrpSpPr/>
          <p:nvPr/>
        </p:nvGrpSpPr>
        <p:grpSpPr>
          <a:xfrm>
            <a:off x="1817062" y="4676776"/>
            <a:ext cx="6153980" cy="781046"/>
            <a:chOff x="1817062" y="4676776"/>
            <a:chExt cx="6153980" cy="781046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50355906-CEED-586E-016C-638CF2681245}"/>
                </a:ext>
              </a:extLst>
            </p:cNvPr>
            <p:cNvSpPr/>
            <p:nvPr/>
          </p:nvSpPr>
          <p:spPr>
            <a:xfrm>
              <a:off x="1817062" y="4676776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Orderliness</a:t>
              </a:r>
              <a:r>
                <a:rPr lang="de-AT" sz="1400" dirty="0">
                  <a:solidFill>
                    <a:schemeClr val="tx1"/>
                  </a:solidFill>
                </a:rPr>
                <a:t>, </a:t>
              </a:r>
              <a:r>
                <a:rPr lang="de-AT" sz="1400" dirty="0" err="1">
                  <a:solidFill>
                    <a:schemeClr val="tx1"/>
                  </a:solidFill>
                </a:rPr>
                <a:t>timeliness</a:t>
              </a:r>
              <a:r>
                <a:rPr lang="de-AT" sz="1400" dirty="0">
                  <a:solidFill>
                    <a:schemeClr val="tx1"/>
                  </a:solidFill>
                </a:rPr>
                <a:t>, </a:t>
              </a:r>
              <a:r>
                <a:rPr lang="de-AT" sz="1400" dirty="0" err="1">
                  <a:solidFill>
                    <a:schemeClr val="tx1"/>
                  </a:solidFill>
                </a:rPr>
                <a:t>motivating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extrinsically</a:t>
              </a:r>
              <a:r>
                <a:rPr lang="de-AT" sz="1400" dirty="0">
                  <a:solidFill>
                    <a:schemeClr val="tx1"/>
                  </a:solidFill>
                </a:rPr>
                <a:t>, </a:t>
              </a:r>
              <a:br>
                <a:rPr lang="de-AT" sz="1400" dirty="0">
                  <a:solidFill>
                    <a:schemeClr val="tx1"/>
                  </a:solidFill>
                </a:rPr>
              </a:br>
              <a:r>
                <a:rPr lang="de-AT" sz="1400" dirty="0" err="1">
                  <a:solidFill>
                    <a:schemeClr val="tx1"/>
                  </a:solidFill>
                </a:rPr>
                <a:t>rule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orientation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08F78855-0AB3-FDE1-5191-CCF2869C2ABC}"/>
                </a:ext>
              </a:extLst>
            </p:cNvPr>
            <p:cNvSpPr/>
            <p:nvPr/>
          </p:nvSpPr>
          <p:spPr>
            <a:xfrm>
              <a:off x="5290789" y="4705345"/>
              <a:ext cx="2680253" cy="752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>
                  <a:solidFill>
                    <a:schemeClr val="tx1"/>
                  </a:solidFill>
                </a:rPr>
                <a:t>Focused</a:t>
              </a:r>
              <a:r>
                <a:rPr lang="de-AT" sz="1400" dirty="0">
                  <a:solidFill>
                    <a:schemeClr val="tx1"/>
                  </a:solidFill>
                </a:rPr>
                <a:t> on organizational </a:t>
              </a:r>
              <a:r>
                <a:rPr lang="de-AT" sz="1400" dirty="0" err="1">
                  <a:solidFill>
                    <a:schemeClr val="tx1"/>
                  </a:solidFill>
                </a:rPr>
                <a:t>culture</a:t>
              </a:r>
              <a:r>
                <a:rPr lang="de-AT" sz="1400" dirty="0">
                  <a:solidFill>
                    <a:schemeClr val="tx1"/>
                  </a:solidFill>
                </a:rPr>
                <a:t> and </a:t>
              </a:r>
              <a:r>
                <a:rPr lang="de-AT" sz="1400" dirty="0" err="1">
                  <a:solidFill>
                    <a:schemeClr val="tx1"/>
                  </a:solidFill>
                </a:rPr>
                <a:t>climate</a:t>
              </a:r>
              <a:r>
                <a:rPr lang="de-AT" sz="1400" dirty="0">
                  <a:solidFill>
                    <a:schemeClr val="tx1"/>
                  </a:solidFill>
                </a:rPr>
                <a:t>, and </a:t>
              </a:r>
              <a:r>
                <a:rPr lang="de-AT" sz="1400" dirty="0" err="1">
                  <a:solidFill>
                    <a:schemeClr val="tx1"/>
                  </a:solidFill>
                </a:rPr>
                <a:t>employee</a:t>
              </a:r>
              <a:r>
                <a:rPr lang="de-AT" sz="1400" dirty="0">
                  <a:solidFill>
                    <a:schemeClr val="tx1"/>
                  </a:solidFill>
                </a:rPr>
                <a:t> </a:t>
              </a:r>
              <a:r>
                <a:rPr lang="de-AT" sz="1400" dirty="0" err="1">
                  <a:solidFill>
                    <a:schemeClr val="tx1"/>
                  </a:solidFill>
                </a:rPr>
                <a:t>engagement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6353D14-1937-40F5-103D-2753F1229D98}"/>
              </a:ext>
            </a:extLst>
          </p:cNvPr>
          <p:cNvGrpSpPr/>
          <p:nvPr/>
        </p:nvGrpSpPr>
        <p:grpSpPr>
          <a:xfrm>
            <a:off x="1817062" y="5659648"/>
            <a:ext cx="6153980" cy="868677"/>
            <a:chOff x="1817062" y="5659648"/>
            <a:chExt cx="6153980" cy="868677"/>
          </a:xfrm>
        </p:grpSpPr>
        <p:sp>
          <p:nvSpPr>
            <p:cNvPr id="9" name="Geschweifte Klammer rechts 8">
              <a:extLst>
                <a:ext uri="{FF2B5EF4-FFF2-40B4-BE49-F238E27FC236}">
                  <a16:creationId xmlns:a16="http://schemas.microsoft.com/office/drawing/2014/main" id="{468F1D09-248E-143E-CC9E-36BA0E63998B}"/>
                </a:ext>
              </a:extLst>
            </p:cNvPr>
            <p:cNvSpPr/>
            <p:nvPr/>
          </p:nvSpPr>
          <p:spPr>
            <a:xfrm rot="5400000">
              <a:off x="4674977" y="2801733"/>
              <a:ext cx="438150" cy="61539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869F86F-7CBC-C152-67C6-53928CCD617F}"/>
                </a:ext>
              </a:extLst>
            </p:cNvPr>
            <p:cNvSpPr txBox="1"/>
            <p:nvPr/>
          </p:nvSpPr>
          <p:spPr>
            <a:xfrm>
              <a:off x="3651051" y="6158993"/>
              <a:ext cx="2486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err="1"/>
                <a:t>Organizations</a:t>
              </a:r>
              <a:r>
                <a:rPr lang="de-AT" dirty="0"/>
                <a:t> </a:t>
              </a:r>
              <a:r>
                <a:rPr lang="de-AT" dirty="0" err="1"/>
                <a:t>need</a:t>
              </a:r>
              <a:r>
                <a:rPr lang="de-AT" dirty="0"/>
                <a:t> </a:t>
              </a:r>
              <a:r>
                <a:rPr lang="de-AT" dirty="0" err="1"/>
                <a:t>both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7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WHAT IS</a:t>
            </a:r>
          </a:p>
        </p:txBody>
      </p:sp>
      <p:sp>
        <p:nvSpPr>
          <p:cNvPr id="9" name="Rechteck 8"/>
          <p:cNvSpPr/>
          <p:nvPr/>
        </p:nvSpPr>
        <p:spPr>
          <a:xfrm>
            <a:off x="1810546" y="5289193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LEADERSHIP?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3880EE-8050-E2B8-19A0-424182AC2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26945" y="1178968"/>
            <a:ext cx="8162251" cy="28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FA17C1-5DED-6055-B6AF-22E47CE9A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57" y="1100503"/>
            <a:ext cx="8048313" cy="5366213"/>
          </a:xfrm>
          <a:prstGeom prst="rect">
            <a:avLst/>
          </a:prstGeom>
        </p:spPr>
      </p:pic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49524" y="2010548"/>
            <a:ext cx="4672626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1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pPr algn="ctr"/>
            <a:endParaRPr lang="de-DE" sz="2000" b="1" i="1" dirty="0"/>
          </a:p>
          <a:p>
            <a:pPr algn="ctr"/>
            <a:r>
              <a:rPr lang="de-DE" sz="3200" b="1" i="1" dirty="0"/>
              <a:t>THE CONCISE LEADERSHIP </a:t>
            </a:r>
            <a:br>
              <a:rPr lang="de-DE" sz="3200" b="1" i="1" dirty="0"/>
            </a:br>
            <a:r>
              <a:rPr lang="de-DE" sz="3200" b="1" i="1" dirty="0"/>
              <a:t>TEXTBOOK</a:t>
            </a:r>
          </a:p>
          <a:p>
            <a:pPr algn="ctr"/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/>
              <a:t>Author: Daniel Pittino</a:t>
            </a:r>
          </a:p>
          <a:p>
            <a:pPr algn="ctr"/>
            <a:r>
              <a:rPr lang="de-DE" sz="1400" dirty="0"/>
              <a:t>©2022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(planes): iStock/Dmitry Volkov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70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323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Describe</a:t>
            </a:r>
            <a:r>
              <a:rPr lang="de-DE" sz="1600" dirty="0"/>
              <a:t>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b="1" dirty="0" err="1"/>
              <a:t>leadership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all </a:t>
            </a:r>
            <a:r>
              <a:rPr lang="de-DE" sz="1600" dirty="0" err="1"/>
              <a:t>about</a:t>
            </a:r>
            <a:endParaRPr lang="de-DE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5119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Compare </a:t>
            </a:r>
            <a:r>
              <a:rPr lang="en-US" sz="1600" b="1" dirty="0"/>
              <a:t>different perspectives on the study of leadership</a:t>
            </a:r>
            <a:endParaRPr lang="de-DE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6949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Recognize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link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leadership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b="1" dirty="0" err="1"/>
              <a:t>ability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solve</a:t>
            </a:r>
            <a:r>
              <a:rPr lang="de-DE" sz="1600" b="1" dirty="0"/>
              <a:t> </a:t>
            </a:r>
            <a:r>
              <a:rPr lang="de-DE" sz="1600" b="1" dirty="0" err="1"/>
              <a:t>ʻwickedʼ</a:t>
            </a:r>
            <a:r>
              <a:rPr lang="de-DE" sz="1600" b="1" dirty="0"/>
              <a:t> </a:t>
            </a:r>
            <a:r>
              <a:rPr lang="de-DE" sz="1600" b="1" dirty="0" err="1"/>
              <a:t>problems</a:t>
            </a:r>
            <a:endParaRPr lang="de-DE" sz="1600" b="1" dirty="0"/>
          </a:p>
        </p:txBody>
      </p:sp>
      <p:sp>
        <p:nvSpPr>
          <p:cNvPr id="28" name="Rechteck 27"/>
          <p:cNvSpPr/>
          <p:nvPr/>
        </p:nvSpPr>
        <p:spPr>
          <a:xfrm>
            <a:off x="1381525" y="3937194"/>
            <a:ext cx="4356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Distinguish between </a:t>
            </a:r>
            <a:r>
              <a:rPr lang="en-US" sz="1600" b="1" dirty="0"/>
              <a:t>management and leadership</a:t>
            </a:r>
            <a:endParaRPr lang="de-DE" sz="1600" b="1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0453" y="3856216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04579" y="4101274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0289" y="4073292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4" y="1230957"/>
            <a:ext cx="2897181" cy="219552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642683" y="1733101"/>
            <a:ext cx="1730422" cy="1369393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816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2B30C02-F773-4F57-8281-ECCCA94B4B3E}"/>
              </a:ext>
            </a:extLst>
          </p:cNvPr>
          <p:cNvGrpSpPr/>
          <p:nvPr/>
        </p:nvGrpSpPr>
        <p:grpSpPr>
          <a:xfrm>
            <a:off x="1223710" y="1596160"/>
            <a:ext cx="9460333" cy="1604241"/>
            <a:chOff x="1119436" y="2302013"/>
            <a:chExt cx="9460333" cy="1604241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782391" y="2302013"/>
              <a:ext cx="8797378" cy="1604241"/>
              <a:chOff x="579710" y="1949136"/>
              <a:chExt cx="8797378" cy="1604241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585142" y="1949136"/>
                <a:ext cx="8703714" cy="1604241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579710" y="2306881"/>
                <a:ext cx="87973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/>
                  <a:t>Leadership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b="1" dirty="0" err="1"/>
                  <a:t>process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b="1" dirty="0"/>
                  <a:t>social </a:t>
                </a:r>
                <a:r>
                  <a:rPr lang="de-DE" sz="2400" b="1" dirty="0" err="1"/>
                  <a:t>influence</a:t>
                </a:r>
                <a:r>
                  <a:rPr lang="de-DE" sz="2400" b="1" dirty="0"/>
                  <a:t> </a:t>
                </a:r>
                <a:r>
                  <a:rPr lang="de-DE" sz="2400" dirty="0" err="1"/>
                  <a:t>aimed</a:t>
                </a:r>
                <a:r>
                  <a:rPr lang="de-DE" sz="2400" dirty="0"/>
                  <a:t> at </a:t>
                </a:r>
                <a:r>
                  <a:rPr lang="de-DE" sz="2400" b="1" dirty="0" err="1"/>
                  <a:t>reaching</a:t>
                </a:r>
                <a:r>
                  <a:rPr lang="de-DE" sz="2400" b="1" dirty="0"/>
                  <a:t> a </a:t>
                </a:r>
                <a:r>
                  <a:rPr lang="de-DE" sz="2400" b="1" dirty="0" err="1"/>
                  <a:t>common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goal</a:t>
                </a:r>
                <a:r>
                  <a:rPr lang="de-DE" sz="2400" b="1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group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organization</a:t>
                </a:r>
                <a:endParaRPr lang="de-DE" sz="2400" dirty="0"/>
              </a:p>
            </p:txBody>
          </p:sp>
        </p:grpSp>
        <p:sp>
          <p:nvSpPr>
            <p:cNvPr id="34" name="Rechteck 33"/>
            <p:cNvSpPr/>
            <p:nvPr/>
          </p:nvSpPr>
          <p:spPr>
            <a:xfrm>
              <a:off x="1119436" y="2302013"/>
              <a:ext cx="751186" cy="1604240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 rot="16200000">
              <a:off x="824258" y="2946360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3755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</a:t>
            </a:r>
            <a:r>
              <a:rPr lang="de-DE" sz="3600" dirty="0" err="1">
                <a:solidFill>
                  <a:schemeClr val="bg1"/>
                </a:solidFill>
              </a:rPr>
              <a:t>defined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D0F6E5-E3C9-E442-DB3A-FD245B7F4FEC}"/>
              </a:ext>
            </a:extLst>
          </p:cNvPr>
          <p:cNvGrpSpPr/>
          <p:nvPr/>
        </p:nvGrpSpPr>
        <p:grpSpPr>
          <a:xfrm>
            <a:off x="1396448" y="3617768"/>
            <a:ext cx="6653107" cy="463190"/>
            <a:chOff x="1433831" y="3807309"/>
            <a:chExt cx="6653107" cy="46319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742D22B-5D44-E315-21B8-3B8E0D31333D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" name="Pfeil nach rechts 35">
              <a:extLst>
                <a:ext uri="{FF2B5EF4-FFF2-40B4-BE49-F238E27FC236}">
                  <a16:creationId xmlns:a16="http://schemas.microsoft.com/office/drawing/2014/main" id="{F5B4864A-910F-EDCE-495B-A72FF4E94C0B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4AC3B8C-0C77-0F0C-8149-F6D2555E3F8A}"/>
                </a:ext>
              </a:extLst>
            </p:cNvPr>
            <p:cNvSpPr txBox="1"/>
            <p:nvPr/>
          </p:nvSpPr>
          <p:spPr>
            <a:xfrm>
              <a:off x="1974896" y="3831043"/>
              <a:ext cx="61120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Leadership needs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followership</a:t>
              </a:r>
              <a:endParaRPr lang="de-AT" sz="2000" b="1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CBBA5EA-A913-7B78-F0F2-6087726E3130}"/>
              </a:ext>
            </a:extLst>
          </p:cNvPr>
          <p:cNvGrpSpPr/>
          <p:nvPr/>
        </p:nvGrpSpPr>
        <p:grpSpPr>
          <a:xfrm>
            <a:off x="1396448" y="4364002"/>
            <a:ext cx="6653107" cy="734232"/>
            <a:chOff x="1433831" y="4553543"/>
            <a:chExt cx="6653107" cy="73423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993F514-9454-1C44-0B39-01E5F0EF3CC0}"/>
                </a:ext>
              </a:extLst>
            </p:cNvPr>
            <p:cNvSpPr/>
            <p:nvPr/>
          </p:nvSpPr>
          <p:spPr>
            <a:xfrm>
              <a:off x="1433831" y="4553543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9" name="Pfeil nach rechts 35">
              <a:extLst>
                <a:ext uri="{FF2B5EF4-FFF2-40B4-BE49-F238E27FC236}">
                  <a16:creationId xmlns:a16="http://schemas.microsoft.com/office/drawing/2014/main" id="{BD94BDFD-DB77-5176-712C-79571DF59A87}"/>
                </a:ext>
              </a:extLst>
            </p:cNvPr>
            <p:cNvSpPr/>
            <p:nvPr/>
          </p:nvSpPr>
          <p:spPr>
            <a:xfrm>
              <a:off x="1523536" y="4647640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3B01BEB-11E5-FBC9-0CEB-FEF2A5F684E4}"/>
                </a:ext>
              </a:extLst>
            </p:cNvPr>
            <p:cNvSpPr txBox="1"/>
            <p:nvPr/>
          </p:nvSpPr>
          <p:spPr>
            <a:xfrm>
              <a:off x="1974896" y="4579889"/>
              <a:ext cx="61120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is the person who guides the process of social influence toward the common goal</a:t>
              </a:r>
              <a:endParaRPr lang="de-AT" sz="20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6962230-F203-E292-F1B1-39D02CC75A96}"/>
              </a:ext>
            </a:extLst>
          </p:cNvPr>
          <p:cNvGrpSpPr/>
          <p:nvPr/>
        </p:nvGrpSpPr>
        <p:grpSpPr>
          <a:xfrm>
            <a:off x="1396448" y="5302465"/>
            <a:ext cx="6653107" cy="463190"/>
            <a:chOff x="1433831" y="5467943"/>
            <a:chExt cx="6653107" cy="46319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F2976CA-E84A-C1D6-EBC8-60368465E676}"/>
                </a:ext>
              </a:extLst>
            </p:cNvPr>
            <p:cNvSpPr/>
            <p:nvPr/>
          </p:nvSpPr>
          <p:spPr>
            <a:xfrm>
              <a:off x="1433831" y="5467943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2" name="Pfeil nach rechts 35">
              <a:extLst>
                <a:ext uri="{FF2B5EF4-FFF2-40B4-BE49-F238E27FC236}">
                  <a16:creationId xmlns:a16="http://schemas.microsoft.com/office/drawing/2014/main" id="{7E43455D-664D-5A5F-FF71-271D861B7564}"/>
                </a:ext>
              </a:extLst>
            </p:cNvPr>
            <p:cNvSpPr/>
            <p:nvPr/>
          </p:nvSpPr>
          <p:spPr>
            <a:xfrm>
              <a:off x="1523536" y="5562040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AFF1B56-3CF6-A886-E70A-8B7A9207B25C}"/>
                </a:ext>
              </a:extLst>
            </p:cNvPr>
            <p:cNvSpPr txBox="1"/>
            <p:nvPr/>
          </p:nvSpPr>
          <p:spPr>
            <a:xfrm>
              <a:off x="1974896" y="5491677"/>
              <a:ext cx="61120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Shared (joint) leadership 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possible</a:t>
              </a:r>
              <a:endParaRPr lang="de-A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3434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Sources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power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87414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The </a:t>
            </a:r>
            <a:r>
              <a:rPr lang="de-DE" sz="600" dirty="0" err="1"/>
              <a:t>sources</a:t>
            </a:r>
            <a:r>
              <a:rPr lang="de-DE" sz="600" dirty="0"/>
              <a:t> </a:t>
            </a:r>
            <a:r>
              <a:rPr lang="de-DE" sz="600" dirty="0" err="1"/>
              <a:t>of</a:t>
            </a:r>
            <a:r>
              <a:rPr lang="de-DE" sz="600" dirty="0"/>
              <a:t> power </a:t>
            </a:r>
            <a:r>
              <a:rPr lang="de-DE" sz="600" dirty="0" err="1"/>
              <a:t>are</a:t>
            </a:r>
            <a:r>
              <a:rPr lang="de-DE" sz="600" dirty="0"/>
              <a:t> </a:t>
            </a:r>
            <a:r>
              <a:rPr lang="de-DE" sz="600" dirty="0" err="1"/>
              <a:t>based</a:t>
            </a:r>
            <a:r>
              <a:rPr lang="de-DE" sz="600" dirty="0"/>
              <a:t> on </a:t>
            </a:r>
            <a:r>
              <a:rPr lang="en-US" sz="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French, J. P. R. Jr. &amp; Raven, B. (1968). The bases of social power. In: Cartwright, D. &amp; Zander, A. F. (eds), </a:t>
            </a:r>
            <a:r>
              <a:rPr lang="en-US" sz="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 Dynamics: Research and Theor</a:t>
            </a:r>
            <a:r>
              <a:rPr lang="en-US" sz="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y, 3rd ed, pp. 259–269. New York, NY: Harper &amp; Row.</a:t>
            </a:r>
            <a:r>
              <a:rPr lang="de-DE" sz="600" dirty="0" err="1"/>
              <a:t>Photo</a:t>
            </a:r>
            <a:r>
              <a:rPr lang="de-DE" sz="600" dirty="0"/>
              <a:t> source: </a:t>
            </a:r>
            <a:r>
              <a:rPr lang="de-DE" sz="600" dirty="0" err="1"/>
              <a:t>unsplash</a:t>
            </a:r>
            <a:r>
              <a:rPr lang="de-DE" sz="600" dirty="0"/>
              <a:t>/Miguel Bruna</a:t>
            </a:r>
          </a:p>
        </p:txBody>
      </p:sp>
      <p:sp>
        <p:nvSpPr>
          <p:cNvPr id="5" name="Ellipse 4"/>
          <p:cNvSpPr/>
          <p:nvPr/>
        </p:nvSpPr>
        <p:spPr>
          <a:xfrm>
            <a:off x="3737906" y="2403065"/>
            <a:ext cx="2845126" cy="28179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830077" y="2556801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power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derives from having exclusive access to information or knowledge that is important for others.</a:t>
            </a:r>
            <a:endParaRPr lang="de-A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710940" y="1156980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Referent power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based on viewing the leader as a reference point and as a person with whom followers can identify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830077" y="3994190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Coercive power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derives from the capacity to penalize or punish followers. </a:t>
            </a:r>
            <a:endParaRPr lang="de-A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3710940" y="5415496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Reward power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comes from the capacity to provide rewards to followers. </a:t>
            </a:r>
            <a:endParaRPr lang="de-A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613382" y="2556801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power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leader’s competence and/or expertise in specific fields. </a:t>
            </a:r>
            <a:endParaRPr lang="de-A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613382" y="3882058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Legitimate power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with holding a position that entails formal job authority. </a:t>
            </a:r>
            <a:endParaRPr lang="de-A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CD7DF0-22D0-8106-901F-841057F6BBB4}"/>
              </a:ext>
            </a:extLst>
          </p:cNvPr>
          <p:cNvSpPr txBox="1"/>
          <p:nvPr/>
        </p:nvSpPr>
        <p:spPr>
          <a:xfrm>
            <a:off x="8560718" y="5611505"/>
            <a:ext cx="3078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Leaders </a:t>
            </a:r>
            <a:r>
              <a:rPr lang="de-DE" sz="1600" i="1" dirty="0" err="1"/>
              <a:t>exert</a:t>
            </a:r>
            <a:r>
              <a:rPr lang="de-DE" sz="1600" i="1" dirty="0"/>
              <a:t> </a:t>
            </a:r>
            <a:r>
              <a:rPr lang="de-DE" sz="1600" i="1" dirty="0" err="1"/>
              <a:t>influence</a:t>
            </a:r>
            <a:r>
              <a:rPr lang="de-DE" sz="1600" i="1" dirty="0"/>
              <a:t> on </a:t>
            </a:r>
            <a:r>
              <a:rPr lang="de-DE" sz="1600" i="1" dirty="0" err="1"/>
              <a:t>others</a:t>
            </a:r>
            <a:r>
              <a:rPr lang="de-DE" sz="1600" i="1" dirty="0"/>
              <a:t> </a:t>
            </a:r>
            <a:br>
              <a:rPr lang="de-DE" sz="1600" i="1" dirty="0"/>
            </a:br>
            <a:r>
              <a:rPr lang="de-DE" sz="1600" i="1" dirty="0" err="1"/>
              <a:t>based</a:t>
            </a:r>
            <a:r>
              <a:rPr lang="de-DE" sz="1600" i="1" dirty="0"/>
              <a:t> on a </a:t>
            </a:r>
            <a:r>
              <a:rPr lang="de-DE" sz="1600" i="1" dirty="0" err="1"/>
              <a:t>combination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several</a:t>
            </a:r>
            <a:r>
              <a:rPr lang="de-DE" sz="1600" i="1" dirty="0"/>
              <a:t> </a:t>
            </a:r>
            <a:br>
              <a:rPr lang="de-DE" sz="1600" i="1" dirty="0"/>
            </a:b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these</a:t>
            </a:r>
            <a:r>
              <a:rPr lang="de-DE" sz="1600" i="1" dirty="0"/>
              <a:t> </a:t>
            </a:r>
            <a:r>
              <a:rPr lang="de-DE" sz="1600" i="1" dirty="0" err="1"/>
              <a:t>sources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power</a:t>
            </a:r>
            <a:endParaRPr lang="de-AT" sz="1600" i="1" dirty="0"/>
          </a:p>
        </p:txBody>
      </p:sp>
    </p:spTree>
    <p:extLst>
      <p:ext uri="{BB962C8B-B14F-4D97-AF65-F5344CB8AC3E}">
        <p14:creationId xmlns:p14="http://schemas.microsoft.com/office/powerpoint/2010/main" val="106280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02F6DB4-1DC1-457F-F802-D6E58C02D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10" y="944383"/>
            <a:ext cx="7539438" cy="5558748"/>
          </a:xfrm>
          <a:prstGeom prst="rect">
            <a:avLst/>
          </a:prstGeom>
        </p:spPr>
      </p:pic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631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Different </a:t>
            </a:r>
            <a:r>
              <a:rPr lang="de-DE" sz="3600" dirty="0" err="1">
                <a:solidFill>
                  <a:schemeClr val="bg1"/>
                </a:solidFill>
              </a:rPr>
              <a:t>perspectives</a:t>
            </a:r>
            <a:r>
              <a:rPr lang="de-DE" sz="3600" dirty="0">
                <a:solidFill>
                  <a:schemeClr val="bg1"/>
                </a:solidFill>
              </a:rPr>
              <a:t> on </a:t>
            </a:r>
            <a:r>
              <a:rPr lang="de-DE" sz="3600" dirty="0" err="1">
                <a:solidFill>
                  <a:schemeClr val="bg1"/>
                </a:solidFill>
              </a:rPr>
              <a:t>studying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2464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 Picture </a:t>
            </a:r>
            <a:r>
              <a:rPr lang="de-DE" sz="600" dirty="0" err="1"/>
              <a:t>credit</a:t>
            </a:r>
            <a:r>
              <a:rPr lang="de-DE" sz="600" dirty="0"/>
              <a:t> (</a:t>
            </a:r>
            <a:r>
              <a:rPr lang="de-DE" sz="600" dirty="0" err="1"/>
              <a:t>people</a:t>
            </a:r>
            <a:r>
              <a:rPr lang="de-DE" sz="600" dirty="0"/>
              <a:t>):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20016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404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leaderʼs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traits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approach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2464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 Picture </a:t>
            </a:r>
            <a:r>
              <a:rPr lang="de-DE" sz="600" dirty="0" err="1"/>
              <a:t>credit</a:t>
            </a:r>
            <a:r>
              <a:rPr lang="de-DE" sz="600" dirty="0"/>
              <a:t> (</a:t>
            </a:r>
            <a:r>
              <a:rPr lang="de-DE" sz="600" dirty="0" err="1"/>
              <a:t>people</a:t>
            </a:r>
            <a:r>
              <a:rPr lang="de-DE" sz="600" dirty="0"/>
              <a:t>):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2F6DB4-1DC1-457F-F802-D6E58C02D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2" y="1001200"/>
            <a:ext cx="3383305" cy="24944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A1D154E-77D4-B3A6-DF78-BAB03C1426FF}"/>
              </a:ext>
            </a:extLst>
          </p:cNvPr>
          <p:cNvSpPr/>
          <p:nvPr/>
        </p:nvSpPr>
        <p:spPr>
          <a:xfrm>
            <a:off x="304800" y="1171575"/>
            <a:ext cx="1552575" cy="105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B90387E-980D-E3D5-89DE-E0188FAFB454}"/>
              </a:ext>
            </a:extLst>
          </p:cNvPr>
          <p:cNvGrpSpPr/>
          <p:nvPr/>
        </p:nvGrpSpPr>
        <p:grpSpPr>
          <a:xfrm>
            <a:off x="4034873" y="1468617"/>
            <a:ext cx="6653107" cy="646331"/>
            <a:chOff x="1433831" y="3807309"/>
            <a:chExt cx="6653107" cy="646331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483882D-81DD-882D-56A2-5783EA1E4E4C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Pfeil nach rechts 35">
              <a:extLst>
                <a:ext uri="{FF2B5EF4-FFF2-40B4-BE49-F238E27FC236}">
                  <a16:creationId xmlns:a16="http://schemas.microsoft.com/office/drawing/2014/main" id="{A0372F27-DF90-9DB8-69AC-34B8BF743A1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F12E366-887A-A919-2271-44BEACA57CA4}"/>
                </a:ext>
              </a:extLst>
            </p:cNvPr>
            <p:cNvSpPr txBox="1"/>
            <p:nvPr/>
          </p:nvSpPr>
          <p:spPr>
            <a:xfrm>
              <a:off x="1974896" y="3807309"/>
              <a:ext cx="61120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Focuses on the 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attributes of leaders such as personality, skills and abilities, motivation, or values</a:t>
              </a:r>
              <a:endParaRPr lang="de-AT" sz="2000" b="1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DE08F1-73E1-BB01-DCFF-540C2CFA37C3}"/>
              </a:ext>
            </a:extLst>
          </p:cNvPr>
          <p:cNvGrpSpPr/>
          <p:nvPr/>
        </p:nvGrpSpPr>
        <p:grpSpPr>
          <a:xfrm>
            <a:off x="4034873" y="2337919"/>
            <a:ext cx="6653107" cy="646331"/>
            <a:chOff x="1433831" y="3799931"/>
            <a:chExt cx="6653107" cy="646331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16A9637-B8DE-17DB-EDAE-1478DE844195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5" name="Pfeil nach rechts 35">
              <a:extLst>
                <a:ext uri="{FF2B5EF4-FFF2-40B4-BE49-F238E27FC236}">
                  <a16:creationId xmlns:a16="http://schemas.microsoft.com/office/drawing/2014/main" id="{385FF9BF-A4B9-FCE2-9CCF-98F7A6A4763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957F370-72A2-C829-9BC5-D0AF22837233}"/>
                </a:ext>
              </a:extLst>
            </p:cNvPr>
            <p:cNvSpPr txBox="1"/>
            <p:nvPr/>
          </p:nvSpPr>
          <p:spPr>
            <a:xfrm>
              <a:off x="1974896" y="3799931"/>
              <a:ext cx="61120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Assumption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some people are born with certain attributes that make them ‘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natural leaders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’</a:t>
              </a:r>
              <a:endParaRPr lang="de-AT" sz="2000" b="1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6225DD9-29AF-0D9D-8C89-C9675D611D84}"/>
              </a:ext>
            </a:extLst>
          </p:cNvPr>
          <p:cNvGrpSpPr/>
          <p:nvPr/>
        </p:nvGrpSpPr>
        <p:grpSpPr>
          <a:xfrm>
            <a:off x="4034873" y="3245711"/>
            <a:ext cx="7557052" cy="2074497"/>
            <a:chOff x="4034873" y="3245711"/>
            <a:chExt cx="7557052" cy="2074497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56552BE-FFC6-365B-5B97-019CD8D828D9}"/>
                </a:ext>
              </a:extLst>
            </p:cNvPr>
            <p:cNvGrpSpPr/>
            <p:nvPr/>
          </p:nvGrpSpPr>
          <p:grpSpPr>
            <a:xfrm>
              <a:off x="4034873" y="3245711"/>
              <a:ext cx="6653107" cy="463190"/>
              <a:chOff x="1433831" y="3807309"/>
              <a:chExt cx="6653107" cy="46319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38F3271-1A82-8F84-7C17-73E27E798336}"/>
                  </a:ext>
                </a:extLst>
              </p:cNvPr>
              <p:cNvSpPr/>
              <p:nvPr/>
            </p:nvSpPr>
            <p:spPr>
              <a:xfrm>
                <a:off x="1433831" y="3807309"/>
                <a:ext cx="451360" cy="4631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9" name="Pfeil nach rechts 35">
                <a:extLst>
                  <a:ext uri="{FF2B5EF4-FFF2-40B4-BE49-F238E27FC236}">
                    <a16:creationId xmlns:a16="http://schemas.microsoft.com/office/drawing/2014/main" id="{E5A45CB6-3449-88F5-D377-9C9A5396ACD7}"/>
                  </a:ext>
                </a:extLst>
              </p:cNvPr>
              <p:cNvSpPr/>
              <p:nvPr/>
            </p:nvSpPr>
            <p:spPr>
              <a:xfrm>
                <a:off x="1523536" y="3901406"/>
                <a:ext cx="304033" cy="28619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7E0981A-1D6C-6A85-E315-3E89D56611C1}"/>
                  </a:ext>
                </a:extLst>
              </p:cNvPr>
              <p:cNvSpPr txBox="1"/>
              <p:nvPr/>
            </p:nvSpPr>
            <p:spPr>
              <a:xfrm>
                <a:off x="1974896" y="3870278"/>
                <a:ext cx="61120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Criticism:</a:t>
                </a:r>
                <a:endParaRPr lang="de-AT" b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9653E66-45FF-F528-2291-A64C58992333}"/>
                </a:ext>
              </a:extLst>
            </p:cNvPr>
            <p:cNvSpPr/>
            <p:nvPr/>
          </p:nvSpPr>
          <p:spPr>
            <a:xfrm>
              <a:off x="4837729" y="3877646"/>
              <a:ext cx="116242" cy="116242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CF13DAC-A51A-84AA-BAD3-EDA0A63B0613}"/>
                </a:ext>
              </a:extLst>
            </p:cNvPr>
            <p:cNvSpPr txBox="1"/>
            <p:nvPr/>
          </p:nvSpPr>
          <p:spPr>
            <a:xfrm>
              <a:off x="4985513" y="3757144"/>
              <a:ext cx="6112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Failed to identify ‘one best way’</a:t>
              </a:r>
              <a:endParaRPr lang="de-AT" sz="2000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A405FBF-4ABE-B2E9-A4CD-3F448998AD61}"/>
                </a:ext>
              </a:extLst>
            </p:cNvPr>
            <p:cNvSpPr/>
            <p:nvPr/>
          </p:nvSpPr>
          <p:spPr>
            <a:xfrm>
              <a:off x="4837729" y="4246978"/>
              <a:ext cx="116242" cy="116242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81DF1FB-2AAD-12E0-1610-319CAEC5AC44}"/>
                </a:ext>
              </a:extLst>
            </p:cNvPr>
            <p:cNvSpPr txBox="1"/>
            <p:nvPr/>
          </p:nvSpPr>
          <p:spPr>
            <a:xfrm>
              <a:off x="4985513" y="4126476"/>
              <a:ext cx="6112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Ignores the role of other social factors and context</a:t>
              </a:r>
              <a:endParaRPr lang="de-AT" sz="2000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0E03438-6E94-DC68-C5D0-650F39DB19E4}"/>
                </a:ext>
              </a:extLst>
            </p:cNvPr>
            <p:cNvSpPr/>
            <p:nvPr/>
          </p:nvSpPr>
          <p:spPr>
            <a:xfrm>
              <a:off x="4837729" y="4652337"/>
              <a:ext cx="116242" cy="116242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0DF6B93-B6C3-614E-835A-1BD3C3DB2D35}"/>
                </a:ext>
              </a:extLst>
            </p:cNvPr>
            <p:cNvSpPr txBox="1"/>
            <p:nvPr/>
          </p:nvSpPr>
          <p:spPr>
            <a:xfrm>
              <a:off x="4985513" y="4531836"/>
              <a:ext cx="66064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Neglects the possibility of developing through learning and practice</a:t>
              </a:r>
              <a:endParaRPr lang="de-AT" sz="2000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5D3B341-3CC9-4ED8-1DD5-5086FAD15FED}"/>
                </a:ext>
              </a:extLst>
            </p:cNvPr>
            <p:cNvSpPr/>
            <p:nvPr/>
          </p:nvSpPr>
          <p:spPr>
            <a:xfrm>
              <a:off x="4837729" y="5071377"/>
              <a:ext cx="116242" cy="116242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93E14A1-79EE-044F-EE11-14D9D48084AB}"/>
                </a:ext>
              </a:extLst>
            </p:cNvPr>
            <p:cNvSpPr txBox="1"/>
            <p:nvPr/>
          </p:nvSpPr>
          <p:spPr>
            <a:xfrm>
              <a:off x="4985513" y="4950876"/>
              <a:ext cx="66064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Tends to overlook the actual behaviors of a leader</a:t>
              </a:r>
              <a:endParaRPr lang="de-A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0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6114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</a:t>
            </a:r>
            <a:r>
              <a:rPr lang="de-DE" sz="3600" dirty="0" err="1">
                <a:solidFill>
                  <a:schemeClr val="bg1"/>
                </a:solidFill>
              </a:rPr>
              <a:t>behaviors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styles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2464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 Picture </a:t>
            </a:r>
            <a:r>
              <a:rPr lang="de-DE" sz="600" dirty="0" err="1"/>
              <a:t>credit</a:t>
            </a:r>
            <a:r>
              <a:rPr lang="de-DE" sz="600" dirty="0"/>
              <a:t> (</a:t>
            </a:r>
            <a:r>
              <a:rPr lang="de-DE" sz="600" dirty="0" err="1"/>
              <a:t>people</a:t>
            </a:r>
            <a:r>
              <a:rPr lang="de-DE" sz="600" dirty="0"/>
              <a:t>):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2F6DB4-1DC1-457F-F802-D6E58C02D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2" y="1001200"/>
            <a:ext cx="3383305" cy="24944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A1D154E-77D4-B3A6-DF78-BAB03C1426FF}"/>
              </a:ext>
            </a:extLst>
          </p:cNvPr>
          <p:cNvSpPr/>
          <p:nvPr/>
        </p:nvSpPr>
        <p:spPr>
          <a:xfrm>
            <a:off x="1842354" y="1181637"/>
            <a:ext cx="1552575" cy="105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B90387E-980D-E3D5-89DE-E0188FAFB454}"/>
              </a:ext>
            </a:extLst>
          </p:cNvPr>
          <p:cNvGrpSpPr/>
          <p:nvPr/>
        </p:nvGrpSpPr>
        <p:grpSpPr>
          <a:xfrm>
            <a:off x="4034873" y="1468617"/>
            <a:ext cx="6653107" cy="923330"/>
            <a:chOff x="1433831" y="3807309"/>
            <a:chExt cx="6653107" cy="92333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483882D-81DD-882D-56A2-5783EA1E4E4C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Pfeil nach rechts 35">
              <a:extLst>
                <a:ext uri="{FF2B5EF4-FFF2-40B4-BE49-F238E27FC236}">
                  <a16:creationId xmlns:a16="http://schemas.microsoft.com/office/drawing/2014/main" id="{A0372F27-DF90-9DB8-69AC-34B8BF743A1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F12E366-887A-A919-2271-44BEACA57CA4}"/>
                </a:ext>
              </a:extLst>
            </p:cNvPr>
            <p:cNvSpPr txBox="1"/>
            <p:nvPr/>
          </p:nvSpPr>
          <p:spPr>
            <a:xfrm>
              <a:off x="1974896" y="3807309"/>
              <a:ext cx="611204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Understanding (through empirical observation) which recurrent types of leadership behavior (</a:t>
              </a:r>
              <a:r>
                <a:rPr lang="en-US" b="1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ʻleadership</a:t>
              </a:r>
              <a:r>
                <a:rPr lang="en-US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stylesʼ</a:t>
              </a: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) can be linked to certain performance outcomes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DE08F1-73E1-BB01-DCFF-540C2CFA37C3}"/>
              </a:ext>
            </a:extLst>
          </p:cNvPr>
          <p:cNvGrpSpPr/>
          <p:nvPr/>
        </p:nvGrpSpPr>
        <p:grpSpPr>
          <a:xfrm>
            <a:off x="4034873" y="2565957"/>
            <a:ext cx="6653107" cy="463190"/>
            <a:chOff x="1433831" y="3807309"/>
            <a:chExt cx="6653107" cy="46319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16A9637-B8DE-17DB-EDAE-1478DE844195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5" name="Pfeil nach rechts 35">
              <a:extLst>
                <a:ext uri="{FF2B5EF4-FFF2-40B4-BE49-F238E27FC236}">
                  <a16:creationId xmlns:a16="http://schemas.microsoft.com/office/drawing/2014/main" id="{385FF9BF-A4B9-FCE2-9CCF-98F7A6A4763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957F370-72A2-C829-9BC5-D0AF22837233}"/>
                </a:ext>
              </a:extLst>
            </p:cNvPr>
            <p:cNvSpPr txBox="1"/>
            <p:nvPr/>
          </p:nvSpPr>
          <p:spPr>
            <a:xfrm>
              <a:off x="1974896" y="3866207"/>
              <a:ext cx="6112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Lewinʼs</a:t>
              </a:r>
              <a:r>
                <a:rPr lang="en-US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 behavioral styles: </a:t>
              </a: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autocratic, participative, delegative </a:t>
              </a:r>
              <a:endParaRPr lang="de-AT" sz="2000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3B6C500-14CD-71B0-8E45-EE9A50F9F8E3}"/>
              </a:ext>
            </a:extLst>
          </p:cNvPr>
          <p:cNvGrpSpPr/>
          <p:nvPr/>
        </p:nvGrpSpPr>
        <p:grpSpPr>
          <a:xfrm>
            <a:off x="4034873" y="4545536"/>
            <a:ext cx="7547527" cy="1601966"/>
            <a:chOff x="4034873" y="4545536"/>
            <a:chExt cx="7547527" cy="1601966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56552BE-FFC6-365B-5B97-019CD8D828D9}"/>
                </a:ext>
              </a:extLst>
            </p:cNvPr>
            <p:cNvGrpSpPr/>
            <p:nvPr/>
          </p:nvGrpSpPr>
          <p:grpSpPr>
            <a:xfrm>
              <a:off x="4034873" y="4545536"/>
              <a:ext cx="6653107" cy="463190"/>
              <a:chOff x="1433831" y="3807309"/>
              <a:chExt cx="6653107" cy="46319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38F3271-1A82-8F84-7C17-73E27E798336}"/>
                  </a:ext>
                </a:extLst>
              </p:cNvPr>
              <p:cNvSpPr/>
              <p:nvPr/>
            </p:nvSpPr>
            <p:spPr>
              <a:xfrm>
                <a:off x="1433831" y="3807309"/>
                <a:ext cx="451360" cy="4631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9" name="Pfeil nach rechts 35">
                <a:extLst>
                  <a:ext uri="{FF2B5EF4-FFF2-40B4-BE49-F238E27FC236}">
                    <a16:creationId xmlns:a16="http://schemas.microsoft.com/office/drawing/2014/main" id="{E5A45CB6-3449-88F5-D377-9C9A5396ACD7}"/>
                  </a:ext>
                </a:extLst>
              </p:cNvPr>
              <p:cNvSpPr/>
              <p:nvPr/>
            </p:nvSpPr>
            <p:spPr>
              <a:xfrm>
                <a:off x="1523536" y="3901406"/>
                <a:ext cx="304033" cy="28619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7E0981A-1D6C-6A85-E315-3E89D56611C1}"/>
                  </a:ext>
                </a:extLst>
              </p:cNvPr>
              <p:cNvSpPr txBox="1"/>
              <p:nvPr/>
            </p:nvSpPr>
            <p:spPr>
              <a:xfrm>
                <a:off x="1974896" y="3870278"/>
                <a:ext cx="61120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Criticism:</a:t>
                </a:r>
                <a:endParaRPr lang="de-AT" b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A9653E66-45FF-F528-2291-A64C58992333}"/>
                </a:ext>
              </a:extLst>
            </p:cNvPr>
            <p:cNvSpPr/>
            <p:nvPr/>
          </p:nvSpPr>
          <p:spPr>
            <a:xfrm>
              <a:off x="4837729" y="5177471"/>
              <a:ext cx="116242" cy="116242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CF13DAC-A51A-84AA-BAD3-EDA0A63B0613}"/>
                </a:ext>
              </a:extLst>
            </p:cNvPr>
            <p:cNvSpPr txBox="1"/>
            <p:nvPr/>
          </p:nvSpPr>
          <p:spPr>
            <a:xfrm>
              <a:off x="4985513" y="5056969"/>
              <a:ext cx="611204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Categories of leader behavior generally too broadly defined</a:t>
              </a:r>
              <a:b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(inconsistencies of research results regarding outcomes)</a:t>
              </a:r>
              <a:b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de-AT" sz="2000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0E03438-6E94-DC68-C5D0-650F39DB19E4}"/>
                </a:ext>
              </a:extLst>
            </p:cNvPr>
            <p:cNvSpPr/>
            <p:nvPr/>
          </p:nvSpPr>
          <p:spPr>
            <a:xfrm>
              <a:off x="4837729" y="5898671"/>
              <a:ext cx="116242" cy="116242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0DF6B93-B6C3-614E-835A-1BD3C3DB2D35}"/>
                </a:ext>
              </a:extLst>
            </p:cNvPr>
            <p:cNvSpPr txBox="1"/>
            <p:nvPr/>
          </p:nvSpPr>
          <p:spPr>
            <a:xfrm>
              <a:off x="4975988" y="5778170"/>
              <a:ext cx="66064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Failed to identify ‘one best way’</a:t>
              </a:r>
              <a:endParaRPr lang="de-AT" sz="2000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DBAB876-CCD1-95CA-446E-59032EC854EB}"/>
              </a:ext>
            </a:extLst>
          </p:cNvPr>
          <p:cNvGrpSpPr/>
          <p:nvPr/>
        </p:nvGrpSpPr>
        <p:grpSpPr>
          <a:xfrm>
            <a:off x="4034873" y="3251373"/>
            <a:ext cx="6653107" cy="463190"/>
            <a:chOff x="1433831" y="3807309"/>
            <a:chExt cx="6653107" cy="463190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63C4472C-94C3-B22F-9C73-9DEFF886C6B4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5" name="Pfeil nach rechts 35">
              <a:extLst>
                <a:ext uri="{FF2B5EF4-FFF2-40B4-BE49-F238E27FC236}">
                  <a16:creationId xmlns:a16="http://schemas.microsoft.com/office/drawing/2014/main" id="{6092B16D-0F67-3A79-235D-F71E57AC8D0A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2D62BD4-6AA4-ACC7-1DCC-D464BB47D113}"/>
                </a:ext>
              </a:extLst>
            </p:cNvPr>
            <p:cNvSpPr txBox="1"/>
            <p:nvPr/>
          </p:nvSpPr>
          <p:spPr>
            <a:xfrm>
              <a:off x="1974896" y="3866207"/>
              <a:ext cx="6112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Task-oriented</a:t>
              </a: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 vs. </a:t>
              </a:r>
              <a:r>
                <a:rPr lang="en-US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relationship-oriented behaviors</a:t>
              </a:r>
              <a:endParaRPr lang="de-AT" sz="2000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3AD4D9A-4592-2105-6562-A9ABA812A78F}"/>
              </a:ext>
            </a:extLst>
          </p:cNvPr>
          <p:cNvGrpSpPr/>
          <p:nvPr/>
        </p:nvGrpSpPr>
        <p:grpSpPr>
          <a:xfrm>
            <a:off x="4023741" y="3898454"/>
            <a:ext cx="6958583" cy="736006"/>
            <a:chOff x="1433831" y="3807309"/>
            <a:chExt cx="6958583" cy="736006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7625B3A-83D9-9086-E78D-7F27177B6C03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0" name="Pfeil nach rechts 35">
              <a:extLst>
                <a:ext uri="{FF2B5EF4-FFF2-40B4-BE49-F238E27FC236}">
                  <a16:creationId xmlns:a16="http://schemas.microsoft.com/office/drawing/2014/main" id="{FDD02F8F-26CB-BDCC-8C8B-8A6999231B6B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00EE85A-566B-FCB0-78C4-72ABD611AF21}"/>
                </a:ext>
              </a:extLst>
            </p:cNvPr>
            <p:cNvSpPr txBox="1"/>
            <p:nvPr/>
          </p:nvSpPr>
          <p:spPr>
            <a:xfrm>
              <a:off x="1974895" y="3866207"/>
              <a:ext cx="6417519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 err="1">
                  <a:cs typeface="Times New Roman" panose="02020603050405020304" pitchFamily="18" charset="0"/>
                </a:rPr>
                <a:t>Concern</a:t>
              </a:r>
              <a:r>
                <a:rPr lang="de-DE" b="1" dirty="0">
                  <a:cs typeface="Times New Roman" panose="02020603050405020304" pitchFamily="18" charset="0"/>
                </a:rPr>
                <a:t> </a:t>
              </a:r>
              <a:r>
                <a:rPr lang="de-DE" b="1" dirty="0" err="1">
                  <a:cs typeface="Times New Roman" panose="02020603050405020304" pitchFamily="18" charset="0"/>
                </a:rPr>
                <a:t>for</a:t>
              </a:r>
              <a:r>
                <a:rPr lang="de-DE" b="1" dirty="0">
                  <a:cs typeface="Times New Roman" panose="02020603050405020304" pitchFamily="18" charset="0"/>
                </a:rPr>
                <a:t> </a:t>
              </a:r>
              <a:r>
                <a:rPr lang="de-DE" b="1" dirty="0" err="1">
                  <a:cs typeface="Times New Roman" panose="02020603050405020304" pitchFamily="18" charset="0"/>
                </a:rPr>
                <a:t>people</a:t>
              </a:r>
              <a:r>
                <a:rPr lang="de-DE" b="1" dirty="0">
                  <a:cs typeface="Times New Roman" panose="02020603050405020304" pitchFamily="18" charset="0"/>
                </a:rPr>
                <a:t> </a:t>
              </a:r>
              <a:r>
                <a:rPr lang="de-DE" dirty="0">
                  <a:cs typeface="Times New Roman" panose="02020603050405020304" pitchFamily="18" charset="0"/>
                </a:rPr>
                <a:t>vs. </a:t>
              </a:r>
              <a:r>
                <a:rPr lang="de-DE" b="1" dirty="0" err="1">
                  <a:cs typeface="Times New Roman" panose="02020603050405020304" pitchFamily="18" charset="0"/>
                </a:rPr>
                <a:t>concern</a:t>
              </a:r>
              <a:r>
                <a:rPr lang="de-DE" b="1" dirty="0">
                  <a:cs typeface="Times New Roman" panose="02020603050405020304" pitchFamily="18" charset="0"/>
                </a:rPr>
                <a:t> </a:t>
              </a:r>
              <a:r>
                <a:rPr lang="de-DE" b="1" dirty="0" err="1">
                  <a:cs typeface="Times New Roman" panose="02020603050405020304" pitchFamily="18" charset="0"/>
                </a:rPr>
                <a:t>for</a:t>
              </a:r>
              <a:r>
                <a:rPr lang="de-DE" b="1" dirty="0">
                  <a:cs typeface="Times New Roman" panose="02020603050405020304" pitchFamily="18" charset="0"/>
                </a:rPr>
                <a:t> </a:t>
              </a:r>
              <a:r>
                <a:rPr lang="de-DE" b="1" dirty="0" err="1">
                  <a:cs typeface="Times New Roman" panose="02020603050405020304" pitchFamily="18" charset="0"/>
                </a:rPr>
                <a:t>production</a:t>
              </a:r>
              <a:r>
                <a:rPr lang="de-DE" b="1" dirty="0">
                  <a:cs typeface="Times New Roman" panose="02020603050405020304" pitchFamily="18" charset="0"/>
                </a:rPr>
                <a:t> </a:t>
              </a:r>
              <a:r>
                <a:rPr lang="de-DE" dirty="0">
                  <a:cs typeface="Times New Roman" panose="02020603050405020304" pitchFamily="18" charset="0"/>
                </a:rPr>
                <a:t>(Blake/Mouton)</a:t>
              </a:r>
              <a:endParaRPr lang="de-AT" dirty="0"/>
            </a:p>
            <a:p>
              <a:endParaRPr lang="de-A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7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4368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Contingency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approach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2464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 Picture </a:t>
            </a:r>
            <a:r>
              <a:rPr lang="de-DE" sz="600" dirty="0" err="1"/>
              <a:t>credit</a:t>
            </a:r>
            <a:r>
              <a:rPr lang="de-DE" sz="600" dirty="0"/>
              <a:t> (</a:t>
            </a:r>
            <a:r>
              <a:rPr lang="de-DE" sz="600" dirty="0" err="1"/>
              <a:t>people</a:t>
            </a:r>
            <a:r>
              <a:rPr lang="de-DE" sz="600" dirty="0"/>
              <a:t>):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2F6DB4-1DC1-457F-F802-D6E58C02D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2" y="1001200"/>
            <a:ext cx="3383305" cy="24944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A1D154E-77D4-B3A6-DF78-BAB03C1426FF}"/>
              </a:ext>
            </a:extLst>
          </p:cNvPr>
          <p:cNvSpPr/>
          <p:nvPr/>
        </p:nvSpPr>
        <p:spPr>
          <a:xfrm>
            <a:off x="289779" y="2267487"/>
            <a:ext cx="1552575" cy="105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B90387E-980D-E3D5-89DE-E0188FAFB454}"/>
              </a:ext>
            </a:extLst>
          </p:cNvPr>
          <p:cNvGrpSpPr/>
          <p:nvPr/>
        </p:nvGrpSpPr>
        <p:grpSpPr>
          <a:xfrm>
            <a:off x="4034873" y="1468617"/>
            <a:ext cx="6653107" cy="646331"/>
            <a:chOff x="1433831" y="3807309"/>
            <a:chExt cx="6653107" cy="646331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483882D-81DD-882D-56A2-5783EA1E4E4C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Pfeil nach rechts 35">
              <a:extLst>
                <a:ext uri="{FF2B5EF4-FFF2-40B4-BE49-F238E27FC236}">
                  <a16:creationId xmlns:a16="http://schemas.microsoft.com/office/drawing/2014/main" id="{A0372F27-DF90-9DB8-69AC-34B8BF743A1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F12E366-887A-A919-2271-44BEACA57CA4}"/>
                </a:ext>
              </a:extLst>
            </p:cNvPr>
            <p:cNvSpPr txBox="1"/>
            <p:nvPr/>
          </p:nvSpPr>
          <p:spPr>
            <a:xfrm>
              <a:off x="1974896" y="3807309"/>
              <a:ext cx="61120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Focuses on 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contextual factors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that influence the relationship between leadership behaviors and outcomes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DE08F1-73E1-BB01-DCFF-540C2CFA37C3}"/>
              </a:ext>
            </a:extLst>
          </p:cNvPr>
          <p:cNvGrpSpPr/>
          <p:nvPr/>
        </p:nvGrpSpPr>
        <p:grpSpPr>
          <a:xfrm>
            <a:off x="4034873" y="2272023"/>
            <a:ext cx="7867347" cy="705229"/>
            <a:chOff x="1433831" y="3807309"/>
            <a:chExt cx="7867347" cy="70522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16A9637-B8DE-17DB-EDAE-1478DE844195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5" name="Pfeil nach rechts 35">
              <a:extLst>
                <a:ext uri="{FF2B5EF4-FFF2-40B4-BE49-F238E27FC236}">
                  <a16:creationId xmlns:a16="http://schemas.microsoft.com/office/drawing/2014/main" id="{385FF9BF-A4B9-FCE2-9CCF-98F7A6A4763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957F370-72A2-C829-9BC5-D0AF22837233}"/>
                </a:ext>
              </a:extLst>
            </p:cNvPr>
            <p:cNvSpPr txBox="1"/>
            <p:nvPr/>
          </p:nvSpPr>
          <p:spPr>
            <a:xfrm>
              <a:off x="1974895" y="3866207"/>
              <a:ext cx="73262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Contextual factors: </a:t>
              </a: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e.g. nature of work tasks, type of organization, characteristics of the external environment, characteristics of followers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1D30B36-E62E-C92B-54C9-5399A29EFF68}"/>
              </a:ext>
            </a:extLst>
          </p:cNvPr>
          <p:cNvGrpSpPr/>
          <p:nvPr/>
        </p:nvGrpSpPr>
        <p:grpSpPr>
          <a:xfrm>
            <a:off x="4023741" y="5040765"/>
            <a:ext cx="7557052" cy="1294075"/>
            <a:chOff x="4023741" y="5040765"/>
            <a:chExt cx="7557052" cy="129407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AE6B17F-590C-A4EE-417E-010466416028}"/>
                </a:ext>
              </a:extLst>
            </p:cNvPr>
            <p:cNvGrpSpPr/>
            <p:nvPr/>
          </p:nvGrpSpPr>
          <p:grpSpPr>
            <a:xfrm>
              <a:off x="4023741" y="5040765"/>
              <a:ext cx="7062682" cy="1161486"/>
              <a:chOff x="4023741" y="5040765"/>
              <a:chExt cx="7062682" cy="1161486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B56552BE-FFC6-365B-5B97-019CD8D828D9}"/>
                  </a:ext>
                </a:extLst>
              </p:cNvPr>
              <p:cNvGrpSpPr/>
              <p:nvPr/>
            </p:nvGrpSpPr>
            <p:grpSpPr>
              <a:xfrm>
                <a:off x="4023741" y="5040765"/>
                <a:ext cx="6653107" cy="463190"/>
                <a:chOff x="1433831" y="3807309"/>
                <a:chExt cx="6653107" cy="463190"/>
              </a:xfrm>
            </p:grpSpPr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238F3271-1A82-8F84-7C17-73E27E798336}"/>
                    </a:ext>
                  </a:extLst>
                </p:cNvPr>
                <p:cNvSpPr/>
                <p:nvPr/>
              </p:nvSpPr>
              <p:spPr>
                <a:xfrm>
                  <a:off x="1433831" y="3807309"/>
                  <a:ext cx="451360" cy="46319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="1" dirty="0">
                    <a:solidFill>
                      <a:schemeClr val="bg1"/>
                    </a:solidFill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19" name="Pfeil nach rechts 35">
                  <a:extLst>
                    <a:ext uri="{FF2B5EF4-FFF2-40B4-BE49-F238E27FC236}">
                      <a16:creationId xmlns:a16="http://schemas.microsoft.com/office/drawing/2014/main" id="{E5A45CB6-3449-88F5-D377-9C9A5396ACD7}"/>
                    </a:ext>
                  </a:extLst>
                </p:cNvPr>
                <p:cNvSpPr/>
                <p:nvPr/>
              </p:nvSpPr>
              <p:spPr>
                <a:xfrm>
                  <a:off x="1523536" y="3901406"/>
                  <a:ext cx="304033" cy="286192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E7E0981A-1D6C-6A85-E315-3E89D56611C1}"/>
                    </a:ext>
                  </a:extLst>
                </p:cNvPr>
                <p:cNvSpPr txBox="1"/>
                <p:nvPr/>
              </p:nvSpPr>
              <p:spPr>
                <a:xfrm>
                  <a:off x="1974896" y="3870278"/>
                  <a:ext cx="61120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Criticism:</a:t>
                  </a:r>
                  <a:endParaRPr lang="de-AT" b="1" dirty="0"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A9653E66-45FF-F528-2291-A64C58992333}"/>
                  </a:ext>
                </a:extLst>
              </p:cNvPr>
              <p:cNvSpPr/>
              <p:nvPr/>
            </p:nvSpPr>
            <p:spPr>
              <a:xfrm>
                <a:off x="4826597" y="5672700"/>
                <a:ext cx="116242" cy="116242"/>
              </a:xfrm>
              <a:prstGeom prst="ellipse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5CF13DAC-A51A-84AA-BAD3-EDA0A63B0613}"/>
                  </a:ext>
                </a:extLst>
              </p:cNvPr>
              <p:cNvSpPr txBox="1"/>
              <p:nvPr/>
            </p:nvSpPr>
            <p:spPr>
              <a:xfrm>
                <a:off x="4974381" y="5552198"/>
                <a:ext cx="61120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Excessive complexity (too many variables) limits application</a:t>
                </a:r>
                <a:endParaRPr lang="de-AT" sz="2000" dirty="0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60E03438-6E94-DC68-C5D0-650F39DB19E4}"/>
                  </a:ext>
                </a:extLst>
              </p:cNvPr>
              <p:cNvSpPr/>
              <p:nvPr/>
            </p:nvSpPr>
            <p:spPr>
              <a:xfrm>
                <a:off x="4836122" y="6086009"/>
                <a:ext cx="116242" cy="116242"/>
              </a:xfrm>
              <a:prstGeom prst="ellipse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0DF6B93-B6C3-614E-835A-1BD3C3DB2D35}"/>
                </a:ext>
              </a:extLst>
            </p:cNvPr>
            <p:cNvSpPr txBox="1"/>
            <p:nvPr/>
          </p:nvSpPr>
          <p:spPr>
            <a:xfrm>
              <a:off x="4974381" y="5965508"/>
              <a:ext cx="66064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Some potential contingent factors may be overlooked</a:t>
              </a:r>
              <a:endParaRPr lang="de-AT" sz="2000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DBAB876-CCD1-95CA-446E-59032EC854EB}"/>
              </a:ext>
            </a:extLst>
          </p:cNvPr>
          <p:cNvGrpSpPr/>
          <p:nvPr/>
        </p:nvGrpSpPr>
        <p:grpSpPr>
          <a:xfrm>
            <a:off x="4034873" y="3157019"/>
            <a:ext cx="6653107" cy="667276"/>
            <a:chOff x="1433831" y="3807309"/>
            <a:chExt cx="6653107" cy="667276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63C4472C-94C3-B22F-9C73-9DEFF886C6B4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5" name="Pfeil nach rechts 35">
              <a:extLst>
                <a:ext uri="{FF2B5EF4-FFF2-40B4-BE49-F238E27FC236}">
                  <a16:creationId xmlns:a16="http://schemas.microsoft.com/office/drawing/2014/main" id="{6092B16D-0F67-3A79-235D-F71E57AC8D0A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2D62BD4-6AA4-ACC7-1DCC-D464BB47D113}"/>
                </a:ext>
              </a:extLst>
            </p:cNvPr>
            <p:cNvSpPr txBox="1"/>
            <p:nvPr/>
          </p:nvSpPr>
          <p:spPr>
            <a:xfrm>
              <a:off x="1974896" y="3828254"/>
              <a:ext cx="61120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Assumption: </a:t>
              </a: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Leadership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styles and behaviors should be adapted to match the situation</a:t>
              </a:r>
              <a:endParaRPr lang="de-AT" sz="2000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3AD4D9A-4592-2105-6562-A9ABA812A78F}"/>
              </a:ext>
            </a:extLst>
          </p:cNvPr>
          <p:cNvGrpSpPr/>
          <p:nvPr/>
        </p:nvGrpSpPr>
        <p:grpSpPr>
          <a:xfrm>
            <a:off x="4023741" y="3898454"/>
            <a:ext cx="6958583" cy="1290004"/>
            <a:chOff x="1433831" y="3807309"/>
            <a:chExt cx="6958583" cy="1290004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7625B3A-83D9-9086-E78D-7F27177B6C03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0" name="Pfeil nach rechts 35">
              <a:extLst>
                <a:ext uri="{FF2B5EF4-FFF2-40B4-BE49-F238E27FC236}">
                  <a16:creationId xmlns:a16="http://schemas.microsoft.com/office/drawing/2014/main" id="{FDD02F8F-26CB-BDCC-8C8B-8A6999231B6B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00EE85A-566B-FCB0-78C4-72ABD611AF21}"/>
                </a:ext>
              </a:extLst>
            </p:cNvPr>
            <p:cNvSpPr txBox="1"/>
            <p:nvPr/>
          </p:nvSpPr>
          <p:spPr>
            <a:xfrm>
              <a:off x="1974895" y="3866207"/>
              <a:ext cx="6417519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>
                  <a:cs typeface="Times New Roman" panose="02020603050405020304" pitchFamily="18" charset="0"/>
                </a:rPr>
                <a:t>Situational Leadership Model </a:t>
              </a:r>
              <a:r>
                <a:rPr lang="de-DE" dirty="0">
                  <a:cs typeface="Times New Roman" panose="02020603050405020304" pitchFamily="18" charset="0"/>
                </a:rPr>
                <a:t>(Hersey/Blanchard),</a:t>
              </a:r>
            </a:p>
            <a:p>
              <a:r>
                <a:rPr lang="de-DE" b="1" dirty="0">
                  <a:cs typeface="Times New Roman" panose="02020603050405020304" pitchFamily="18" charset="0"/>
                </a:rPr>
                <a:t>Path-Goal-Theory </a:t>
              </a:r>
              <a:r>
                <a:rPr lang="de-DE" dirty="0">
                  <a:cs typeface="Times New Roman" panose="02020603050405020304" pitchFamily="18" charset="0"/>
                </a:rPr>
                <a:t>(Fiedler)</a:t>
              </a:r>
              <a:br>
                <a:rPr lang="de-DE" dirty="0">
                  <a:cs typeface="Times New Roman" panose="02020603050405020304" pitchFamily="18" charset="0"/>
                </a:rPr>
              </a:br>
              <a:r>
                <a:rPr lang="de-DE" b="1" dirty="0">
                  <a:cs typeface="Times New Roman" panose="02020603050405020304" pitchFamily="18" charset="0"/>
                </a:rPr>
                <a:t>Emotional Leadership Styles </a:t>
              </a:r>
              <a:r>
                <a:rPr lang="de-DE" dirty="0">
                  <a:cs typeface="Times New Roman" panose="02020603050405020304" pitchFamily="18" charset="0"/>
                </a:rPr>
                <a:t>(Goleman et al.)</a:t>
              </a:r>
              <a:endParaRPr lang="de-AT" dirty="0"/>
            </a:p>
            <a:p>
              <a:endParaRPr lang="de-A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6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Breitbild</PresentationFormat>
  <Paragraphs>143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Gill Sans MT</vt:lpstr>
      <vt:lpstr>Calibri</vt:lpstr>
      <vt:lpstr>Calibri Light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192</cp:revision>
  <dcterms:created xsi:type="dcterms:W3CDTF">2018-05-14T09:22:51Z</dcterms:created>
  <dcterms:modified xsi:type="dcterms:W3CDTF">2022-09-07T12:24:14Z</dcterms:modified>
</cp:coreProperties>
</file>