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32" r:id="rId5"/>
    <p:sldId id="371" r:id="rId6"/>
    <p:sldId id="361" r:id="rId7"/>
    <p:sldId id="372" r:id="rId8"/>
    <p:sldId id="347" r:id="rId9"/>
    <p:sldId id="374" r:id="rId10"/>
    <p:sldId id="373" r:id="rId11"/>
    <p:sldId id="375" r:id="rId12"/>
    <p:sldId id="376" r:id="rId13"/>
    <p:sldId id="377" r:id="rId14"/>
    <p:sldId id="358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DAE2F0"/>
    <a:srgbClr val="9DC3E6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6615" autoAdjust="0"/>
  </p:normalViewPr>
  <p:slideViewPr>
    <p:cSldViewPr snapToGrid="0">
      <p:cViewPr varScale="1">
        <p:scale>
          <a:sx n="101" d="100"/>
          <a:sy n="10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28103" y="3614234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09053" y="4230932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KNOW YOURSELF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21229" y="387903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</a:t>
            </a:r>
            <a:r>
              <a:rPr lang="de-DE" sz="2000" dirty="0" err="1">
                <a:latin typeface="+mj-lt"/>
              </a:rPr>
              <a:t>Concise</a:t>
            </a:r>
            <a:r>
              <a:rPr lang="de-DE" sz="2000" dirty="0">
                <a:latin typeface="+mj-lt"/>
              </a:rPr>
              <a:t> Leadership </a:t>
            </a:r>
            <a:r>
              <a:rPr lang="de-DE" sz="2000" dirty="0" err="1">
                <a:latin typeface="+mj-lt"/>
              </a:rPr>
              <a:t>Textbook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1811705" y="5016764"/>
            <a:ext cx="8178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1C78AB"/>
                </a:solidFill>
              </a:rPr>
              <a:t>LEADERSHIP TRAITS,</a:t>
            </a:r>
            <a:br>
              <a:rPr lang="de-DE" sz="3200" b="1" dirty="0">
                <a:solidFill>
                  <a:srgbClr val="1C78AB"/>
                </a:solidFill>
              </a:rPr>
            </a:br>
            <a:r>
              <a:rPr lang="de-DE" sz="3200" b="1" dirty="0">
                <a:solidFill>
                  <a:srgbClr val="1C78AB"/>
                </a:solidFill>
              </a:rPr>
              <a:t>SKILLS, AND BEHAVIORS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906742-961D-EE8A-00C6-C46D0B7A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19903" y="763305"/>
            <a:ext cx="8162251" cy="2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4449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Key interpersonal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63" name="Picture 6" descr="Verbunden, Netzwerk, Team, Teamarbeit">
            <a:extLst>
              <a:ext uri="{FF2B5EF4-FFF2-40B4-BE49-F238E27FC236}">
                <a16:creationId xmlns:a16="http://schemas.microsoft.com/office/drawing/2014/main" id="{EEC4A6B2-E951-99A2-0656-A7073F53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5189"/>
            <a:ext cx="1842944" cy="1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FDFE5CC-F95F-DA75-7B05-E51803E7DCF4}"/>
              </a:ext>
            </a:extLst>
          </p:cNvPr>
          <p:cNvGrpSpPr/>
          <p:nvPr/>
        </p:nvGrpSpPr>
        <p:grpSpPr>
          <a:xfrm>
            <a:off x="3086100" y="2019300"/>
            <a:ext cx="2638425" cy="2071419"/>
            <a:chOff x="3086100" y="2019300"/>
            <a:chExt cx="2638425" cy="207141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335DF96-B88F-35EF-DEEC-8C8595CF0C8D}"/>
                </a:ext>
              </a:extLst>
            </p:cNvPr>
            <p:cNvSpPr/>
            <p:nvPr/>
          </p:nvSpPr>
          <p:spPr>
            <a:xfrm>
              <a:off x="3086100" y="2019300"/>
              <a:ext cx="2638425" cy="6381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SOCIAL </a:t>
              </a:r>
              <a:br>
                <a:rPr lang="de-AT" dirty="0"/>
              </a:br>
              <a:r>
                <a:rPr lang="de-AT" dirty="0"/>
                <a:t>INTELLIGENCE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A3B3B3F1-6720-7F6C-BD84-FE86D71F718F}"/>
                </a:ext>
              </a:extLst>
            </p:cNvPr>
            <p:cNvSpPr txBox="1"/>
            <p:nvPr/>
          </p:nvSpPr>
          <p:spPr>
            <a:xfrm>
              <a:off x="3086100" y="2767280"/>
              <a:ext cx="263842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ability to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understand other people’s perspectives and goals 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relation to different problems and solutions</a:t>
              </a:r>
              <a:endParaRPr lang="de-AT" sz="16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B8DE01D-B5F3-45FC-EAA8-401883D1CA68}"/>
              </a:ext>
            </a:extLst>
          </p:cNvPr>
          <p:cNvGrpSpPr/>
          <p:nvPr/>
        </p:nvGrpSpPr>
        <p:grpSpPr>
          <a:xfrm>
            <a:off x="5876925" y="2009775"/>
            <a:ext cx="2638425" cy="1588502"/>
            <a:chOff x="5876925" y="2009775"/>
            <a:chExt cx="2638425" cy="1588502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2A6CB10E-5913-ECE2-E1F1-9B032AF80328}"/>
                </a:ext>
              </a:extLst>
            </p:cNvPr>
            <p:cNvSpPr/>
            <p:nvPr/>
          </p:nvSpPr>
          <p:spPr>
            <a:xfrm>
              <a:off x="5876925" y="2009775"/>
              <a:ext cx="2638425" cy="6381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dirty="0"/>
                <a:t>BEHAVIORAL </a:t>
              </a:r>
            </a:p>
            <a:p>
              <a:pPr algn="ctr"/>
              <a:r>
                <a:rPr lang="de-AT" dirty="0"/>
                <a:t>FLEXIBILITY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99461D91-A110-071C-0C03-6D6FA9D4005C}"/>
                </a:ext>
              </a:extLst>
            </p:cNvPr>
            <p:cNvSpPr txBox="1"/>
            <p:nvPr/>
          </p:nvSpPr>
          <p:spPr>
            <a:xfrm>
              <a:off x="5972175" y="2767280"/>
              <a:ext cx="25431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the ability to </a:t>
              </a:r>
              <a:r>
                <a:rPr lang="en-US" b="1" dirty="0"/>
                <a:t>adjust your behaviors based on other people’s point of view</a:t>
              </a:r>
              <a:endParaRPr lang="de-AT" b="1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A74C9F8-032A-5BB1-4A2F-964991F9D82F}"/>
              </a:ext>
            </a:extLst>
          </p:cNvPr>
          <p:cNvGrpSpPr/>
          <p:nvPr/>
        </p:nvGrpSpPr>
        <p:grpSpPr>
          <a:xfrm>
            <a:off x="8515350" y="2019300"/>
            <a:ext cx="2905125" cy="2563862"/>
            <a:chOff x="8515350" y="2019300"/>
            <a:chExt cx="2905125" cy="2563862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BBBD6695-E510-D5CF-049A-ACECE09A9E9B}"/>
                </a:ext>
              </a:extLst>
            </p:cNvPr>
            <p:cNvSpPr/>
            <p:nvPr/>
          </p:nvSpPr>
          <p:spPr>
            <a:xfrm>
              <a:off x="8667750" y="2019300"/>
              <a:ext cx="2638425" cy="6381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dirty="0"/>
                <a:t>SOCIAL </a:t>
              </a:r>
              <a:br>
                <a:rPr lang="de-AT" dirty="0"/>
              </a:br>
              <a:r>
                <a:rPr lang="de-AT" dirty="0"/>
                <a:t>PERFORMANCE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9AEFE68B-5EDE-E87F-F5C4-63C2C729A9C6}"/>
                </a:ext>
              </a:extLst>
            </p:cNvPr>
            <p:cNvSpPr txBox="1"/>
            <p:nvPr/>
          </p:nvSpPr>
          <p:spPr>
            <a:xfrm>
              <a:off x="8515350" y="2767280"/>
              <a:ext cx="290512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includes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e.g. 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being able to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communicate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your vision and perspective to others, being able to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mediate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conflict situations, and being able to coach followers, providing them with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guidance and support</a:t>
              </a:r>
              <a:endParaRPr lang="de-AT" sz="1600" b="1" dirty="0"/>
            </a:p>
          </p:txBody>
        </p:sp>
      </p:grpSp>
      <p:sp>
        <p:nvSpPr>
          <p:cNvPr id="69" name="Textfeld 68">
            <a:extLst>
              <a:ext uri="{FF2B5EF4-FFF2-40B4-BE49-F238E27FC236}">
                <a16:creationId xmlns:a16="http://schemas.microsoft.com/office/drawing/2014/main" id="{EBC11C8E-EE84-1652-D176-C96D3455DD5D}"/>
              </a:ext>
            </a:extLst>
          </p:cNvPr>
          <p:cNvSpPr txBox="1"/>
          <p:nvPr/>
        </p:nvSpPr>
        <p:spPr>
          <a:xfrm>
            <a:off x="395536" y="6673334"/>
            <a:ext cx="112517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de-AT" sz="600" dirty="0" err="1"/>
              <a:t>concepts</a:t>
            </a:r>
            <a:r>
              <a:rPr lang="de-AT" sz="600" dirty="0"/>
              <a:t> in </a:t>
            </a:r>
            <a:r>
              <a:rPr lang="en-US" sz="600" dirty="0"/>
              <a:t>Northouse, P. G. (2022). Leadership: Theory &amp; Practice, 9th ed. Thousand Oaks, CA: SAGE Publications; </a:t>
            </a:r>
            <a:r>
              <a:rPr lang="en-US" sz="600" dirty="0" err="1"/>
              <a:t>Zaccaro</a:t>
            </a:r>
            <a:r>
              <a:rPr lang="en-US" sz="600" dirty="0"/>
              <a:t>, S. J. (2001). Organizational leadership and social intelligence. In: Riggio, R. E., Murphy, S. E., &amp; </a:t>
            </a:r>
            <a:r>
              <a:rPr lang="en-US" sz="600" dirty="0" err="1"/>
              <a:t>Pirozzolo</a:t>
            </a:r>
            <a:r>
              <a:rPr lang="en-US" sz="600" dirty="0"/>
              <a:t>, F. J. (eds.). Multiple Intelligences and Leadership, pp. 42–68. New York, NY: Psychology Press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2289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4349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Emotional </a:t>
            </a:r>
            <a:r>
              <a:rPr lang="de-DE" sz="3600" dirty="0" err="1">
                <a:solidFill>
                  <a:schemeClr val="bg1"/>
                </a:solidFill>
              </a:rPr>
              <a:t>intelligence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BC11C8E-EE84-1652-D176-C96D3455DD5D}"/>
              </a:ext>
            </a:extLst>
          </p:cNvPr>
          <p:cNvSpPr txBox="1"/>
          <p:nvPr/>
        </p:nvSpPr>
        <p:spPr>
          <a:xfrm>
            <a:off x="395536" y="6673334"/>
            <a:ext cx="1063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600" dirty="0"/>
              <a:t>Picture source: pixabay.com</a:t>
            </a:r>
            <a:endParaRPr lang="de-DE" sz="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75CACFF-F791-7C8D-9D06-122419B6B0B3}"/>
              </a:ext>
            </a:extLst>
          </p:cNvPr>
          <p:cNvSpPr/>
          <p:nvPr/>
        </p:nvSpPr>
        <p:spPr>
          <a:xfrm>
            <a:off x="4318738" y="2318768"/>
            <a:ext cx="2120163" cy="222046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12E2477-C50E-07AA-0234-9A2E9F5D6603}"/>
              </a:ext>
            </a:extLst>
          </p:cNvPr>
          <p:cNvGrpSpPr/>
          <p:nvPr/>
        </p:nvGrpSpPr>
        <p:grpSpPr>
          <a:xfrm>
            <a:off x="-4426" y="1341711"/>
            <a:ext cx="4681201" cy="2220462"/>
            <a:chOff x="-4426" y="1341711"/>
            <a:chExt cx="4681201" cy="222046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76C3871-1B17-758C-C112-4A77519313B2}"/>
                </a:ext>
              </a:extLst>
            </p:cNvPr>
            <p:cNvSpPr/>
            <p:nvPr/>
          </p:nvSpPr>
          <p:spPr>
            <a:xfrm>
              <a:off x="2556613" y="1341711"/>
              <a:ext cx="2120162" cy="22204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EMPATHY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5D5F7E8-BE91-9E00-D19B-B7F8C212EEDC}"/>
                </a:ext>
              </a:extLst>
            </p:cNvPr>
            <p:cNvSpPr txBox="1"/>
            <p:nvPr/>
          </p:nvSpPr>
          <p:spPr>
            <a:xfrm>
              <a:off x="-4426" y="2223921"/>
              <a:ext cx="28384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ability to understand </a:t>
              </a:r>
            </a:p>
            <a:p>
              <a:pPr algn="ctr"/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people’s emotions</a:t>
              </a:r>
              <a:endParaRPr lang="de-AT" sz="16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8A1910E-C0A9-179C-2683-688B37CEAB69}"/>
              </a:ext>
            </a:extLst>
          </p:cNvPr>
          <p:cNvGrpSpPr/>
          <p:nvPr/>
        </p:nvGrpSpPr>
        <p:grpSpPr>
          <a:xfrm>
            <a:off x="5985615" y="1341711"/>
            <a:ext cx="6084257" cy="2220462"/>
            <a:chOff x="5985615" y="1341711"/>
            <a:chExt cx="6084257" cy="222046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76BD901-CD40-7435-38E1-74D29E5F8D42}"/>
                </a:ext>
              </a:extLst>
            </p:cNvPr>
            <p:cNvSpPr/>
            <p:nvPr/>
          </p:nvSpPr>
          <p:spPr>
            <a:xfrm>
              <a:off x="5985615" y="1341711"/>
              <a:ext cx="2120162" cy="22204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SELF-REGULATION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724FAEE-D6F8-7BC9-B403-1CD1DCB65512}"/>
                </a:ext>
              </a:extLst>
            </p:cNvPr>
            <p:cNvSpPr txBox="1"/>
            <p:nvPr/>
          </p:nvSpPr>
          <p:spPr>
            <a:xfrm>
              <a:off x="8201025" y="2036443"/>
              <a:ext cx="38688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ability to manage emotions and impulses in a way that is appropriate for the situation</a:t>
              </a:r>
              <a:endParaRPr lang="de-AT" sz="1600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662D58-31A7-7B83-BAD5-AABE6BC352D2}"/>
              </a:ext>
            </a:extLst>
          </p:cNvPr>
          <p:cNvGrpSpPr/>
          <p:nvPr/>
        </p:nvGrpSpPr>
        <p:grpSpPr>
          <a:xfrm>
            <a:off x="4433037" y="4197720"/>
            <a:ext cx="5344372" cy="2220462"/>
            <a:chOff x="4433037" y="4197720"/>
            <a:chExt cx="5344372" cy="2220462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FDF9F7F-8C5A-E73F-CD87-18E17B38571A}"/>
                </a:ext>
              </a:extLst>
            </p:cNvPr>
            <p:cNvSpPr/>
            <p:nvPr/>
          </p:nvSpPr>
          <p:spPr>
            <a:xfrm>
              <a:off x="4433037" y="4197720"/>
              <a:ext cx="2120162" cy="22204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EMOTIONAL SELF-</a:t>
              </a:r>
              <a:br>
                <a:rPr lang="de-AT" dirty="0"/>
              </a:br>
              <a:r>
                <a:rPr lang="de-AT" dirty="0"/>
                <a:t>AWARENESS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728334D-6F6F-2B21-4501-AF15CF67F230}"/>
                </a:ext>
              </a:extLst>
            </p:cNvPr>
            <p:cNvSpPr txBox="1"/>
            <p:nvPr/>
          </p:nvSpPr>
          <p:spPr>
            <a:xfrm>
              <a:off x="6667498" y="4874334"/>
              <a:ext cx="310991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understanding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emotions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shift and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change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and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they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impact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interpersonal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relationships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the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ability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to </a:t>
              </a:r>
              <a:r>
                <a:rPr lang="it-IT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carry</a:t>
              </a:r>
              <a:r>
                <a: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out tasks</a:t>
              </a:r>
              <a:endParaRPr lang="de-A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88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11848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Behavioral </a:t>
            </a:r>
            <a:r>
              <a:rPr lang="de-DE" sz="3600" dirty="0" err="1">
                <a:solidFill>
                  <a:schemeClr val="bg1"/>
                </a:solidFill>
              </a:rPr>
              <a:t>styles</a:t>
            </a:r>
            <a:r>
              <a:rPr lang="de-DE" sz="3600" dirty="0">
                <a:solidFill>
                  <a:schemeClr val="bg1"/>
                </a:solidFill>
              </a:rPr>
              <a:t>: </a:t>
            </a:r>
            <a:r>
              <a:rPr lang="de-DE" sz="3600" dirty="0" err="1">
                <a:solidFill>
                  <a:schemeClr val="bg1"/>
                </a:solidFill>
              </a:rPr>
              <a:t>people</a:t>
            </a:r>
            <a:r>
              <a:rPr lang="de-DE" sz="3600" dirty="0">
                <a:solidFill>
                  <a:schemeClr val="bg1"/>
                </a:solidFill>
              </a:rPr>
              <a:t> vs. </a:t>
            </a:r>
            <a:r>
              <a:rPr lang="de-DE" sz="3600" dirty="0" err="1">
                <a:solidFill>
                  <a:schemeClr val="bg1"/>
                </a:solidFill>
              </a:rPr>
              <a:t>task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orientation</a:t>
            </a:r>
            <a:r>
              <a:rPr lang="de-DE" sz="3600" dirty="0">
                <a:solidFill>
                  <a:schemeClr val="bg1"/>
                </a:solidFill>
              </a:rPr>
              <a:t> (Blake/Mouton)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BC11C8E-EE84-1652-D176-C96D3455DD5D}"/>
              </a:ext>
            </a:extLst>
          </p:cNvPr>
          <p:cNvSpPr txBox="1"/>
          <p:nvPr/>
        </p:nvSpPr>
        <p:spPr>
          <a:xfrm>
            <a:off x="395536" y="6673334"/>
            <a:ext cx="10467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600" dirty="0"/>
              <a:t>Illustration source: Pittino (2022), </a:t>
            </a:r>
            <a:r>
              <a:rPr lang="de-AT" sz="600" dirty="0" err="1"/>
              <a:t>with</a:t>
            </a:r>
            <a:r>
              <a:rPr lang="de-AT" sz="600" dirty="0"/>
              <a:t> </a:t>
            </a:r>
            <a:r>
              <a:rPr lang="de-AT" sz="600" dirty="0" err="1"/>
              <a:t>icons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iStock.com/</a:t>
            </a:r>
            <a:r>
              <a:rPr lang="de-AT" sz="600" dirty="0" err="1"/>
              <a:t>Ville</a:t>
            </a:r>
            <a:r>
              <a:rPr lang="de-AT" sz="600" dirty="0"/>
              <a:t> Heikkinen. Contents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en-US" sz="600" dirty="0"/>
              <a:t>Blake, R. R., Mouton, J. S., &amp; Bidwell, A. C. (1962). Managerial grid. Advanced Management – Office Executive, 1(9), 12–15; Blake, R. R., &amp; Mouton, J. S. (1978). What’s new with the grid®? Training and Development Journal, 32(5), 3–8</a:t>
            </a:r>
            <a:endParaRPr lang="de-DE" sz="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CD09C8-620D-2852-A2B5-E123979F8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1084935"/>
            <a:ext cx="8668131" cy="54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AF8E4F-E6A5-3A04-6F70-15D9FAA16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86" y="780402"/>
            <a:ext cx="8370553" cy="4202899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5919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Decision-making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styles</a:t>
            </a:r>
            <a:r>
              <a:rPr lang="de-DE" sz="3600" dirty="0">
                <a:solidFill>
                  <a:schemeClr val="bg1"/>
                </a:solidFill>
              </a:rPr>
              <a:t> (Lewin)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AE2340-0368-0736-0636-428FFABEC316}"/>
              </a:ext>
            </a:extLst>
          </p:cNvPr>
          <p:cNvSpPr txBox="1"/>
          <p:nvPr/>
        </p:nvSpPr>
        <p:spPr>
          <a:xfrm>
            <a:off x="395536" y="6673334"/>
            <a:ext cx="91454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600" dirty="0"/>
              <a:t>Illustration source: Pittino (2022), </a:t>
            </a:r>
            <a:r>
              <a:rPr lang="de-AT" sz="600" dirty="0" err="1"/>
              <a:t>with</a:t>
            </a:r>
            <a:r>
              <a:rPr lang="de-AT" sz="600" dirty="0"/>
              <a:t> </a:t>
            </a:r>
            <a:r>
              <a:rPr lang="de-AT" sz="600" dirty="0" err="1"/>
              <a:t>icons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iStock.com/</a:t>
            </a:r>
            <a:r>
              <a:rPr lang="de-AT" sz="600" dirty="0" err="1"/>
              <a:t>Ville</a:t>
            </a:r>
            <a:r>
              <a:rPr lang="de-AT" sz="600" dirty="0"/>
              <a:t> Heikkinen; iStock.com/da-</a:t>
            </a:r>
            <a:r>
              <a:rPr lang="de-AT" sz="600" dirty="0" err="1"/>
              <a:t>vooda</a:t>
            </a:r>
            <a:r>
              <a:rPr lang="de-AT" sz="600" dirty="0"/>
              <a:t>. Contents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en-US" sz="600" dirty="0"/>
              <a:t>Lewin, K., Lippitt, R., &amp; White, R. K. (1939). Patterns of aggressive behavior in experimentally created ‘social climates.’ The Journal of Social Psychology, 10(2), 269–299.</a:t>
            </a:r>
            <a:r>
              <a:rPr lang="de-AT" sz="600" dirty="0"/>
              <a:t> </a:t>
            </a:r>
            <a:endParaRPr lang="de-DE" sz="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DC3A31-962E-A29F-104E-7507B641701F}"/>
              </a:ext>
            </a:extLst>
          </p:cNvPr>
          <p:cNvSpPr txBox="1"/>
          <p:nvPr/>
        </p:nvSpPr>
        <p:spPr>
          <a:xfrm>
            <a:off x="1647825" y="4516977"/>
            <a:ext cx="2524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decisions without consulting the members of your team</a:t>
            </a:r>
            <a:endParaRPr lang="de-AT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F506BF-6166-FA1F-9DB3-6298D32E9855}"/>
              </a:ext>
            </a:extLst>
          </p:cNvPr>
          <p:cNvSpPr txBox="1"/>
          <p:nvPr/>
        </p:nvSpPr>
        <p:spPr>
          <a:xfrm>
            <a:off x="4203896" y="4516977"/>
            <a:ext cx="2428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the final decisions, but you involve team members extensively in the decision-making process</a:t>
            </a:r>
            <a:endParaRPr lang="de-AT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372859-4597-79C4-0B33-EF5436E78FCC}"/>
              </a:ext>
            </a:extLst>
          </p:cNvPr>
          <p:cNvSpPr txBox="1"/>
          <p:nvPr/>
        </p:nvSpPr>
        <p:spPr>
          <a:xfrm>
            <a:off x="6664717" y="4504878"/>
            <a:ext cx="24288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 to make decisions is largely delegated to the team members who, as a consequence, have high autonomy in how they organize their work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97022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25429" y="4057060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3880EE-8050-E2B8-19A0-424182AC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26945" y="883282"/>
            <a:ext cx="8162251" cy="285092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2F8EC8F-3F9E-A805-6FC8-AC20E29D2682}"/>
              </a:ext>
            </a:extLst>
          </p:cNvPr>
          <p:cNvSpPr txBox="1"/>
          <p:nvPr/>
        </p:nvSpPr>
        <p:spPr>
          <a:xfrm>
            <a:off x="1904303" y="4395614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KNOW YOURSELF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B550512-809F-990B-978B-C0E78A0C7A2E}"/>
              </a:ext>
            </a:extLst>
          </p:cNvPr>
          <p:cNvSpPr/>
          <p:nvPr/>
        </p:nvSpPr>
        <p:spPr>
          <a:xfrm>
            <a:off x="1906955" y="5181446"/>
            <a:ext cx="8178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1C78AB"/>
                </a:solidFill>
              </a:rPr>
              <a:t>LEADERSHIP TRAITS,</a:t>
            </a:r>
            <a:br>
              <a:rPr lang="de-DE" sz="3200" b="1" dirty="0">
                <a:solidFill>
                  <a:srgbClr val="1C78AB"/>
                </a:solidFill>
              </a:rPr>
            </a:br>
            <a:r>
              <a:rPr lang="de-DE" sz="3200" b="1" dirty="0">
                <a:solidFill>
                  <a:srgbClr val="1C78AB"/>
                </a:solidFill>
              </a:rPr>
              <a:t>SKILLS, AND BEHAVIORS</a:t>
            </a: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FA17C1-5DED-6055-B6AF-22E47CE9A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57" y="1100503"/>
            <a:ext cx="8048313" cy="5366213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49524" y="2010548"/>
            <a:ext cx="4672626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2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algn="ctr"/>
            <a:endParaRPr lang="de-DE" sz="2000" b="1" i="1" dirty="0"/>
          </a:p>
          <a:p>
            <a:pPr algn="ctr"/>
            <a:r>
              <a:rPr lang="de-DE" sz="3200" b="1" i="1" dirty="0"/>
              <a:t>THE CONCISE LEADERSHIP </a:t>
            </a:r>
            <a:br>
              <a:rPr lang="de-DE" sz="3200" b="1" i="1" dirty="0"/>
            </a:br>
            <a:r>
              <a:rPr lang="de-DE" sz="3200" b="1" i="1" dirty="0"/>
              <a:t>TEXTBOOK</a:t>
            </a:r>
          </a:p>
          <a:p>
            <a:pPr algn="ctr"/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/>
              <a:t>Author: Daniel Pittino</a:t>
            </a:r>
          </a:p>
          <a:p>
            <a:pPr algn="ctr"/>
            <a:r>
              <a:rPr lang="de-DE" sz="1400" dirty="0"/>
              <a:t>©2022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(planes): iStock/Dmitry Volkov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6650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/>
              <a:t>Recognize the </a:t>
            </a:r>
            <a:r>
              <a:rPr lang="en-US" sz="1600" b="1" dirty="0"/>
              <a:t>importance of self-awareness</a:t>
            </a:r>
            <a:r>
              <a:rPr lang="en-US" sz="1600" dirty="0"/>
              <a:t> as a fundamental leadership skill </a:t>
            </a:r>
            <a:endParaRPr lang="de-AT" sz="1600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6683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Examine the link between different </a:t>
            </a:r>
            <a:r>
              <a:rPr lang="en-US" sz="1600" b="1" dirty="0"/>
              <a:t>personality traits and effective leadership</a:t>
            </a:r>
            <a:endParaRPr lang="de-AT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651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/>
              <a:t>Assess which </a:t>
            </a:r>
            <a:r>
              <a:rPr lang="en-US" sz="1600" b="1" dirty="0"/>
              <a:t>problem-solving, human, and technical skills </a:t>
            </a:r>
            <a:r>
              <a:rPr lang="en-US" sz="1600" dirty="0"/>
              <a:t>you will need to </a:t>
            </a:r>
            <a:br>
              <a:rPr lang="en-US" sz="1600" dirty="0"/>
            </a:br>
            <a:r>
              <a:rPr lang="en-US" sz="1600" dirty="0"/>
              <a:t>develop to perform well in a leadership role</a:t>
            </a:r>
            <a:endParaRPr lang="de-AT" sz="1600" dirty="0"/>
          </a:p>
        </p:txBody>
      </p:sp>
      <p:sp>
        <p:nvSpPr>
          <p:cNvPr id="28" name="Rechteck 27"/>
          <p:cNvSpPr/>
          <p:nvPr/>
        </p:nvSpPr>
        <p:spPr>
          <a:xfrm>
            <a:off x="1390158" y="4077784"/>
            <a:ext cx="6021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Reflect on the </a:t>
            </a:r>
            <a:r>
              <a:rPr lang="en-US" sz="1600" b="1" dirty="0"/>
              <a:t>impact of different leadership styles and behaviors on </a:t>
            </a:r>
            <a:br>
              <a:rPr lang="en-US" sz="1600" b="1" dirty="0"/>
            </a:br>
            <a:r>
              <a:rPr lang="en-US" sz="1600" b="1" dirty="0"/>
              <a:t>your effectiveness </a:t>
            </a:r>
            <a:r>
              <a:rPr lang="en-US" sz="1600" dirty="0"/>
              <a:t>as a leader</a:t>
            </a:r>
            <a:endParaRPr lang="de-AT" sz="1600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9086" y="399680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13212" y="424186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8922" y="421388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16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B30C02-F773-4F57-8281-ECCCA94B4B3E}"/>
              </a:ext>
            </a:extLst>
          </p:cNvPr>
          <p:cNvGrpSpPr/>
          <p:nvPr/>
        </p:nvGrpSpPr>
        <p:grpSpPr>
          <a:xfrm>
            <a:off x="1223710" y="1596160"/>
            <a:ext cx="9372101" cy="1604241"/>
            <a:chOff x="1119436" y="2302013"/>
            <a:chExt cx="9372101" cy="1604241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787823" y="2302013"/>
              <a:ext cx="8703714" cy="1604241"/>
              <a:chOff x="585142" y="1949136"/>
              <a:chExt cx="8703714" cy="1604241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585142" y="1949136"/>
                <a:ext cx="8703714" cy="1604241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840679" y="2089536"/>
                <a:ext cx="79964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Personality traits are </a:t>
                </a:r>
                <a:r>
                  <a:rPr kumimoji="0" lang="en-US" alt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patterns of feeling, thinking and behaving that </a:t>
                </a:r>
                <a:r>
                  <a:rPr lang="en-US" altLang="de-DE" sz="20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characterize</a:t>
                </a:r>
                <a:r>
                  <a:rPr lang="en-US" altLang="de-DE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each of us as individuals</a:t>
                </a:r>
                <a:r>
                  <a:rPr kumimoji="0" lang="en-US" alt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These traits are relatively stable throughout a person’s life; they may change, but only in the long term</a:t>
                </a:r>
                <a:r>
                  <a:rPr kumimoji="0" lang="de-AT" altLang="de-DE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AT" altLang="de-DE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" name="Rechteck 33"/>
            <p:cNvSpPr/>
            <p:nvPr/>
          </p:nvSpPr>
          <p:spPr>
            <a:xfrm>
              <a:off x="1119436" y="2302013"/>
              <a:ext cx="751186" cy="1604240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824258" y="2946360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36" name="Rechteck 35"/>
          <p:cNvSpPr/>
          <p:nvPr/>
        </p:nvSpPr>
        <p:spPr>
          <a:xfrm>
            <a:off x="150702" y="298052"/>
            <a:ext cx="3328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Personality </a:t>
            </a:r>
            <a:r>
              <a:rPr lang="de-DE" sz="3600" dirty="0" err="1">
                <a:solidFill>
                  <a:schemeClr val="bg1"/>
                </a:solidFill>
              </a:rPr>
              <a:t>traits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D0F6E5-E3C9-E442-DB3A-FD245B7F4FEC}"/>
              </a:ext>
            </a:extLst>
          </p:cNvPr>
          <p:cNvGrpSpPr/>
          <p:nvPr/>
        </p:nvGrpSpPr>
        <p:grpSpPr>
          <a:xfrm>
            <a:off x="1396448" y="3617768"/>
            <a:ext cx="6653107" cy="463190"/>
            <a:chOff x="1433831" y="3807309"/>
            <a:chExt cx="6653107" cy="46319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42D22B-5D44-E315-21B8-3B8E0D31333D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" name="Pfeil nach rechts 35">
              <a:extLst>
                <a:ext uri="{FF2B5EF4-FFF2-40B4-BE49-F238E27FC236}">
                  <a16:creationId xmlns:a16="http://schemas.microsoft.com/office/drawing/2014/main" id="{F5B4864A-910F-EDCE-495B-A72FF4E94C0B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4AC3B8C-0C77-0F0C-8149-F6D2555E3F8A}"/>
                </a:ext>
              </a:extLst>
            </p:cNvPr>
            <p:cNvSpPr txBox="1"/>
            <p:nvPr/>
          </p:nvSpPr>
          <p:spPr>
            <a:xfrm>
              <a:off x="1974896" y="3831043"/>
              <a:ext cx="611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Personality traits help to define our </a:t>
              </a: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ʻcomfort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zoneʼ</a:t>
              </a:r>
              <a:endParaRPr lang="de-AT" sz="2000" b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CBBA5EA-A913-7B78-F0F2-6087726E3130}"/>
              </a:ext>
            </a:extLst>
          </p:cNvPr>
          <p:cNvGrpSpPr/>
          <p:nvPr/>
        </p:nvGrpSpPr>
        <p:grpSpPr>
          <a:xfrm>
            <a:off x="1396448" y="4364002"/>
            <a:ext cx="6653107" cy="734232"/>
            <a:chOff x="1433831" y="4553543"/>
            <a:chExt cx="6653107" cy="73423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993F514-9454-1C44-0B39-01E5F0EF3CC0}"/>
                </a:ext>
              </a:extLst>
            </p:cNvPr>
            <p:cNvSpPr/>
            <p:nvPr/>
          </p:nvSpPr>
          <p:spPr>
            <a:xfrm>
              <a:off x="1433831" y="4553543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9" name="Pfeil nach rechts 35">
              <a:extLst>
                <a:ext uri="{FF2B5EF4-FFF2-40B4-BE49-F238E27FC236}">
                  <a16:creationId xmlns:a16="http://schemas.microsoft.com/office/drawing/2014/main" id="{BD94BDFD-DB77-5176-712C-79571DF59A87}"/>
                </a:ext>
              </a:extLst>
            </p:cNvPr>
            <p:cNvSpPr/>
            <p:nvPr/>
          </p:nvSpPr>
          <p:spPr>
            <a:xfrm>
              <a:off x="1523536" y="4647640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3B01BEB-11E5-FBC9-0CEB-FEF2A5F684E4}"/>
                </a:ext>
              </a:extLst>
            </p:cNvPr>
            <p:cNvSpPr txBox="1"/>
            <p:nvPr/>
          </p:nvSpPr>
          <p:spPr>
            <a:xfrm>
              <a:off x="1974896" y="4579889"/>
              <a:ext cx="61120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Personality traits can affect your approach to leadership situations and interpersonal relations</a:t>
              </a:r>
              <a:endParaRPr lang="de-AT" sz="2000" dirty="0"/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D592E082-B7EA-41DB-166B-46D854E8A551}"/>
              </a:ext>
            </a:extLst>
          </p:cNvPr>
          <p:cNvSpPr txBox="1"/>
          <p:nvPr/>
        </p:nvSpPr>
        <p:spPr>
          <a:xfrm>
            <a:off x="395536" y="6673334"/>
            <a:ext cx="836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The </a:t>
            </a:r>
            <a:r>
              <a:rPr lang="de-AT" sz="600" dirty="0" err="1"/>
              <a:t>definition</a:t>
            </a:r>
            <a:r>
              <a:rPr lang="de-AT" sz="600" dirty="0"/>
              <a:t> </a:t>
            </a:r>
            <a:r>
              <a:rPr lang="de-AT" sz="600" dirty="0" err="1"/>
              <a:t>is</a:t>
            </a:r>
            <a:r>
              <a:rPr lang="de-AT" sz="600" dirty="0"/>
              <a:t> </a:t>
            </a:r>
            <a:r>
              <a:rPr lang="de-AT" sz="600" dirty="0" err="1"/>
              <a:t>taken</a:t>
            </a:r>
            <a:r>
              <a:rPr lang="de-AT" sz="600" dirty="0"/>
              <a:t> </a:t>
            </a:r>
            <a:r>
              <a:rPr lang="de-AT" sz="600" dirty="0" err="1"/>
              <a:t>from</a:t>
            </a:r>
            <a:r>
              <a:rPr lang="de-AT" sz="600" dirty="0"/>
              <a:t> 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it-IT" sz="600" dirty="0"/>
              <a:t>Roberts, B. W., &amp; </a:t>
            </a:r>
            <a:r>
              <a:rPr lang="it-IT" sz="600" dirty="0" err="1"/>
              <a:t>DelVecchio</a:t>
            </a:r>
            <a:r>
              <a:rPr lang="it-IT" sz="600" dirty="0"/>
              <a:t>, W. F. (2000). </a:t>
            </a:r>
            <a:r>
              <a:rPr lang="en-US" sz="600" dirty="0"/>
              <a:t>The rank-order consistency of personality traits from childhood to old age: A quantitative review of longitudinal studies. Psychological Bulletin, 126(1), 3–25.</a:t>
            </a:r>
            <a:endParaRPr lang="de-AT" sz="600" dirty="0"/>
          </a:p>
          <a:p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90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ʻBig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Fiveʼ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personality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traits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592E082-B7EA-41DB-166B-46D854E8A551}"/>
              </a:ext>
            </a:extLst>
          </p:cNvPr>
          <p:cNvSpPr txBox="1"/>
          <p:nvPr/>
        </p:nvSpPr>
        <p:spPr>
          <a:xfrm>
            <a:off x="395536" y="6673334"/>
            <a:ext cx="75488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en-US" sz="600" dirty="0"/>
              <a:t>Costa, P. T., &amp; McCrae, R. R. (1999). A five-factor theory of personality. In </a:t>
            </a:r>
            <a:r>
              <a:rPr lang="en-US" sz="600" dirty="0" err="1"/>
              <a:t>Pervin</a:t>
            </a:r>
            <a:r>
              <a:rPr lang="en-US" sz="600" dirty="0"/>
              <a:t>, L. A., &amp; Oliver, J. P. (eds). Handbook of Personality: Theory and Research, 2nd ed, pp. 139–153. New York: Guilford Press.</a:t>
            </a:r>
            <a:endParaRPr lang="de-DE" sz="6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7D6CCD3-7488-E51F-7412-E855EE67BBD1}"/>
              </a:ext>
            </a:extLst>
          </p:cNvPr>
          <p:cNvGrpSpPr/>
          <p:nvPr/>
        </p:nvGrpSpPr>
        <p:grpSpPr>
          <a:xfrm>
            <a:off x="395536" y="1326310"/>
            <a:ext cx="2133600" cy="4057464"/>
            <a:chOff x="466726" y="1707310"/>
            <a:chExt cx="2133600" cy="4057464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B394FDBF-E604-BD43-4429-94176DC07E96}"/>
                </a:ext>
              </a:extLst>
            </p:cNvPr>
            <p:cNvSpPr/>
            <p:nvPr/>
          </p:nvSpPr>
          <p:spPr>
            <a:xfrm>
              <a:off x="466726" y="2199982"/>
              <a:ext cx="2133600" cy="742950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Conscientiousness</a:t>
              </a:r>
              <a:endParaRPr lang="de-AT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C3AA326-2E47-6ADB-C94B-25B00D1B2258}"/>
                </a:ext>
              </a:extLst>
            </p:cNvPr>
            <p:cNvSpPr/>
            <p:nvPr/>
          </p:nvSpPr>
          <p:spPr>
            <a:xfrm>
              <a:off x="1293058" y="1707310"/>
              <a:ext cx="480936" cy="4642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DE34D6A-32FB-7AEA-4386-A9920A8E6857}"/>
                </a:ext>
              </a:extLst>
            </p:cNvPr>
            <p:cNvSpPr txBox="1"/>
            <p:nvPr/>
          </p:nvSpPr>
          <p:spPr>
            <a:xfrm>
              <a:off x="466726" y="2999749"/>
              <a:ext cx="21336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what extent an individual is responsible, dependable, and organized</a:t>
              </a:r>
              <a:endParaRPr lang="de-A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id="{55842D58-09C5-DED9-12CE-625A385E384D}"/>
                </a:ext>
              </a:extLst>
            </p:cNvPr>
            <p:cNvSpPr/>
            <p:nvPr/>
          </p:nvSpPr>
          <p:spPr>
            <a:xfrm>
              <a:off x="1293058" y="4554097"/>
              <a:ext cx="446427" cy="359704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8446089-0714-3FAA-6267-81958B0F0696}"/>
                </a:ext>
              </a:extLst>
            </p:cNvPr>
            <p:cNvSpPr txBox="1"/>
            <p:nvPr/>
          </p:nvSpPr>
          <p:spPr>
            <a:xfrm>
              <a:off x="642314" y="5026110"/>
              <a:ext cx="17479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400" i="1" dirty="0" err="1"/>
                <a:t>Strongest</a:t>
              </a:r>
              <a:r>
                <a:rPr lang="de-AT" sz="1400" i="1" dirty="0"/>
                <a:t> </a:t>
              </a:r>
              <a:r>
                <a:rPr lang="de-AT" sz="1400" i="1" dirty="0" err="1"/>
                <a:t>correlation</a:t>
              </a:r>
              <a:br>
                <a:rPr lang="de-AT" sz="1400" i="1" dirty="0"/>
              </a:br>
              <a:r>
                <a:rPr lang="de-AT" sz="1400" i="1" dirty="0" err="1"/>
                <a:t>found</a:t>
              </a:r>
              <a:r>
                <a:rPr lang="de-AT" sz="1400" i="1" dirty="0"/>
                <a:t> </a:t>
              </a:r>
              <a:r>
                <a:rPr lang="de-AT" sz="1400" i="1" dirty="0" err="1"/>
                <a:t>to</a:t>
              </a:r>
              <a:r>
                <a:rPr lang="de-AT" sz="1400" i="1" dirty="0"/>
                <a:t> </a:t>
              </a:r>
              <a:r>
                <a:rPr lang="de-AT" sz="1400" i="1" dirty="0" err="1"/>
                <a:t>perfomance</a:t>
              </a:r>
              <a:r>
                <a:rPr lang="de-AT" sz="1400" i="1" dirty="0"/>
                <a:t> </a:t>
              </a:r>
              <a:br>
                <a:rPr lang="de-AT" sz="1400" i="1" dirty="0"/>
              </a:br>
              <a:r>
                <a:rPr lang="de-AT" sz="1400" i="1" dirty="0"/>
                <a:t>in </a:t>
              </a:r>
              <a:r>
                <a:rPr lang="de-AT" sz="1400" i="1" dirty="0" err="1"/>
                <a:t>work</a:t>
              </a:r>
              <a:r>
                <a:rPr lang="de-AT" sz="1400" i="1" dirty="0"/>
                <a:t> </a:t>
              </a:r>
              <a:r>
                <a:rPr lang="de-AT" sz="1400" i="1" dirty="0" err="1"/>
                <a:t>tasks</a:t>
              </a:r>
              <a:endParaRPr lang="de-AT" sz="1400" i="1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ECAFAA4-1247-7299-921B-D2E505EC6C92}"/>
              </a:ext>
            </a:extLst>
          </p:cNvPr>
          <p:cNvGrpSpPr/>
          <p:nvPr/>
        </p:nvGrpSpPr>
        <p:grpSpPr>
          <a:xfrm>
            <a:off x="2566836" y="1326309"/>
            <a:ext cx="2217788" cy="4046904"/>
            <a:chOff x="2638026" y="1707309"/>
            <a:chExt cx="2217788" cy="4046904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517EAA03-2CC2-18C7-E71D-8B3FE5729EB1}"/>
                </a:ext>
              </a:extLst>
            </p:cNvPr>
            <p:cNvSpPr/>
            <p:nvPr/>
          </p:nvSpPr>
          <p:spPr>
            <a:xfrm>
              <a:off x="2686051" y="2199982"/>
              <a:ext cx="2133600" cy="742950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Extroversion</a:t>
              </a:r>
              <a:endParaRPr lang="de-AT" dirty="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F5C4B2C-C50E-B8DD-EF3A-023F79A44F14}"/>
                </a:ext>
              </a:extLst>
            </p:cNvPr>
            <p:cNvSpPr/>
            <p:nvPr/>
          </p:nvSpPr>
          <p:spPr>
            <a:xfrm>
              <a:off x="3512383" y="1707309"/>
              <a:ext cx="480936" cy="4642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3CD2A487-1EFC-93B6-5E83-4F960DEECB5C}"/>
                </a:ext>
              </a:extLst>
            </p:cNvPr>
            <p:cNvSpPr txBox="1"/>
            <p:nvPr/>
          </p:nvSpPr>
          <p:spPr>
            <a:xfrm>
              <a:off x="2686051" y="2999749"/>
              <a:ext cx="21336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how much an individual 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is sociable, talkative, 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and outgoing</a:t>
              </a:r>
              <a:endParaRPr lang="de-AT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Pfeil: nach unten 45">
              <a:extLst>
                <a:ext uri="{FF2B5EF4-FFF2-40B4-BE49-F238E27FC236}">
                  <a16:creationId xmlns:a16="http://schemas.microsoft.com/office/drawing/2014/main" id="{D38DD2E1-AD19-2700-0682-CD20FBE939EF}"/>
                </a:ext>
              </a:extLst>
            </p:cNvPr>
            <p:cNvSpPr/>
            <p:nvPr/>
          </p:nvSpPr>
          <p:spPr>
            <a:xfrm>
              <a:off x="3523703" y="4543536"/>
              <a:ext cx="446427" cy="359704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9F2E1F2-44B1-1927-F090-303454B675B0}"/>
                </a:ext>
              </a:extLst>
            </p:cNvPr>
            <p:cNvSpPr txBox="1"/>
            <p:nvPr/>
          </p:nvSpPr>
          <p:spPr>
            <a:xfrm>
              <a:off x="2638026" y="5015549"/>
              <a:ext cx="22177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400" i="1" dirty="0" err="1"/>
                <a:t>Facilitates</a:t>
              </a:r>
              <a:r>
                <a:rPr lang="de-AT" sz="1400" i="1" dirty="0"/>
                <a:t> interpersonal</a:t>
              </a:r>
              <a:br>
                <a:rPr lang="de-AT" sz="1400" i="1" dirty="0"/>
              </a:br>
              <a:r>
                <a:rPr lang="de-AT" sz="1400" i="1" dirty="0" err="1"/>
                <a:t>interactions</a:t>
              </a:r>
              <a:r>
                <a:rPr lang="de-AT" sz="1400" i="1" dirty="0"/>
                <a:t>, but </a:t>
              </a:r>
              <a:r>
                <a:rPr lang="de-AT" sz="1400" i="1" dirty="0" err="1"/>
                <a:t>introverts</a:t>
              </a:r>
              <a:br>
                <a:rPr lang="de-AT" sz="1400" i="1" dirty="0"/>
              </a:br>
              <a:r>
                <a:rPr lang="de-AT" sz="1400" i="1" dirty="0" err="1"/>
                <a:t>can</a:t>
              </a:r>
              <a:r>
                <a:rPr lang="de-AT" sz="1400" i="1" dirty="0"/>
                <a:t> </a:t>
              </a:r>
              <a:r>
                <a:rPr lang="de-AT" sz="1400" i="1" dirty="0" err="1"/>
                <a:t>be</a:t>
              </a:r>
              <a:r>
                <a:rPr lang="de-AT" sz="1400" i="1" dirty="0"/>
                <a:t> </a:t>
              </a:r>
              <a:r>
                <a:rPr lang="de-AT" sz="1400" i="1" dirty="0" err="1"/>
                <a:t>effective</a:t>
              </a:r>
              <a:r>
                <a:rPr lang="de-AT" sz="1400" i="1" dirty="0"/>
                <a:t> </a:t>
              </a:r>
              <a:r>
                <a:rPr lang="de-AT" sz="1400" i="1" dirty="0" err="1"/>
                <a:t>leaders</a:t>
              </a:r>
              <a:r>
                <a:rPr lang="de-AT" sz="1400" i="1" dirty="0"/>
                <a:t>, </a:t>
              </a:r>
              <a:r>
                <a:rPr lang="de-AT" sz="1400" i="1" dirty="0" err="1"/>
                <a:t>too</a:t>
              </a:r>
              <a:endParaRPr lang="de-AT" sz="1400" i="1" dirty="0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F9A580E-CB7A-0407-8383-A9DA66642DF0}"/>
              </a:ext>
            </a:extLst>
          </p:cNvPr>
          <p:cNvGrpSpPr/>
          <p:nvPr/>
        </p:nvGrpSpPr>
        <p:grpSpPr>
          <a:xfrm>
            <a:off x="4834186" y="1326308"/>
            <a:ext cx="2147090" cy="4497591"/>
            <a:chOff x="4905376" y="1707308"/>
            <a:chExt cx="2147090" cy="4497591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9A72B7ED-82A2-B912-1794-726B1F5CD615}"/>
                </a:ext>
              </a:extLst>
            </p:cNvPr>
            <p:cNvSpPr/>
            <p:nvPr/>
          </p:nvSpPr>
          <p:spPr>
            <a:xfrm>
              <a:off x="4905376" y="2199982"/>
              <a:ext cx="2133600" cy="742950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Openness</a:t>
              </a:r>
              <a:r>
                <a:rPr lang="de-AT" dirty="0"/>
                <a:t> </a:t>
              </a:r>
              <a:r>
                <a:rPr lang="de-AT" dirty="0" err="1"/>
                <a:t>to</a:t>
              </a:r>
              <a:r>
                <a:rPr lang="de-AT" dirty="0"/>
                <a:t> </a:t>
              </a:r>
              <a:r>
                <a:rPr lang="de-AT" dirty="0" err="1"/>
                <a:t>experience</a:t>
              </a:r>
              <a:endParaRPr lang="de-AT" dirty="0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2F7CC64-BCE9-BBBB-E993-1BC36483BA55}"/>
                </a:ext>
              </a:extLst>
            </p:cNvPr>
            <p:cNvSpPr/>
            <p:nvPr/>
          </p:nvSpPr>
          <p:spPr>
            <a:xfrm>
              <a:off x="5731708" y="1707308"/>
              <a:ext cx="480936" cy="4642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8FA3D6C-CAB3-3CD7-B0E1-E634AEE7F085}"/>
                </a:ext>
              </a:extLst>
            </p:cNvPr>
            <p:cNvSpPr txBox="1"/>
            <p:nvPr/>
          </p:nvSpPr>
          <p:spPr>
            <a:xfrm>
              <a:off x="4905376" y="2999749"/>
              <a:ext cx="21336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how much an individual 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is open-minded, curious,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and eager for new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experiences</a:t>
              </a:r>
              <a:endParaRPr lang="de-AT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feil: nach unten 47">
              <a:extLst>
                <a:ext uri="{FF2B5EF4-FFF2-40B4-BE49-F238E27FC236}">
                  <a16:creationId xmlns:a16="http://schemas.microsoft.com/office/drawing/2014/main" id="{7F0775D6-A03F-9D12-64F7-63D7A6BE687C}"/>
                </a:ext>
              </a:extLst>
            </p:cNvPr>
            <p:cNvSpPr/>
            <p:nvPr/>
          </p:nvSpPr>
          <p:spPr>
            <a:xfrm>
              <a:off x="5817433" y="4563335"/>
              <a:ext cx="446427" cy="359704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F1EACC59-5E10-6763-11C8-DE1A831BFD3A}"/>
                </a:ext>
              </a:extLst>
            </p:cNvPr>
            <p:cNvSpPr txBox="1"/>
            <p:nvPr/>
          </p:nvSpPr>
          <p:spPr>
            <a:xfrm>
              <a:off x="5028835" y="5035348"/>
              <a:ext cx="202363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400" i="1" dirty="0" err="1"/>
                <a:t>Facilitates</a:t>
              </a:r>
              <a:r>
                <a:rPr lang="de-AT" sz="1400" i="1" dirty="0"/>
                <a:t> </a:t>
              </a:r>
              <a:r>
                <a:rPr lang="de-AT" sz="1400" i="1" dirty="0" err="1"/>
                <a:t>leadership</a:t>
              </a:r>
              <a:br>
                <a:rPr lang="de-AT" sz="1400" i="1" dirty="0"/>
              </a:br>
              <a:r>
                <a:rPr lang="de-AT" sz="1400" i="1" dirty="0" err="1"/>
                <a:t>development</a:t>
              </a:r>
              <a:r>
                <a:rPr lang="de-AT" sz="1400" i="1" dirty="0"/>
                <a:t> (</a:t>
              </a:r>
              <a:r>
                <a:rPr lang="de-AT" sz="1400" i="1" dirty="0" err="1"/>
                <a:t>motivation</a:t>
              </a:r>
              <a:br>
                <a:rPr lang="de-AT" sz="1400" i="1" dirty="0"/>
              </a:br>
              <a:r>
                <a:rPr lang="de-AT" sz="1400" i="1" dirty="0" err="1"/>
                <a:t>to</a:t>
              </a:r>
              <a:r>
                <a:rPr lang="de-AT" sz="1400" i="1" dirty="0"/>
                <a:t> </a:t>
              </a:r>
              <a:r>
                <a:rPr lang="de-AT" sz="1400" i="1" dirty="0" err="1"/>
                <a:t>explore</a:t>
              </a:r>
              <a:r>
                <a:rPr lang="de-AT" sz="1400" i="1" dirty="0"/>
                <a:t> </a:t>
              </a:r>
              <a:r>
                <a:rPr lang="de-AT" sz="1400" i="1" dirty="0" err="1"/>
                <a:t>new</a:t>
              </a:r>
              <a:r>
                <a:rPr lang="de-AT" sz="1400" i="1" dirty="0"/>
                <a:t> </a:t>
              </a:r>
              <a:r>
                <a:rPr lang="de-AT" sz="1400" i="1" dirty="0" err="1"/>
                <a:t>paths</a:t>
              </a:r>
              <a:r>
                <a:rPr lang="de-AT" sz="1400" i="1" dirty="0"/>
                <a:t>),</a:t>
              </a:r>
              <a:br>
                <a:rPr lang="de-AT" sz="1400" i="1" dirty="0"/>
              </a:br>
              <a:r>
                <a:rPr lang="de-AT" sz="1400" i="1" dirty="0" err="1"/>
                <a:t>helps</a:t>
              </a:r>
              <a:r>
                <a:rPr lang="de-AT" sz="1400" i="1" dirty="0"/>
                <a:t> </a:t>
              </a:r>
              <a:r>
                <a:rPr lang="de-AT" sz="1400" i="1" dirty="0" err="1"/>
                <a:t>leaders</a:t>
              </a:r>
              <a:r>
                <a:rPr lang="de-AT" sz="1400" i="1" dirty="0"/>
                <a:t> deal </a:t>
              </a:r>
              <a:r>
                <a:rPr lang="de-AT" sz="1400" i="1" dirty="0" err="1"/>
                <a:t>with</a:t>
              </a:r>
              <a:r>
                <a:rPr lang="de-AT" sz="1400" i="1" dirty="0"/>
                <a:t> </a:t>
              </a:r>
              <a:br>
                <a:rPr lang="de-AT" sz="1400" i="1" dirty="0"/>
              </a:br>
              <a:r>
                <a:rPr lang="de-AT" sz="1400" i="1" dirty="0"/>
                <a:t>different </a:t>
              </a:r>
              <a:r>
                <a:rPr lang="de-AT" sz="1400" i="1" dirty="0" err="1"/>
                <a:t>cultures</a:t>
              </a:r>
              <a:endParaRPr lang="de-AT" sz="1400" i="1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73D520D-5D44-4E06-7426-68D9BBAC3BCD}"/>
              </a:ext>
            </a:extLst>
          </p:cNvPr>
          <p:cNvGrpSpPr/>
          <p:nvPr/>
        </p:nvGrpSpPr>
        <p:grpSpPr>
          <a:xfrm>
            <a:off x="7053511" y="1325681"/>
            <a:ext cx="2136242" cy="4488980"/>
            <a:chOff x="7124701" y="1706681"/>
            <a:chExt cx="2136242" cy="4488980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74328FBB-8F52-7820-95C3-68908B3901D0}"/>
                </a:ext>
              </a:extLst>
            </p:cNvPr>
            <p:cNvSpPr/>
            <p:nvPr/>
          </p:nvSpPr>
          <p:spPr>
            <a:xfrm>
              <a:off x="7124701" y="2199982"/>
              <a:ext cx="2133600" cy="742950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Emotional </a:t>
              </a:r>
            </a:p>
            <a:p>
              <a:pPr algn="ctr"/>
              <a:r>
                <a:rPr lang="de-AT" dirty="0" err="1"/>
                <a:t>stability</a:t>
              </a:r>
              <a:endParaRPr lang="de-AT" dirty="0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1F7A604B-8818-53D1-C70C-B48E73F35A13}"/>
                </a:ext>
              </a:extLst>
            </p:cNvPr>
            <p:cNvSpPr/>
            <p:nvPr/>
          </p:nvSpPr>
          <p:spPr>
            <a:xfrm>
              <a:off x="7884904" y="1706681"/>
              <a:ext cx="480936" cy="4642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BCB2F02B-5E91-0868-8228-072A1E6DCB06}"/>
                </a:ext>
              </a:extLst>
            </p:cNvPr>
            <p:cNvSpPr txBox="1"/>
            <p:nvPr/>
          </p:nvSpPr>
          <p:spPr>
            <a:xfrm>
              <a:off x="7124701" y="2999749"/>
              <a:ext cx="21336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how much an individual 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is able to remain stable and balanced in their emotions versus easily becoming anxious, angry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or insecure</a:t>
              </a:r>
              <a:endParaRPr lang="de-AT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Pfeil: nach unten 49">
              <a:extLst>
                <a:ext uri="{FF2B5EF4-FFF2-40B4-BE49-F238E27FC236}">
                  <a16:creationId xmlns:a16="http://schemas.microsoft.com/office/drawing/2014/main" id="{F25800F7-AB8D-2DC1-2F5F-DF0E165C0FAD}"/>
                </a:ext>
              </a:extLst>
            </p:cNvPr>
            <p:cNvSpPr/>
            <p:nvPr/>
          </p:nvSpPr>
          <p:spPr>
            <a:xfrm>
              <a:off x="7998658" y="4554097"/>
              <a:ext cx="446427" cy="359704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282F3758-5293-5451-62AF-38D1E6D340FB}"/>
                </a:ext>
              </a:extLst>
            </p:cNvPr>
            <p:cNvSpPr txBox="1"/>
            <p:nvPr/>
          </p:nvSpPr>
          <p:spPr>
            <a:xfrm>
              <a:off x="7182810" y="5026110"/>
              <a:ext cx="207813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400" i="1" dirty="0" err="1"/>
                <a:t>Tolerating</a:t>
              </a:r>
              <a:r>
                <a:rPr lang="de-AT" sz="1400" i="1" dirty="0"/>
                <a:t> high </a:t>
              </a:r>
              <a:r>
                <a:rPr lang="de-AT" sz="1400" i="1" dirty="0" err="1"/>
                <a:t>levels</a:t>
              </a:r>
              <a:br>
                <a:rPr lang="de-AT" sz="1400" i="1" dirty="0"/>
              </a:br>
              <a:r>
                <a:rPr lang="de-AT" sz="1400" i="1" dirty="0" err="1"/>
                <a:t>of</a:t>
              </a:r>
              <a:r>
                <a:rPr lang="de-AT" sz="1400" i="1" dirty="0"/>
                <a:t> stress and </a:t>
              </a:r>
              <a:r>
                <a:rPr lang="de-AT" sz="1400" i="1" dirty="0" err="1"/>
                <a:t>frustration</a:t>
              </a:r>
              <a:br>
                <a:rPr lang="de-AT" sz="1400" i="1" dirty="0"/>
              </a:br>
              <a:r>
                <a:rPr lang="de-AT" sz="1400" i="1" dirty="0"/>
                <a:t>in </a:t>
              </a:r>
              <a:r>
                <a:rPr lang="de-AT" sz="1400" i="1" dirty="0" err="1"/>
                <a:t>the</a:t>
              </a:r>
              <a:r>
                <a:rPr lang="de-AT" sz="1400" i="1" dirty="0"/>
                <a:t> </a:t>
              </a:r>
              <a:r>
                <a:rPr lang="de-AT" sz="1400" i="1" dirty="0" err="1"/>
                <a:t>leadership</a:t>
              </a:r>
              <a:r>
                <a:rPr lang="de-AT" sz="1400" i="1" dirty="0"/>
                <a:t> </a:t>
              </a:r>
              <a:r>
                <a:rPr lang="de-AT" sz="1400" i="1" dirty="0" err="1"/>
                <a:t>role</a:t>
              </a:r>
              <a:r>
                <a:rPr lang="de-AT" sz="1400" i="1" dirty="0"/>
                <a:t>;</a:t>
              </a:r>
              <a:br>
                <a:rPr lang="de-AT" sz="1400" i="1" dirty="0"/>
              </a:br>
              <a:r>
                <a:rPr lang="de-AT" sz="1400" i="1" dirty="0" err="1"/>
                <a:t>ʻinstabilityʼ</a:t>
              </a:r>
              <a:r>
                <a:rPr lang="de-AT" sz="1400" i="1" dirty="0"/>
                <a:t> </a:t>
              </a:r>
              <a:r>
                <a:rPr lang="de-AT" sz="1400" i="1" dirty="0" err="1"/>
                <a:t>can</a:t>
              </a:r>
              <a:r>
                <a:rPr lang="de-AT" sz="1400" i="1" dirty="0"/>
                <a:t> also</a:t>
              </a:r>
              <a:br>
                <a:rPr lang="de-AT" sz="1400" i="1" dirty="0"/>
              </a:br>
              <a:r>
                <a:rPr lang="de-AT" sz="1400" i="1" dirty="0" err="1"/>
                <a:t>be</a:t>
              </a:r>
              <a:r>
                <a:rPr lang="de-AT" sz="1400" i="1" dirty="0"/>
                <a:t> </a:t>
              </a:r>
              <a:r>
                <a:rPr lang="de-AT" sz="1400" i="1" dirty="0" err="1"/>
                <a:t>linked</a:t>
              </a:r>
              <a:r>
                <a:rPr lang="de-AT" sz="1400" i="1" dirty="0"/>
                <a:t> </a:t>
              </a:r>
              <a:r>
                <a:rPr lang="de-AT" sz="1400" i="1" dirty="0" err="1"/>
                <a:t>with</a:t>
              </a:r>
              <a:r>
                <a:rPr lang="de-AT" sz="1400" i="1" dirty="0"/>
                <a:t> </a:t>
              </a:r>
              <a:r>
                <a:rPr lang="de-AT" sz="1400" i="1" dirty="0" err="1"/>
                <a:t>enthusisam</a:t>
              </a:r>
              <a:endParaRPr lang="de-AT" sz="1400" i="1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F9AD5B3-F9B9-EE00-9A94-C5679ED433C3}"/>
              </a:ext>
            </a:extLst>
          </p:cNvPr>
          <p:cNvGrpSpPr/>
          <p:nvPr/>
        </p:nvGrpSpPr>
        <p:grpSpPr>
          <a:xfrm>
            <a:off x="9272836" y="1325680"/>
            <a:ext cx="2133600" cy="4682907"/>
            <a:chOff x="9344026" y="1706680"/>
            <a:chExt cx="2133600" cy="4682907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10B9242B-E158-775B-705E-169FE0A393EB}"/>
                </a:ext>
              </a:extLst>
            </p:cNvPr>
            <p:cNvSpPr/>
            <p:nvPr/>
          </p:nvSpPr>
          <p:spPr>
            <a:xfrm>
              <a:off x="9344026" y="2199982"/>
              <a:ext cx="2133600" cy="742950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Agreeableness</a:t>
              </a:r>
              <a:endParaRPr lang="de-AT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75C77E8-F96C-B3E9-8D5F-E558C1C386DF}"/>
                </a:ext>
              </a:extLst>
            </p:cNvPr>
            <p:cNvSpPr/>
            <p:nvPr/>
          </p:nvSpPr>
          <p:spPr>
            <a:xfrm>
              <a:off x="10069019" y="1706680"/>
              <a:ext cx="480936" cy="4642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DB5DDE10-8734-3CB0-7A91-C1FCF39ECB31}"/>
                </a:ext>
              </a:extLst>
            </p:cNvPr>
            <p:cNvSpPr txBox="1"/>
            <p:nvPr/>
          </p:nvSpPr>
          <p:spPr>
            <a:xfrm>
              <a:off x="9344026" y="2999749"/>
              <a:ext cx="21336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how much a person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is likable, kind, flexible,</a:t>
              </a:r>
              <a:b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and sympathetic</a:t>
              </a:r>
              <a:endParaRPr lang="de-AT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Pfeil: nach unten 51">
              <a:extLst>
                <a:ext uri="{FF2B5EF4-FFF2-40B4-BE49-F238E27FC236}">
                  <a16:creationId xmlns:a16="http://schemas.microsoft.com/office/drawing/2014/main" id="{92669332-6BF2-C3D8-0483-B287062F3170}"/>
                </a:ext>
              </a:extLst>
            </p:cNvPr>
            <p:cNvSpPr/>
            <p:nvPr/>
          </p:nvSpPr>
          <p:spPr>
            <a:xfrm>
              <a:off x="10264761" y="4532579"/>
              <a:ext cx="446427" cy="359704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48E738C-6267-EF83-DFD3-C635DD0E8418}"/>
                </a:ext>
              </a:extLst>
            </p:cNvPr>
            <p:cNvSpPr txBox="1"/>
            <p:nvPr/>
          </p:nvSpPr>
          <p:spPr>
            <a:xfrm>
              <a:off x="9827545" y="5004592"/>
              <a:ext cx="132087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400" i="1" dirty="0"/>
                <a:t>Least </a:t>
              </a:r>
              <a:r>
                <a:rPr lang="de-AT" sz="1400" i="1" dirty="0" err="1"/>
                <a:t>clearly</a:t>
              </a:r>
              <a:br>
                <a:rPr lang="de-AT" sz="1400" i="1" dirty="0"/>
              </a:br>
              <a:r>
                <a:rPr lang="de-AT" sz="1400" i="1" dirty="0" err="1"/>
                <a:t>associated</a:t>
              </a:r>
              <a:r>
                <a:rPr lang="de-AT" sz="1400" i="1" dirty="0"/>
                <a:t> </a:t>
              </a:r>
              <a:r>
                <a:rPr lang="de-AT" sz="1400" i="1" dirty="0" err="1"/>
                <a:t>with</a:t>
              </a:r>
              <a:br>
                <a:rPr lang="de-AT" sz="1400" i="1" dirty="0"/>
              </a:br>
              <a:r>
                <a:rPr lang="de-AT" sz="1400" i="1" dirty="0" err="1"/>
                <a:t>leadership</a:t>
              </a:r>
              <a:endParaRPr lang="de-AT" sz="1400" i="1" dirty="0"/>
            </a:p>
            <a:p>
              <a:pPr algn="ctr"/>
              <a:r>
                <a:rPr lang="de-AT" sz="1400" i="1" dirty="0"/>
                <a:t>(relevant </a:t>
              </a:r>
              <a:r>
                <a:rPr lang="de-AT" sz="1400" i="1" dirty="0" err="1"/>
                <a:t>where</a:t>
              </a:r>
              <a:br>
                <a:rPr lang="de-AT" sz="1400" i="1" dirty="0"/>
              </a:br>
              <a:r>
                <a:rPr lang="de-AT" sz="1400" i="1" dirty="0" err="1"/>
                <a:t>group</a:t>
              </a:r>
              <a:r>
                <a:rPr lang="de-AT" sz="1400" i="1" dirty="0"/>
                <a:t> </a:t>
              </a:r>
              <a:r>
                <a:rPr lang="de-AT" sz="1400" i="1" dirty="0" err="1"/>
                <a:t>cohesion</a:t>
              </a:r>
              <a:br>
                <a:rPr lang="de-AT" sz="1400" i="1" dirty="0"/>
              </a:br>
              <a:r>
                <a:rPr lang="de-AT" sz="1400" i="1" dirty="0" err="1"/>
                <a:t>is</a:t>
              </a:r>
              <a:r>
                <a:rPr lang="de-AT" sz="1400" i="1" dirty="0"/>
                <a:t> </a:t>
              </a:r>
              <a:r>
                <a:rPr lang="de-AT" sz="1400" i="1" dirty="0" err="1"/>
                <a:t>important</a:t>
              </a:r>
              <a:r>
                <a:rPr lang="de-AT" sz="1400" i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74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Personality </a:t>
            </a:r>
            <a:r>
              <a:rPr lang="de-DE" sz="3600" dirty="0" err="1">
                <a:solidFill>
                  <a:schemeClr val="bg1"/>
                </a:solidFill>
              </a:rPr>
              <a:t>traits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effectiveness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68579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de-AT" sz="600" dirty="0" err="1"/>
              <a:t>concepts</a:t>
            </a:r>
            <a:r>
              <a:rPr lang="de-AT" sz="600" dirty="0"/>
              <a:t> in </a:t>
            </a:r>
            <a:r>
              <a:rPr lang="en-US" sz="600" dirty="0"/>
              <a:t>in Kaiser, R. B., LeBreton, J. M., &amp; Hogan, J. (2015). The dark side of personality and extreme leader behavior. Applied Psychology: An International Review, 64(1), 55–92</a:t>
            </a:r>
            <a:endParaRPr lang="de-DE" sz="600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7A6123F-964A-06E0-685B-B4F0C990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86891"/>
              </p:ext>
            </p:extLst>
          </p:nvPr>
        </p:nvGraphicFramePr>
        <p:xfrm>
          <a:off x="678815" y="1781968"/>
          <a:ext cx="9712960" cy="2408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420">
                  <a:extLst>
                    <a:ext uri="{9D8B030D-6E8A-4147-A177-3AD203B41FA5}">
                      <a16:colId xmlns:a16="http://schemas.microsoft.com/office/drawing/2014/main" val="3947245001"/>
                    </a:ext>
                  </a:extLst>
                </a:gridCol>
                <a:gridCol w="3760214">
                  <a:extLst>
                    <a:ext uri="{9D8B030D-6E8A-4147-A177-3AD203B41FA5}">
                      <a16:colId xmlns:a16="http://schemas.microsoft.com/office/drawing/2014/main" val="2495908173"/>
                    </a:ext>
                  </a:extLst>
                </a:gridCol>
                <a:gridCol w="3238326">
                  <a:extLst>
                    <a:ext uri="{9D8B030D-6E8A-4147-A177-3AD203B41FA5}">
                      <a16:colId xmlns:a16="http://schemas.microsoft.com/office/drawing/2014/main" val="2265795119"/>
                    </a:ext>
                  </a:extLst>
                </a:gridCol>
              </a:tblGrid>
              <a:tr h="36780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High 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Medium or low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7337"/>
                  </a:ext>
                </a:extLst>
              </a:tr>
              <a:tr h="36780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Conscientiousness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Consistency and reliability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Risk tolerance and dynamism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584850"/>
                  </a:ext>
                </a:extLst>
              </a:tr>
              <a:tr h="569358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Extroversion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easily recognized as a leader,</a:t>
                      </a:r>
                      <a:br>
                        <a:rPr lang="en-US" sz="18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engage with others</a:t>
                      </a:r>
                      <a:endParaRPr lang="de-AT" sz="18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Thoughtfulness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847165"/>
                  </a:ext>
                </a:extLst>
              </a:tr>
              <a:tr h="36780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Openness to experience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Innovativeness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Loyalty to norms and values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006242"/>
                  </a:ext>
                </a:extLst>
              </a:tr>
              <a:tr h="36780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Emotional stability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Stress tolerance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Passion, enthusiasm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656013"/>
                  </a:ext>
                </a:extLst>
              </a:tr>
              <a:tr h="36780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Agreeableness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Empathy, flexibility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Assertiveness, decisiveness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21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80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321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0B37FDF-44C1-8D56-1062-640964BE1D59}"/>
              </a:ext>
            </a:extLst>
          </p:cNvPr>
          <p:cNvGrpSpPr/>
          <p:nvPr/>
        </p:nvGrpSpPr>
        <p:grpSpPr>
          <a:xfrm>
            <a:off x="4206761" y="1171950"/>
            <a:ext cx="3030793" cy="4127001"/>
            <a:chOff x="4377289" y="1738503"/>
            <a:chExt cx="3030793" cy="4127001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AB75545-DAA0-679E-D3D9-8ACB1DE5E2D1}"/>
                </a:ext>
              </a:extLst>
            </p:cNvPr>
            <p:cNvSpPr/>
            <p:nvPr/>
          </p:nvSpPr>
          <p:spPr>
            <a:xfrm>
              <a:off x="4377289" y="2927691"/>
              <a:ext cx="3030793" cy="973394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Human </a:t>
              </a:r>
              <a:r>
                <a:rPr lang="de-DE" b="1" dirty="0" err="1"/>
                <a:t>skills</a:t>
              </a:r>
              <a:br>
                <a:rPr lang="de-DE" b="1" dirty="0"/>
              </a:br>
              <a:r>
                <a:rPr lang="de-DE" b="1" dirty="0"/>
                <a:t>(intrapersonal/interpersonal)</a:t>
              </a:r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C91CACB-68B4-F425-5AEA-B19D834168D3}"/>
                </a:ext>
              </a:extLst>
            </p:cNvPr>
            <p:cNvSpPr txBox="1"/>
            <p:nvPr/>
          </p:nvSpPr>
          <p:spPr>
            <a:xfrm>
              <a:off x="4431367" y="4049622"/>
              <a:ext cx="276300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/>
                <a:t>(Intra-)Personal </a:t>
              </a:r>
              <a:r>
                <a:rPr lang="de-DE" sz="1600" b="1" dirty="0" err="1"/>
                <a:t>skills</a:t>
              </a:r>
              <a:r>
                <a:rPr lang="de-DE" sz="1600" dirty="0"/>
                <a:t>:</a:t>
              </a:r>
              <a:br>
                <a:rPr lang="de-DE" sz="1600" dirty="0"/>
              </a:br>
              <a:r>
                <a:rPr lang="de-DE" sz="1600" dirty="0" err="1"/>
                <a:t>self-awareness</a:t>
              </a:r>
              <a:r>
                <a:rPr lang="de-DE" sz="1600" dirty="0"/>
                <a:t>, </a:t>
              </a:r>
              <a:r>
                <a:rPr lang="de-DE" sz="1600" dirty="0" err="1"/>
                <a:t>core</a:t>
              </a:r>
              <a:r>
                <a:rPr lang="de-DE" sz="1600" dirty="0"/>
                <a:t> </a:t>
              </a:r>
              <a:r>
                <a:rPr lang="de-DE" sz="1600" dirty="0" err="1"/>
                <a:t>self</a:t>
              </a:r>
              <a:r>
                <a:rPr lang="de-DE" sz="1600" dirty="0"/>
                <a:t>-</a:t>
              </a:r>
              <a:br>
                <a:rPr lang="de-DE" sz="1600" dirty="0"/>
              </a:br>
              <a:r>
                <a:rPr lang="de-DE" sz="1600" dirty="0" err="1"/>
                <a:t>evaluation</a:t>
              </a:r>
              <a:r>
                <a:rPr lang="de-DE" sz="1600" dirty="0"/>
                <a:t>, </a:t>
              </a:r>
              <a:r>
                <a:rPr lang="de-DE" sz="1600" dirty="0" err="1"/>
                <a:t>self-confidence</a:t>
              </a:r>
              <a:r>
                <a:rPr lang="de-DE" sz="1600" dirty="0"/>
                <a:t>,</a:t>
              </a:r>
              <a:br>
                <a:rPr lang="de-DE" sz="1600" dirty="0"/>
              </a:br>
              <a:r>
                <a:rPr lang="de-DE" sz="1600" dirty="0" err="1"/>
                <a:t>self-efficacy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/>
                <a:t>Interpersonal </a:t>
              </a:r>
              <a:r>
                <a:rPr lang="de-DE" sz="1600" b="1" dirty="0" err="1"/>
                <a:t>skills</a:t>
              </a:r>
              <a:r>
                <a:rPr lang="de-DE" sz="1600" dirty="0"/>
                <a:t>: </a:t>
              </a:r>
              <a:br>
                <a:rPr lang="de-DE" sz="1600" dirty="0"/>
              </a:br>
              <a:r>
                <a:rPr lang="de-DE" sz="1600" dirty="0" err="1"/>
                <a:t>understand</a:t>
              </a:r>
              <a:r>
                <a:rPr lang="de-DE" sz="1600" dirty="0"/>
                <a:t> </a:t>
              </a:r>
              <a:r>
                <a:rPr lang="de-DE" sz="1600" dirty="0" err="1"/>
                <a:t>people</a:t>
              </a:r>
              <a:r>
                <a:rPr lang="de-DE" sz="1600" dirty="0"/>
                <a:t> and</a:t>
              </a:r>
              <a:br>
                <a:rPr lang="de-DE" sz="1600" dirty="0"/>
              </a:br>
              <a:r>
                <a:rPr lang="de-DE" sz="1600" dirty="0"/>
                <a:t>social </a:t>
              </a:r>
              <a:r>
                <a:rPr lang="de-DE" sz="1600" dirty="0" err="1"/>
                <a:t>situations</a:t>
              </a:r>
              <a:endParaRPr lang="de-DE" sz="1600" dirty="0"/>
            </a:p>
          </p:txBody>
        </p:sp>
        <p:pic>
          <p:nvPicPr>
            <p:cNvPr id="23" name="Picture 6" descr="Verbunden, Netzwerk, Team, Teamarbeit">
              <a:extLst>
                <a:ext uri="{FF2B5EF4-FFF2-40B4-BE49-F238E27FC236}">
                  <a16:creationId xmlns:a16="http://schemas.microsoft.com/office/drawing/2014/main" id="{4FC4B5F5-B6A6-22B9-3E9F-088B1E8A2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867" y="1738503"/>
              <a:ext cx="1502411" cy="113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315AED32-92CF-1C88-D36A-5C95CD3A498B}"/>
              </a:ext>
            </a:extLst>
          </p:cNvPr>
          <p:cNvSpPr txBox="1"/>
          <p:nvPr/>
        </p:nvSpPr>
        <p:spPr>
          <a:xfrm>
            <a:off x="10671884" y="661651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609B89F-B06D-E006-84E0-3E81C0237E37}"/>
              </a:ext>
            </a:extLst>
          </p:cNvPr>
          <p:cNvGrpSpPr/>
          <p:nvPr/>
        </p:nvGrpSpPr>
        <p:grpSpPr>
          <a:xfrm>
            <a:off x="964574" y="1279081"/>
            <a:ext cx="3113001" cy="5211102"/>
            <a:chOff x="964574" y="1279081"/>
            <a:chExt cx="3113001" cy="5211102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29C164FE-6E76-2CC2-74F1-D85E9B6383BE}"/>
                </a:ext>
              </a:extLst>
            </p:cNvPr>
            <p:cNvGrpSpPr/>
            <p:nvPr/>
          </p:nvGrpSpPr>
          <p:grpSpPr>
            <a:xfrm>
              <a:off x="964574" y="2361138"/>
              <a:ext cx="3113001" cy="4129045"/>
              <a:chOff x="1164599" y="2710664"/>
              <a:chExt cx="3113001" cy="4129045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84C754D1-04F1-1628-03A3-E584BA74564F}"/>
                  </a:ext>
                </a:extLst>
              </p:cNvPr>
              <p:cNvSpPr/>
              <p:nvPr/>
            </p:nvSpPr>
            <p:spPr>
              <a:xfrm>
                <a:off x="1164599" y="2710664"/>
                <a:ext cx="3030793" cy="973394"/>
              </a:xfrm>
              <a:prstGeom prst="rect">
                <a:avLst/>
              </a:prstGeom>
              <a:solidFill>
                <a:srgbClr val="1C78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Problem-</a:t>
                </a:r>
                <a:r>
                  <a:rPr lang="de-DE" b="1" dirty="0" err="1"/>
                  <a:t>solving</a:t>
                </a:r>
                <a:br>
                  <a:rPr lang="de-DE" b="1" dirty="0"/>
                </a:br>
                <a:r>
                  <a:rPr lang="de-DE" b="1" dirty="0" err="1"/>
                  <a:t>skills</a:t>
                </a:r>
                <a:endParaRPr lang="de-DE" dirty="0"/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93D86807-5151-4042-77D1-FC14917E7674}"/>
                  </a:ext>
                </a:extLst>
              </p:cNvPr>
              <p:cNvSpPr txBox="1"/>
              <p:nvPr/>
            </p:nvSpPr>
            <p:spPr>
              <a:xfrm>
                <a:off x="1283319" y="3792721"/>
                <a:ext cx="2994281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Ability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b="1" dirty="0" err="1"/>
                  <a:t>solve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difficult</a:t>
                </a:r>
                <a:br>
                  <a:rPr lang="de-DE" sz="1600" b="1" dirty="0"/>
                </a:br>
                <a:r>
                  <a:rPr lang="de-DE" sz="1600" b="1" dirty="0"/>
                  <a:t>(</a:t>
                </a:r>
                <a:r>
                  <a:rPr lang="de-DE" sz="1600" b="1" dirty="0" err="1"/>
                  <a:t>ʻwickedʼ</a:t>
                </a:r>
                <a:r>
                  <a:rPr lang="de-DE" sz="1600" b="1" dirty="0"/>
                  <a:t>) </a:t>
                </a:r>
                <a:r>
                  <a:rPr lang="de-DE" sz="1600" b="1" dirty="0" err="1"/>
                  <a:t>problems</a:t>
                </a:r>
                <a:endParaRPr lang="de-DE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1. </a:t>
                </a:r>
                <a:r>
                  <a:rPr lang="de-DE" sz="1600" dirty="0" err="1"/>
                  <a:t>Define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problems</a:t>
                </a:r>
                <a:r>
                  <a:rPr lang="de-DE" sz="1600" dirty="0"/>
                  <a:t>,</a:t>
                </a:r>
                <a:br>
                  <a:rPr lang="de-DE" sz="1600" dirty="0"/>
                </a:br>
                <a:r>
                  <a:rPr lang="de-DE" sz="1600" dirty="0"/>
                  <a:t>2. </a:t>
                </a:r>
                <a:r>
                  <a:rPr lang="de-DE" sz="1600" dirty="0" err="1"/>
                  <a:t>generate</a:t>
                </a:r>
                <a:r>
                  <a:rPr lang="de-DE" sz="1600" dirty="0"/>
                  <a:t> possible </a:t>
                </a:r>
                <a:r>
                  <a:rPr lang="de-DE" sz="1600" dirty="0" err="1"/>
                  <a:t>solutions</a:t>
                </a:r>
                <a:r>
                  <a:rPr lang="de-DE" sz="1600" dirty="0"/>
                  <a:t>,</a:t>
                </a:r>
                <a:br>
                  <a:rPr lang="de-DE" sz="1600" dirty="0"/>
                </a:br>
                <a:r>
                  <a:rPr lang="de-DE" sz="1600" dirty="0"/>
                  <a:t>3. plan </a:t>
                </a:r>
                <a:r>
                  <a:rPr lang="de-DE" sz="1600" dirty="0" err="1"/>
                  <a:t>actions</a:t>
                </a:r>
                <a:r>
                  <a:rPr lang="de-DE" sz="1600" dirty="0"/>
                  <a:t> and </a:t>
                </a:r>
                <a:r>
                  <a:rPr lang="de-DE" sz="1600" dirty="0" err="1"/>
                  <a:t>predict</a:t>
                </a:r>
                <a:br>
                  <a:rPr lang="de-DE" sz="1600" dirty="0"/>
                </a:br>
                <a:r>
                  <a:rPr lang="de-DE" sz="1600" dirty="0" err="1"/>
                  <a:t>consequences</a:t>
                </a:r>
                <a:r>
                  <a:rPr lang="de-DE" sz="1600" dirty="0"/>
                  <a:t>, </a:t>
                </a:r>
                <a:br>
                  <a:rPr lang="de-DE" sz="1600" dirty="0"/>
                </a:br>
                <a:r>
                  <a:rPr lang="de-DE" sz="1600" dirty="0"/>
                  <a:t>4. </a:t>
                </a:r>
                <a:r>
                  <a:rPr lang="de-DE" sz="1600" dirty="0" err="1"/>
                  <a:t>implement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plan and</a:t>
                </a:r>
                <a:br>
                  <a:rPr lang="de-DE" sz="1600" dirty="0"/>
                </a:br>
                <a:r>
                  <a:rPr lang="de-DE" sz="1600" dirty="0" err="1"/>
                  <a:t>identify</a:t>
                </a:r>
                <a:r>
                  <a:rPr lang="de-DE" sz="1600" dirty="0"/>
                  <a:t> alternative </a:t>
                </a:r>
                <a:r>
                  <a:rPr lang="de-DE" sz="1600" dirty="0" err="1"/>
                  <a:t>actions</a:t>
                </a:r>
                <a:br>
                  <a:rPr lang="de-DE" sz="1600" dirty="0"/>
                </a:br>
                <a:r>
                  <a:rPr lang="de-DE" sz="1600" dirty="0" err="1"/>
                  <a:t>if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plan </a:t>
                </a:r>
                <a:r>
                  <a:rPr lang="de-DE" sz="1600" dirty="0" err="1"/>
                  <a:t>does</a:t>
                </a:r>
                <a:r>
                  <a:rPr lang="de-DE" sz="1600" dirty="0"/>
                  <a:t> not </a:t>
                </a:r>
                <a:r>
                  <a:rPr lang="de-DE" sz="1600" dirty="0" err="1"/>
                  <a:t>work</a:t>
                </a:r>
                <a:br>
                  <a:rPr lang="de-DE" sz="1600" dirty="0"/>
                </a:br>
                <a:r>
                  <a:rPr lang="de-DE" sz="1600" dirty="0"/>
                  <a:t>out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expected</a:t>
                </a: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b="1" dirty="0"/>
                  <a:t>Project </a:t>
                </a:r>
                <a:r>
                  <a:rPr lang="de-DE" sz="1600" b="1" dirty="0" err="1"/>
                  <a:t>management</a:t>
                </a:r>
                <a:r>
                  <a:rPr lang="de-DE" sz="1600" b="1" dirty="0"/>
                  <a:t> </a:t>
                </a:r>
                <a:r>
                  <a:rPr lang="de-DE" sz="1600" dirty="0" err="1"/>
                  <a:t>skills</a:t>
                </a:r>
                <a:br>
                  <a:rPr lang="de-DE" sz="1600" dirty="0"/>
                </a:br>
                <a:r>
                  <a:rPr lang="de-DE" sz="1600" dirty="0"/>
                  <a:t>(</a:t>
                </a:r>
                <a:r>
                  <a:rPr lang="de-DE" sz="1600" dirty="0" err="1"/>
                  <a:t>implementation</a:t>
                </a:r>
                <a:r>
                  <a:rPr lang="de-DE" sz="1600" dirty="0"/>
                  <a:t>)</a:t>
                </a:r>
              </a:p>
            </p:txBody>
          </p:sp>
        </p:grp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DE2CB1F-DB2D-C6FC-AC09-2BBDCEF6D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28" y="1279081"/>
              <a:ext cx="1854084" cy="973394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07574DB-251C-372F-2E6D-E3DE5A1FB24E}"/>
              </a:ext>
            </a:extLst>
          </p:cNvPr>
          <p:cNvGrpSpPr/>
          <p:nvPr/>
        </p:nvGrpSpPr>
        <p:grpSpPr>
          <a:xfrm>
            <a:off x="7448948" y="1077037"/>
            <a:ext cx="3364639" cy="4228234"/>
            <a:chOff x="7448948" y="1077037"/>
            <a:chExt cx="3364639" cy="4228234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14F4EAD-4CB4-F03E-33DB-9FCE711A6E60}"/>
                </a:ext>
              </a:extLst>
            </p:cNvPr>
            <p:cNvGrpSpPr/>
            <p:nvPr/>
          </p:nvGrpSpPr>
          <p:grpSpPr>
            <a:xfrm>
              <a:off x="7448948" y="2361138"/>
              <a:ext cx="3364639" cy="2944133"/>
              <a:chOff x="7619476" y="2927691"/>
              <a:chExt cx="3364639" cy="2944133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8751555A-DF0A-367E-54EB-FCE93FC4A824}"/>
                  </a:ext>
                </a:extLst>
              </p:cNvPr>
              <p:cNvSpPr/>
              <p:nvPr/>
            </p:nvSpPr>
            <p:spPr>
              <a:xfrm>
                <a:off x="7619476" y="2927691"/>
                <a:ext cx="3030793" cy="973394"/>
              </a:xfrm>
              <a:prstGeom prst="rect">
                <a:avLst/>
              </a:prstGeom>
              <a:solidFill>
                <a:srgbClr val="1C78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Technical</a:t>
                </a:r>
                <a:br>
                  <a:rPr lang="de-DE" b="1" dirty="0"/>
                </a:br>
                <a:r>
                  <a:rPr lang="de-DE" b="1" dirty="0" err="1"/>
                  <a:t>skills</a:t>
                </a:r>
                <a:endParaRPr lang="de-DE" dirty="0"/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18B4F87-C3C9-179C-FC7F-A96B1AF9B2BB}"/>
                  </a:ext>
                </a:extLst>
              </p:cNvPr>
              <p:cNvSpPr txBox="1"/>
              <p:nvPr/>
            </p:nvSpPr>
            <p:spPr>
              <a:xfrm>
                <a:off x="7619476" y="4055942"/>
                <a:ext cx="336463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Dependent</a:t>
                </a:r>
                <a:r>
                  <a:rPr lang="de-DE" sz="1600" dirty="0"/>
                  <a:t> on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b="1" dirty="0" err="1"/>
                  <a:t>specific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context</a:t>
                </a:r>
                <a:endParaRPr lang="de-DE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Specialized </a:t>
                </a:r>
                <a:r>
                  <a:rPr lang="de-DE" sz="1600" dirty="0" err="1"/>
                  <a:t>knowledge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about</a:t>
                </a:r>
                <a:br>
                  <a:rPr lang="de-DE" sz="1600" dirty="0"/>
                </a:br>
                <a:r>
                  <a:rPr lang="de-DE" sz="1600" b="1" dirty="0" err="1"/>
                  <a:t>methods</a:t>
                </a:r>
                <a:r>
                  <a:rPr lang="de-DE" sz="1600" b="1" dirty="0"/>
                  <a:t>, </a:t>
                </a:r>
                <a:r>
                  <a:rPr lang="de-DE" sz="1600" b="1" dirty="0" err="1"/>
                  <a:t>processes</a:t>
                </a:r>
                <a:r>
                  <a:rPr lang="de-DE" sz="1600" b="1" dirty="0"/>
                  <a:t>, and </a:t>
                </a:r>
                <a:r>
                  <a:rPr lang="de-DE" sz="1600" b="1" dirty="0" err="1"/>
                  <a:t>tools</a:t>
                </a:r>
                <a:r>
                  <a:rPr lang="de-DE" sz="1600" b="1" dirty="0"/>
                  <a:t> </a:t>
                </a:r>
                <a:r>
                  <a:rPr lang="de-DE" sz="1600" dirty="0" err="1"/>
                  <a:t>for</a:t>
                </a:r>
                <a:br>
                  <a:rPr lang="de-DE" sz="1600" dirty="0"/>
                </a:br>
                <a:r>
                  <a:rPr lang="de-DE" sz="1600" dirty="0" err="1"/>
                  <a:t>conducting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work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tasks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you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are</a:t>
                </a:r>
                <a:r>
                  <a:rPr lang="de-DE" sz="1600" dirty="0"/>
                  <a:t> </a:t>
                </a:r>
                <a:br>
                  <a:rPr lang="de-DE" sz="1600" dirty="0"/>
                </a:br>
                <a:r>
                  <a:rPr lang="de-DE" sz="1600" dirty="0" err="1"/>
                  <a:t>responsible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leader</a:t>
                </a: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Important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gaining</a:t>
                </a:r>
                <a:r>
                  <a:rPr lang="de-DE" sz="1600" dirty="0"/>
                  <a:t> </a:t>
                </a:r>
                <a:r>
                  <a:rPr lang="de-DE" sz="1600" b="1" dirty="0" err="1"/>
                  <a:t>trust</a:t>
                </a:r>
                <a:r>
                  <a:rPr lang="de-DE" sz="1600" b="1" dirty="0"/>
                  <a:t> and </a:t>
                </a:r>
                <a:br>
                  <a:rPr lang="de-DE" sz="1600" b="1" dirty="0"/>
                </a:br>
                <a:r>
                  <a:rPr lang="de-DE" sz="1600" b="1" dirty="0" err="1"/>
                  <a:t>recognition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of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followers</a:t>
                </a:r>
                <a:endParaRPr lang="de-DE" sz="1600" b="1" dirty="0"/>
              </a:p>
            </p:txBody>
          </p:sp>
        </p:grp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D6F9A61-1818-BABC-E2C1-1B3753AE6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667" y="1077037"/>
              <a:ext cx="1633394" cy="1225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5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7842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Overview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6A22E3E-0FA3-4C5B-BAD2-6945CDF2CA11}"/>
              </a:ext>
            </a:extLst>
          </p:cNvPr>
          <p:cNvSpPr/>
          <p:nvPr/>
        </p:nvSpPr>
        <p:spPr>
          <a:xfrm>
            <a:off x="1543770" y="3330823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3315225-B307-420D-815A-36E511793A76}"/>
              </a:ext>
            </a:extLst>
          </p:cNvPr>
          <p:cNvSpPr txBox="1"/>
          <p:nvPr/>
        </p:nvSpPr>
        <p:spPr>
          <a:xfrm>
            <a:off x="1230383" y="3881373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CF8DD13-BCEA-4EEB-9C88-B6A6EE4554D6}"/>
              </a:ext>
            </a:extLst>
          </p:cNvPr>
          <p:cNvSpPr/>
          <p:nvPr/>
        </p:nvSpPr>
        <p:spPr>
          <a:xfrm>
            <a:off x="3516262" y="3330823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E7BC8B8-A2B3-4630-948A-F247134CE0E8}"/>
              </a:ext>
            </a:extLst>
          </p:cNvPr>
          <p:cNvSpPr txBox="1"/>
          <p:nvPr/>
        </p:nvSpPr>
        <p:spPr>
          <a:xfrm>
            <a:off x="3202875" y="3881373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90906D8-E661-453A-A266-BB4C2F11EB93}"/>
              </a:ext>
            </a:extLst>
          </p:cNvPr>
          <p:cNvSpPr txBox="1"/>
          <p:nvPr/>
        </p:nvSpPr>
        <p:spPr>
          <a:xfrm>
            <a:off x="1105060" y="4247257"/>
            <a:ext cx="1470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3CD8EB-CBCE-4DD5-AC52-48E82EC322AD}"/>
              </a:ext>
            </a:extLst>
          </p:cNvPr>
          <p:cNvSpPr txBox="1"/>
          <p:nvPr/>
        </p:nvSpPr>
        <p:spPr>
          <a:xfrm>
            <a:off x="3005544" y="4247257"/>
            <a:ext cx="156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br>
              <a:rPr lang="de-DE" dirty="0"/>
            </a:br>
            <a:r>
              <a:rPr lang="de-DE" dirty="0" err="1"/>
              <a:t>diagnosis</a:t>
            </a:r>
            <a:endParaRPr lang="de-DE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B4E761F-7D29-428E-8EC5-EF0FEE1DFDF8}"/>
              </a:ext>
            </a:extLst>
          </p:cNvPr>
          <p:cNvSpPr/>
          <p:nvPr/>
        </p:nvSpPr>
        <p:spPr>
          <a:xfrm>
            <a:off x="5437201" y="3324618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8B86EE2-1BBB-4E5C-82F9-4BE40EB6C9AD}"/>
              </a:ext>
            </a:extLst>
          </p:cNvPr>
          <p:cNvSpPr txBox="1"/>
          <p:nvPr/>
        </p:nvSpPr>
        <p:spPr>
          <a:xfrm>
            <a:off x="5123814" y="3875168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CREATE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88F964-A95E-4056-AA6D-F3B43D3E0CB3}"/>
              </a:ext>
            </a:extLst>
          </p:cNvPr>
          <p:cNvSpPr txBox="1"/>
          <p:nvPr/>
        </p:nvSpPr>
        <p:spPr>
          <a:xfrm>
            <a:off x="4922765" y="4241052"/>
            <a:ext cx="15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Find promising</a:t>
            </a:r>
            <a:br>
              <a:rPr lang="de-DE" dirty="0"/>
            </a:br>
            <a:r>
              <a:rPr lang="de-DE" dirty="0" err="1"/>
              <a:t>solutions</a:t>
            </a:r>
            <a:endParaRPr lang="de-DE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07A726C-30AE-40F2-B139-5D78551F83BC}"/>
              </a:ext>
            </a:extLst>
          </p:cNvPr>
          <p:cNvSpPr/>
          <p:nvPr/>
        </p:nvSpPr>
        <p:spPr>
          <a:xfrm>
            <a:off x="7346060" y="3306849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8654F3-456A-46C3-BB64-E47FBDBBABD0}"/>
              </a:ext>
            </a:extLst>
          </p:cNvPr>
          <p:cNvSpPr txBox="1"/>
          <p:nvPr/>
        </p:nvSpPr>
        <p:spPr>
          <a:xfrm>
            <a:off x="7032673" y="3857399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E39102F-8280-4D30-8341-82EED3700F3B}"/>
              </a:ext>
            </a:extLst>
          </p:cNvPr>
          <p:cNvSpPr txBox="1"/>
          <p:nvPr/>
        </p:nvSpPr>
        <p:spPr>
          <a:xfrm>
            <a:off x="6758144" y="4223283"/>
            <a:ext cx="1717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Decide</a:t>
            </a:r>
            <a:r>
              <a:rPr lang="de-DE" dirty="0"/>
              <a:t> on </a:t>
            </a: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optimal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BC69119-31DA-4BF2-8BD1-0CF3D422911D}"/>
              </a:ext>
            </a:extLst>
          </p:cNvPr>
          <p:cNvSpPr/>
          <p:nvPr/>
        </p:nvSpPr>
        <p:spPr>
          <a:xfrm>
            <a:off x="9290184" y="3324618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D93941F-7814-4AA3-8157-10C5436AD583}"/>
              </a:ext>
            </a:extLst>
          </p:cNvPr>
          <p:cNvSpPr txBox="1"/>
          <p:nvPr/>
        </p:nvSpPr>
        <p:spPr>
          <a:xfrm>
            <a:off x="8928037" y="3875168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COMMIT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96541CA-D922-4422-A704-24F02C98E651}"/>
              </a:ext>
            </a:extLst>
          </p:cNvPr>
          <p:cNvSpPr txBox="1"/>
          <p:nvPr/>
        </p:nvSpPr>
        <p:spPr>
          <a:xfrm>
            <a:off x="9112123" y="4241052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br>
              <a:rPr lang="de-DE" dirty="0"/>
            </a:br>
            <a:r>
              <a:rPr lang="de-DE" dirty="0"/>
              <a:t>happen</a:t>
            </a:r>
          </a:p>
        </p:txBody>
      </p:sp>
      <p:sp>
        <p:nvSpPr>
          <p:cNvPr id="47" name="Pfeil nach rechts 4">
            <a:extLst>
              <a:ext uri="{FF2B5EF4-FFF2-40B4-BE49-F238E27FC236}">
                <a16:creationId xmlns:a16="http://schemas.microsoft.com/office/drawing/2014/main" id="{6C8884FE-ACD3-4B6C-BA04-9345BC0BA7F0}"/>
              </a:ext>
            </a:extLst>
          </p:cNvPr>
          <p:cNvSpPr/>
          <p:nvPr/>
        </p:nvSpPr>
        <p:spPr>
          <a:xfrm>
            <a:off x="2250011" y="3463307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48" name="Pfeil nach rechts 48">
            <a:extLst>
              <a:ext uri="{FF2B5EF4-FFF2-40B4-BE49-F238E27FC236}">
                <a16:creationId xmlns:a16="http://schemas.microsoft.com/office/drawing/2014/main" id="{8895F0BC-DC9D-4512-ABD7-9BE1835C99E0}"/>
              </a:ext>
            </a:extLst>
          </p:cNvPr>
          <p:cNvSpPr/>
          <p:nvPr/>
        </p:nvSpPr>
        <p:spPr>
          <a:xfrm>
            <a:off x="4180015" y="3463307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49" name="Pfeil nach rechts 51">
            <a:extLst>
              <a:ext uri="{FF2B5EF4-FFF2-40B4-BE49-F238E27FC236}">
                <a16:creationId xmlns:a16="http://schemas.microsoft.com/office/drawing/2014/main" id="{B63FD8A2-1333-4F46-A86A-B9A05DA9EF5B}"/>
              </a:ext>
            </a:extLst>
          </p:cNvPr>
          <p:cNvSpPr/>
          <p:nvPr/>
        </p:nvSpPr>
        <p:spPr>
          <a:xfrm>
            <a:off x="6094282" y="3442181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50" name="Pfeil nach rechts 54">
            <a:extLst>
              <a:ext uri="{FF2B5EF4-FFF2-40B4-BE49-F238E27FC236}">
                <a16:creationId xmlns:a16="http://schemas.microsoft.com/office/drawing/2014/main" id="{86047C5D-5032-42BB-9D1A-6418DA97099F}"/>
              </a:ext>
            </a:extLst>
          </p:cNvPr>
          <p:cNvSpPr/>
          <p:nvPr/>
        </p:nvSpPr>
        <p:spPr>
          <a:xfrm>
            <a:off x="8018878" y="3442181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cxnSp>
        <p:nvCxnSpPr>
          <p:cNvPr id="51" name="Gewinkelter Verbinder 8">
            <a:extLst>
              <a:ext uri="{FF2B5EF4-FFF2-40B4-BE49-F238E27FC236}">
                <a16:creationId xmlns:a16="http://schemas.microsoft.com/office/drawing/2014/main" id="{914720F7-FADC-4C61-A82B-AE17697B93EC}"/>
              </a:ext>
            </a:extLst>
          </p:cNvPr>
          <p:cNvCxnSpPr/>
          <p:nvPr/>
        </p:nvCxnSpPr>
        <p:spPr>
          <a:xfrm rot="16200000" flipH="1" flipV="1">
            <a:off x="5705038" y="-605252"/>
            <a:ext cx="6205" cy="7746414"/>
          </a:xfrm>
          <a:prstGeom prst="bentConnector3">
            <a:avLst>
              <a:gd name="adj1" fmla="val -7754214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57DE989B-394C-4529-B868-AC1236BB682E}"/>
              </a:ext>
            </a:extLst>
          </p:cNvPr>
          <p:cNvCxnSpPr/>
          <p:nvPr/>
        </p:nvCxnSpPr>
        <p:spPr>
          <a:xfrm>
            <a:off x="3812978" y="2803368"/>
            <a:ext cx="0" cy="461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49983666-438C-4010-A4D5-30742E9FA285}"/>
              </a:ext>
            </a:extLst>
          </p:cNvPr>
          <p:cNvCxnSpPr/>
          <p:nvPr/>
        </p:nvCxnSpPr>
        <p:spPr>
          <a:xfrm>
            <a:off x="5726185" y="2789684"/>
            <a:ext cx="0" cy="461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37A1CD49-BC32-4739-9F8D-A1317069CEBF}"/>
              </a:ext>
            </a:extLst>
          </p:cNvPr>
          <p:cNvCxnSpPr/>
          <p:nvPr/>
        </p:nvCxnSpPr>
        <p:spPr>
          <a:xfrm>
            <a:off x="7617001" y="2789684"/>
            <a:ext cx="0" cy="461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780ACEFA-AA0E-3E72-6959-EEC58841B7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8180" y="1125866"/>
            <a:ext cx="1642068" cy="1842361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89823F88-0BAB-BF74-6BEC-63A17D8EE4D2}"/>
              </a:ext>
            </a:extLst>
          </p:cNvPr>
          <p:cNvSpPr txBox="1"/>
          <p:nvPr/>
        </p:nvSpPr>
        <p:spPr>
          <a:xfrm>
            <a:off x="395536" y="6673334"/>
            <a:ext cx="34964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Sternad, D. (2021). </a:t>
            </a:r>
            <a:r>
              <a:rPr lang="de-AT" sz="600" dirty="0" err="1"/>
              <a:t>Solve</a:t>
            </a:r>
            <a:r>
              <a:rPr lang="de-AT" sz="600" dirty="0"/>
              <a:t> It! The Mindset and Tools </a:t>
            </a:r>
            <a:r>
              <a:rPr lang="de-AT" sz="600" dirty="0" err="1"/>
              <a:t>of</a:t>
            </a:r>
            <a:r>
              <a:rPr lang="de-AT" sz="600" dirty="0"/>
              <a:t> Smart Problem </a:t>
            </a:r>
            <a:r>
              <a:rPr lang="de-AT" sz="600" dirty="0" err="1"/>
              <a:t>Solvers</a:t>
            </a:r>
            <a:r>
              <a:rPr lang="de-AT" sz="600" dirty="0"/>
              <a:t>. Moosburg: </a:t>
            </a:r>
            <a:r>
              <a:rPr lang="de-AT" sz="600" dirty="0" err="1"/>
              <a:t>econcise</a:t>
            </a:r>
            <a:r>
              <a:rPr lang="de-AT" sz="600" dirty="0"/>
              <a:t>.</a:t>
            </a:r>
            <a:endParaRPr lang="de-DE" sz="600" dirty="0"/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179E394-0FA8-387E-E0EC-D452D999CF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8" y="1073653"/>
            <a:ext cx="1854084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10179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find </a:t>
            </a:r>
            <a:r>
              <a:rPr lang="de-DE" sz="3600" dirty="0" err="1">
                <a:solidFill>
                  <a:schemeClr val="bg1"/>
                </a:solidFill>
              </a:rPr>
              <a:t>solutions</a:t>
            </a:r>
            <a:r>
              <a:rPr lang="de-DE" sz="3600" dirty="0">
                <a:solidFill>
                  <a:schemeClr val="bg1"/>
                </a:solidFill>
              </a:rPr>
              <a:t> (</a:t>
            </a:r>
            <a:r>
              <a:rPr lang="de-DE" sz="3600" dirty="0" err="1">
                <a:solidFill>
                  <a:schemeClr val="bg1"/>
                </a:solidFill>
              </a:rPr>
              <a:t>creative</a:t>
            </a:r>
            <a:r>
              <a:rPr lang="de-DE" sz="3600" dirty="0">
                <a:solidFill>
                  <a:schemeClr val="bg1"/>
                </a:solidFill>
              </a:rPr>
              <a:t>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9823F88-0BAB-BF74-6BEC-63A17D8EE4D2}"/>
              </a:ext>
            </a:extLst>
          </p:cNvPr>
          <p:cNvSpPr txBox="1"/>
          <p:nvPr/>
        </p:nvSpPr>
        <p:spPr>
          <a:xfrm>
            <a:off x="395536" y="6673334"/>
            <a:ext cx="47019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Sternad, D. (2021). </a:t>
            </a:r>
            <a:r>
              <a:rPr lang="de-AT" sz="600" dirty="0" err="1"/>
              <a:t>Solve</a:t>
            </a:r>
            <a:r>
              <a:rPr lang="de-AT" sz="600" dirty="0"/>
              <a:t> It! The Mindset and Tools </a:t>
            </a:r>
            <a:r>
              <a:rPr lang="de-AT" sz="600" dirty="0" err="1"/>
              <a:t>of</a:t>
            </a:r>
            <a:r>
              <a:rPr lang="de-AT" sz="600" dirty="0"/>
              <a:t> Smart Problem </a:t>
            </a:r>
            <a:r>
              <a:rPr lang="de-AT" sz="600" dirty="0" err="1"/>
              <a:t>Solvers</a:t>
            </a:r>
            <a:r>
              <a:rPr lang="de-AT" sz="600" dirty="0"/>
              <a:t>. Moosburg: </a:t>
            </a:r>
            <a:r>
              <a:rPr lang="de-AT" sz="600" dirty="0" err="1"/>
              <a:t>econcise</a:t>
            </a:r>
            <a:r>
              <a:rPr lang="de-AT" sz="600" dirty="0"/>
              <a:t>. </a:t>
            </a:r>
            <a:r>
              <a:rPr lang="de-DE" sz="700" dirty="0"/>
              <a:t>Illustration source: pixabay.com</a:t>
            </a:r>
          </a:p>
          <a:p>
            <a:endParaRPr lang="de-DE" sz="600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6D8B8E2C-ECF3-66CE-D6DD-2358F5348E98}"/>
              </a:ext>
            </a:extLst>
          </p:cNvPr>
          <p:cNvSpPr/>
          <p:nvPr/>
        </p:nvSpPr>
        <p:spPr>
          <a:xfrm>
            <a:off x="4545626" y="2414854"/>
            <a:ext cx="2845126" cy="2817906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Abgerundetes Rechteck 6">
            <a:extLst>
              <a:ext uri="{FF2B5EF4-FFF2-40B4-BE49-F238E27FC236}">
                <a16:creationId xmlns:a16="http://schemas.microsoft.com/office/drawing/2014/main" id="{47303BD1-6CF4-3ECF-B1C2-97D33535E57A}"/>
              </a:ext>
            </a:extLst>
          </p:cNvPr>
          <p:cNvSpPr/>
          <p:nvPr/>
        </p:nvSpPr>
        <p:spPr>
          <a:xfrm>
            <a:off x="7879080" y="2576412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Smart </a:t>
            </a:r>
            <a:r>
              <a:rPr lang="de-DE" sz="1400" b="1" dirty="0" err="1">
                <a:solidFill>
                  <a:schemeClr val="tx1"/>
                </a:solidFill>
              </a:rPr>
              <a:t>brainstorming</a:t>
            </a:r>
            <a:r>
              <a:rPr lang="de-DE" sz="1400" dirty="0">
                <a:solidFill>
                  <a:schemeClr val="tx1"/>
                </a:solidFill>
              </a:rPr>
              <a:t> – </a:t>
            </a:r>
            <a:r>
              <a:rPr lang="de-DE" sz="1400" dirty="0" err="1">
                <a:solidFill>
                  <a:schemeClr val="tx1"/>
                </a:solidFill>
              </a:rPr>
              <a:t>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people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work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individually</a:t>
            </a:r>
            <a:r>
              <a:rPr lang="de-DE" sz="1400" dirty="0">
                <a:solidFill>
                  <a:schemeClr val="tx1"/>
                </a:solidFill>
              </a:rPr>
              <a:t> and in </a:t>
            </a:r>
            <a:r>
              <a:rPr lang="de-DE" sz="1400" dirty="0" err="1">
                <a:solidFill>
                  <a:schemeClr val="tx1"/>
                </a:solidFill>
              </a:rPr>
              <a:t>small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groups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first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include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incubation</a:t>
            </a:r>
            <a:r>
              <a:rPr lang="de-DE" sz="1400" dirty="0">
                <a:solidFill>
                  <a:schemeClr val="tx1"/>
                </a:solidFill>
              </a:rPr>
              <a:t> time (break)</a:t>
            </a:r>
          </a:p>
        </p:txBody>
      </p:sp>
      <p:sp>
        <p:nvSpPr>
          <p:cNvPr id="57" name="Abgerundetes Rechteck 23">
            <a:extLst>
              <a:ext uri="{FF2B5EF4-FFF2-40B4-BE49-F238E27FC236}">
                <a16:creationId xmlns:a16="http://schemas.microsoft.com/office/drawing/2014/main" id="{88252EB1-E32B-6161-F2B8-14F3666E5A9C}"/>
              </a:ext>
            </a:extLst>
          </p:cNvPr>
          <p:cNvSpPr/>
          <p:nvPr/>
        </p:nvSpPr>
        <p:spPr>
          <a:xfrm>
            <a:off x="4518660" y="1075587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Describe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r>
              <a:rPr lang="de-DE" sz="1400" dirty="0">
                <a:solidFill>
                  <a:schemeClr val="tx1"/>
                </a:solidFill>
              </a:rPr>
              <a:t> in a </a:t>
            </a:r>
            <a:r>
              <a:rPr lang="de-DE" sz="1400" dirty="0" err="1">
                <a:solidFill>
                  <a:schemeClr val="tx1"/>
                </a:solidFill>
              </a:rPr>
              <a:t>more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abstract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way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then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learn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from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other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people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who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have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solved</a:t>
            </a:r>
            <a:r>
              <a:rPr lang="de-DE" sz="1400" dirty="0">
                <a:solidFill>
                  <a:schemeClr val="tx1"/>
                </a:solidFill>
              </a:rPr>
              <a:t> a </a:t>
            </a:r>
            <a:r>
              <a:rPr lang="de-DE" sz="1400" dirty="0" err="1">
                <a:solidFill>
                  <a:schemeClr val="tx1"/>
                </a:solidFill>
              </a:rPr>
              <a:t>similar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8" name="Abgerundetes Rechteck 24">
            <a:extLst>
              <a:ext uri="{FF2B5EF4-FFF2-40B4-BE49-F238E27FC236}">
                <a16:creationId xmlns:a16="http://schemas.microsoft.com/office/drawing/2014/main" id="{D5419CA5-559F-BD02-19AC-5228FCEC86D2}"/>
              </a:ext>
            </a:extLst>
          </p:cNvPr>
          <p:cNvSpPr/>
          <p:nvPr/>
        </p:nvSpPr>
        <p:spPr>
          <a:xfrm>
            <a:off x="7879080" y="4013801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Reverse </a:t>
            </a:r>
            <a:r>
              <a:rPr lang="de-DE" sz="1400" b="1" dirty="0" err="1">
                <a:solidFill>
                  <a:schemeClr val="tx1"/>
                </a:solidFill>
              </a:rPr>
              <a:t>brainstorming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– </a:t>
            </a:r>
            <a:r>
              <a:rPr lang="de-DE" sz="1400" dirty="0" err="1">
                <a:solidFill>
                  <a:schemeClr val="tx1"/>
                </a:solidFill>
              </a:rPr>
              <a:t>how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could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cause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9" name="Abgerundetes Rechteck 25">
            <a:extLst>
              <a:ext uri="{FF2B5EF4-FFF2-40B4-BE49-F238E27FC236}">
                <a16:creationId xmlns:a16="http://schemas.microsoft.com/office/drawing/2014/main" id="{A930541A-3670-D92E-5804-0376F066EB4A}"/>
              </a:ext>
            </a:extLst>
          </p:cNvPr>
          <p:cNvSpPr/>
          <p:nvPr/>
        </p:nvSpPr>
        <p:spPr>
          <a:xfrm>
            <a:off x="4518660" y="5561599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Question </a:t>
            </a:r>
            <a:r>
              <a:rPr lang="de-DE" sz="1400" b="1" dirty="0" err="1">
                <a:solidFill>
                  <a:schemeClr val="tx1"/>
                </a:solidFill>
              </a:rPr>
              <a:t>assumptions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and </a:t>
            </a:r>
            <a:r>
              <a:rPr lang="de-DE" sz="1400" dirty="0" err="1">
                <a:solidFill>
                  <a:schemeClr val="tx1"/>
                </a:solidFill>
              </a:rPr>
              <a:t>constraints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0" name="Abgerundetes Rechteck 26">
            <a:extLst>
              <a:ext uri="{FF2B5EF4-FFF2-40B4-BE49-F238E27FC236}">
                <a16:creationId xmlns:a16="http://schemas.microsoft.com/office/drawing/2014/main" id="{76180F3A-21C1-CA9F-126C-987559E3DC81}"/>
              </a:ext>
            </a:extLst>
          </p:cNvPr>
          <p:cNvSpPr/>
          <p:nvPr/>
        </p:nvSpPr>
        <p:spPr>
          <a:xfrm>
            <a:off x="1189312" y="2541595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Creativity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techniques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mind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map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thought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experiments</a:t>
            </a:r>
            <a:r>
              <a:rPr lang="de-DE" sz="1400" dirty="0">
                <a:solidFill>
                  <a:schemeClr val="tx1"/>
                </a:solidFill>
              </a:rPr>
              <a:t> [‟</a:t>
            </a:r>
            <a:r>
              <a:rPr lang="de-DE" sz="1400" dirty="0" err="1">
                <a:solidFill>
                  <a:schemeClr val="tx1"/>
                </a:solidFill>
              </a:rPr>
              <a:t>What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would</a:t>
            </a:r>
            <a:r>
              <a:rPr lang="de-DE" sz="1400" dirty="0">
                <a:solidFill>
                  <a:schemeClr val="tx1"/>
                </a:solidFill>
              </a:rPr>
              <a:t> happen </a:t>
            </a:r>
            <a:r>
              <a:rPr lang="de-DE" sz="1400" dirty="0" err="1">
                <a:solidFill>
                  <a:schemeClr val="tx1"/>
                </a:solidFill>
              </a:rPr>
              <a:t>if</a:t>
            </a:r>
            <a:r>
              <a:rPr lang="de-DE" sz="1400" dirty="0">
                <a:solidFill>
                  <a:schemeClr val="tx1"/>
                </a:solidFill>
              </a:rPr>
              <a:t> …? ”], </a:t>
            </a:r>
            <a:r>
              <a:rPr lang="de-DE" sz="1400" dirty="0" err="1">
                <a:solidFill>
                  <a:schemeClr val="tx1"/>
                </a:solidFill>
              </a:rPr>
              <a:t>logic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tree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1" name="Abgerundetes Rechteck 30">
            <a:extLst>
              <a:ext uri="{FF2B5EF4-FFF2-40B4-BE49-F238E27FC236}">
                <a16:creationId xmlns:a16="http://schemas.microsoft.com/office/drawing/2014/main" id="{0D2F1D15-3731-1602-5EF6-A6ADC0357DE8}"/>
              </a:ext>
            </a:extLst>
          </p:cNvPr>
          <p:cNvSpPr/>
          <p:nvPr/>
        </p:nvSpPr>
        <p:spPr>
          <a:xfrm>
            <a:off x="1189312" y="3866852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Examine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your</a:t>
            </a:r>
            <a:r>
              <a:rPr lang="de-DE" sz="1400" b="1" dirty="0">
                <a:solidFill>
                  <a:schemeClr val="tx1"/>
                </a:solidFill>
              </a:rPr>
              <a:t> own </a:t>
            </a:r>
            <a:r>
              <a:rPr lang="de-DE" sz="1400" b="1" dirty="0" err="1">
                <a:solidFill>
                  <a:schemeClr val="tx1"/>
                </a:solidFill>
              </a:rPr>
              <a:t>role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de-DE" sz="1400" dirty="0" err="1">
                <a:solidFill>
                  <a:schemeClr val="tx1"/>
                </a:solidFill>
              </a:rPr>
              <a:t>How</a:t>
            </a:r>
            <a:r>
              <a:rPr lang="de-DE" sz="1400" dirty="0">
                <a:solidFill>
                  <a:schemeClr val="tx1"/>
                </a:solidFill>
              </a:rPr>
              <a:t> do </a:t>
            </a:r>
            <a:r>
              <a:rPr lang="de-DE" sz="1400" dirty="0" err="1">
                <a:solidFill>
                  <a:schemeClr val="tx1"/>
                </a:solidFill>
              </a:rPr>
              <a:t>you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contribute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your</a:t>
            </a:r>
            <a:r>
              <a:rPr lang="de-DE" sz="1400" dirty="0">
                <a:solidFill>
                  <a:schemeClr val="tx1"/>
                </a:solidFill>
              </a:rPr>
              <a:t> own </a:t>
            </a:r>
            <a:r>
              <a:rPr lang="de-DE" sz="1400" dirty="0" err="1">
                <a:solidFill>
                  <a:schemeClr val="tx1"/>
                </a:solidFill>
              </a:rPr>
              <a:t>behavior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5343D093-6FDA-62C1-DE1D-1FA856D5C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8" y="1073653"/>
            <a:ext cx="1854084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Application>Microsoft Office PowerPoint</Application>
  <PresentationFormat>Breitbild</PresentationFormat>
  <Paragraphs>150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Gill Sans MT</vt:lpstr>
      <vt:lpstr>Calibri</vt:lpstr>
      <vt:lpstr>Calibri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199</cp:revision>
  <dcterms:created xsi:type="dcterms:W3CDTF">2018-05-14T09:22:51Z</dcterms:created>
  <dcterms:modified xsi:type="dcterms:W3CDTF">2022-09-07T14:32:00Z</dcterms:modified>
</cp:coreProperties>
</file>