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348" r:id="rId3"/>
    <p:sldId id="259" r:id="rId4"/>
    <p:sldId id="378" r:id="rId5"/>
    <p:sldId id="332" r:id="rId6"/>
    <p:sldId id="371" r:id="rId7"/>
    <p:sldId id="361" r:id="rId8"/>
    <p:sldId id="379" r:id="rId9"/>
    <p:sldId id="380" r:id="rId10"/>
    <p:sldId id="381" r:id="rId11"/>
    <p:sldId id="382" r:id="rId12"/>
    <p:sldId id="383" r:id="rId13"/>
    <p:sldId id="384" r:id="rId14"/>
    <p:sldId id="358" r:id="rId15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Gill Sans MT" panose="020B0502020104020203" pitchFamily="34" charset="0"/>
      <p:regular r:id="rId22"/>
      <p:bold r:id="rId23"/>
      <p:italic r:id="rId24"/>
      <p:boldItalic r:id="rId2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C3E6"/>
    <a:srgbClr val="1C78AB"/>
    <a:srgbClr val="DAE2F0"/>
    <a:srgbClr val="741977"/>
    <a:srgbClr val="E2DCEE"/>
    <a:srgbClr val="6C0000"/>
    <a:srgbClr val="F9E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9" autoAdjust="0"/>
    <p:restoredTop sz="96615" autoAdjust="0"/>
  </p:normalViewPr>
  <p:slideViewPr>
    <p:cSldViewPr snapToGrid="0">
      <p:cViewPr varScale="1">
        <p:scale>
          <a:sx n="85" d="100"/>
          <a:sy n="85" d="100"/>
        </p:scale>
        <p:origin x="108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12.09.2022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68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12.09.2022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43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12.09.2022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68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12.09.2022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08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12.09.2022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5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12.09.2022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84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12.09.2022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66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12.09.2022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17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12.09.2022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28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12.09.2022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74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12.09.2022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75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B08F1-E639-4D39-AC40-1BA0D7F8314F}" type="datetimeFigureOut">
              <a:rPr lang="de-DE" smtClean="0"/>
              <a:t>12.09.2022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27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1828103" y="3614234"/>
            <a:ext cx="8162252" cy="2479748"/>
          </a:xfrm>
          <a:prstGeom prst="rect">
            <a:avLst/>
          </a:prstGeom>
          <a:solidFill>
            <a:srgbClr val="DAE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809053" y="4230932"/>
            <a:ext cx="81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HOW TO LEAD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809053" y="3867086"/>
            <a:ext cx="8162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+mj-lt"/>
              </a:rPr>
              <a:t>The </a:t>
            </a:r>
            <a:r>
              <a:rPr lang="de-DE" sz="2000" dirty="0" err="1">
                <a:latin typeface="+mj-lt"/>
              </a:rPr>
              <a:t>Concise</a:t>
            </a:r>
            <a:r>
              <a:rPr lang="de-DE" sz="2000" dirty="0">
                <a:latin typeface="+mj-lt"/>
              </a:rPr>
              <a:t> Leadership </a:t>
            </a:r>
            <a:r>
              <a:rPr lang="de-DE" sz="2000" dirty="0" err="1">
                <a:latin typeface="+mj-lt"/>
              </a:rPr>
              <a:t>Textbook</a:t>
            </a:r>
            <a:endParaRPr lang="de-DE" sz="2000" dirty="0"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75920" y="6634480"/>
            <a:ext cx="18694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 </a:t>
            </a:r>
            <a:r>
              <a:rPr lang="en-US" sz="800" dirty="0" err="1"/>
              <a:t>unsplash</a:t>
            </a:r>
            <a:r>
              <a:rPr lang="en-US" sz="800" dirty="0"/>
              <a:t> / Natalia </a:t>
            </a:r>
            <a:r>
              <a:rPr lang="en-US" sz="800" dirty="0" err="1"/>
              <a:t>Pedigo</a:t>
            </a:r>
            <a:endParaRPr lang="de-DE" sz="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B906742-961D-EE8A-00C6-C46D0B7A9C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6" b="25146"/>
          <a:stretch/>
        </p:blipFill>
        <p:spPr>
          <a:xfrm>
            <a:off x="1819903" y="763305"/>
            <a:ext cx="8162251" cy="285092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F4F9F190-8DC2-46C9-A54B-F4B54F01A752}"/>
              </a:ext>
            </a:extLst>
          </p:cNvPr>
          <p:cNvSpPr txBox="1"/>
          <p:nvPr/>
        </p:nvSpPr>
        <p:spPr>
          <a:xfrm>
            <a:off x="1799722" y="4882100"/>
            <a:ext cx="81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(WITH) OTHERS</a:t>
            </a:r>
          </a:p>
        </p:txBody>
      </p:sp>
    </p:spTree>
    <p:extLst>
      <p:ext uri="{BB962C8B-B14F-4D97-AF65-F5344CB8AC3E}">
        <p14:creationId xmlns:p14="http://schemas.microsoft.com/office/powerpoint/2010/main" val="3128088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85379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Implications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‘claims’ and ‘grants’ view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19D1777-753B-4F77-B9EB-8811D169E525}"/>
              </a:ext>
            </a:extLst>
          </p:cNvPr>
          <p:cNvSpPr txBox="1"/>
          <p:nvPr/>
        </p:nvSpPr>
        <p:spPr>
          <a:xfrm>
            <a:off x="395536" y="6644926"/>
            <a:ext cx="88197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</a:t>
            </a:r>
            <a:r>
              <a:rPr lang="de-AT" sz="600" dirty="0"/>
              <a:t>Pittino (2022)</a:t>
            </a:r>
            <a:r>
              <a:rPr lang="de-DE" sz="600" dirty="0"/>
              <a:t>.</a:t>
            </a:r>
            <a:endParaRPr lang="de-AT" sz="600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DABC26E-222F-430F-A3CE-E318553A3181}"/>
              </a:ext>
            </a:extLst>
          </p:cNvPr>
          <p:cNvGrpSpPr/>
          <p:nvPr/>
        </p:nvGrpSpPr>
        <p:grpSpPr>
          <a:xfrm>
            <a:off x="1303142" y="1882164"/>
            <a:ext cx="9753633" cy="463190"/>
            <a:chOff x="1433831" y="3807309"/>
            <a:chExt cx="9753633" cy="46319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44EF0900-994E-4938-B210-B7C60EDA34AB}"/>
                </a:ext>
              </a:extLst>
            </p:cNvPr>
            <p:cNvSpPr/>
            <p:nvPr/>
          </p:nvSpPr>
          <p:spPr>
            <a:xfrm>
              <a:off x="1433831" y="3807309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0" name="Pfeil nach rechts 35">
              <a:extLst>
                <a:ext uri="{FF2B5EF4-FFF2-40B4-BE49-F238E27FC236}">
                  <a16:creationId xmlns:a16="http://schemas.microsoft.com/office/drawing/2014/main" id="{CAEE3F58-370C-4AFE-8E5B-B2822B716559}"/>
                </a:ext>
              </a:extLst>
            </p:cNvPr>
            <p:cNvSpPr/>
            <p:nvPr/>
          </p:nvSpPr>
          <p:spPr>
            <a:xfrm>
              <a:off x="1523536" y="3901406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03CD2580-4A41-4D3C-9E72-72AFB8D6900C}"/>
                </a:ext>
              </a:extLst>
            </p:cNvPr>
            <p:cNvSpPr txBox="1"/>
            <p:nvPr/>
          </p:nvSpPr>
          <p:spPr>
            <a:xfrm>
              <a:off x="1974896" y="3831043"/>
              <a:ext cx="921256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Leadership does </a:t>
              </a:r>
              <a:r>
                <a:rPr lang="en-US" sz="2000" b="1" dirty="0"/>
                <a:t>not necessarily </a:t>
              </a:r>
              <a:r>
                <a:rPr lang="en-US" sz="2000" dirty="0"/>
                <a:t>come from holding a </a:t>
              </a:r>
              <a:r>
                <a:rPr lang="en-US" sz="2000" b="1" dirty="0"/>
                <a:t>formal position</a:t>
              </a:r>
              <a:endParaRPr lang="de-AT" sz="2000" b="1" dirty="0"/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4D25951-43D9-4356-AF70-5A7CC93E33C9}"/>
              </a:ext>
            </a:extLst>
          </p:cNvPr>
          <p:cNvGrpSpPr/>
          <p:nvPr/>
        </p:nvGrpSpPr>
        <p:grpSpPr>
          <a:xfrm>
            <a:off x="1303142" y="2603731"/>
            <a:ext cx="9753633" cy="463190"/>
            <a:chOff x="1433831" y="3807309"/>
            <a:chExt cx="9753633" cy="463190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BDA4F1F3-7EA6-4966-A1CE-D61EE5181084}"/>
                </a:ext>
              </a:extLst>
            </p:cNvPr>
            <p:cNvSpPr/>
            <p:nvPr/>
          </p:nvSpPr>
          <p:spPr>
            <a:xfrm>
              <a:off x="1433831" y="3807309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4" name="Pfeil nach rechts 35">
              <a:extLst>
                <a:ext uri="{FF2B5EF4-FFF2-40B4-BE49-F238E27FC236}">
                  <a16:creationId xmlns:a16="http://schemas.microsoft.com/office/drawing/2014/main" id="{1A5E498B-8C04-4E59-B009-7DB1223DFBC1}"/>
                </a:ext>
              </a:extLst>
            </p:cNvPr>
            <p:cNvSpPr/>
            <p:nvPr/>
          </p:nvSpPr>
          <p:spPr>
            <a:xfrm>
              <a:off x="1523536" y="3901406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C6CE418D-E65F-4990-B1C8-9A823F4809E4}"/>
                </a:ext>
              </a:extLst>
            </p:cNvPr>
            <p:cNvSpPr txBox="1"/>
            <p:nvPr/>
          </p:nvSpPr>
          <p:spPr>
            <a:xfrm>
              <a:off x="1974896" y="3831043"/>
              <a:ext cx="92125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A group can recognize the </a:t>
              </a:r>
              <a:r>
                <a:rPr lang="en-US" b="1" dirty="0"/>
                <a:t>leadership of someone who is not formally identified as a leader</a:t>
              </a:r>
              <a:endParaRPr lang="de-AT" sz="2000" b="1" dirty="0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F1C212C-D2C0-4570-83B3-4685F63B598D}"/>
              </a:ext>
            </a:extLst>
          </p:cNvPr>
          <p:cNvGrpSpPr/>
          <p:nvPr/>
        </p:nvGrpSpPr>
        <p:grpSpPr>
          <a:xfrm>
            <a:off x="1303142" y="3307959"/>
            <a:ext cx="9753633" cy="646331"/>
            <a:chOff x="1433831" y="3789970"/>
            <a:chExt cx="9753633" cy="646331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93B36F7D-45EA-48FD-A609-8EEADDB124DF}"/>
                </a:ext>
              </a:extLst>
            </p:cNvPr>
            <p:cNvSpPr/>
            <p:nvPr/>
          </p:nvSpPr>
          <p:spPr>
            <a:xfrm>
              <a:off x="1433831" y="3807309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8" name="Pfeil nach rechts 35">
              <a:extLst>
                <a:ext uri="{FF2B5EF4-FFF2-40B4-BE49-F238E27FC236}">
                  <a16:creationId xmlns:a16="http://schemas.microsoft.com/office/drawing/2014/main" id="{CB34B5D7-8C79-4438-9306-1977B2635101}"/>
                </a:ext>
              </a:extLst>
            </p:cNvPr>
            <p:cNvSpPr/>
            <p:nvPr/>
          </p:nvSpPr>
          <p:spPr>
            <a:xfrm>
              <a:off x="1523536" y="3901406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B669B529-B05E-442A-9D84-3ECC0272943F}"/>
                </a:ext>
              </a:extLst>
            </p:cNvPr>
            <p:cNvSpPr txBox="1"/>
            <p:nvPr/>
          </p:nvSpPr>
          <p:spPr>
            <a:xfrm>
              <a:off x="1974896" y="3789970"/>
              <a:ext cx="921256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/>
                <a:t>Leadership is constructed and continuously reconstructed </a:t>
              </a:r>
              <a:r>
                <a:rPr lang="en-US" dirty="0"/>
                <a:t>through the leader’s exchanges with their followers </a:t>
              </a:r>
              <a:endParaRPr lang="de-AT" sz="2000" dirty="0"/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849932E1-A694-4745-9B52-75B3DA48371F}"/>
              </a:ext>
            </a:extLst>
          </p:cNvPr>
          <p:cNvGrpSpPr/>
          <p:nvPr/>
        </p:nvGrpSpPr>
        <p:grpSpPr>
          <a:xfrm>
            <a:off x="1303142" y="4112345"/>
            <a:ext cx="9753633" cy="646331"/>
            <a:chOff x="1433831" y="3789970"/>
            <a:chExt cx="9753633" cy="646331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BB3C6E8D-CE53-4E5F-BE21-1DB17D054A9F}"/>
                </a:ext>
              </a:extLst>
            </p:cNvPr>
            <p:cNvSpPr/>
            <p:nvPr/>
          </p:nvSpPr>
          <p:spPr>
            <a:xfrm>
              <a:off x="1433831" y="3807309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2" name="Pfeil nach rechts 35">
              <a:extLst>
                <a:ext uri="{FF2B5EF4-FFF2-40B4-BE49-F238E27FC236}">
                  <a16:creationId xmlns:a16="http://schemas.microsoft.com/office/drawing/2014/main" id="{3D0C9A4D-BE58-4B89-BF05-C495960E55C7}"/>
                </a:ext>
              </a:extLst>
            </p:cNvPr>
            <p:cNvSpPr/>
            <p:nvPr/>
          </p:nvSpPr>
          <p:spPr>
            <a:xfrm>
              <a:off x="1523536" y="3901406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868D47F1-7815-4E28-BFC5-80B2D44A1C5C}"/>
                </a:ext>
              </a:extLst>
            </p:cNvPr>
            <p:cNvSpPr txBox="1"/>
            <p:nvPr/>
          </p:nvSpPr>
          <p:spPr>
            <a:xfrm>
              <a:off x="1974896" y="3789970"/>
              <a:ext cx="921256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b="1" dirty="0"/>
                <a:t>Claiming and granting </a:t>
              </a:r>
              <a:r>
                <a:rPr lang="en-US" dirty="0"/>
                <a:t>can be a mutually </a:t>
              </a:r>
              <a:r>
                <a:rPr lang="en-US" b="1" dirty="0"/>
                <a:t>reinforcing process </a:t>
              </a:r>
              <a:r>
                <a:rPr lang="en-US" dirty="0"/>
                <a:t>that strengthens the leader’s and followers’ roles, </a:t>
              </a:r>
              <a:r>
                <a:rPr lang="en-US" b="1" dirty="0"/>
                <a:t>or a ‘downward spiral’ </a:t>
              </a:r>
              <a:r>
                <a:rPr lang="en-US" dirty="0"/>
                <a:t>that undermines the leader–follower relationship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84321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8474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Key </a:t>
            </a:r>
            <a:r>
              <a:rPr lang="de-DE" sz="3600" dirty="0" err="1">
                <a:solidFill>
                  <a:schemeClr val="bg1"/>
                </a:solidFill>
              </a:rPr>
              <a:t>features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transformational </a:t>
            </a:r>
            <a:r>
              <a:rPr lang="de-DE" sz="3600" dirty="0" err="1">
                <a:solidFill>
                  <a:schemeClr val="bg1"/>
                </a:solidFill>
              </a:rPr>
              <a:t>leadership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19D1777-753B-4F77-B9EB-8811D169E525}"/>
              </a:ext>
            </a:extLst>
          </p:cNvPr>
          <p:cNvSpPr txBox="1"/>
          <p:nvPr/>
        </p:nvSpPr>
        <p:spPr>
          <a:xfrm>
            <a:off x="395536" y="6644926"/>
            <a:ext cx="65277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</a:t>
            </a:r>
            <a:r>
              <a:rPr lang="de-AT" sz="600" dirty="0"/>
              <a:t>Pittino (2022) </a:t>
            </a:r>
            <a:r>
              <a:rPr lang="de-AT" sz="600" dirty="0" err="1"/>
              <a:t>inspired</a:t>
            </a:r>
            <a:r>
              <a:rPr lang="de-AT" sz="600" dirty="0"/>
              <a:t> </a:t>
            </a:r>
            <a:r>
              <a:rPr lang="de-AT" sz="600" dirty="0" err="1"/>
              <a:t>by</a:t>
            </a:r>
            <a:r>
              <a:rPr lang="de-AT" sz="600" dirty="0"/>
              <a:t> </a:t>
            </a:r>
            <a:r>
              <a:rPr lang="de-AT" sz="600" dirty="0" err="1"/>
              <a:t>concepts</a:t>
            </a:r>
            <a:r>
              <a:rPr lang="de-AT" sz="600" dirty="0"/>
              <a:t> in </a:t>
            </a:r>
            <a:r>
              <a:rPr lang="en-US" sz="600" dirty="0"/>
              <a:t>Bass, B. M. &amp; Avolio, B. J. (eds.). (1994). </a:t>
            </a:r>
            <a:r>
              <a:rPr lang="en-US" sz="600" i="1" dirty="0"/>
              <a:t>Improving Organizational Effectiveness Through Transformational Leadership</a:t>
            </a:r>
            <a:r>
              <a:rPr lang="en-US" sz="600" dirty="0"/>
              <a:t>. Thousand Oaks, CA: Sage Publications.</a:t>
            </a:r>
            <a:endParaRPr lang="de-AT" sz="600" dirty="0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101D3E9-F0CF-4549-8A19-4B8C543D09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83" y="1503037"/>
            <a:ext cx="6220653" cy="4770332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D41B22E-B8E7-4D92-8FDA-9C02EA8A6BB7}"/>
              </a:ext>
            </a:extLst>
          </p:cNvPr>
          <p:cNvGrpSpPr/>
          <p:nvPr/>
        </p:nvGrpSpPr>
        <p:grpSpPr>
          <a:xfrm>
            <a:off x="293527" y="1449957"/>
            <a:ext cx="6096000" cy="1938992"/>
            <a:chOff x="293527" y="1449957"/>
            <a:chExt cx="6096000" cy="1938992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10A135F1-B4E6-4FE4-8705-8C511D5D4CC7}"/>
                </a:ext>
              </a:extLst>
            </p:cNvPr>
            <p:cNvSpPr/>
            <p:nvPr/>
          </p:nvSpPr>
          <p:spPr>
            <a:xfrm>
              <a:off x="293527" y="1449957"/>
              <a:ext cx="6096000" cy="19389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5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create and communicate a positive </a:t>
              </a:r>
              <a:br>
                <a:rPr lang="en-US" sz="15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5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 engaging vision of the future</a:t>
              </a:r>
              <a:r>
                <a: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</a:t>
              </a:r>
            </a:p>
            <a:p>
              <a:r>
                <a: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create a climate of inspirational motivation</a:t>
              </a:r>
              <a:br>
                <a: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(working toward a greater aim);</a:t>
              </a:r>
            </a:p>
            <a:p>
              <a:r>
                <a: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increasing the intrinsic motivation </a:t>
              </a:r>
              <a:br>
                <a: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through providing a new meaning </a:t>
              </a:r>
              <a:br>
                <a: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related to the vision and the </a:t>
              </a:r>
              <a:br>
                <a: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associated values and ideals</a:t>
              </a:r>
              <a:endParaRPr lang="de-DE" sz="1500" dirty="0"/>
            </a:p>
          </p:txBody>
        </p:sp>
        <p:sp>
          <p:nvSpPr>
            <p:cNvPr id="6" name="Pfeil: gebogen 5">
              <a:extLst>
                <a:ext uri="{FF2B5EF4-FFF2-40B4-BE49-F238E27FC236}">
                  <a16:creationId xmlns:a16="http://schemas.microsoft.com/office/drawing/2014/main" id="{D2898FC2-8D9C-4ED7-AA70-2B9DE8AEECF4}"/>
                </a:ext>
              </a:extLst>
            </p:cNvPr>
            <p:cNvSpPr/>
            <p:nvPr/>
          </p:nvSpPr>
          <p:spPr>
            <a:xfrm flipH="1">
              <a:off x="3659410" y="1496717"/>
              <a:ext cx="737117" cy="669142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A68DB06B-BEA4-42B5-83E4-C12387CCF9E8}"/>
              </a:ext>
            </a:extLst>
          </p:cNvPr>
          <p:cNvGrpSpPr/>
          <p:nvPr/>
        </p:nvGrpSpPr>
        <p:grpSpPr>
          <a:xfrm>
            <a:off x="6575477" y="1436150"/>
            <a:ext cx="5049857" cy="1246495"/>
            <a:chOff x="6575477" y="1436150"/>
            <a:chExt cx="5049857" cy="1246495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C575C61B-907C-4CC2-9AEF-2A7531E94B6B}"/>
                </a:ext>
              </a:extLst>
            </p:cNvPr>
            <p:cNvSpPr txBox="1"/>
            <p:nvPr/>
          </p:nvSpPr>
          <p:spPr>
            <a:xfrm>
              <a:off x="7630843" y="1436150"/>
              <a:ext cx="3994491" cy="1246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500" b="1" dirty="0"/>
                <a:t>Can </a:t>
              </a:r>
              <a:r>
                <a:rPr lang="de-DE" sz="1500" b="1" dirty="0" err="1"/>
                <a:t>exercise</a:t>
              </a:r>
              <a:r>
                <a:rPr lang="de-DE" sz="1500" b="1" dirty="0"/>
                <a:t> </a:t>
              </a:r>
              <a:r>
                <a:rPr lang="de-DE" sz="1500" b="1" dirty="0" err="1"/>
                <a:t>idealized</a:t>
              </a:r>
              <a:r>
                <a:rPr lang="de-DE" sz="1500" b="1" dirty="0"/>
                <a:t> </a:t>
              </a:r>
              <a:r>
                <a:rPr lang="de-DE" sz="1500" b="1" dirty="0" err="1"/>
                <a:t>influence</a:t>
              </a:r>
              <a:r>
                <a:rPr lang="de-DE" sz="1500" b="1" dirty="0"/>
                <a:t> on </a:t>
              </a:r>
              <a:r>
                <a:rPr lang="de-DE" sz="1500" b="1" dirty="0" err="1"/>
                <a:t>followers</a:t>
              </a:r>
              <a:br>
                <a:rPr lang="de-DE" sz="1500" dirty="0"/>
              </a:br>
              <a:r>
                <a:rPr lang="de-DE" sz="1500" dirty="0"/>
                <a:t>(e.g. </a:t>
              </a:r>
              <a:r>
                <a:rPr lang="en-US" sz="1500" dirty="0"/>
                <a:t>setting an example of dedication and hard </a:t>
              </a:r>
              <a:br>
                <a:rPr lang="en-US" sz="1500" dirty="0"/>
              </a:br>
              <a:r>
                <a:rPr lang="en-US" sz="1500" dirty="0"/>
                <a:t>work, sacrificing self-interest or personal gain </a:t>
              </a:r>
              <a:br>
                <a:rPr lang="en-US" sz="1500" dirty="0"/>
              </a:br>
              <a:r>
                <a:rPr lang="en-US" sz="1500" dirty="0"/>
                <a:t>to benefit the followers and/or the organization, </a:t>
              </a:r>
            </a:p>
            <a:p>
              <a:r>
                <a:rPr lang="en-US" sz="1500" dirty="0"/>
                <a:t>‘walking the talk’)</a:t>
              </a:r>
              <a:endParaRPr lang="de-DE" sz="1500" dirty="0"/>
            </a:p>
          </p:txBody>
        </p:sp>
        <p:sp>
          <p:nvSpPr>
            <p:cNvPr id="29" name="Pfeil: gebogen 28">
              <a:extLst>
                <a:ext uri="{FF2B5EF4-FFF2-40B4-BE49-F238E27FC236}">
                  <a16:creationId xmlns:a16="http://schemas.microsoft.com/office/drawing/2014/main" id="{E761911E-4A00-4F87-B3A9-54B7DA8BFCD4}"/>
                </a:ext>
              </a:extLst>
            </p:cNvPr>
            <p:cNvSpPr/>
            <p:nvPr/>
          </p:nvSpPr>
          <p:spPr>
            <a:xfrm>
              <a:off x="6575477" y="1436150"/>
              <a:ext cx="695615" cy="790276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B1D2D836-1241-48E2-BDD6-D776B23ECEA3}"/>
              </a:ext>
            </a:extLst>
          </p:cNvPr>
          <p:cNvGrpSpPr/>
          <p:nvPr/>
        </p:nvGrpSpPr>
        <p:grpSpPr>
          <a:xfrm>
            <a:off x="293527" y="4518449"/>
            <a:ext cx="3569247" cy="1708160"/>
            <a:chOff x="293527" y="4518449"/>
            <a:chExt cx="3569247" cy="1708160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BE6B6F80-6AB1-4FA3-BE4F-FD334766AC84}"/>
                </a:ext>
              </a:extLst>
            </p:cNvPr>
            <p:cNvSpPr/>
            <p:nvPr/>
          </p:nvSpPr>
          <p:spPr>
            <a:xfrm>
              <a:off x="293527" y="4518449"/>
              <a:ext cx="3569247" cy="1708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/>
                <a:t>care about each follower in a </a:t>
              </a:r>
              <a:br>
                <a:rPr lang="en-US" sz="1500" b="1" dirty="0"/>
              </a:br>
              <a:r>
                <a:rPr lang="en-US" sz="1500" b="1" dirty="0"/>
                <a:t>distinctive way </a:t>
              </a:r>
              <a:r>
                <a:rPr lang="en-US" sz="1500" dirty="0"/>
                <a:t>(e.g. understanding </a:t>
              </a:r>
              <a:br>
                <a:rPr lang="en-US" sz="1500" dirty="0"/>
              </a:br>
              <a:r>
                <a:rPr lang="en-US" sz="1500" dirty="0"/>
                <a:t>preferences on work tasks and </a:t>
              </a:r>
              <a:br>
                <a:rPr lang="en-US" sz="1500" dirty="0"/>
              </a:br>
              <a:r>
                <a:rPr lang="en-US" sz="1500" dirty="0"/>
                <a:t>individual strengths and weaknesses, </a:t>
              </a:r>
              <a:br>
                <a:rPr lang="en-US" sz="1500" dirty="0"/>
              </a:br>
              <a:r>
                <a:rPr lang="en-US" sz="1500" dirty="0"/>
                <a:t>discussing personal motivations, </a:t>
              </a:r>
              <a:br>
                <a:rPr lang="en-US" sz="1500" dirty="0"/>
              </a:br>
              <a:r>
                <a:rPr lang="en-US" sz="1500" dirty="0"/>
                <a:t>ambitions, struggles and dreams; provide </a:t>
              </a:r>
              <a:br>
                <a:rPr lang="en-US" sz="1500" dirty="0"/>
              </a:br>
              <a:r>
                <a:rPr lang="en-US" sz="1500" dirty="0"/>
                <a:t>encouragement and support when needed.</a:t>
              </a:r>
              <a:endParaRPr lang="de-DE" sz="1500" dirty="0"/>
            </a:p>
          </p:txBody>
        </p:sp>
        <p:sp>
          <p:nvSpPr>
            <p:cNvPr id="7" name="Pfeil: nach links 6">
              <a:extLst>
                <a:ext uri="{FF2B5EF4-FFF2-40B4-BE49-F238E27FC236}">
                  <a16:creationId xmlns:a16="http://schemas.microsoft.com/office/drawing/2014/main" id="{1EFA63E5-5ACA-4E45-887B-0752086196BF}"/>
                </a:ext>
              </a:extLst>
            </p:cNvPr>
            <p:cNvSpPr/>
            <p:nvPr/>
          </p:nvSpPr>
          <p:spPr>
            <a:xfrm>
              <a:off x="3107094" y="4518449"/>
              <a:ext cx="552316" cy="30547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C92A4F86-94F0-44CF-9403-717BB36342E4}"/>
              </a:ext>
            </a:extLst>
          </p:cNvPr>
          <p:cNvGrpSpPr/>
          <p:nvPr/>
        </p:nvGrpSpPr>
        <p:grpSpPr>
          <a:xfrm>
            <a:off x="7128587" y="4713513"/>
            <a:ext cx="4890756" cy="1477328"/>
            <a:chOff x="7128587" y="4713513"/>
            <a:chExt cx="4890756" cy="1477328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49B7A588-BC5F-4039-B926-57D7E5B6DC9C}"/>
                </a:ext>
              </a:extLst>
            </p:cNvPr>
            <p:cNvSpPr/>
            <p:nvPr/>
          </p:nvSpPr>
          <p:spPr>
            <a:xfrm>
              <a:off x="7705490" y="4713513"/>
              <a:ext cx="4313853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offer intellectual stimulation to followers</a:t>
              </a:r>
              <a:r>
                <a: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e.g. by assigning challenging work tasks that allow them to learn and grow; encourage followers to get out of their comfort zone, and challenge them with problems that stimulate imagination, creativity, and the development of original solutions</a:t>
              </a:r>
              <a:endParaRPr lang="de-DE" sz="1500" dirty="0"/>
            </a:p>
          </p:txBody>
        </p:sp>
        <p:sp>
          <p:nvSpPr>
            <p:cNvPr id="30" name="Pfeil: nach links 29">
              <a:extLst>
                <a:ext uri="{FF2B5EF4-FFF2-40B4-BE49-F238E27FC236}">
                  <a16:creationId xmlns:a16="http://schemas.microsoft.com/office/drawing/2014/main" id="{5427E809-1ACC-4EF3-83EB-82F99603F56A}"/>
                </a:ext>
              </a:extLst>
            </p:cNvPr>
            <p:cNvSpPr/>
            <p:nvPr/>
          </p:nvSpPr>
          <p:spPr>
            <a:xfrm flipH="1">
              <a:off x="7128587" y="4726732"/>
              <a:ext cx="502256" cy="30547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75180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2890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Leading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teams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19D1777-753B-4F77-B9EB-8811D169E525}"/>
              </a:ext>
            </a:extLst>
          </p:cNvPr>
          <p:cNvSpPr txBox="1"/>
          <p:nvPr/>
        </p:nvSpPr>
        <p:spPr>
          <a:xfrm>
            <a:off x="376208" y="6598759"/>
            <a:ext cx="11043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Pittino (2022) </a:t>
            </a:r>
            <a:r>
              <a:rPr lang="de-DE" sz="600" dirty="0" err="1"/>
              <a:t>inspired</a:t>
            </a:r>
            <a:r>
              <a:rPr lang="de-DE" sz="600" dirty="0"/>
              <a:t> </a:t>
            </a:r>
            <a:r>
              <a:rPr lang="de-DE" sz="600" dirty="0" err="1"/>
              <a:t>by</a:t>
            </a:r>
            <a:r>
              <a:rPr lang="de-DE" sz="600" dirty="0"/>
              <a:t> </a:t>
            </a:r>
            <a:r>
              <a:rPr lang="en-US" sz="600" dirty="0"/>
              <a:t>Yukl, G., &amp; Gardner III, William L. (2020). </a:t>
            </a:r>
            <a:r>
              <a:rPr lang="en-US" sz="600" i="1" dirty="0"/>
              <a:t>Leadership in Organizations</a:t>
            </a:r>
            <a:r>
              <a:rPr lang="en-US" sz="600" dirty="0"/>
              <a:t>, 9th ed. Harlow: Pearson Education; Yukl, G., &amp; Gardner III, William L. (2020). </a:t>
            </a:r>
            <a:r>
              <a:rPr lang="en-US" sz="600" i="1" dirty="0"/>
              <a:t>Leadership in Organizations</a:t>
            </a:r>
            <a:r>
              <a:rPr lang="en-US" sz="600" dirty="0"/>
              <a:t>, 9</a:t>
            </a:r>
            <a:r>
              <a:rPr lang="en-US" sz="600" baseline="30000" dirty="0"/>
              <a:t>th</a:t>
            </a:r>
            <a:r>
              <a:rPr lang="en-US" sz="600" dirty="0"/>
              <a:t> ed. Harlow: Pearson Education; Northouse, P. G. (2021). </a:t>
            </a:r>
            <a:r>
              <a:rPr lang="en-US" sz="600" i="1" dirty="0"/>
              <a:t>Leadership: Theory and Practice</a:t>
            </a:r>
            <a:r>
              <a:rPr lang="en-US" sz="600" dirty="0"/>
              <a:t>, 9</a:t>
            </a:r>
            <a:r>
              <a:rPr lang="en-US" sz="600" baseline="30000" dirty="0"/>
              <a:t>th</a:t>
            </a:r>
            <a:r>
              <a:rPr lang="en-US" sz="600" dirty="0"/>
              <a:t> ed. Thousand Oaks, CA: Sage Publications.</a:t>
            </a:r>
          </a:p>
          <a:p>
            <a:r>
              <a:rPr lang="en-US" sz="600" dirty="0"/>
              <a:t>Illustration: pixabay.com</a:t>
            </a:r>
            <a:endParaRPr lang="de-AT" sz="6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0B71DA4-F21F-4BCB-9D58-AFF7B5324799}"/>
              </a:ext>
            </a:extLst>
          </p:cNvPr>
          <p:cNvSpPr/>
          <p:nvPr/>
        </p:nvSpPr>
        <p:spPr>
          <a:xfrm>
            <a:off x="3192410" y="3256289"/>
            <a:ext cx="4785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of a leader in team leadership</a:t>
            </a:r>
            <a:endParaRPr lang="de-DE" sz="2400" dirty="0"/>
          </a:p>
        </p:txBody>
      </p: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E2BF4DBD-6737-46D1-A665-AF8CCF692CAC}"/>
              </a:ext>
            </a:extLst>
          </p:cNvPr>
          <p:cNvGrpSpPr/>
          <p:nvPr/>
        </p:nvGrpSpPr>
        <p:grpSpPr>
          <a:xfrm>
            <a:off x="244089" y="1295056"/>
            <a:ext cx="10176722" cy="1610560"/>
            <a:chOff x="244089" y="1295056"/>
            <a:chExt cx="10176722" cy="1610560"/>
          </a:xfrm>
        </p:grpSpPr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08A193ED-3EBA-44DF-A72C-0B870B09A6C6}"/>
                </a:ext>
              </a:extLst>
            </p:cNvPr>
            <p:cNvGrpSpPr/>
            <p:nvPr/>
          </p:nvGrpSpPr>
          <p:grpSpPr>
            <a:xfrm>
              <a:off x="1546818" y="1295056"/>
              <a:ext cx="8873993" cy="1610560"/>
              <a:chOff x="1119436" y="2295693"/>
              <a:chExt cx="8873993" cy="1610560"/>
            </a:xfrm>
          </p:grpSpPr>
          <p:grpSp>
            <p:nvGrpSpPr>
              <p:cNvPr id="21" name="Gruppieren 20">
                <a:extLst>
                  <a:ext uri="{FF2B5EF4-FFF2-40B4-BE49-F238E27FC236}">
                    <a16:creationId xmlns:a16="http://schemas.microsoft.com/office/drawing/2014/main" id="{04398E25-BAB8-4083-8C4D-C81D32BC59C6}"/>
                  </a:ext>
                </a:extLst>
              </p:cNvPr>
              <p:cNvGrpSpPr/>
              <p:nvPr/>
            </p:nvGrpSpPr>
            <p:grpSpPr>
              <a:xfrm>
                <a:off x="1289715" y="2295693"/>
                <a:ext cx="8703714" cy="1604241"/>
                <a:chOff x="87034" y="1942816"/>
                <a:chExt cx="8703714" cy="1604241"/>
              </a:xfrm>
            </p:grpSpPr>
            <p:sp>
              <p:nvSpPr>
                <p:cNvPr id="32" name="Rechteck 31">
                  <a:extLst>
                    <a:ext uri="{FF2B5EF4-FFF2-40B4-BE49-F238E27FC236}">
                      <a16:creationId xmlns:a16="http://schemas.microsoft.com/office/drawing/2014/main" id="{2DBAD101-A6EB-4FAE-9700-CAB851D3060C}"/>
                    </a:ext>
                  </a:extLst>
                </p:cNvPr>
                <p:cNvSpPr/>
                <p:nvPr/>
              </p:nvSpPr>
              <p:spPr>
                <a:xfrm>
                  <a:off x="87034" y="1942816"/>
                  <a:ext cx="8703714" cy="1604241"/>
                </a:xfrm>
                <a:prstGeom prst="rect">
                  <a:avLst/>
                </a:prstGeom>
                <a:solidFill>
                  <a:srgbClr val="DAE2F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de-DE" sz="4000" dirty="0">
                      <a:solidFill>
                        <a:schemeClr val="tx1"/>
                      </a:solidFill>
                    </a:rPr>
                    <a:t>  </a:t>
                  </a:r>
                </a:p>
              </p:txBody>
            </p:sp>
            <p:sp>
              <p:nvSpPr>
                <p:cNvPr id="33" name="Textfeld 32">
                  <a:extLst>
                    <a:ext uri="{FF2B5EF4-FFF2-40B4-BE49-F238E27FC236}">
                      <a16:creationId xmlns:a16="http://schemas.microsoft.com/office/drawing/2014/main" id="{E26CAFB7-B0DD-4127-8D47-6645F1D777E9}"/>
                    </a:ext>
                  </a:extLst>
                </p:cNvPr>
                <p:cNvSpPr txBox="1"/>
                <p:nvPr/>
              </p:nvSpPr>
              <p:spPr>
                <a:xfrm>
                  <a:off x="794257" y="2177984"/>
                  <a:ext cx="7996491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 </a:t>
                  </a:r>
                  <a:r>
                    <a:rPr lang="en-US" sz="24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team</a:t>
                  </a:r>
                  <a:r>
                    <a:rPr lang="en-US" sz="2400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is a small group that has a defined common purpose, and whose members have interdependent roles, as well as complementary skills</a:t>
                  </a:r>
                  <a:endParaRPr lang="de-DE" sz="2400" dirty="0"/>
                </a:p>
              </p:txBody>
            </p:sp>
          </p:grpSp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C61EA686-3842-42FE-B2C6-F9CBAD61131F}"/>
                  </a:ext>
                </a:extLst>
              </p:cNvPr>
              <p:cNvSpPr/>
              <p:nvPr/>
            </p:nvSpPr>
            <p:spPr>
              <a:xfrm>
                <a:off x="1119436" y="2302013"/>
                <a:ext cx="751186" cy="1604240"/>
              </a:xfrm>
              <a:prstGeom prst="rect">
                <a:avLst/>
              </a:prstGeom>
              <a:solidFill>
                <a:srgbClr val="1C78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C00000"/>
                  </a:solidFill>
                  <a:latin typeface="+mj-lt"/>
                </a:endParaRPr>
              </a:p>
            </p:txBody>
          </p: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6B5BC429-BC68-4205-A8DF-888935B06316}"/>
                  </a:ext>
                </a:extLst>
              </p:cNvPr>
              <p:cNvSpPr txBox="1"/>
              <p:nvPr/>
            </p:nvSpPr>
            <p:spPr>
              <a:xfrm rot="16200000">
                <a:off x="824258" y="2946360"/>
                <a:ext cx="1305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dirty="0">
                    <a:solidFill>
                      <a:schemeClr val="bg1"/>
                    </a:solidFill>
                  </a:rPr>
                  <a:t>DEFINITION</a:t>
                </a:r>
              </a:p>
            </p:txBody>
          </p:sp>
        </p:grp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303C2565-572A-4A75-881A-66731D809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44089" y="1361054"/>
              <a:ext cx="1474237" cy="1446593"/>
            </a:xfrm>
            <a:prstGeom prst="rect">
              <a:avLst/>
            </a:prstGeom>
          </p:spPr>
        </p:pic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4C152549-72F1-44E7-973D-E69652DDFEE9}"/>
              </a:ext>
            </a:extLst>
          </p:cNvPr>
          <p:cNvGrpSpPr/>
          <p:nvPr/>
        </p:nvGrpSpPr>
        <p:grpSpPr>
          <a:xfrm>
            <a:off x="395536" y="3717954"/>
            <a:ext cx="3713583" cy="2466339"/>
            <a:chOff x="395536" y="3717954"/>
            <a:chExt cx="3713583" cy="2466339"/>
          </a:xfrm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A5B1765C-6E81-4207-9DF6-B441173C5A61}"/>
                </a:ext>
              </a:extLst>
            </p:cNvPr>
            <p:cNvSpPr/>
            <p:nvPr/>
          </p:nvSpPr>
          <p:spPr>
            <a:xfrm>
              <a:off x="395536" y="4241774"/>
              <a:ext cx="2637454" cy="880871"/>
            </a:xfrm>
            <a:prstGeom prst="round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Clarity </a:t>
              </a:r>
              <a:r>
                <a:rPr lang="de-DE" dirty="0" err="1">
                  <a:solidFill>
                    <a:schemeClr val="bg1"/>
                  </a:solidFill>
                </a:rPr>
                <a:t>of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>
                  <a:solidFill>
                    <a:schemeClr val="bg1"/>
                  </a:solidFill>
                </a:rPr>
                <a:t>roles</a:t>
              </a:r>
              <a:r>
                <a:rPr lang="de-DE" dirty="0">
                  <a:solidFill>
                    <a:schemeClr val="bg1"/>
                  </a:solidFill>
                </a:rPr>
                <a:t> and </a:t>
              </a:r>
              <a:r>
                <a:rPr lang="de-DE" dirty="0" err="1">
                  <a:solidFill>
                    <a:schemeClr val="bg1"/>
                  </a:solidFill>
                </a:rPr>
                <a:t>coordination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5FA9ECA1-C267-40BE-B6E8-E28A83500E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14802" y="3717954"/>
              <a:ext cx="1194317" cy="4025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320A07AC-637B-4449-B02B-DF84572D06E1}"/>
                </a:ext>
              </a:extLst>
            </p:cNvPr>
            <p:cNvSpPr txBox="1"/>
            <p:nvPr/>
          </p:nvSpPr>
          <p:spPr>
            <a:xfrm>
              <a:off x="509270" y="5230186"/>
              <a:ext cx="26374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400" dirty="0" err="1"/>
                <a:t>Explain</a:t>
              </a:r>
              <a:r>
                <a:rPr lang="de-DE" sz="1400" dirty="0"/>
                <a:t> </a:t>
              </a:r>
              <a:r>
                <a:rPr lang="de-DE" sz="1400" dirty="0" err="1"/>
                <a:t>responsibilities</a:t>
              </a:r>
              <a:endParaRPr lang="de-DE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400" dirty="0"/>
                <a:t>Team </a:t>
              </a:r>
              <a:r>
                <a:rPr lang="de-DE" sz="1400" dirty="0" err="1"/>
                <a:t>coordination</a:t>
              </a:r>
              <a:endParaRPr lang="de-DE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400" dirty="0" err="1"/>
                <a:t>Planning</a:t>
              </a:r>
              <a:r>
                <a:rPr lang="de-DE" sz="1400" dirty="0"/>
                <a:t> </a:t>
              </a:r>
              <a:r>
                <a:rPr lang="de-DE" sz="1400" dirty="0" err="1"/>
                <a:t>roles</a:t>
              </a:r>
              <a:r>
                <a:rPr lang="de-DE" sz="1400" dirty="0"/>
                <a:t> and </a:t>
              </a:r>
              <a:r>
                <a:rPr lang="de-DE" sz="1400" dirty="0" err="1"/>
                <a:t>activities</a:t>
              </a:r>
              <a:endParaRPr lang="de-DE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400" dirty="0"/>
                <a:t>Mutual </a:t>
              </a:r>
              <a:r>
                <a:rPr lang="de-DE" sz="1400" dirty="0" err="1"/>
                <a:t>adjustments</a:t>
              </a:r>
              <a:endParaRPr lang="de-DE" sz="1400" dirty="0"/>
            </a:p>
          </p:txBody>
        </p: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A3492F1B-817D-4D82-875A-8B7E435C0B12}"/>
              </a:ext>
            </a:extLst>
          </p:cNvPr>
          <p:cNvGrpSpPr/>
          <p:nvPr/>
        </p:nvGrpSpPr>
        <p:grpSpPr>
          <a:xfrm>
            <a:off x="3146724" y="3717954"/>
            <a:ext cx="2637454" cy="2279305"/>
            <a:chOff x="3146724" y="3717954"/>
            <a:chExt cx="2637454" cy="2279305"/>
          </a:xfrm>
        </p:grpSpPr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D9CFF4D2-86D6-456F-BAE0-536F6D95DC29}"/>
                </a:ext>
              </a:extLst>
            </p:cNvPr>
            <p:cNvSpPr/>
            <p:nvPr/>
          </p:nvSpPr>
          <p:spPr>
            <a:xfrm>
              <a:off x="3146724" y="4241772"/>
              <a:ext cx="2637454" cy="880871"/>
            </a:xfrm>
            <a:prstGeom prst="round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Assessment and </a:t>
              </a:r>
              <a:r>
                <a:rPr lang="de-DE" dirty="0" err="1">
                  <a:solidFill>
                    <a:schemeClr val="bg1"/>
                  </a:solidFill>
                </a:rPr>
                <a:t>development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>
                  <a:solidFill>
                    <a:schemeClr val="bg1"/>
                  </a:solidFill>
                </a:rPr>
                <a:t>of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>
                  <a:solidFill>
                    <a:schemeClr val="bg1"/>
                  </a:solidFill>
                </a:rPr>
                <a:t>members</a:t>
              </a:r>
              <a:r>
                <a:rPr lang="de-DE" dirty="0">
                  <a:solidFill>
                    <a:schemeClr val="bg1"/>
                  </a:solidFill>
                </a:rPr>
                <a:t>’ </a:t>
              </a:r>
              <a:r>
                <a:rPr lang="de-DE" dirty="0" err="1">
                  <a:solidFill>
                    <a:schemeClr val="bg1"/>
                  </a:solidFill>
                </a:rPr>
                <a:t>skills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cxnSp>
          <p:nvCxnSpPr>
            <p:cNvPr id="41" name="Gerade Verbindung mit Pfeil 40">
              <a:extLst>
                <a:ext uri="{FF2B5EF4-FFF2-40B4-BE49-F238E27FC236}">
                  <a16:creationId xmlns:a16="http://schemas.microsoft.com/office/drawing/2014/main" id="{5D3AA2F0-3FD3-4492-89BA-DB4FC8BB92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47659" y="3717954"/>
              <a:ext cx="550505" cy="4309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B5BCBC54-F2C0-48F6-88C9-822BA37AFE12}"/>
                </a:ext>
              </a:extLst>
            </p:cNvPr>
            <p:cNvSpPr txBox="1"/>
            <p:nvPr/>
          </p:nvSpPr>
          <p:spPr>
            <a:xfrm>
              <a:off x="3146724" y="5258595"/>
              <a:ext cx="26374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400" dirty="0" err="1"/>
                <a:t>Assess</a:t>
              </a:r>
              <a:r>
                <a:rPr lang="de-DE" sz="1400" dirty="0"/>
                <a:t> </a:t>
              </a:r>
              <a:r>
                <a:rPr lang="de-DE" sz="1400" dirty="0" err="1"/>
                <a:t>members</a:t>
              </a:r>
              <a:r>
                <a:rPr lang="de-DE" sz="1400" dirty="0"/>
                <a:t>’ </a:t>
              </a:r>
              <a:r>
                <a:rPr lang="de-DE" sz="1400" dirty="0" err="1"/>
                <a:t>skills</a:t>
              </a:r>
              <a:endParaRPr lang="de-DE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400" dirty="0" err="1"/>
                <a:t>Give</a:t>
              </a:r>
              <a:r>
                <a:rPr lang="de-DE" sz="1400" dirty="0"/>
                <a:t> </a:t>
              </a:r>
              <a:r>
                <a:rPr lang="de-DE" sz="1400" dirty="0" err="1"/>
                <a:t>constructive</a:t>
              </a:r>
              <a:r>
                <a:rPr lang="de-DE" sz="1400" dirty="0"/>
                <a:t> </a:t>
              </a:r>
              <a:r>
                <a:rPr lang="de-DE" sz="1400" dirty="0" err="1"/>
                <a:t>feedback</a:t>
              </a:r>
              <a:endParaRPr lang="de-DE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400" dirty="0"/>
                <a:t>Coaching</a:t>
              </a:r>
            </a:p>
          </p:txBody>
        </p: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0C4CB162-3CCB-43CD-B7CC-7FBAC5A7D2E5}"/>
              </a:ext>
            </a:extLst>
          </p:cNvPr>
          <p:cNvGrpSpPr/>
          <p:nvPr/>
        </p:nvGrpSpPr>
        <p:grpSpPr>
          <a:xfrm>
            <a:off x="5897912" y="3746363"/>
            <a:ext cx="2751188" cy="3112670"/>
            <a:chOff x="5897912" y="3746363"/>
            <a:chExt cx="2751188" cy="3112670"/>
          </a:xfrm>
        </p:grpSpPr>
        <p:sp>
          <p:nvSpPr>
            <p:cNvPr id="37" name="Rechteck: abgerundete Ecken 36">
              <a:extLst>
                <a:ext uri="{FF2B5EF4-FFF2-40B4-BE49-F238E27FC236}">
                  <a16:creationId xmlns:a16="http://schemas.microsoft.com/office/drawing/2014/main" id="{1698C7DF-2250-4623-A867-ECEF375014C2}"/>
                </a:ext>
              </a:extLst>
            </p:cNvPr>
            <p:cNvSpPr/>
            <p:nvPr/>
          </p:nvSpPr>
          <p:spPr>
            <a:xfrm>
              <a:off x="5897912" y="4241772"/>
              <a:ext cx="2637454" cy="880871"/>
            </a:xfrm>
            <a:prstGeom prst="round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Group </a:t>
              </a:r>
              <a:r>
                <a:rPr lang="de-DE" dirty="0" err="1">
                  <a:solidFill>
                    <a:schemeClr val="bg1"/>
                  </a:solidFill>
                </a:rPr>
                <a:t>cohesion</a:t>
              </a:r>
              <a:r>
                <a:rPr lang="de-DE" dirty="0">
                  <a:solidFill>
                    <a:schemeClr val="bg1"/>
                  </a:solidFill>
                </a:rPr>
                <a:t>, </a:t>
              </a:r>
              <a:r>
                <a:rPr lang="de-DE" dirty="0" err="1">
                  <a:solidFill>
                    <a:schemeClr val="bg1"/>
                  </a:solidFill>
                </a:rPr>
                <a:t>cooperation</a:t>
              </a:r>
              <a:r>
                <a:rPr lang="de-DE" dirty="0">
                  <a:solidFill>
                    <a:schemeClr val="bg1"/>
                  </a:solidFill>
                </a:rPr>
                <a:t>, and </a:t>
              </a:r>
              <a:r>
                <a:rPr lang="de-DE" dirty="0" err="1">
                  <a:solidFill>
                    <a:schemeClr val="bg1"/>
                  </a:solidFill>
                </a:rPr>
                <a:t>trust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cxnSp>
          <p:nvCxnSpPr>
            <p:cNvPr id="42" name="Gerade Verbindung mit Pfeil 41">
              <a:extLst>
                <a:ext uri="{FF2B5EF4-FFF2-40B4-BE49-F238E27FC236}">
                  <a16:creationId xmlns:a16="http://schemas.microsoft.com/office/drawing/2014/main" id="{271E1CA3-DE3B-4584-A602-CE2349572F9F}"/>
                </a:ext>
              </a:extLst>
            </p:cNvPr>
            <p:cNvCxnSpPr>
              <a:cxnSpLocks/>
            </p:cNvCxnSpPr>
            <p:nvPr/>
          </p:nvCxnSpPr>
          <p:spPr>
            <a:xfrm>
              <a:off x="6675038" y="3746363"/>
              <a:ext cx="496715" cy="4025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32A5FA96-EBE8-45F5-BC38-8856111E78EC}"/>
                </a:ext>
              </a:extLst>
            </p:cNvPr>
            <p:cNvSpPr txBox="1"/>
            <p:nvPr/>
          </p:nvSpPr>
          <p:spPr>
            <a:xfrm>
              <a:off x="5917240" y="5258595"/>
              <a:ext cx="273186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400" dirty="0" err="1"/>
                <a:t>Communicating</a:t>
              </a:r>
              <a:r>
                <a:rPr lang="de-DE" sz="1400" dirty="0"/>
                <a:t> a </a:t>
              </a:r>
              <a:r>
                <a:rPr lang="de-DE" sz="1400" dirty="0" err="1"/>
                <a:t>vision</a:t>
              </a:r>
              <a:endParaRPr lang="de-DE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400" dirty="0" err="1"/>
                <a:t>Ceremonies</a:t>
              </a:r>
              <a:r>
                <a:rPr lang="de-DE" sz="1400" dirty="0"/>
                <a:t>, </a:t>
              </a:r>
              <a:r>
                <a:rPr lang="de-DE" sz="1400" dirty="0" err="1"/>
                <a:t>symbols</a:t>
              </a:r>
              <a:r>
                <a:rPr lang="de-DE" sz="1400" dirty="0"/>
                <a:t>, </a:t>
              </a:r>
              <a:r>
                <a:rPr lang="de-DE" sz="1400" dirty="0" err="1"/>
                <a:t>rituals</a:t>
              </a:r>
              <a:endParaRPr lang="de-DE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400" dirty="0"/>
                <a:t>Team </a:t>
              </a:r>
              <a:r>
                <a:rPr lang="de-DE" sz="1400" dirty="0" err="1"/>
                <a:t>building</a:t>
              </a:r>
              <a:endParaRPr lang="de-DE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400" dirty="0" err="1"/>
                <a:t>Informing</a:t>
              </a:r>
              <a:r>
                <a:rPr lang="de-DE" sz="1400" dirty="0"/>
                <a:t> </a:t>
              </a:r>
              <a:r>
                <a:rPr lang="de-DE" sz="1400" dirty="0" err="1"/>
                <a:t>about</a:t>
              </a:r>
              <a:r>
                <a:rPr lang="de-DE" sz="1400" dirty="0"/>
                <a:t> </a:t>
              </a:r>
              <a:r>
                <a:rPr lang="de-DE" sz="1400" dirty="0" err="1"/>
                <a:t>achievements</a:t>
              </a:r>
              <a:endParaRPr lang="de-DE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400" dirty="0" err="1"/>
                <a:t>Reviewing</a:t>
              </a:r>
              <a:r>
                <a:rPr lang="de-DE" sz="1400" dirty="0"/>
                <a:t> ‘</a:t>
              </a:r>
              <a:r>
                <a:rPr lang="de-DE" sz="1400" dirty="0" err="1"/>
                <a:t>health</a:t>
              </a:r>
              <a:r>
                <a:rPr lang="de-DE" sz="1400" dirty="0"/>
                <a:t> </a:t>
              </a:r>
              <a:r>
                <a:rPr lang="de-DE" sz="1400" dirty="0" err="1"/>
                <a:t>status</a:t>
              </a:r>
              <a:r>
                <a:rPr lang="de-DE" sz="1400" dirty="0"/>
                <a:t>’ /</a:t>
              </a:r>
              <a:br>
                <a:rPr lang="de-DE" sz="1400" dirty="0"/>
              </a:br>
              <a:r>
                <a:rPr lang="de-DE" sz="1400" dirty="0" err="1"/>
                <a:t>team</a:t>
              </a:r>
              <a:r>
                <a:rPr lang="de-DE" sz="1400" dirty="0"/>
                <a:t> </a:t>
              </a:r>
              <a:r>
                <a:rPr lang="de-DE" sz="1400" dirty="0" err="1"/>
                <a:t>climate</a:t>
              </a:r>
              <a:endParaRPr lang="de-DE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de-DE" sz="1400" dirty="0"/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376856D5-7F99-43E6-98C3-F66837187ED0}"/>
              </a:ext>
            </a:extLst>
          </p:cNvPr>
          <p:cNvGrpSpPr/>
          <p:nvPr/>
        </p:nvGrpSpPr>
        <p:grpSpPr>
          <a:xfrm>
            <a:off x="7777359" y="3746363"/>
            <a:ext cx="3661585" cy="2840732"/>
            <a:chOff x="7777359" y="3746363"/>
            <a:chExt cx="3661585" cy="2840732"/>
          </a:xfrm>
        </p:grpSpPr>
        <p:sp>
          <p:nvSpPr>
            <p:cNvPr id="39" name="Rechteck: abgerundete Ecken 38">
              <a:extLst>
                <a:ext uri="{FF2B5EF4-FFF2-40B4-BE49-F238E27FC236}">
                  <a16:creationId xmlns:a16="http://schemas.microsoft.com/office/drawing/2014/main" id="{34177A2E-A5AD-4067-BB0F-6C0F362EF197}"/>
                </a:ext>
              </a:extLst>
            </p:cNvPr>
            <p:cNvSpPr/>
            <p:nvPr/>
          </p:nvSpPr>
          <p:spPr>
            <a:xfrm>
              <a:off x="8649100" y="4241770"/>
              <a:ext cx="2637454" cy="880871"/>
            </a:xfrm>
            <a:prstGeom prst="round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External </a:t>
              </a:r>
              <a:r>
                <a:rPr lang="de-DE" dirty="0" err="1">
                  <a:solidFill>
                    <a:schemeClr val="bg1"/>
                  </a:solidFill>
                </a:rPr>
                <a:t>alignment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cxnSp>
          <p:nvCxnSpPr>
            <p:cNvPr id="44" name="Gerade Verbindung mit Pfeil 43">
              <a:extLst>
                <a:ext uri="{FF2B5EF4-FFF2-40B4-BE49-F238E27FC236}">
                  <a16:creationId xmlns:a16="http://schemas.microsoft.com/office/drawing/2014/main" id="{B0BF8AAD-4588-40AA-AD42-A7DB94079DE0}"/>
                </a:ext>
              </a:extLst>
            </p:cNvPr>
            <p:cNvCxnSpPr>
              <a:cxnSpLocks/>
            </p:cNvCxnSpPr>
            <p:nvPr/>
          </p:nvCxnSpPr>
          <p:spPr>
            <a:xfrm>
              <a:off x="7777359" y="3746363"/>
              <a:ext cx="973034" cy="4245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3CB4B662-6B6C-41B8-9FCF-87361300BB49}"/>
                </a:ext>
              </a:extLst>
            </p:cNvPr>
            <p:cNvSpPr txBox="1"/>
            <p:nvPr/>
          </p:nvSpPr>
          <p:spPr>
            <a:xfrm>
              <a:off x="8707084" y="5202100"/>
              <a:ext cx="273186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400" dirty="0" err="1"/>
                <a:t>Ensure</a:t>
              </a:r>
              <a:r>
                <a:rPr lang="de-DE" sz="1400" dirty="0"/>
                <a:t> </a:t>
              </a:r>
              <a:r>
                <a:rPr lang="de-DE" sz="1400" dirty="0" err="1"/>
                <a:t>information</a:t>
              </a:r>
              <a:r>
                <a:rPr lang="de-DE" sz="1400" dirty="0"/>
                <a:t> </a:t>
              </a:r>
              <a:r>
                <a:rPr lang="de-DE" sz="1400" dirty="0" err="1"/>
                <a:t>flow</a:t>
              </a:r>
              <a:r>
                <a:rPr lang="de-DE" sz="1400" dirty="0"/>
                <a:t> </a:t>
              </a:r>
              <a:r>
                <a:rPr lang="de-DE" sz="1400" dirty="0" err="1"/>
                <a:t>with</a:t>
              </a:r>
              <a:br>
                <a:rPr lang="de-DE" sz="1400" dirty="0"/>
              </a:br>
              <a:r>
                <a:rPr lang="de-DE" sz="1400" dirty="0"/>
                <a:t>relevant </a:t>
              </a:r>
              <a:r>
                <a:rPr lang="de-DE" sz="1400" dirty="0" err="1"/>
                <a:t>stakeholders</a:t>
              </a:r>
              <a:r>
                <a:rPr lang="de-DE" sz="1400" dirty="0"/>
                <a:t> (internal/external)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400" dirty="0" err="1"/>
                <a:t>Nurture</a:t>
              </a:r>
              <a:r>
                <a:rPr lang="de-DE" sz="1400" dirty="0"/>
                <a:t> network </a:t>
              </a:r>
              <a:r>
                <a:rPr lang="de-DE" sz="1400" dirty="0" err="1"/>
                <a:t>of</a:t>
              </a:r>
              <a:r>
                <a:rPr lang="de-DE" sz="1400" dirty="0"/>
                <a:t> </a:t>
              </a:r>
              <a:r>
                <a:rPr lang="de-DE" sz="1400" dirty="0" err="1"/>
                <a:t>contacts</a:t>
              </a:r>
              <a:endParaRPr lang="de-DE" sz="1400" dirty="0"/>
            </a:p>
            <a:p>
              <a:endParaRPr lang="de-DE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de-D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075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5245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Shared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leadership</a:t>
            </a:r>
            <a:r>
              <a:rPr lang="de-DE" sz="3600" dirty="0">
                <a:solidFill>
                  <a:schemeClr val="bg1"/>
                </a:solidFill>
              </a:rPr>
              <a:t> in </a:t>
            </a:r>
            <a:r>
              <a:rPr lang="de-DE" sz="3600" dirty="0" err="1">
                <a:solidFill>
                  <a:schemeClr val="bg1"/>
                </a:solidFill>
              </a:rPr>
              <a:t>teams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19D1777-753B-4F77-B9EB-8811D169E525}"/>
              </a:ext>
            </a:extLst>
          </p:cNvPr>
          <p:cNvSpPr txBox="1"/>
          <p:nvPr/>
        </p:nvSpPr>
        <p:spPr>
          <a:xfrm>
            <a:off x="394003" y="6644926"/>
            <a:ext cx="567495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Pittino (2022) </a:t>
            </a:r>
            <a:r>
              <a:rPr lang="de-DE" sz="600" dirty="0" err="1"/>
              <a:t>inspired</a:t>
            </a:r>
            <a:r>
              <a:rPr lang="de-DE" sz="600" dirty="0"/>
              <a:t> </a:t>
            </a:r>
            <a:r>
              <a:rPr lang="de-DE" sz="600" dirty="0" err="1"/>
              <a:t>by</a:t>
            </a:r>
            <a:r>
              <a:rPr lang="de-DE" sz="600" dirty="0"/>
              <a:t> </a:t>
            </a:r>
            <a:r>
              <a:rPr lang="en-US" sz="600" dirty="0"/>
              <a:t>Pearce, C. L., Conger, J. A., &amp; Locke, E. A. (2007). Shared leadership theory. The Leadership Quarterly, 18(3), 281–288; Illustration: pixabay.com</a:t>
            </a:r>
            <a:endParaRPr lang="de-AT" sz="600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445A78F-FD4C-41F4-822F-FA1F6DC6C97F}"/>
              </a:ext>
            </a:extLst>
          </p:cNvPr>
          <p:cNvGrpSpPr/>
          <p:nvPr/>
        </p:nvGrpSpPr>
        <p:grpSpPr>
          <a:xfrm>
            <a:off x="528521" y="1295056"/>
            <a:ext cx="9892290" cy="1610560"/>
            <a:chOff x="528521" y="1295056"/>
            <a:chExt cx="9892290" cy="1610560"/>
          </a:xfrm>
        </p:grpSpPr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08A193ED-3EBA-44DF-A72C-0B870B09A6C6}"/>
                </a:ext>
              </a:extLst>
            </p:cNvPr>
            <p:cNvGrpSpPr/>
            <p:nvPr/>
          </p:nvGrpSpPr>
          <p:grpSpPr>
            <a:xfrm>
              <a:off x="1546818" y="1295056"/>
              <a:ext cx="8873993" cy="1610560"/>
              <a:chOff x="1119436" y="2295693"/>
              <a:chExt cx="8873993" cy="1610560"/>
            </a:xfrm>
          </p:grpSpPr>
          <p:grpSp>
            <p:nvGrpSpPr>
              <p:cNvPr id="21" name="Gruppieren 20">
                <a:extLst>
                  <a:ext uri="{FF2B5EF4-FFF2-40B4-BE49-F238E27FC236}">
                    <a16:creationId xmlns:a16="http://schemas.microsoft.com/office/drawing/2014/main" id="{04398E25-BAB8-4083-8C4D-C81D32BC59C6}"/>
                  </a:ext>
                </a:extLst>
              </p:cNvPr>
              <p:cNvGrpSpPr/>
              <p:nvPr/>
            </p:nvGrpSpPr>
            <p:grpSpPr>
              <a:xfrm>
                <a:off x="1289715" y="2295693"/>
                <a:ext cx="8703714" cy="1604241"/>
                <a:chOff x="87034" y="1942816"/>
                <a:chExt cx="8703714" cy="1604241"/>
              </a:xfrm>
            </p:grpSpPr>
            <p:sp>
              <p:nvSpPr>
                <p:cNvPr id="32" name="Rechteck 31">
                  <a:extLst>
                    <a:ext uri="{FF2B5EF4-FFF2-40B4-BE49-F238E27FC236}">
                      <a16:creationId xmlns:a16="http://schemas.microsoft.com/office/drawing/2014/main" id="{2DBAD101-A6EB-4FAE-9700-CAB851D3060C}"/>
                    </a:ext>
                  </a:extLst>
                </p:cNvPr>
                <p:cNvSpPr/>
                <p:nvPr/>
              </p:nvSpPr>
              <p:spPr>
                <a:xfrm>
                  <a:off x="87034" y="1942816"/>
                  <a:ext cx="8703714" cy="1604241"/>
                </a:xfrm>
                <a:prstGeom prst="rect">
                  <a:avLst/>
                </a:prstGeom>
                <a:solidFill>
                  <a:srgbClr val="DAE2F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de-DE" sz="4000" dirty="0">
                      <a:solidFill>
                        <a:schemeClr val="tx1"/>
                      </a:solidFill>
                    </a:rPr>
                    <a:t>  </a:t>
                  </a:r>
                </a:p>
              </p:txBody>
            </p:sp>
            <p:sp>
              <p:nvSpPr>
                <p:cNvPr id="33" name="Textfeld 32">
                  <a:extLst>
                    <a:ext uri="{FF2B5EF4-FFF2-40B4-BE49-F238E27FC236}">
                      <a16:creationId xmlns:a16="http://schemas.microsoft.com/office/drawing/2014/main" id="{E26CAFB7-B0DD-4127-8D47-6645F1D777E9}"/>
                    </a:ext>
                  </a:extLst>
                </p:cNvPr>
                <p:cNvSpPr txBox="1"/>
                <p:nvPr/>
              </p:nvSpPr>
              <p:spPr>
                <a:xfrm>
                  <a:off x="794257" y="2177984"/>
                  <a:ext cx="7996491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/>
                    <a:t>Shared leadership</a:t>
                  </a:r>
                  <a:r>
                    <a:rPr lang="en-US" sz="2400" dirty="0"/>
                    <a:t> emerges when team members instigate a dynamic and interactive influence process in which they lead one another to the achievement of common goals</a:t>
                  </a:r>
                  <a:endParaRPr lang="de-DE" sz="2400" dirty="0"/>
                </a:p>
              </p:txBody>
            </p:sp>
          </p:grpSp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C61EA686-3842-42FE-B2C6-F9CBAD61131F}"/>
                  </a:ext>
                </a:extLst>
              </p:cNvPr>
              <p:cNvSpPr/>
              <p:nvPr/>
            </p:nvSpPr>
            <p:spPr>
              <a:xfrm>
                <a:off x="1119436" y="2302013"/>
                <a:ext cx="751186" cy="1604240"/>
              </a:xfrm>
              <a:prstGeom prst="rect">
                <a:avLst/>
              </a:prstGeom>
              <a:solidFill>
                <a:srgbClr val="1C78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C00000"/>
                  </a:solidFill>
                  <a:latin typeface="+mj-lt"/>
                </a:endParaRPr>
              </a:p>
            </p:txBody>
          </p: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6B5BC429-BC68-4205-A8DF-888935B06316}"/>
                  </a:ext>
                </a:extLst>
              </p:cNvPr>
              <p:cNvSpPr txBox="1"/>
              <p:nvPr/>
            </p:nvSpPr>
            <p:spPr>
              <a:xfrm rot="16200000">
                <a:off x="824258" y="2946360"/>
                <a:ext cx="1305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dirty="0">
                    <a:solidFill>
                      <a:schemeClr val="bg1"/>
                    </a:solidFill>
                  </a:rPr>
                  <a:t>DEFINITION</a:t>
                </a:r>
              </a:p>
            </p:txBody>
          </p:sp>
        </p:grp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3115E3A4-6727-4D91-83E0-A5A6678AC682}"/>
                </a:ext>
              </a:extLst>
            </p:cNvPr>
            <p:cNvSpPr/>
            <p:nvPr/>
          </p:nvSpPr>
          <p:spPr>
            <a:xfrm>
              <a:off x="528521" y="1529929"/>
              <a:ext cx="1082351" cy="1082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ED25AD5B-CC6A-4EE1-9E4B-8D2BA23F88A1}"/>
                </a:ext>
              </a:extLst>
            </p:cNvPr>
            <p:cNvSpPr/>
            <p:nvPr/>
          </p:nvSpPr>
          <p:spPr>
            <a:xfrm>
              <a:off x="528521" y="1529930"/>
              <a:ext cx="1082351" cy="1082351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680526C-777E-446A-9750-8E4F06CFE63C}"/>
              </a:ext>
            </a:extLst>
          </p:cNvPr>
          <p:cNvGrpSpPr/>
          <p:nvPr/>
        </p:nvGrpSpPr>
        <p:grpSpPr>
          <a:xfrm>
            <a:off x="528521" y="3368378"/>
            <a:ext cx="5082057" cy="2270489"/>
            <a:chOff x="528521" y="3368378"/>
            <a:chExt cx="5082057" cy="2270489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8B9F3EC8-28E6-4653-A401-C7FA8A4F752E}"/>
                </a:ext>
              </a:extLst>
            </p:cNvPr>
            <p:cNvSpPr/>
            <p:nvPr/>
          </p:nvSpPr>
          <p:spPr>
            <a:xfrm>
              <a:off x="528521" y="3368378"/>
              <a:ext cx="618098" cy="61809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200" b="1"/>
                <a:t>+</a:t>
              </a:r>
              <a:endParaRPr lang="de-DE" sz="3200" b="1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D0D0C559-3123-4520-B84C-853A07E0887A}"/>
                </a:ext>
              </a:extLst>
            </p:cNvPr>
            <p:cNvSpPr/>
            <p:nvPr/>
          </p:nvSpPr>
          <p:spPr>
            <a:xfrm>
              <a:off x="528521" y="4161539"/>
              <a:ext cx="5082057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Higher levels of participation and collaboration </a:t>
              </a:r>
              <a:endPara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‘Collectively owned’ </a:t>
              </a:r>
              <a:r>
                <a:rPr lang="de-DE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choices</a:t>
              </a:r>
              <a:endPara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Learning from one another; feeling empowered to leverage their abilities</a:t>
              </a:r>
              <a:endPara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spcAft>
                  <a:spcPts val="1000"/>
                </a:spcAft>
                <a:buFont typeface="Symbol" panose="05050102010706020507" pitchFamily="18" charset="2"/>
                <a:buChar char=""/>
              </a:pPr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Less pressure; moral support of co-leaders</a:t>
              </a:r>
              <a:endPara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C2514764-DAEF-498C-A914-5A77C5C90590}"/>
                </a:ext>
              </a:extLst>
            </p:cNvPr>
            <p:cNvSpPr txBox="1"/>
            <p:nvPr/>
          </p:nvSpPr>
          <p:spPr>
            <a:xfrm>
              <a:off x="1146619" y="3520010"/>
              <a:ext cx="1079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/>
                <a:t>BENEFITS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CCAAE87E-B9FD-4566-9E6C-48D969D1AB88}"/>
              </a:ext>
            </a:extLst>
          </p:cNvPr>
          <p:cNvGrpSpPr/>
          <p:nvPr/>
        </p:nvGrpSpPr>
        <p:grpSpPr>
          <a:xfrm>
            <a:off x="6422565" y="3395627"/>
            <a:ext cx="5082057" cy="3351235"/>
            <a:chOff x="6422565" y="3395627"/>
            <a:chExt cx="5082057" cy="3351235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BB3DE4B1-C59A-4852-89A5-193AB8B977B7}"/>
                </a:ext>
              </a:extLst>
            </p:cNvPr>
            <p:cNvSpPr/>
            <p:nvPr/>
          </p:nvSpPr>
          <p:spPr>
            <a:xfrm>
              <a:off x="6422565" y="3395627"/>
              <a:ext cx="618098" cy="61809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200" b="1" dirty="0"/>
                <a:t>–</a:t>
              </a:r>
            </a:p>
          </p:txBody>
        </p: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4B016FF8-1A81-45EC-8EBF-EE8B8F70EBD3}"/>
                </a:ext>
              </a:extLst>
            </p:cNvPr>
            <p:cNvSpPr txBox="1"/>
            <p:nvPr/>
          </p:nvSpPr>
          <p:spPr>
            <a:xfrm>
              <a:off x="7040663" y="3547249"/>
              <a:ext cx="1411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/>
                <a:t>DIFFICULTIES</a:t>
              </a:r>
            </a:p>
          </p:txBody>
        </p: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084F0B62-2A93-43D5-8E35-CFB7C362E0EC}"/>
                </a:ext>
              </a:extLst>
            </p:cNvPr>
            <p:cNvSpPr/>
            <p:nvPr/>
          </p:nvSpPr>
          <p:spPr>
            <a:xfrm>
              <a:off x="6422565" y="4161539"/>
              <a:ext cx="5082057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GB" dirty="0"/>
                <a:t>Dealing with the established assumption that leadership is singular (people are used to be inspired by a specific single leader)</a:t>
              </a:r>
            </a:p>
            <a:p>
              <a:pPr marL="342900" lvl="0" indent="-342900"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GB" dirty="0"/>
                <a:t>Need for consensus and mutual acceptance</a:t>
              </a:r>
            </a:p>
            <a:p>
              <a:pPr marL="342900" indent="-342900">
                <a:buFont typeface="Symbol" panose="05050102010706020507" pitchFamily="18" charset="2"/>
                <a:buChar char=""/>
              </a:pPr>
              <a:r>
                <a:rPr lang="en-GB" dirty="0"/>
                <a:t>Competing personalities, different career goals, and personal agendas might paralyze the shared leadership model</a:t>
              </a:r>
              <a:endParaRPr lang="de-DE" dirty="0"/>
            </a:p>
            <a:p>
              <a:pPr lvl="0">
                <a:spcAft>
                  <a:spcPts val="0"/>
                </a:spcAft>
              </a:pPr>
              <a:endParaRPr lang="en-GB" dirty="0"/>
            </a:p>
            <a:p>
              <a:pPr marL="342900" lvl="0" indent="-342900">
                <a:spcAft>
                  <a:spcPts val="0"/>
                </a:spcAft>
                <a:buFont typeface="Symbol" panose="05050102010706020507" pitchFamily="18" charset="2"/>
                <a:buChar char=""/>
              </a:pPr>
              <a:endPara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720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3025429" y="4057060"/>
            <a:ext cx="5585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+mj-lt"/>
              </a:rPr>
              <a:t>End </a:t>
            </a:r>
            <a:r>
              <a:rPr lang="de-DE" sz="1600" dirty="0" err="1">
                <a:latin typeface="+mj-lt"/>
              </a:rPr>
              <a:t>of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module</a:t>
            </a:r>
            <a:endParaRPr lang="de-DE" sz="1600" dirty="0"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02646" y="6581513"/>
            <a:ext cx="18694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 </a:t>
            </a:r>
            <a:r>
              <a:rPr lang="en-US" sz="800" dirty="0" err="1"/>
              <a:t>unsplash</a:t>
            </a:r>
            <a:r>
              <a:rPr lang="en-US" sz="800" dirty="0"/>
              <a:t> / Natalia </a:t>
            </a:r>
            <a:r>
              <a:rPr lang="en-US" sz="800" dirty="0" err="1"/>
              <a:t>Pedigo</a:t>
            </a:r>
            <a:endParaRPr lang="de-DE" sz="800" dirty="0"/>
          </a:p>
        </p:txBody>
      </p:sp>
      <p:sp>
        <p:nvSpPr>
          <p:cNvPr id="15" name="Textfeld 14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14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23880EE-8050-E2B8-19A0-424182AC29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6" b="25146"/>
          <a:stretch/>
        </p:blipFill>
        <p:spPr>
          <a:xfrm>
            <a:off x="1826945" y="883282"/>
            <a:ext cx="8162251" cy="285092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3135330-58BC-4934-BC92-5C8FC0B1FFCF}"/>
              </a:ext>
            </a:extLst>
          </p:cNvPr>
          <p:cNvSpPr txBox="1"/>
          <p:nvPr/>
        </p:nvSpPr>
        <p:spPr>
          <a:xfrm>
            <a:off x="1790392" y="4324238"/>
            <a:ext cx="81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HOW TO LEAD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7788577-352F-4CF8-872F-2F3F013E4A32}"/>
              </a:ext>
            </a:extLst>
          </p:cNvPr>
          <p:cNvSpPr txBox="1"/>
          <p:nvPr/>
        </p:nvSpPr>
        <p:spPr>
          <a:xfrm>
            <a:off x="1790392" y="4975406"/>
            <a:ext cx="81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(WITH) OTHERS</a:t>
            </a:r>
          </a:p>
        </p:txBody>
      </p:sp>
    </p:spTree>
    <p:extLst>
      <p:ext uri="{BB962C8B-B14F-4D97-AF65-F5344CB8AC3E}">
        <p14:creationId xmlns:p14="http://schemas.microsoft.com/office/powerpoint/2010/main" val="427183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DFA17C1-5DED-6055-B6AF-22E47CE9A4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657" y="1100503"/>
            <a:ext cx="8048313" cy="5366213"/>
          </a:xfrm>
          <a:prstGeom prst="rect">
            <a:avLst/>
          </a:prstGeom>
        </p:spPr>
      </p:pic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949524" y="2010548"/>
            <a:ext cx="4672626" cy="281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/>
              <a:t>These </a:t>
            </a:r>
            <a:r>
              <a:rPr lang="de-DE" sz="2000" dirty="0" err="1"/>
              <a:t>slides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based</a:t>
            </a:r>
            <a:r>
              <a:rPr lang="de-DE" sz="2000" dirty="0"/>
              <a:t> on </a:t>
            </a:r>
            <a:br>
              <a:rPr lang="de-DE" sz="2000" dirty="0"/>
            </a:br>
            <a:r>
              <a:rPr lang="de-DE" sz="2000" b="1" dirty="0"/>
              <a:t>Chapter 3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</a:p>
          <a:p>
            <a:pPr algn="ctr"/>
            <a:endParaRPr lang="de-DE" sz="2000" b="1" i="1" dirty="0"/>
          </a:p>
          <a:p>
            <a:pPr algn="ctr"/>
            <a:r>
              <a:rPr lang="de-DE" sz="3200" b="1" i="1" dirty="0"/>
              <a:t>THE CONCISE LEADERSHIP </a:t>
            </a:r>
            <a:br>
              <a:rPr lang="de-DE" sz="3200" b="1" i="1" dirty="0"/>
            </a:br>
            <a:r>
              <a:rPr lang="de-DE" sz="3200" b="1" i="1" dirty="0"/>
              <a:t>TEXTBOOK</a:t>
            </a:r>
          </a:p>
          <a:p>
            <a:pPr algn="ctr"/>
            <a:endParaRPr lang="de-DE" sz="2000" b="1" i="1" dirty="0"/>
          </a:p>
          <a:p>
            <a:pPr algn="ctr">
              <a:spcAft>
                <a:spcPts val="600"/>
              </a:spcAft>
            </a:pPr>
            <a:r>
              <a:rPr lang="de-DE" sz="1400" dirty="0"/>
              <a:t>Author: Daniel Pittino</a:t>
            </a:r>
          </a:p>
          <a:p>
            <a:pPr algn="ctr"/>
            <a:r>
              <a:rPr lang="de-DE" sz="1400" dirty="0"/>
              <a:t>©2022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econcise</a:t>
            </a:r>
            <a:r>
              <a:rPr lang="de-DE" sz="1400" dirty="0"/>
              <a:t> </a:t>
            </a:r>
            <a:r>
              <a:rPr lang="de-DE" sz="1400" dirty="0" err="1"/>
              <a:t>publishing</a:t>
            </a:r>
            <a:endParaRPr lang="de-DE" sz="1400" dirty="0"/>
          </a:p>
        </p:txBody>
      </p:sp>
      <p:sp>
        <p:nvSpPr>
          <p:cNvPr id="35" name="Ellipse 34"/>
          <p:cNvSpPr/>
          <p:nvPr/>
        </p:nvSpPr>
        <p:spPr>
          <a:xfrm rot="5400000">
            <a:off x="3108884" y="1424865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6" name="Pfeil nach rechts 35"/>
          <p:cNvSpPr/>
          <p:nvPr/>
        </p:nvSpPr>
        <p:spPr>
          <a:xfrm rot="5400000">
            <a:off x="3182547" y="1535004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375920" y="6634480"/>
            <a:ext cx="21868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Cover </a:t>
            </a:r>
            <a:r>
              <a:rPr lang="de-DE" sz="800" dirty="0" err="1"/>
              <a:t>illustration</a:t>
            </a:r>
            <a:r>
              <a:rPr lang="de-DE" sz="800" dirty="0"/>
              <a:t> (planes): iStock/Dmitry Volkov</a:t>
            </a:r>
          </a:p>
        </p:txBody>
      </p:sp>
      <p:sp>
        <p:nvSpPr>
          <p:cNvPr id="39" name="Rechteck 38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50702" y="298052"/>
            <a:ext cx="4705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The </a:t>
            </a:r>
            <a:r>
              <a:rPr lang="de-DE" sz="3600" dirty="0" err="1">
                <a:solidFill>
                  <a:schemeClr val="bg1"/>
                </a:solidFill>
              </a:rPr>
              <a:t>leadership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textbook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0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/>
          <p:cNvSpPr/>
          <p:nvPr/>
        </p:nvSpPr>
        <p:spPr>
          <a:xfrm>
            <a:off x="1381427" y="1770643"/>
            <a:ext cx="6314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/>
              <a:t>Recognize </a:t>
            </a:r>
            <a:r>
              <a:rPr lang="it-IT" sz="1600" dirty="0" err="1"/>
              <a:t>how</a:t>
            </a:r>
            <a:r>
              <a:rPr lang="it-IT" sz="1600" dirty="0"/>
              <a:t> </a:t>
            </a:r>
            <a:r>
              <a:rPr lang="it-IT" sz="1600" b="1" dirty="0" err="1"/>
              <a:t>different</a:t>
            </a:r>
            <a:r>
              <a:rPr lang="it-IT" sz="1600" b="1" dirty="0"/>
              <a:t> followers </a:t>
            </a:r>
            <a:r>
              <a:rPr lang="it-IT" sz="1600" dirty="0" err="1"/>
              <a:t>may</a:t>
            </a:r>
            <a:r>
              <a:rPr lang="it-IT" sz="1600" dirty="0"/>
              <a:t> </a:t>
            </a:r>
            <a:r>
              <a:rPr lang="it-IT" sz="1600" dirty="0" err="1"/>
              <a:t>respond</a:t>
            </a:r>
            <a:r>
              <a:rPr lang="it-IT" sz="1600" dirty="0"/>
              <a:t> better to </a:t>
            </a:r>
            <a:r>
              <a:rPr lang="it-IT" sz="1600" b="1" dirty="0" err="1"/>
              <a:t>different</a:t>
            </a:r>
            <a:r>
              <a:rPr lang="it-IT" sz="1600" b="1" dirty="0"/>
              <a:t> </a:t>
            </a:r>
            <a:r>
              <a:rPr lang="it-IT" sz="1600" b="1" dirty="0" err="1"/>
              <a:t>types</a:t>
            </a:r>
            <a:r>
              <a:rPr lang="it-IT" sz="1600" b="1" dirty="0"/>
              <a:t> </a:t>
            </a:r>
            <a:br>
              <a:rPr lang="it-IT" sz="1600" b="1" dirty="0"/>
            </a:br>
            <a:r>
              <a:rPr lang="it-IT" sz="1600" b="1" dirty="0"/>
              <a:t>of leadership </a:t>
            </a:r>
            <a:r>
              <a:rPr lang="it-IT" sz="1600" b="1" dirty="0" err="1"/>
              <a:t>behavior</a:t>
            </a:r>
            <a:r>
              <a:rPr lang="it-IT" sz="1600" b="1" dirty="0"/>
              <a:t> </a:t>
            </a:r>
            <a:endParaRPr lang="de-AT" sz="1600" b="1" dirty="0"/>
          </a:p>
        </p:txBody>
      </p:sp>
      <p:sp>
        <p:nvSpPr>
          <p:cNvPr id="24" name="Rechteck 23"/>
          <p:cNvSpPr/>
          <p:nvPr/>
        </p:nvSpPr>
        <p:spPr>
          <a:xfrm>
            <a:off x="1381525" y="2518072"/>
            <a:ext cx="6427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/>
              <a:t>Examine how the </a:t>
            </a:r>
            <a:r>
              <a:rPr lang="en-US" sz="1600" b="1" dirty="0"/>
              <a:t>relationship between you and your followers</a:t>
            </a:r>
            <a:r>
              <a:rPr lang="en-US" sz="1600" dirty="0"/>
              <a:t> influences </a:t>
            </a:r>
            <a:br>
              <a:rPr lang="en-US" sz="1600" dirty="0"/>
            </a:br>
            <a:r>
              <a:rPr lang="en-US" sz="1600" dirty="0"/>
              <a:t>your effectiveness in the leadership role</a:t>
            </a:r>
            <a:endParaRPr lang="de-DE" sz="1600" dirty="0"/>
          </a:p>
        </p:txBody>
      </p:sp>
      <p:sp>
        <p:nvSpPr>
          <p:cNvPr id="26" name="Rechteck 25"/>
          <p:cNvSpPr/>
          <p:nvPr/>
        </p:nvSpPr>
        <p:spPr>
          <a:xfrm>
            <a:off x="1381525" y="3227633"/>
            <a:ext cx="6164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/>
              <a:t>Explore how you can help your team members develop, learn and grow </a:t>
            </a:r>
            <a:br>
              <a:rPr lang="en-US" sz="1600" dirty="0"/>
            </a:br>
            <a:r>
              <a:rPr lang="en-US" sz="1600" dirty="0"/>
              <a:t>with a </a:t>
            </a:r>
            <a:r>
              <a:rPr lang="en-US" sz="1600" b="1" dirty="0"/>
              <a:t>transformational leadership </a:t>
            </a:r>
            <a:r>
              <a:rPr lang="en-US" sz="1600" dirty="0"/>
              <a:t>approach </a:t>
            </a:r>
            <a:endParaRPr lang="de-DE" sz="1600" dirty="0"/>
          </a:p>
        </p:txBody>
      </p:sp>
      <p:sp>
        <p:nvSpPr>
          <p:cNvPr id="28" name="Rechteck 27"/>
          <p:cNvSpPr/>
          <p:nvPr/>
        </p:nvSpPr>
        <p:spPr>
          <a:xfrm>
            <a:off x="1390158" y="4077784"/>
            <a:ext cx="55978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/>
              <a:t>Identify the key aspects that determine </a:t>
            </a:r>
            <a:r>
              <a:rPr lang="en-US" sz="1600" b="1" dirty="0"/>
              <a:t>your team’s performance</a:t>
            </a:r>
            <a:endParaRPr lang="de-DE" sz="1600" b="1" dirty="0"/>
          </a:p>
        </p:txBody>
      </p:sp>
      <p:sp>
        <p:nvSpPr>
          <p:cNvPr id="6" name="Ellipse 5"/>
          <p:cNvSpPr/>
          <p:nvPr/>
        </p:nvSpPr>
        <p:spPr>
          <a:xfrm>
            <a:off x="792844" y="1790830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Rechteck 6"/>
          <p:cNvSpPr/>
          <p:nvPr/>
        </p:nvSpPr>
        <p:spPr>
          <a:xfrm rot="2621055">
            <a:off x="896970" y="2035888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 rot="7814771">
            <a:off x="942680" y="2007906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809086" y="2564648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0" name="Rechteck 49"/>
          <p:cNvSpPr/>
          <p:nvPr/>
        </p:nvSpPr>
        <p:spPr>
          <a:xfrm rot="2621055">
            <a:off x="913212" y="2809706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 rot="7814771">
            <a:off x="958922" y="2781724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838307" y="4003622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6" name="Rechteck 55"/>
          <p:cNvSpPr/>
          <p:nvPr/>
        </p:nvSpPr>
        <p:spPr>
          <a:xfrm rot="2621055">
            <a:off x="942433" y="4248680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/>
        </p:nvSpPr>
        <p:spPr>
          <a:xfrm rot="7814771">
            <a:off x="988143" y="4220698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817719" y="3268141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5" name="Rechteck 64"/>
          <p:cNvSpPr/>
          <p:nvPr/>
        </p:nvSpPr>
        <p:spPr>
          <a:xfrm rot="2621055">
            <a:off x="921845" y="3513199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 rot="7814771">
            <a:off x="967555" y="3485217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375920" y="6634480"/>
            <a:ext cx="1314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pic>
        <p:nvPicPr>
          <p:cNvPr id="68" name="Grafik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304" y="1230957"/>
            <a:ext cx="2897181" cy="2195520"/>
          </a:xfrm>
          <a:prstGeom prst="rect">
            <a:avLst/>
          </a:prstGeom>
        </p:spPr>
      </p:pic>
      <p:pic>
        <p:nvPicPr>
          <p:cNvPr id="69" name="Grafik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8007">
            <a:off x="9642683" y="1733101"/>
            <a:ext cx="1730422" cy="1369393"/>
          </a:xfrm>
          <a:prstGeom prst="rect">
            <a:avLst/>
          </a:prstGeom>
        </p:spPr>
      </p:pic>
      <p:sp>
        <p:nvSpPr>
          <p:cNvPr id="76" name="Rechteck 75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7" name="Rechteck 76"/>
          <p:cNvSpPr/>
          <p:nvPr/>
        </p:nvSpPr>
        <p:spPr>
          <a:xfrm>
            <a:off x="150702" y="298052"/>
            <a:ext cx="8160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Learning </a:t>
            </a:r>
            <a:r>
              <a:rPr lang="de-DE" sz="3600" dirty="0" err="1">
                <a:solidFill>
                  <a:schemeClr val="bg1"/>
                </a:solidFill>
              </a:rPr>
              <a:t>objectives</a:t>
            </a:r>
            <a:r>
              <a:rPr lang="de-DE" sz="3600" dirty="0">
                <a:solidFill>
                  <a:schemeClr val="bg1"/>
                </a:solidFill>
              </a:rPr>
              <a:t> – </a:t>
            </a:r>
            <a:r>
              <a:rPr lang="de-DE" sz="3600" dirty="0" err="1">
                <a:solidFill>
                  <a:schemeClr val="bg1"/>
                </a:solidFill>
              </a:rPr>
              <a:t>What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is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leadership</a:t>
            </a:r>
            <a:r>
              <a:rPr lang="de-DE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DC2AEAD-088D-44A9-83AD-CEC1762512D5}"/>
              </a:ext>
            </a:extLst>
          </p:cNvPr>
          <p:cNvSpPr/>
          <p:nvPr/>
        </p:nvSpPr>
        <p:spPr>
          <a:xfrm>
            <a:off x="1390158" y="4717018"/>
            <a:ext cx="54836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/>
              <a:t>Evaluate the benefits and risks of a </a:t>
            </a:r>
            <a:r>
              <a:rPr lang="en-US" sz="1600" b="1" dirty="0"/>
              <a:t>shared leadership approach</a:t>
            </a:r>
            <a:endParaRPr lang="de-DE" sz="1600" b="1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B8AFAD84-6250-4AE1-ADE5-9BC814AD2CB6}"/>
              </a:ext>
            </a:extLst>
          </p:cNvPr>
          <p:cNvSpPr/>
          <p:nvPr/>
        </p:nvSpPr>
        <p:spPr>
          <a:xfrm>
            <a:off x="838307" y="4642856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627107B7-4637-4AA0-BE30-40347AEB1C8E}"/>
              </a:ext>
            </a:extLst>
          </p:cNvPr>
          <p:cNvSpPr/>
          <p:nvPr/>
        </p:nvSpPr>
        <p:spPr>
          <a:xfrm rot="2621055">
            <a:off x="942433" y="4887914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EB5564B9-76F6-47FE-8856-33FF712ED4A5}"/>
              </a:ext>
            </a:extLst>
          </p:cNvPr>
          <p:cNvSpPr/>
          <p:nvPr/>
        </p:nvSpPr>
        <p:spPr>
          <a:xfrm rot="7814771">
            <a:off x="988143" y="4859932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832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83758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Building a </a:t>
            </a:r>
            <a:r>
              <a:rPr lang="de-DE" sz="3600" dirty="0" err="1">
                <a:solidFill>
                  <a:schemeClr val="bg1"/>
                </a:solidFill>
              </a:rPr>
              <a:t>good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leader-follower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relationship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AB75545-DAA0-679E-D3D9-8ACB1DE5E2D1}"/>
              </a:ext>
            </a:extLst>
          </p:cNvPr>
          <p:cNvSpPr/>
          <p:nvPr/>
        </p:nvSpPr>
        <p:spPr>
          <a:xfrm>
            <a:off x="4486680" y="2995619"/>
            <a:ext cx="3030793" cy="973394"/>
          </a:xfrm>
          <a:prstGeom prst="rect">
            <a:avLst/>
          </a:prstGeom>
          <a:solidFill>
            <a:srgbClr val="1C7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/>
              <a:t>Relationship</a:t>
            </a:r>
            <a:r>
              <a:rPr lang="de-DE" sz="2000" b="1" dirty="0"/>
              <a:t> </a:t>
            </a:r>
            <a:r>
              <a:rPr lang="de-DE" sz="2000" b="1" dirty="0" err="1"/>
              <a:t>between</a:t>
            </a:r>
            <a:br>
              <a:rPr lang="de-DE" sz="2000" b="1" dirty="0"/>
            </a:br>
            <a:r>
              <a:rPr lang="de-DE" sz="2000" b="1" dirty="0" err="1"/>
              <a:t>leader</a:t>
            </a:r>
            <a:r>
              <a:rPr lang="de-DE" sz="2000" b="1" dirty="0"/>
              <a:t> and </a:t>
            </a:r>
            <a:r>
              <a:rPr lang="de-DE" sz="2000" b="1" dirty="0" err="1"/>
              <a:t>followers</a:t>
            </a:r>
            <a:endParaRPr lang="de-DE" sz="20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5C91CACB-68B4-F425-5AEA-B19D834168D3}"/>
              </a:ext>
            </a:extLst>
          </p:cNvPr>
          <p:cNvSpPr txBox="1"/>
          <p:nvPr/>
        </p:nvSpPr>
        <p:spPr>
          <a:xfrm>
            <a:off x="4540758" y="4117550"/>
            <a:ext cx="30828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evolves over time and should </a:t>
            </a:r>
            <a:br>
              <a:rPr lang="en-US" sz="1600" dirty="0"/>
            </a:br>
            <a:r>
              <a:rPr lang="en-US" sz="1600" dirty="0"/>
              <a:t>be, as much as possible, aimed </a:t>
            </a:r>
            <a:br>
              <a:rPr lang="en-US" sz="1600" dirty="0"/>
            </a:br>
            <a:r>
              <a:rPr lang="en-US" sz="1600" dirty="0"/>
              <a:t>at pursuing personal growth </a:t>
            </a:r>
            <a:br>
              <a:rPr lang="en-US" sz="1600" dirty="0"/>
            </a:br>
            <a:r>
              <a:rPr lang="en-US" sz="1600" dirty="0"/>
              <a:t>and development goals</a:t>
            </a:r>
            <a:endParaRPr lang="de-DE" sz="1600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315AED32-92CF-1C88-D36A-5C95CD3A498B}"/>
              </a:ext>
            </a:extLst>
          </p:cNvPr>
          <p:cNvSpPr txBox="1"/>
          <p:nvPr/>
        </p:nvSpPr>
        <p:spPr>
          <a:xfrm>
            <a:off x="10671884" y="6616517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Illustration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29C164FE-6E76-2CC2-74F1-D85E9B6383BE}"/>
              </a:ext>
            </a:extLst>
          </p:cNvPr>
          <p:cNvGrpSpPr/>
          <p:nvPr/>
        </p:nvGrpSpPr>
        <p:grpSpPr>
          <a:xfrm>
            <a:off x="1161867" y="2995619"/>
            <a:ext cx="3113419" cy="2145080"/>
            <a:chOff x="1081973" y="2710664"/>
            <a:chExt cx="3113419" cy="2145080"/>
          </a:xfrm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84C754D1-04F1-1628-03A3-E584BA74564F}"/>
                </a:ext>
              </a:extLst>
            </p:cNvPr>
            <p:cNvSpPr/>
            <p:nvPr/>
          </p:nvSpPr>
          <p:spPr>
            <a:xfrm>
              <a:off x="1164599" y="2710664"/>
              <a:ext cx="3030793" cy="973394"/>
            </a:xfrm>
            <a:prstGeom prst="rect">
              <a:avLst/>
            </a:prstGeom>
            <a:solidFill>
              <a:srgbClr val="1C78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/>
                <a:t>Followers’</a:t>
              </a:r>
              <a:br>
                <a:rPr lang="de-DE" sz="2000" b="1" dirty="0"/>
              </a:br>
              <a:r>
                <a:rPr lang="de-DE" sz="2000" b="1" dirty="0" err="1"/>
                <a:t>characteristics</a:t>
              </a:r>
              <a:endParaRPr lang="de-DE" sz="2000" dirty="0"/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93D86807-5151-4042-77D1-FC14917E7674}"/>
                </a:ext>
              </a:extLst>
            </p:cNvPr>
            <p:cNvSpPr txBox="1"/>
            <p:nvPr/>
          </p:nvSpPr>
          <p:spPr>
            <a:xfrm>
              <a:off x="1081973" y="3778526"/>
              <a:ext cx="310719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influence the most appropriate </a:t>
              </a:r>
              <a:br>
                <a:rPr lang="en-US" sz="1600" dirty="0"/>
              </a:br>
              <a:r>
                <a:rPr lang="en-US" sz="1600" dirty="0"/>
                <a:t>behavior (style) to adopt, in </a:t>
              </a:r>
              <a:br>
                <a:rPr lang="en-US" sz="1600" dirty="0"/>
              </a:br>
              <a:r>
                <a:rPr lang="en-US" sz="1600" dirty="0"/>
                <a:t>accordance with the goal that </a:t>
              </a:r>
              <a:br>
                <a:rPr lang="en-US" sz="1600" dirty="0"/>
              </a:br>
              <a:r>
                <a:rPr lang="en-US" sz="1600" dirty="0"/>
                <a:t>needs to be accomplished</a:t>
              </a:r>
              <a:endParaRPr lang="de-DE" sz="1600" dirty="0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B14F4EAD-4CB4-F03E-33DB-9FCE711A6E60}"/>
              </a:ext>
            </a:extLst>
          </p:cNvPr>
          <p:cNvGrpSpPr/>
          <p:nvPr/>
        </p:nvGrpSpPr>
        <p:grpSpPr>
          <a:xfrm>
            <a:off x="7728867" y="2995619"/>
            <a:ext cx="3030793" cy="2451690"/>
            <a:chOff x="7619476" y="2927691"/>
            <a:chExt cx="3030793" cy="2451690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8751555A-DF0A-367E-54EB-FCE93FC4A824}"/>
                </a:ext>
              </a:extLst>
            </p:cNvPr>
            <p:cNvSpPr/>
            <p:nvPr/>
          </p:nvSpPr>
          <p:spPr>
            <a:xfrm>
              <a:off x="7619476" y="2927691"/>
              <a:ext cx="3030793" cy="973394"/>
            </a:xfrm>
            <a:prstGeom prst="rect">
              <a:avLst/>
            </a:prstGeom>
            <a:solidFill>
              <a:srgbClr val="1C78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/>
                <a:t>Team </a:t>
              </a:r>
              <a:r>
                <a:rPr lang="de-DE" sz="2000" b="1" dirty="0" err="1"/>
                <a:t>context</a:t>
              </a:r>
              <a:endParaRPr lang="de-DE" sz="2000" dirty="0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418B4F87-C3C9-179C-FC7F-A96B1AF9B2BB}"/>
                </a:ext>
              </a:extLst>
            </p:cNvPr>
            <p:cNvSpPr txBox="1"/>
            <p:nvPr/>
          </p:nvSpPr>
          <p:spPr>
            <a:xfrm>
              <a:off x="7619476" y="4055942"/>
              <a:ext cx="302711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leaders and followers typically </a:t>
              </a:r>
              <a:br>
                <a:rPr lang="en-US" sz="1600" dirty="0"/>
              </a:br>
              <a:r>
                <a:rPr lang="en-US" sz="1600" dirty="0"/>
                <a:t>interact in a team setting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leadership itself can also be </a:t>
              </a:r>
              <a:br>
                <a:rPr lang="en-US" sz="1600" dirty="0"/>
              </a:br>
              <a:r>
                <a:rPr lang="en-US" sz="1600" dirty="0"/>
                <a:t>exercised within and through </a:t>
              </a:r>
              <a:br>
                <a:rPr lang="en-US" sz="1600" dirty="0"/>
              </a:br>
              <a:r>
                <a:rPr lang="en-US" sz="1600" dirty="0"/>
                <a:t>a team</a:t>
              </a:r>
              <a:endParaRPr lang="de-DE" sz="1600" dirty="0"/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B5FFCFDE-5E4D-4332-98EF-9AA311CCDE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530" y="2267928"/>
            <a:ext cx="1346718" cy="673359"/>
          </a:xfrm>
          <a:prstGeom prst="rect">
            <a:avLst/>
          </a:prstGeom>
        </p:spPr>
      </p:pic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9B1937F0-BE5B-437C-AEDD-FEE3F53BA339}"/>
              </a:ext>
            </a:extLst>
          </p:cNvPr>
          <p:cNvSpPr/>
          <p:nvPr/>
        </p:nvSpPr>
        <p:spPr>
          <a:xfrm>
            <a:off x="2351314" y="1958952"/>
            <a:ext cx="233265" cy="31724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: nach unten 26">
            <a:extLst>
              <a:ext uri="{FF2B5EF4-FFF2-40B4-BE49-F238E27FC236}">
                <a16:creationId xmlns:a16="http://schemas.microsoft.com/office/drawing/2014/main" id="{383A845D-1424-418D-AD22-A176B92A63BD}"/>
              </a:ext>
            </a:extLst>
          </p:cNvPr>
          <p:cNvSpPr/>
          <p:nvPr/>
        </p:nvSpPr>
        <p:spPr>
          <a:xfrm>
            <a:off x="3026228" y="1973161"/>
            <a:ext cx="233265" cy="31724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C252FE37-FF94-4A34-B79C-D78BB3D6E9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717" y="2225580"/>
            <a:ext cx="1346718" cy="673359"/>
          </a:xfrm>
          <a:prstGeom prst="rect">
            <a:avLst/>
          </a:prstGeom>
        </p:spPr>
      </p:pic>
      <p:sp>
        <p:nvSpPr>
          <p:cNvPr id="11" name="Pfeil: nach unten gekrümmt 10">
            <a:extLst>
              <a:ext uri="{FF2B5EF4-FFF2-40B4-BE49-F238E27FC236}">
                <a16:creationId xmlns:a16="http://schemas.microsoft.com/office/drawing/2014/main" id="{E39B468F-5CB2-406E-B665-4FEA6D991AB1}"/>
              </a:ext>
            </a:extLst>
          </p:cNvPr>
          <p:cNvSpPr/>
          <p:nvPr/>
        </p:nvSpPr>
        <p:spPr>
          <a:xfrm>
            <a:off x="5645021" y="2090057"/>
            <a:ext cx="345233" cy="1355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1" name="Pfeil: nach unten gekrümmt 30">
            <a:extLst>
              <a:ext uri="{FF2B5EF4-FFF2-40B4-BE49-F238E27FC236}">
                <a16:creationId xmlns:a16="http://schemas.microsoft.com/office/drawing/2014/main" id="{1D7766DA-DF22-430C-B33A-076DCBDC9EBC}"/>
              </a:ext>
            </a:extLst>
          </p:cNvPr>
          <p:cNvSpPr/>
          <p:nvPr/>
        </p:nvSpPr>
        <p:spPr>
          <a:xfrm>
            <a:off x="6133941" y="2083737"/>
            <a:ext cx="345233" cy="1355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3" name="Pfeil: nach unten gekrümmt 32">
            <a:extLst>
              <a:ext uri="{FF2B5EF4-FFF2-40B4-BE49-F238E27FC236}">
                <a16:creationId xmlns:a16="http://schemas.microsoft.com/office/drawing/2014/main" id="{7D2541AE-6BAC-4BA9-977D-07C597F3F2E2}"/>
              </a:ext>
            </a:extLst>
          </p:cNvPr>
          <p:cNvSpPr/>
          <p:nvPr/>
        </p:nvSpPr>
        <p:spPr>
          <a:xfrm flipH="1">
            <a:off x="6133940" y="1923536"/>
            <a:ext cx="345233" cy="1355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7" name="Pfeil: nach unten gekrümmt 36">
            <a:extLst>
              <a:ext uri="{FF2B5EF4-FFF2-40B4-BE49-F238E27FC236}">
                <a16:creationId xmlns:a16="http://schemas.microsoft.com/office/drawing/2014/main" id="{32357E8B-9A0B-41B1-81B5-E6CB6504C33D}"/>
              </a:ext>
            </a:extLst>
          </p:cNvPr>
          <p:cNvSpPr/>
          <p:nvPr/>
        </p:nvSpPr>
        <p:spPr>
          <a:xfrm flipH="1">
            <a:off x="5626791" y="1916475"/>
            <a:ext cx="345232" cy="14964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D042BB1-076F-40B9-8EB9-815CE8926A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840757" y="1794367"/>
            <a:ext cx="1105676" cy="108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58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90183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Followers’ characteristics and leader’s behavior</a:t>
            </a:r>
            <a:endParaRPr lang="de-DE" sz="3600" dirty="0">
              <a:solidFill>
                <a:schemeClr val="bg1"/>
              </a:solidFill>
            </a:endParaRPr>
          </a:p>
          <a:p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592E082-B7EA-41DB-166B-46D854E8A551}"/>
              </a:ext>
            </a:extLst>
          </p:cNvPr>
          <p:cNvSpPr txBox="1"/>
          <p:nvPr/>
        </p:nvSpPr>
        <p:spPr>
          <a:xfrm>
            <a:off x="395536" y="648866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Pittino (2022).</a:t>
            </a:r>
            <a:r>
              <a:rPr lang="en-US" dirty="0"/>
              <a:t> </a:t>
            </a:r>
            <a:endParaRPr lang="de-DE" sz="600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595B7402-827D-4CF0-91D9-3D74254DBD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937" y="2035808"/>
            <a:ext cx="6245182" cy="3495604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597301F-AFE6-44B1-A766-8D4B36E130A2}"/>
              </a:ext>
            </a:extLst>
          </p:cNvPr>
          <p:cNvSpPr/>
          <p:nvPr/>
        </p:nvSpPr>
        <p:spPr>
          <a:xfrm>
            <a:off x="1954652" y="1129049"/>
            <a:ext cx="7702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Leadership requirements in different situations depend mostly on the characteristics of the followers</a:t>
            </a:r>
            <a:endParaRPr lang="de-AT" sz="600" dirty="0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54BE7ADC-C61D-4AF2-8523-B2A9C709F080}"/>
              </a:ext>
            </a:extLst>
          </p:cNvPr>
          <p:cNvSpPr/>
          <p:nvPr/>
        </p:nvSpPr>
        <p:spPr>
          <a:xfrm>
            <a:off x="1657066" y="1205828"/>
            <a:ext cx="297586" cy="233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BA0CB83-EBC7-45BF-9F8E-BC54D66AA7CE}"/>
              </a:ext>
            </a:extLst>
          </p:cNvPr>
          <p:cNvGrpSpPr/>
          <p:nvPr/>
        </p:nvGrpSpPr>
        <p:grpSpPr>
          <a:xfrm>
            <a:off x="312464" y="4510350"/>
            <a:ext cx="3755683" cy="2106167"/>
            <a:chOff x="312464" y="4510350"/>
            <a:chExt cx="3755683" cy="2106167"/>
          </a:xfrm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254A09E0-76F9-409B-9016-0F405A9A80C9}"/>
                </a:ext>
              </a:extLst>
            </p:cNvPr>
            <p:cNvSpPr/>
            <p:nvPr/>
          </p:nvSpPr>
          <p:spPr>
            <a:xfrm>
              <a:off x="395536" y="5290457"/>
              <a:ext cx="3103444" cy="1326060"/>
            </a:xfrm>
            <a:prstGeom prst="roundRect">
              <a:avLst>
                <a:gd name="adj" fmla="val 892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29587215-A698-42B3-B736-A15128DAFE40}"/>
                </a:ext>
              </a:extLst>
            </p:cNvPr>
            <p:cNvSpPr/>
            <p:nvPr/>
          </p:nvSpPr>
          <p:spPr>
            <a:xfrm>
              <a:off x="312464" y="5373711"/>
              <a:ext cx="3247053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combination of task-oriented and autocratic behavior; precise instructions on what goals need to be achieved, and on how to go about accomplishing them; </a:t>
              </a:r>
              <a:b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close supervision      </a:t>
              </a:r>
              <a:endParaRPr lang="de-DE" sz="1400" dirty="0"/>
            </a:p>
          </p:txBody>
        </p: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DE0CC616-EAB1-43C2-B9B0-5E63155699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4416" y="4510350"/>
              <a:ext cx="923731" cy="7801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9EC70389-101B-4312-8AD6-4272A585EDE1}"/>
              </a:ext>
            </a:extLst>
          </p:cNvPr>
          <p:cNvGrpSpPr/>
          <p:nvPr/>
        </p:nvGrpSpPr>
        <p:grpSpPr>
          <a:xfrm>
            <a:off x="39985" y="1954775"/>
            <a:ext cx="4093476" cy="1468249"/>
            <a:chOff x="312464" y="5290457"/>
            <a:chExt cx="4093476" cy="1468249"/>
          </a:xfrm>
        </p:grpSpPr>
        <p:sp>
          <p:nvSpPr>
            <p:cNvPr id="35" name="Rechteck: abgerundete Ecken 34">
              <a:extLst>
                <a:ext uri="{FF2B5EF4-FFF2-40B4-BE49-F238E27FC236}">
                  <a16:creationId xmlns:a16="http://schemas.microsoft.com/office/drawing/2014/main" id="{9B241617-CCF9-402C-ACC3-EFC49E0A8026}"/>
                </a:ext>
              </a:extLst>
            </p:cNvPr>
            <p:cNvSpPr/>
            <p:nvPr/>
          </p:nvSpPr>
          <p:spPr>
            <a:xfrm>
              <a:off x="395536" y="5290457"/>
              <a:ext cx="3103444" cy="1326060"/>
            </a:xfrm>
            <a:prstGeom prst="roundRect">
              <a:avLst>
                <a:gd name="adj" fmla="val 892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ED841B0A-A993-4C15-A9B7-B3A23019A2CE}"/>
                </a:ext>
              </a:extLst>
            </p:cNvPr>
            <p:cNvSpPr/>
            <p:nvPr/>
          </p:nvSpPr>
          <p:spPr>
            <a:xfrm>
              <a:off x="312464" y="5373711"/>
              <a:ext cx="3247053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combination of people-oriented and autocratic behavior; </a:t>
              </a:r>
              <a:r>
                <a:rPr lang="en-US" sz="1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detailed instructions, but at the same encouraging them to learn and improve in the required skills (e.g. by asking them for input</a:t>
              </a:r>
              <a:r>
                <a:rPr lang="de-DE" sz="1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de-DE" sz="1400" dirty="0"/>
            </a:p>
          </p:txBody>
        </p:sp>
        <p:cxnSp>
          <p:nvCxnSpPr>
            <p:cNvPr id="38" name="Gerade Verbindung mit Pfeil 37">
              <a:extLst>
                <a:ext uri="{FF2B5EF4-FFF2-40B4-BE49-F238E27FC236}">
                  <a16:creationId xmlns:a16="http://schemas.microsoft.com/office/drawing/2014/main" id="{97943A1A-3EB2-4DBF-AF68-014A8AFB7A4C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3498980" y="5953487"/>
              <a:ext cx="906960" cy="3679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D4415F81-7483-49FF-90A4-21E82918F309}"/>
              </a:ext>
            </a:extLst>
          </p:cNvPr>
          <p:cNvGrpSpPr/>
          <p:nvPr/>
        </p:nvGrpSpPr>
        <p:grpSpPr>
          <a:xfrm>
            <a:off x="8210939" y="4414086"/>
            <a:ext cx="3596794" cy="2340674"/>
            <a:chOff x="1401073" y="4317480"/>
            <a:chExt cx="3596794" cy="2340674"/>
          </a:xfrm>
        </p:grpSpPr>
        <p:sp>
          <p:nvSpPr>
            <p:cNvPr id="42" name="Rechteck: abgerundete Ecken 41">
              <a:extLst>
                <a:ext uri="{FF2B5EF4-FFF2-40B4-BE49-F238E27FC236}">
                  <a16:creationId xmlns:a16="http://schemas.microsoft.com/office/drawing/2014/main" id="{6D1A0D7C-8C8C-46CB-85BD-29E81D88B8A5}"/>
                </a:ext>
              </a:extLst>
            </p:cNvPr>
            <p:cNvSpPr/>
            <p:nvPr/>
          </p:nvSpPr>
          <p:spPr>
            <a:xfrm>
              <a:off x="1822619" y="5197151"/>
              <a:ext cx="3103444" cy="1326060"/>
            </a:xfrm>
            <a:prstGeom prst="roundRect">
              <a:avLst>
                <a:gd name="adj" fmla="val 892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C21F929C-355A-4398-9B1C-48AADF20981F}"/>
                </a:ext>
              </a:extLst>
            </p:cNvPr>
            <p:cNvSpPr/>
            <p:nvPr/>
          </p:nvSpPr>
          <p:spPr>
            <a:xfrm>
              <a:off x="1750814" y="5273159"/>
              <a:ext cx="3247053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combination of laissez-faire and task-oriented styles</a:t>
              </a:r>
              <a:r>
                <a:rPr lang="en-US" sz="1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, leverage the abilities of your followers and assign them tasks that they know how to accomplish very well</a:t>
              </a:r>
              <a:r>
                <a:rPr lang="de-DE" sz="1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, but </a:t>
              </a:r>
              <a:r>
                <a:rPr lang="de-DE" sz="1400" dirty="0" err="1">
                  <a:latin typeface="Calibri" panose="020F0502020204030204" pitchFamily="34" charset="0"/>
                  <a:cs typeface="Times New Roman" panose="02020603050405020304" pitchFamily="18" charset="0"/>
                </a:rPr>
                <a:t>constantly</a:t>
              </a:r>
              <a:r>
                <a:rPr lang="de-DE" sz="1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400" dirty="0" err="1">
                  <a:latin typeface="Calibri" panose="020F0502020204030204" pitchFamily="34" charset="0"/>
                  <a:cs typeface="Times New Roman" panose="02020603050405020304" pitchFamily="18" charset="0"/>
                </a:rPr>
                <a:t>following</a:t>
              </a:r>
              <a:r>
                <a:rPr lang="de-DE" sz="1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400" dirty="0" err="1">
                  <a:latin typeface="Calibri" panose="020F0502020204030204" pitchFamily="34" charset="0"/>
                  <a:cs typeface="Times New Roman" panose="02020603050405020304" pitchFamily="18" charset="0"/>
                </a:rPr>
                <a:t>up</a:t>
              </a:r>
              <a:r>
                <a:rPr lang="de-DE" sz="1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 on </a:t>
              </a:r>
              <a:r>
                <a:rPr lang="de-DE" sz="1400" dirty="0" err="1">
                  <a:latin typeface="Calibri" panose="020F0502020204030204" pitchFamily="34" charset="0"/>
                  <a:cs typeface="Times New Roman" panose="02020603050405020304" pitchFamily="18" charset="0"/>
                </a:rPr>
                <a:t>goals</a:t>
              </a:r>
              <a:endParaRPr lang="de-DE" sz="14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de-DE" sz="1400" dirty="0"/>
                <a:t> </a:t>
              </a:r>
            </a:p>
          </p:txBody>
        </p:sp>
        <p:cxnSp>
          <p:nvCxnSpPr>
            <p:cNvPr id="44" name="Gerade Verbindung mit Pfeil 43">
              <a:extLst>
                <a:ext uri="{FF2B5EF4-FFF2-40B4-BE49-F238E27FC236}">
                  <a16:creationId xmlns:a16="http://schemas.microsoft.com/office/drawing/2014/main" id="{61B78C59-E93B-4865-AAAB-2E49C7F1B827}"/>
                </a:ext>
              </a:extLst>
            </p:cNvPr>
            <p:cNvCxnSpPr>
              <a:cxnSpLocks/>
            </p:cNvCxnSpPr>
            <p:nvPr/>
          </p:nvCxnSpPr>
          <p:spPr>
            <a:xfrm>
              <a:off x="1401073" y="4317480"/>
              <a:ext cx="1582713" cy="8763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03D7478C-7987-425C-BFF8-2421A696D39F}"/>
              </a:ext>
            </a:extLst>
          </p:cNvPr>
          <p:cNvGrpSpPr/>
          <p:nvPr/>
        </p:nvGrpSpPr>
        <p:grpSpPr>
          <a:xfrm>
            <a:off x="8042988" y="1903629"/>
            <a:ext cx="3823011" cy="1326060"/>
            <a:chOff x="1163587" y="5197151"/>
            <a:chExt cx="3823011" cy="1326060"/>
          </a:xfrm>
        </p:grpSpPr>
        <p:sp>
          <p:nvSpPr>
            <p:cNvPr id="46" name="Rechteck: abgerundete Ecken 45">
              <a:extLst>
                <a:ext uri="{FF2B5EF4-FFF2-40B4-BE49-F238E27FC236}">
                  <a16:creationId xmlns:a16="http://schemas.microsoft.com/office/drawing/2014/main" id="{393A76D7-4149-44FD-BBAF-892A06F11733}"/>
                </a:ext>
              </a:extLst>
            </p:cNvPr>
            <p:cNvSpPr/>
            <p:nvPr/>
          </p:nvSpPr>
          <p:spPr>
            <a:xfrm>
              <a:off x="1822619" y="5197151"/>
              <a:ext cx="3103444" cy="1326060"/>
            </a:xfrm>
            <a:prstGeom prst="roundRect">
              <a:avLst>
                <a:gd name="adj" fmla="val 892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779DA1E4-0118-4C8E-8F21-0FBA32659377}"/>
                </a:ext>
              </a:extLst>
            </p:cNvPr>
            <p:cNvSpPr/>
            <p:nvPr/>
          </p:nvSpPr>
          <p:spPr>
            <a:xfrm>
              <a:off x="1739545" y="5329330"/>
              <a:ext cx="3247053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combination of people-oriented and democratic styles, rely on your followers knowing how to accomplish a task, no need for detailed instructions;</a:t>
              </a:r>
            </a:p>
            <a:p>
              <a:pPr algn="ctr"/>
              <a:r>
                <a:rPr lang="en-US" sz="1400" dirty="0"/>
                <a:t>high motivation acts as ‘self-control’</a:t>
              </a:r>
              <a:endParaRPr lang="de-DE" sz="1100" dirty="0"/>
            </a:p>
          </p:txBody>
        </p:sp>
        <p:cxnSp>
          <p:nvCxnSpPr>
            <p:cNvPr id="48" name="Gerade Verbindung mit Pfeil 47">
              <a:extLst>
                <a:ext uri="{FF2B5EF4-FFF2-40B4-BE49-F238E27FC236}">
                  <a16:creationId xmlns:a16="http://schemas.microsoft.com/office/drawing/2014/main" id="{B7A9ECB6-7E12-46C3-BABB-4F9FCDDB3827}"/>
                </a:ext>
              </a:extLst>
            </p:cNvPr>
            <p:cNvCxnSpPr>
              <a:cxnSpLocks/>
              <a:endCxn id="46" idx="1"/>
            </p:cNvCxnSpPr>
            <p:nvPr/>
          </p:nvCxnSpPr>
          <p:spPr>
            <a:xfrm flipV="1">
              <a:off x="1163587" y="5860181"/>
              <a:ext cx="659032" cy="3976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816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11030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Leader-</a:t>
            </a:r>
            <a:r>
              <a:rPr lang="de-DE" sz="3600" dirty="0" err="1">
                <a:solidFill>
                  <a:schemeClr val="bg1"/>
                </a:solidFill>
              </a:rPr>
              <a:t>follower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relationship</a:t>
            </a:r>
            <a:r>
              <a:rPr lang="de-DE" sz="3600" dirty="0">
                <a:solidFill>
                  <a:schemeClr val="bg1"/>
                </a:solidFill>
              </a:rPr>
              <a:t>: </a:t>
            </a:r>
            <a:r>
              <a:rPr lang="de-DE" sz="3600" dirty="0" err="1">
                <a:solidFill>
                  <a:schemeClr val="bg1"/>
                </a:solidFill>
              </a:rPr>
              <a:t>Contingency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theory</a:t>
            </a:r>
            <a:r>
              <a:rPr lang="de-DE" sz="3600" dirty="0">
                <a:solidFill>
                  <a:schemeClr val="bg1"/>
                </a:solidFill>
              </a:rPr>
              <a:t> (Fiedler)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592E082-B7EA-41DB-166B-46D854E8A551}"/>
              </a:ext>
            </a:extLst>
          </p:cNvPr>
          <p:cNvSpPr txBox="1"/>
          <p:nvPr/>
        </p:nvSpPr>
        <p:spPr>
          <a:xfrm>
            <a:off x="395536" y="6673334"/>
            <a:ext cx="50658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</a:t>
            </a:r>
            <a:r>
              <a:rPr lang="de-DE" sz="600" dirty="0" err="1"/>
              <a:t>Based</a:t>
            </a:r>
            <a:r>
              <a:rPr lang="de-DE" sz="600" dirty="0"/>
              <a:t> on </a:t>
            </a:r>
            <a:r>
              <a:rPr lang="de-DE" sz="600" dirty="0" err="1"/>
              <a:t>concepts</a:t>
            </a:r>
            <a:r>
              <a:rPr lang="de-DE" sz="600" dirty="0"/>
              <a:t> in </a:t>
            </a:r>
            <a:r>
              <a:rPr lang="en-US" sz="600" dirty="0"/>
              <a:t>Fiedler, F. E. (1964). A contingency model of leadership effectiveness. </a:t>
            </a:r>
            <a:r>
              <a:rPr lang="en-US" sz="600" i="1" dirty="0"/>
              <a:t>Advances in Experimental Social Psychology, 1</a:t>
            </a:r>
            <a:r>
              <a:rPr lang="en-US" sz="600" dirty="0"/>
              <a:t>, 149–190.</a:t>
            </a:r>
            <a:endParaRPr lang="de-DE" sz="600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DD37DB8-C866-4FE8-83C2-7B1CDF4CA9C2}"/>
              </a:ext>
            </a:extLst>
          </p:cNvPr>
          <p:cNvGrpSpPr/>
          <p:nvPr/>
        </p:nvGrpSpPr>
        <p:grpSpPr>
          <a:xfrm>
            <a:off x="793102" y="1300878"/>
            <a:ext cx="9983370" cy="1119773"/>
            <a:chOff x="793102" y="1300878"/>
            <a:chExt cx="9983370" cy="1119773"/>
          </a:xfrm>
        </p:grpSpPr>
        <p:sp>
          <p:nvSpPr>
            <p:cNvPr id="7" name="Rechteck: abgerundete Ecken 6">
              <a:extLst>
                <a:ext uri="{FF2B5EF4-FFF2-40B4-BE49-F238E27FC236}">
                  <a16:creationId xmlns:a16="http://schemas.microsoft.com/office/drawing/2014/main" id="{B394FDBF-E604-BD43-4429-94176DC07E96}"/>
                </a:ext>
              </a:extLst>
            </p:cNvPr>
            <p:cNvSpPr/>
            <p:nvPr/>
          </p:nvSpPr>
          <p:spPr>
            <a:xfrm>
              <a:off x="1021669" y="1394789"/>
              <a:ext cx="2133600" cy="74295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‘</a:t>
              </a:r>
              <a:r>
                <a:rPr lang="de-AT" dirty="0" err="1"/>
                <a:t>Good</a:t>
              </a:r>
              <a:r>
                <a:rPr lang="de-AT" dirty="0"/>
                <a:t>’ </a:t>
              </a:r>
              <a:r>
                <a:rPr lang="de-AT" dirty="0" err="1"/>
                <a:t>relationship</a:t>
              </a:r>
              <a:endParaRPr lang="de-AT" dirty="0"/>
            </a:p>
          </p:txBody>
        </p:sp>
        <p:sp>
          <p:nvSpPr>
            <p:cNvPr id="62" name="Rechteck: abgerundete Ecken 61">
              <a:extLst>
                <a:ext uri="{FF2B5EF4-FFF2-40B4-BE49-F238E27FC236}">
                  <a16:creationId xmlns:a16="http://schemas.microsoft.com/office/drawing/2014/main" id="{7EFA7B1B-C09E-4145-8C17-50072C7D4DEB}"/>
                </a:ext>
              </a:extLst>
            </p:cNvPr>
            <p:cNvSpPr/>
            <p:nvPr/>
          </p:nvSpPr>
          <p:spPr>
            <a:xfrm>
              <a:off x="3281805" y="1397912"/>
              <a:ext cx="2133600" cy="74295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High power</a:t>
              </a:r>
            </a:p>
          </p:txBody>
        </p:sp>
        <p:sp>
          <p:nvSpPr>
            <p:cNvPr id="66" name="Rechteck: abgerundete Ecken 65">
              <a:extLst>
                <a:ext uri="{FF2B5EF4-FFF2-40B4-BE49-F238E27FC236}">
                  <a16:creationId xmlns:a16="http://schemas.microsoft.com/office/drawing/2014/main" id="{94D09837-00A3-49A6-BE95-674DF5CDA44F}"/>
                </a:ext>
              </a:extLst>
            </p:cNvPr>
            <p:cNvSpPr/>
            <p:nvPr/>
          </p:nvSpPr>
          <p:spPr>
            <a:xfrm>
              <a:off x="5668477" y="1394789"/>
              <a:ext cx="2133600" cy="74295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High </a:t>
              </a:r>
              <a:r>
                <a:rPr lang="de-AT" dirty="0" err="1"/>
                <a:t>degree</a:t>
              </a:r>
              <a:r>
                <a:rPr lang="de-AT" dirty="0"/>
                <a:t> </a:t>
              </a:r>
              <a:r>
                <a:rPr lang="de-AT" dirty="0" err="1"/>
                <a:t>of</a:t>
              </a:r>
              <a:br>
                <a:rPr lang="de-AT" dirty="0"/>
              </a:br>
              <a:r>
                <a:rPr lang="de-AT" dirty="0" err="1"/>
                <a:t>task</a:t>
              </a:r>
              <a:r>
                <a:rPr lang="de-AT" dirty="0"/>
                <a:t> </a:t>
              </a:r>
              <a:r>
                <a:rPr lang="de-AT" dirty="0" err="1"/>
                <a:t>structure</a:t>
              </a:r>
              <a:endParaRPr lang="de-AT" dirty="0"/>
            </a:p>
          </p:txBody>
        </p:sp>
        <p:sp>
          <p:nvSpPr>
            <p:cNvPr id="2" name="Rechteck: abgerundete Ecken 1">
              <a:extLst>
                <a:ext uri="{FF2B5EF4-FFF2-40B4-BE49-F238E27FC236}">
                  <a16:creationId xmlns:a16="http://schemas.microsoft.com/office/drawing/2014/main" id="{F7F9B289-1B02-406C-A356-86CCD8F9D4AE}"/>
                </a:ext>
              </a:extLst>
            </p:cNvPr>
            <p:cNvSpPr/>
            <p:nvPr/>
          </p:nvSpPr>
          <p:spPr>
            <a:xfrm>
              <a:off x="793102" y="1300878"/>
              <a:ext cx="7296539" cy="958378"/>
            </a:xfrm>
            <a:prstGeom prst="round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Pfeil: nach rechts 2">
              <a:extLst>
                <a:ext uri="{FF2B5EF4-FFF2-40B4-BE49-F238E27FC236}">
                  <a16:creationId xmlns:a16="http://schemas.microsoft.com/office/drawing/2014/main" id="{5A452C79-2F54-4BCA-8C01-C95EB7C6F4B3}"/>
                </a:ext>
              </a:extLst>
            </p:cNvPr>
            <p:cNvSpPr/>
            <p:nvPr/>
          </p:nvSpPr>
          <p:spPr>
            <a:xfrm>
              <a:off x="8142677" y="1607579"/>
              <a:ext cx="317241" cy="37322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1563D4F-CB90-4F32-974B-9EE54D3AB16C}"/>
                </a:ext>
              </a:extLst>
            </p:cNvPr>
            <p:cNvSpPr txBox="1"/>
            <p:nvPr/>
          </p:nvSpPr>
          <p:spPr>
            <a:xfrm>
              <a:off x="8479561" y="1620432"/>
              <a:ext cx="229691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/>
                <a:t>Task-</a:t>
              </a:r>
              <a:r>
                <a:rPr lang="de-DE" b="1" dirty="0" err="1"/>
                <a:t>oriented</a:t>
              </a:r>
              <a:r>
                <a:rPr lang="de-DE" b="1" dirty="0"/>
                <a:t> style</a:t>
              </a:r>
              <a:br>
                <a:rPr lang="de-DE" b="1" dirty="0"/>
              </a:br>
              <a:r>
                <a:rPr lang="de-DE" sz="1400" i="1" dirty="0"/>
                <a:t>(not so </a:t>
              </a:r>
              <a:r>
                <a:rPr lang="de-DE" sz="1400" i="1" dirty="0" err="1"/>
                <a:t>important</a:t>
              </a:r>
              <a:r>
                <a:rPr lang="de-DE" sz="1400" i="1" dirty="0"/>
                <a:t> </a:t>
              </a:r>
              <a:r>
                <a:rPr lang="de-DE" sz="1400" i="1" dirty="0" err="1"/>
                <a:t>to</a:t>
              </a:r>
              <a:r>
                <a:rPr lang="de-DE" sz="1400" i="1" dirty="0"/>
                <a:t> </a:t>
              </a:r>
              <a:r>
                <a:rPr lang="de-DE" sz="1400" i="1" dirty="0" err="1"/>
                <a:t>focus</a:t>
              </a:r>
              <a:r>
                <a:rPr lang="de-DE" sz="1400" i="1" dirty="0"/>
                <a:t> on</a:t>
              </a:r>
              <a:br>
                <a:rPr lang="de-DE" sz="1400" i="1" dirty="0"/>
              </a:br>
              <a:r>
                <a:rPr lang="de-DE" sz="1400" i="1" dirty="0" err="1"/>
                <a:t>building</a:t>
              </a:r>
              <a:r>
                <a:rPr lang="de-DE" sz="1400" i="1" dirty="0"/>
                <a:t> </a:t>
              </a:r>
              <a:r>
                <a:rPr lang="de-DE" sz="1400" i="1" dirty="0" err="1"/>
                <a:t>relationships</a:t>
              </a:r>
              <a:r>
                <a:rPr lang="de-DE" sz="1400" i="1" dirty="0"/>
                <a:t>)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74F4989-9464-4604-B9C3-578C5B59B761}"/>
              </a:ext>
            </a:extLst>
          </p:cNvPr>
          <p:cNvGrpSpPr/>
          <p:nvPr/>
        </p:nvGrpSpPr>
        <p:grpSpPr>
          <a:xfrm>
            <a:off x="862287" y="4001293"/>
            <a:ext cx="10560869" cy="958378"/>
            <a:chOff x="862287" y="4001293"/>
            <a:chExt cx="10560869" cy="958378"/>
          </a:xfrm>
        </p:grpSpPr>
        <p:sp>
          <p:nvSpPr>
            <p:cNvPr id="76" name="Rechteck: abgerundete Ecken 75">
              <a:extLst>
                <a:ext uri="{FF2B5EF4-FFF2-40B4-BE49-F238E27FC236}">
                  <a16:creationId xmlns:a16="http://schemas.microsoft.com/office/drawing/2014/main" id="{56CD2486-C795-4968-93FE-F0D3D3F25D88}"/>
                </a:ext>
              </a:extLst>
            </p:cNvPr>
            <p:cNvSpPr/>
            <p:nvPr/>
          </p:nvSpPr>
          <p:spPr>
            <a:xfrm>
              <a:off x="3350451" y="4109007"/>
              <a:ext cx="2133600" cy="74295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High power</a:t>
              </a:r>
            </a:p>
          </p:txBody>
        </p:sp>
        <p:sp>
          <p:nvSpPr>
            <p:cNvPr id="78" name="Rechteck: abgerundete Ecken 77">
              <a:extLst>
                <a:ext uri="{FF2B5EF4-FFF2-40B4-BE49-F238E27FC236}">
                  <a16:creationId xmlns:a16="http://schemas.microsoft.com/office/drawing/2014/main" id="{2FD16EAA-7BDB-496F-9206-CA4881C8F1EF}"/>
                </a:ext>
              </a:extLst>
            </p:cNvPr>
            <p:cNvSpPr/>
            <p:nvPr/>
          </p:nvSpPr>
          <p:spPr>
            <a:xfrm>
              <a:off x="1021669" y="4109007"/>
              <a:ext cx="2133600" cy="74295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‘Bad’ </a:t>
              </a:r>
              <a:r>
                <a:rPr lang="de-AT" dirty="0" err="1"/>
                <a:t>relationship</a:t>
              </a:r>
              <a:endParaRPr lang="de-AT" dirty="0"/>
            </a:p>
          </p:txBody>
        </p:sp>
        <p:sp>
          <p:nvSpPr>
            <p:cNvPr id="79" name="Rechteck: abgerundete Ecken 78">
              <a:extLst>
                <a:ext uri="{FF2B5EF4-FFF2-40B4-BE49-F238E27FC236}">
                  <a16:creationId xmlns:a16="http://schemas.microsoft.com/office/drawing/2014/main" id="{CBED5CF4-928E-45E9-86B9-72CB14552996}"/>
                </a:ext>
              </a:extLst>
            </p:cNvPr>
            <p:cNvSpPr/>
            <p:nvPr/>
          </p:nvSpPr>
          <p:spPr>
            <a:xfrm>
              <a:off x="5679233" y="4093501"/>
              <a:ext cx="2133600" cy="74295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Low </a:t>
              </a:r>
              <a:r>
                <a:rPr lang="de-AT" dirty="0" err="1"/>
                <a:t>degree</a:t>
              </a:r>
              <a:r>
                <a:rPr lang="de-AT" dirty="0"/>
                <a:t> </a:t>
              </a:r>
              <a:r>
                <a:rPr lang="de-AT" dirty="0" err="1"/>
                <a:t>of</a:t>
              </a:r>
              <a:br>
                <a:rPr lang="de-AT" dirty="0"/>
              </a:br>
              <a:r>
                <a:rPr lang="de-AT" dirty="0" err="1"/>
                <a:t>task</a:t>
              </a:r>
              <a:r>
                <a:rPr lang="de-AT" dirty="0"/>
                <a:t> </a:t>
              </a:r>
              <a:r>
                <a:rPr lang="de-AT" dirty="0" err="1"/>
                <a:t>structure</a:t>
              </a:r>
              <a:endParaRPr lang="de-AT" dirty="0"/>
            </a:p>
          </p:txBody>
        </p:sp>
        <p:sp>
          <p:nvSpPr>
            <p:cNvPr id="80" name="Rechteck: abgerundete Ecken 79">
              <a:extLst>
                <a:ext uri="{FF2B5EF4-FFF2-40B4-BE49-F238E27FC236}">
                  <a16:creationId xmlns:a16="http://schemas.microsoft.com/office/drawing/2014/main" id="{EA7D1870-BCDF-444D-AC48-4608A6C94BB4}"/>
                </a:ext>
              </a:extLst>
            </p:cNvPr>
            <p:cNvSpPr/>
            <p:nvPr/>
          </p:nvSpPr>
          <p:spPr>
            <a:xfrm>
              <a:off x="862287" y="4001293"/>
              <a:ext cx="7227353" cy="958378"/>
            </a:xfrm>
            <a:prstGeom prst="round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Pfeil: nach rechts 81">
              <a:extLst>
                <a:ext uri="{FF2B5EF4-FFF2-40B4-BE49-F238E27FC236}">
                  <a16:creationId xmlns:a16="http://schemas.microsoft.com/office/drawing/2014/main" id="{21AD735F-8AC0-46E7-97D6-E2FFD664FC92}"/>
                </a:ext>
              </a:extLst>
            </p:cNvPr>
            <p:cNvSpPr/>
            <p:nvPr/>
          </p:nvSpPr>
          <p:spPr>
            <a:xfrm>
              <a:off x="8167396" y="4289060"/>
              <a:ext cx="317241" cy="37322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6D605044-3ECE-4007-BCE0-151FAB06883F}"/>
                </a:ext>
              </a:extLst>
            </p:cNvPr>
            <p:cNvSpPr txBox="1"/>
            <p:nvPr/>
          </p:nvSpPr>
          <p:spPr>
            <a:xfrm>
              <a:off x="8504280" y="4301913"/>
              <a:ext cx="29188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/>
                <a:t>People-</a:t>
              </a:r>
              <a:r>
                <a:rPr lang="de-DE" b="1" dirty="0" err="1"/>
                <a:t>oriented</a:t>
              </a:r>
              <a:r>
                <a:rPr lang="de-DE" b="1" dirty="0"/>
                <a:t> style</a:t>
              </a:r>
            </a:p>
            <a:p>
              <a:r>
                <a:rPr lang="de-DE" sz="1400" i="1" dirty="0"/>
                <a:t>(</a:t>
              </a:r>
              <a:r>
                <a:rPr lang="de-DE" sz="1400" i="1" dirty="0" err="1"/>
                <a:t>focus</a:t>
              </a:r>
              <a:r>
                <a:rPr lang="de-DE" sz="1400" i="1" dirty="0"/>
                <a:t> on </a:t>
              </a:r>
              <a:r>
                <a:rPr lang="de-DE" sz="1400" i="1" dirty="0" err="1"/>
                <a:t>improving</a:t>
              </a:r>
              <a:r>
                <a:rPr lang="de-DE" sz="1400" i="1" dirty="0"/>
                <a:t> </a:t>
              </a:r>
              <a:r>
                <a:rPr lang="de-DE" sz="1400" i="1" dirty="0" err="1"/>
                <a:t>relationship</a:t>
              </a:r>
              <a:r>
                <a:rPr lang="de-DE" sz="1400" i="1" dirty="0"/>
                <a:t> </a:t>
              </a:r>
              <a:r>
                <a:rPr lang="de-DE" sz="1400" i="1" dirty="0" err="1"/>
                <a:t>first</a:t>
              </a:r>
              <a:r>
                <a:rPr lang="de-DE" sz="1400" i="1" dirty="0"/>
                <a:t>)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ED0BBD0-E089-4F90-8DBA-96561385EB09}"/>
              </a:ext>
            </a:extLst>
          </p:cNvPr>
          <p:cNvGrpSpPr/>
          <p:nvPr/>
        </p:nvGrpSpPr>
        <p:grpSpPr>
          <a:xfrm>
            <a:off x="862287" y="5237568"/>
            <a:ext cx="10894294" cy="958378"/>
            <a:chOff x="862287" y="5237568"/>
            <a:chExt cx="10894294" cy="958378"/>
          </a:xfrm>
        </p:grpSpPr>
        <p:sp>
          <p:nvSpPr>
            <p:cNvPr id="85" name="Rechteck: abgerundete Ecken 84">
              <a:extLst>
                <a:ext uri="{FF2B5EF4-FFF2-40B4-BE49-F238E27FC236}">
                  <a16:creationId xmlns:a16="http://schemas.microsoft.com/office/drawing/2014/main" id="{D0435093-5ADB-4B89-9190-629D77385934}"/>
                </a:ext>
              </a:extLst>
            </p:cNvPr>
            <p:cNvSpPr/>
            <p:nvPr/>
          </p:nvSpPr>
          <p:spPr>
            <a:xfrm>
              <a:off x="1021669" y="5345282"/>
              <a:ext cx="2133600" cy="74295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‘Bad’ </a:t>
              </a:r>
              <a:r>
                <a:rPr lang="de-AT" dirty="0" err="1"/>
                <a:t>relationship</a:t>
              </a:r>
              <a:endParaRPr lang="de-AT" dirty="0"/>
            </a:p>
          </p:txBody>
        </p:sp>
        <p:sp>
          <p:nvSpPr>
            <p:cNvPr id="86" name="Rechteck: abgerundete Ecken 85">
              <a:extLst>
                <a:ext uri="{FF2B5EF4-FFF2-40B4-BE49-F238E27FC236}">
                  <a16:creationId xmlns:a16="http://schemas.microsoft.com/office/drawing/2014/main" id="{0D83ADAC-EC2C-4034-AD00-1B3F79312C89}"/>
                </a:ext>
              </a:extLst>
            </p:cNvPr>
            <p:cNvSpPr/>
            <p:nvPr/>
          </p:nvSpPr>
          <p:spPr>
            <a:xfrm>
              <a:off x="5679233" y="5329776"/>
              <a:ext cx="2133600" cy="74295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Low </a:t>
              </a:r>
              <a:r>
                <a:rPr lang="de-AT" dirty="0" err="1"/>
                <a:t>degree</a:t>
              </a:r>
              <a:r>
                <a:rPr lang="de-AT" dirty="0"/>
                <a:t> </a:t>
              </a:r>
              <a:r>
                <a:rPr lang="de-AT" dirty="0" err="1"/>
                <a:t>of</a:t>
              </a:r>
              <a:br>
                <a:rPr lang="de-AT" dirty="0"/>
              </a:br>
              <a:r>
                <a:rPr lang="de-AT" dirty="0" err="1"/>
                <a:t>task</a:t>
              </a:r>
              <a:r>
                <a:rPr lang="de-AT" dirty="0"/>
                <a:t> </a:t>
              </a:r>
              <a:r>
                <a:rPr lang="de-AT" dirty="0" err="1"/>
                <a:t>structure</a:t>
              </a:r>
              <a:endParaRPr lang="de-AT" dirty="0"/>
            </a:p>
          </p:txBody>
        </p:sp>
        <p:sp>
          <p:nvSpPr>
            <p:cNvPr id="87" name="Rechteck: abgerundete Ecken 86">
              <a:extLst>
                <a:ext uri="{FF2B5EF4-FFF2-40B4-BE49-F238E27FC236}">
                  <a16:creationId xmlns:a16="http://schemas.microsoft.com/office/drawing/2014/main" id="{621E1127-89E7-4319-834A-7AD2261E012C}"/>
                </a:ext>
              </a:extLst>
            </p:cNvPr>
            <p:cNvSpPr/>
            <p:nvPr/>
          </p:nvSpPr>
          <p:spPr>
            <a:xfrm>
              <a:off x="862287" y="5237568"/>
              <a:ext cx="7227353" cy="958378"/>
            </a:xfrm>
            <a:prstGeom prst="round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Pfeil: nach rechts 87">
              <a:extLst>
                <a:ext uri="{FF2B5EF4-FFF2-40B4-BE49-F238E27FC236}">
                  <a16:creationId xmlns:a16="http://schemas.microsoft.com/office/drawing/2014/main" id="{43764AFC-DADE-4A80-94A4-7763AF29712D}"/>
                </a:ext>
              </a:extLst>
            </p:cNvPr>
            <p:cNvSpPr/>
            <p:nvPr/>
          </p:nvSpPr>
          <p:spPr>
            <a:xfrm>
              <a:off x="8167396" y="5525335"/>
              <a:ext cx="317241" cy="37322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Textfeld 88">
              <a:extLst>
                <a:ext uri="{FF2B5EF4-FFF2-40B4-BE49-F238E27FC236}">
                  <a16:creationId xmlns:a16="http://schemas.microsoft.com/office/drawing/2014/main" id="{4474225E-EEDD-4B92-BC70-271C7E7DA3D6}"/>
                </a:ext>
              </a:extLst>
            </p:cNvPr>
            <p:cNvSpPr txBox="1"/>
            <p:nvPr/>
          </p:nvSpPr>
          <p:spPr>
            <a:xfrm>
              <a:off x="8504280" y="5538188"/>
              <a:ext cx="32523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/>
                <a:t>Task-</a:t>
              </a:r>
              <a:r>
                <a:rPr lang="de-DE" b="1" dirty="0" err="1"/>
                <a:t>oriented</a:t>
              </a:r>
              <a:r>
                <a:rPr lang="de-DE" b="1" dirty="0"/>
                <a:t> style </a:t>
              </a:r>
            </a:p>
            <a:p>
              <a:r>
                <a:rPr lang="de-DE" sz="1400" i="1" dirty="0"/>
                <a:t>(</a:t>
              </a:r>
              <a:r>
                <a:rPr lang="de-DE" sz="1400" i="1" dirty="0" err="1"/>
                <a:t>strengthen</a:t>
              </a:r>
              <a:r>
                <a:rPr lang="de-DE" sz="1400" i="1" dirty="0"/>
                <a:t> </a:t>
              </a:r>
              <a:r>
                <a:rPr lang="de-DE" sz="1400" i="1" dirty="0" err="1"/>
                <a:t>position</a:t>
              </a:r>
              <a:r>
                <a:rPr lang="de-DE" sz="1400" i="1" dirty="0"/>
                <a:t> </a:t>
              </a:r>
              <a:r>
                <a:rPr lang="de-DE" sz="1400" i="1" dirty="0" err="1"/>
                <a:t>by</a:t>
              </a:r>
              <a:r>
                <a:rPr lang="de-DE" sz="1400" i="1" dirty="0"/>
                <a:t> </a:t>
              </a:r>
              <a:r>
                <a:rPr lang="de-DE" sz="1400" i="1" dirty="0" err="1"/>
                <a:t>setting</a:t>
              </a:r>
              <a:r>
                <a:rPr lang="de-DE" sz="1400" i="1" dirty="0"/>
                <a:t> </a:t>
              </a:r>
              <a:r>
                <a:rPr lang="de-DE" sz="1400" i="1" dirty="0" err="1"/>
                <a:t>clear</a:t>
              </a:r>
              <a:r>
                <a:rPr lang="de-DE" sz="1400" i="1" dirty="0"/>
                <a:t> </a:t>
              </a:r>
              <a:r>
                <a:rPr lang="de-DE" sz="1400" i="1" dirty="0" err="1"/>
                <a:t>rules</a:t>
              </a:r>
              <a:r>
                <a:rPr lang="de-DE" sz="1400" i="1" dirty="0"/>
                <a:t>)</a:t>
              </a:r>
            </a:p>
          </p:txBody>
        </p:sp>
        <p:sp>
          <p:nvSpPr>
            <p:cNvPr id="90" name="Rechteck: abgerundete Ecken 89">
              <a:extLst>
                <a:ext uri="{FF2B5EF4-FFF2-40B4-BE49-F238E27FC236}">
                  <a16:creationId xmlns:a16="http://schemas.microsoft.com/office/drawing/2014/main" id="{B6B81B4C-1530-4822-A36B-8EF332F9F7DC}"/>
                </a:ext>
              </a:extLst>
            </p:cNvPr>
            <p:cNvSpPr/>
            <p:nvPr/>
          </p:nvSpPr>
          <p:spPr>
            <a:xfrm>
              <a:off x="3338313" y="5337927"/>
              <a:ext cx="2133600" cy="74295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Low power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C85CAE0-19A9-4F9F-80E0-278C9B2333B1}"/>
              </a:ext>
            </a:extLst>
          </p:cNvPr>
          <p:cNvGrpSpPr/>
          <p:nvPr/>
        </p:nvGrpSpPr>
        <p:grpSpPr>
          <a:xfrm>
            <a:off x="822591" y="2659006"/>
            <a:ext cx="9961443" cy="958378"/>
            <a:chOff x="822591" y="2659006"/>
            <a:chExt cx="9961443" cy="958378"/>
          </a:xfrm>
        </p:grpSpPr>
        <p:sp>
          <p:nvSpPr>
            <p:cNvPr id="65" name="Rechteck: abgerundete Ecken 64">
              <a:extLst>
                <a:ext uri="{FF2B5EF4-FFF2-40B4-BE49-F238E27FC236}">
                  <a16:creationId xmlns:a16="http://schemas.microsoft.com/office/drawing/2014/main" id="{E374BE56-BDEB-4DA7-88D1-53A571BD14D5}"/>
                </a:ext>
              </a:extLst>
            </p:cNvPr>
            <p:cNvSpPr/>
            <p:nvPr/>
          </p:nvSpPr>
          <p:spPr>
            <a:xfrm>
              <a:off x="3281805" y="2759486"/>
              <a:ext cx="2133600" cy="74295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Low power</a:t>
              </a:r>
            </a:p>
          </p:txBody>
        </p:sp>
        <p:sp>
          <p:nvSpPr>
            <p:cNvPr id="69" name="Rechteck: abgerundete Ecken 68">
              <a:extLst>
                <a:ext uri="{FF2B5EF4-FFF2-40B4-BE49-F238E27FC236}">
                  <a16:creationId xmlns:a16="http://schemas.microsoft.com/office/drawing/2014/main" id="{1A68A875-5E17-46CC-97CF-30F50998E36A}"/>
                </a:ext>
              </a:extLst>
            </p:cNvPr>
            <p:cNvSpPr/>
            <p:nvPr/>
          </p:nvSpPr>
          <p:spPr>
            <a:xfrm>
              <a:off x="5668477" y="2756363"/>
              <a:ext cx="2133600" cy="74295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Low </a:t>
              </a:r>
              <a:r>
                <a:rPr lang="de-AT" dirty="0" err="1"/>
                <a:t>degree</a:t>
              </a:r>
              <a:r>
                <a:rPr lang="de-AT" dirty="0"/>
                <a:t> </a:t>
              </a:r>
              <a:r>
                <a:rPr lang="de-AT" dirty="0" err="1"/>
                <a:t>of</a:t>
              </a:r>
              <a:br>
                <a:rPr lang="de-AT" dirty="0"/>
              </a:br>
              <a:r>
                <a:rPr lang="de-AT" dirty="0" err="1"/>
                <a:t>task</a:t>
              </a:r>
              <a:r>
                <a:rPr lang="de-AT" dirty="0"/>
                <a:t> </a:t>
              </a:r>
              <a:r>
                <a:rPr lang="de-AT" dirty="0" err="1"/>
                <a:t>structure</a:t>
              </a:r>
              <a:endParaRPr lang="de-AT" dirty="0"/>
            </a:p>
          </p:txBody>
        </p:sp>
        <p:sp>
          <p:nvSpPr>
            <p:cNvPr id="72" name="Rechteck: abgerundete Ecken 71">
              <a:extLst>
                <a:ext uri="{FF2B5EF4-FFF2-40B4-BE49-F238E27FC236}">
                  <a16:creationId xmlns:a16="http://schemas.microsoft.com/office/drawing/2014/main" id="{FA289043-6BCC-4AF8-BEAB-4F78069EC2CF}"/>
                </a:ext>
              </a:extLst>
            </p:cNvPr>
            <p:cNvSpPr/>
            <p:nvPr/>
          </p:nvSpPr>
          <p:spPr>
            <a:xfrm>
              <a:off x="822591" y="2659006"/>
              <a:ext cx="7344805" cy="958378"/>
            </a:xfrm>
            <a:prstGeom prst="round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Pfeil: nach rechts 73">
              <a:extLst>
                <a:ext uri="{FF2B5EF4-FFF2-40B4-BE49-F238E27FC236}">
                  <a16:creationId xmlns:a16="http://schemas.microsoft.com/office/drawing/2014/main" id="{7D4E10C3-0297-430C-83D2-BFB0849E0532}"/>
                </a:ext>
              </a:extLst>
            </p:cNvPr>
            <p:cNvSpPr/>
            <p:nvPr/>
          </p:nvSpPr>
          <p:spPr>
            <a:xfrm>
              <a:off x="8216177" y="2940173"/>
              <a:ext cx="317241" cy="37322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9DC2C826-3AFB-438F-94DE-FD4E509BDB97}"/>
                </a:ext>
              </a:extLst>
            </p:cNvPr>
            <p:cNvSpPr txBox="1"/>
            <p:nvPr/>
          </p:nvSpPr>
          <p:spPr>
            <a:xfrm>
              <a:off x="8533418" y="2964428"/>
              <a:ext cx="22506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/>
                <a:t>People-</a:t>
              </a:r>
              <a:r>
                <a:rPr lang="de-DE" b="1" dirty="0" err="1"/>
                <a:t>oriented</a:t>
              </a:r>
              <a:r>
                <a:rPr lang="de-DE" b="1" dirty="0"/>
                <a:t> style</a:t>
              </a:r>
              <a:br>
                <a:rPr lang="de-DE" b="1" dirty="0"/>
              </a:br>
              <a:r>
                <a:rPr lang="de-DE" sz="1400" i="1" dirty="0"/>
                <a:t>(</a:t>
              </a:r>
              <a:r>
                <a:rPr lang="de-DE" sz="1400" i="1" dirty="0" err="1"/>
                <a:t>preserve</a:t>
              </a:r>
              <a:r>
                <a:rPr lang="de-DE" sz="1400" i="1" dirty="0"/>
                <a:t> </a:t>
              </a:r>
              <a:r>
                <a:rPr lang="de-DE" sz="1400" i="1" dirty="0" err="1"/>
                <a:t>relationship</a:t>
              </a:r>
              <a:r>
                <a:rPr lang="de-DE" sz="1400" i="1" dirty="0"/>
                <a:t>/</a:t>
              </a:r>
              <a:r>
                <a:rPr lang="de-DE" sz="1400" i="1" dirty="0" err="1"/>
                <a:t>trust</a:t>
              </a:r>
              <a:r>
                <a:rPr lang="de-DE" i="1" dirty="0"/>
                <a:t>)</a:t>
              </a:r>
              <a:endParaRPr lang="de-DE" b="1" dirty="0"/>
            </a:p>
          </p:txBody>
        </p:sp>
        <p:sp>
          <p:nvSpPr>
            <p:cNvPr id="91" name="Rechteck: abgerundete Ecken 90">
              <a:extLst>
                <a:ext uri="{FF2B5EF4-FFF2-40B4-BE49-F238E27FC236}">
                  <a16:creationId xmlns:a16="http://schemas.microsoft.com/office/drawing/2014/main" id="{CC3832B0-4D26-4157-A902-B8D38107DCF1}"/>
                </a:ext>
              </a:extLst>
            </p:cNvPr>
            <p:cNvSpPr/>
            <p:nvPr/>
          </p:nvSpPr>
          <p:spPr>
            <a:xfrm>
              <a:off x="1021669" y="2766768"/>
              <a:ext cx="2133600" cy="74295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‘</a:t>
              </a:r>
              <a:r>
                <a:rPr lang="de-AT" dirty="0" err="1"/>
                <a:t>Good</a:t>
              </a:r>
              <a:r>
                <a:rPr lang="de-AT" dirty="0"/>
                <a:t>’ </a:t>
              </a:r>
              <a:r>
                <a:rPr lang="de-AT" dirty="0" err="1"/>
                <a:t>relationship</a:t>
              </a:r>
              <a:endParaRPr lang="de-AT" dirty="0"/>
            </a:p>
          </p:txBody>
        </p:sp>
      </p:grpSp>
    </p:spTree>
    <p:extLst>
      <p:ext uri="{BB962C8B-B14F-4D97-AF65-F5344CB8AC3E}">
        <p14:creationId xmlns:p14="http://schemas.microsoft.com/office/powerpoint/2010/main" val="31100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9099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Dynamic </a:t>
            </a:r>
            <a:r>
              <a:rPr lang="de-DE" sz="3600" dirty="0" err="1">
                <a:solidFill>
                  <a:schemeClr val="bg1"/>
                </a:solidFill>
              </a:rPr>
              <a:t>view</a:t>
            </a:r>
            <a:r>
              <a:rPr lang="de-DE" sz="3600" dirty="0">
                <a:solidFill>
                  <a:schemeClr val="bg1"/>
                </a:solidFill>
              </a:rPr>
              <a:t>: Leader-</a:t>
            </a:r>
            <a:r>
              <a:rPr lang="de-DE" sz="3600" dirty="0" err="1">
                <a:solidFill>
                  <a:schemeClr val="bg1"/>
                </a:solidFill>
              </a:rPr>
              <a:t>member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exchange</a:t>
            </a:r>
            <a:r>
              <a:rPr lang="de-DE" sz="3600" dirty="0">
                <a:solidFill>
                  <a:schemeClr val="bg1"/>
                </a:solidFill>
              </a:rPr>
              <a:t> (LMX)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5536" y="6598759"/>
            <a:ext cx="9522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</a:t>
            </a:r>
            <a:r>
              <a:rPr lang="de-AT" sz="600" dirty="0"/>
              <a:t>Pittino (2022) </a:t>
            </a:r>
            <a:r>
              <a:rPr lang="de-AT" sz="600" dirty="0" err="1"/>
              <a:t>inspired</a:t>
            </a:r>
            <a:r>
              <a:rPr lang="de-AT" sz="600" dirty="0"/>
              <a:t> </a:t>
            </a:r>
            <a:r>
              <a:rPr lang="de-AT" sz="600" dirty="0" err="1"/>
              <a:t>by</a:t>
            </a:r>
            <a:r>
              <a:rPr lang="de-AT" sz="600" dirty="0"/>
              <a:t> </a:t>
            </a:r>
            <a:r>
              <a:rPr lang="de-AT" sz="600" dirty="0" err="1"/>
              <a:t>concepts</a:t>
            </a:r>
            <a:r>
              <a:rPr lang="de-AT" sz="600" dirty="0"/>
              <a:t> </a:t>
            </a:r>
            <a:r>
              <a:rPr lang="it-IT" sz="600" dirty="0" err="1"/>
              <a:t>Graen</a:t>
            </a:r>
            <a:r>
              <a:rPr lang="it-IT" sz="600" dirty="0"/>
              <a:t>, G. B., &amp; </a:t>
            </a:r>
            <a:r>
              <a:rPr lang="it-IT" sz="600" dirty="0" err="1"/>
              <a:t>Uhl-Bien</a:t>
            </a:r>
            <a:r>
              <a:rPr lang="it-IT" sz="600" dirty="0"/>
              <a:t>, M. (1995). </a:t>
            </a:r>
            <a:r>
              <a:rPr lang="en-US" sz="600" dirty="0"/>
              <a:t>Relationship-based approach to leadership: Development of leader–member exchange (LMX) theory of leadership over 25 years: Applying a multi-level multi-domain perspective. </a:t>
            </a:r>
            <a:r>
              <a:rPr lang="en-US" sz="600" i="1" dirty="0"/>
              <a:t>The Leadership Quarterly, 6</a:t>
            </a:r>
            <a:r>
              <a:rPr lang="en-US" sz="600" dirty="0"/>
              <a:t>(2), 219–247.</a:t>
            </a:r>
          </a:p>
          <a:p>
            <a:r>
              <a:rPr lang="en-US" sz="600" dirty="0"/>
              <a:t>Picture credit: figures used by </a:t>
            </a:r>
            <a:r>
              <a:rPr lang="de-AT" sz="600" dirty="0"/>
              <a:t>iStock.com/</a:t>
            </a:r>
            <a:r>
              <a:rPr lang="de-AT" sz="600" dirty="0" err="1"/>
              <a:t>Ville</a:t>
            </a:r>
            <a:r>
              <a:rPr lang="de-AT" sz="600" dirty="0"/>
              <a:t> Heikkinen </a:t>
            </a:r>
            <a:endParaRPr lang="de-DE" sz="6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399044F-24EB-491D-A7A1-A8A3FE8DAD4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30" y="1383610"/>
            <a:ext cx="11277796" cy="47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07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8584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Dealing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with</a:t>
            </a:r>
            <a:r>
              <a:rPr lang="de-DE" sz="3600" dirty="0">
                <a:solidFill>
                  <a:schemeClr val="bg1"/>
                </a:solidFill>
              </a:rPr>
              <a:t> an in-group/out-group </a:t>
            </a:r>
            <a:r>
              <a:rPr lang="de-DE" sz="3600" dirty="0" err="1">
                <a:solidFill>
                  <a:schemeClr val="bg1"/>
                </a:solidFill>
              </a:rPr>
              <a:t>situation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5536" y="6673334"/>
            <a:ext cx="269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</a:t>
            </a:r>
            <a:r>
              <a:rPr lang="de-AT" sz="600" dirty="0"/>
              <a:t>Pittino (2022). </a:t>
            </a:r>
            <a:r>
              <a:rPr lang="en-US" sz="600" dirty="0"/>
              <a:t>Picture credit: figures used by </a:t>
            </a:r>
            <a:r>
              <a:rPr lang="de-AT" sz="600" dirty="0"/>
              <a:t>iStock.com/</a:t>
            </a:r>
            <a:r>
              <a:rPr lang="de-AT" sz="600" dirty="0" err="1"/>
              <a:t>Ville</a:t>
            </a:r>
            <a:r>
              <a:rPr lang="de-AT" sz="600" dirty="0"/>
              <a:t> Heikkinen </a:t>
            </a:r>
            <a:endParaRPr lang="de-DE" sz="600" dirty="0"/>
          </a:p>
          <a:p>
            <a:endParaRPr lang="de-DE" sz="6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523A1D7-DC45-402B-820E-01EB52F92D3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5" r="35334"/>
          <a:stretch/>
        </p:blipFill>
        <p:spPr>
          <a:xfrm>
            <a:off x="395536" y="1001200"/>
            <a:ext cx="1946448" cy="245526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794E3DA-8A3D-4B3C-B825-884556583686}"/>
              </a:ext>
            </a:extLst>
          </p:cNvPr>
          <p:cNvSpPr txBox="1"/>
          <p:nvPr/>
        </p:nvSpPr>
        <p:spPr>
          <a:xfrm>
            <a:off x="2547257" y="1458343"/>
            <a:ext cx="3416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/>
              <a:t>Potentially</a:t>
            </a:r>
            <a:r>
              <a:rPr lang="de-DE" sz="2000" b="1" dirty="0"/>
              <a:t> </a:t>
            </a:r>
            <a:r>
              <a:rPr lang="de-DE" sz="2000" b="1" dirty="0" err="1"/>
              <a:t>detrimental</a:t>
            </a:r>
            <a:r>
              <a:rPr lang="de-DE" sz="2000" b="1" dirty="0"/>
              <a:t> </a:t>
            </a:r>
            <a:r>
              <a:rPr lang="de-DE" sz="2000" b="1" dirty="0" err="1"/>
              <a:t>effects</a:t>
            </a:r>
            <a:endParaRPr lang="de-DE" sz="2000" b="1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22FA836-F5E0-4CB4-B5C9-B771EEFFF402}"/>
              </a:ext>
            </a:extLst>
          </p:cNvPr>
          <p:cNvGrpSpPr/>
          <p:nvPr/>
        </p:nvGrpSpPr>
        <p:grpSpPr>
          <a:xfrm>
            <a:off x="2920482" y="1912483"/>
            <a:ext cx="8260702" cy="752474"/>
            <a:chOff x="2920482" y="1912483"/>
            <a:chExt cx="8260702" cy="752474"/>
          </a:xfrm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3E221250-1927-4FAF-8ABD-8EF00DC970AF}"/>
                </a:ext>
              </a:extLst>
            </p:cNvPr>
            <p:cNvSpPr/>
            <p:nvPr/>
          </p:nvSpPr>
          <p:spPr>
            <a:xfrm>
              <a:off x="2920482" y="2046172"/>
              <a:ext cx="111968" cy="111968"/>
            </a:xfrm>
            <a:prstGeom prst="ellipse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926FFCE0-CD1D-486C-976F-35CC039E9DB4}"/>
                </a:ext>
              </a:extLst>
            </p:cNvPr>
            <p:cNvSpPr/>
            <p:nvPr/>
          </p:nvSpPr>
          <p:spPr>
            <a:xfrm>
              <a:off x="3041780" y="1912483"/>
              <a:ext cx="81394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</a:t>
              </a:r>
              <a:r>
                <a:rPr lang="en-US" dirty="0">
                  <a:latin typeface="Calibri" panose="020F0502020204030204" pitchFamily="34" charset="0"/>
                  <a:cs typeface="Times New Roman" panose="02020603050405020304" pitchFamily="18" charset="0"/>
                </a:rPr>
                <a:t>isk that out-group members develop apathy or hostility toward the team                          </a:t>
              </a:r>
              <a:endParaRPr lang="de-DE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128324EF-75BE-488D-9572-3F0C48BEC893}"/>
                </a:ext>
              </a:extLst>
            </p:cNvPr>
            <p:cNvSpPr/>
            <p:nvPr/>
          </p:nvSpPr>
          <p:spPr>
            <a:xfrm>
              <a:off x="2920482" y="2429314"/>
              <a:ext cx="111968" cy="111968"/>
            </a:xfrm>
            <a:prstGeom prst="ellipse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0B619286-CD67-4411-860E-9F48B5F927D1}"/>
                </a:ext>
              </a:extLst>
            </p:cNvPr>
            <p:cNvSpPr/>
            <p:nvPr/>
          </p:nvSpPr>
          <p:spPr>
            <a:xfrm>
              <a:off x="3041780" y="2295625"/>
              <a:ext cx="81394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</a:t>
              </a:r>
              <a:r>
                <a:rPr lang="en-US" dirty="0">
                  <a:latin typeface="Calibri" panose="020F0502020204030204" pitchFamily="34" charset="0"/>
                  <a:cs typeface="Times New Roman" panose="02020603050405020304" pitchFamily="18" charset="0"/>
                </a:rPr>
                <a:t>isk that leader/in-group members become overly confident (‘groupthink’)</a:t>
              </a:r>
              <a:endParaRPr lang="de-DE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5F568AF-5FB2-4FC1-920F-5981B68B6EEE}"/>
              </a:ext>
            </a:extLst>
          </p:cNvPr>
          <p:cNvGrpSpPr/>
          <p:nvPr/>
        </p:nvGrpSpPr>
        <p:grpSpPr>
          <a:xfrm>
            <a:off x="2976466" y="3870216"/>
            <a:ext cx="8273142" cy="2172495"/>
            <a:chOff x="2976466" y="3870216"/>
            <a:chExt cx="8273142" cy="2172495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5963EA5B-7B52-4D4D-B87C-F4553499D414}"/>
                </a:ext>
              </a:extLst>
            </p:cNvPr>
            <p:cNvSpPr/>
            <p:nvPr/>
          </p:nvSpPr>
          <p:spPr>
            <a:xfrm>
              <a:off x="2988906" y="4003905"/>
              <a:ext cx="111968" cy="111968"/>
            </a:xfrm>
            <a:prstGeom prst="ellipse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C6431069-5C49-438D-9D1C-D6154EE821F0}"/>
                </a:ext>
              </a:extLst>
            </p:cNvPr>
            <p:cNvSpPr/>
            <p:nvPr/>
          </p:nvSpPr>
          <p:spPr>
            <a:xfrm>
              <a:off x="3110204" y="3870216"/>
              <a:ext cx="81394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Periodically reflecting on the preferences that you may have toward some followers</a:t>
              </a:r>
              <a:endParaRPr lang="de-DE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5B6354EB-4F7E-43C3-8A60-82E3310034C7}"/>
                </a:ext>
              </a:extLst>
            </p:cNvPr>
            <p:cNvSpPr/>
            <p:nvPr/>
          </p:nvSpPr>
          <p:spPr>
            <a:xfrm>
              <a:off x="2988906" y="4387047"/>
              <a:ext cx="111968" cy="111968"/>
            </a:xfrm>
            <a:prstGeom prst="ellipse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BE97C4BF-70B4-4724-8AB0-87886BACE3FF}"/>
                </a:ext>
              </a:extLst>
            </p:cNvPr>
            <p:cNvSpPr/>
            <p:nvPr/>
          </p:nvSpPr>
          <p:spPr>
            <a:xfrm>
              <a:off x="3110204" y="4253358"/>
              <a:ext cx="81394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Helping out-group members to feel involved and empowered (e.g. in-group members</a:t>
              </a:r>
              <a:br>
                <a:rPr lang="en-US" dirty="0"/>
              </a:br>
              <a:r>
                <a:rPr lang="en-US" dirty="0"/>
                <a:t>as ‘ambassadors’)</a:t>
              </a:r>
              <a:endParaRPr lang="de-DE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6B0425D9-580A-4460-A1F9-876C03AF683C}"/>
                </a:ext>
              </a:extLst>
            </p:cNvPr>
            <p:cNvSpPr/>
            <p:nvPr/>
          </p:nvSpPr>
          <p:spPr>
            <a:xfrm>
              <a:off x="2976466" y="5029943"/>
              <a:ext cx="111968" cy="111968"/>
            </a:xfrm>
            <a:prstGeom prst="ellipse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34D85139-6280-4994-B643-44CEE18F809C}"/>
                </a:ext>
              </a:extLst>
            </p:cNvPr>
            <p:cNvSpPr/>
            <p:nvPr/>
          </p:nvSpPr>
          <p:spPr>
            <a:xfrm>
              <a:off x="3097764" y="4896254"/>
              <a:ext cx="81394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Different in-group/out-group combinations for different activities</a:t>
              </a:r>
              <a:endParaRPr lang="de-DE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09DB9959-C33C-4200-9EEC-6616069DEAFD}"/>
                </a:ext>
              </a:extLst>
            </p:cNvPr>
            <p:cNvSpPr/>
            <p:nvPr/>
          </p:nvSpPr>
          <p:spPr>
            <a:xfrm>
              <a:off x="2976466" y="5413085"/>
              <a:ext cx="111968" cy="111968"/>
            </a:xfrm>
            <a:prstGeom prst="ellipse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27819472-1E9E-49CE-AFB9-E209ABEC1A9B}"/>
                </a:ext>
              </a:extLst>
            </p:cNvPr>
            <p:cNvSpPr/>
            <p:nvPr/>
          </p:nvSpPr>
          <p:spPr>
            <a:xfrm>
              <a:off x="3097764" y="5279396"/>
              <a:ext cx="81394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Leader or members of the in-group act as coaches or mentors</a:t>
              </a:r>
              <a:endParaRPr lang="de-DE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C8A2AFB4-B243-4F72-96D1-FDB9393FE8AA}"/>
                </a:ext>
              </a:extLst>
            </p:cNvPr>
            <p:cNvSpPr/>
            <p:nvPr/>
          </p:nvSpPr>
          <p:spPr>
            <a:xfrm>
              <a:off x="2985796" y="5807068"/>
              <a:ext cx="111968" cy="111968"/>
            </a:xfrm>
            <a:prstGeom prst="ellipse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59B56511-20C5-407E-8FF2-3345EC5ADFCD}"/>
                </a:ext>
              </a:extLst>
            </p:cNvPr>
            <p:cNvSpPr/>
            <p:nvPr/>
          </p:nvSpPr>
          <p:spPr>
            <a:xfrm>
              <a:off x="3107094" y="5673379"/>
              <a:ext cx="81394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Actively asking out-group members for their opinion and advice on important matters</a:t>
              </a:r>
              <a:endParaRPr lang="de-DE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28811A9-6FB6-4D78-B5AC-F8B43A39E83D}"/>
              </a:ext>
            </a:extLst>
          </p:cNvPr>
          <p:cNvGrpSpPr/>
          <p:nvPr/>
        </p:nvGrpSpPr>
        <p:grpSpPr>
          <a:xfrm>
            <a:off x="2612571" y="2837234"/>
            <a:ext cx="2429896" cy="952006"/>
            <a:chOff x="2612571" y="2837234"/>
            <a:chExt cx="2429896" cy="952006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2DD4D9C8-C7E8-4D7A-ADF2-10769FBFC6EB}"/>
                </a:ext>
              </a:extLst>
            </p:cNvPr>
            <p:cNvSpPr txBox="1"/>
            <p:nvPr/>
          </p:nvSpPr>
          <p:spPr>
            <a:xfrm>
              <a:off x="2612571" y="3389130"/>
              <a:ext cx="24298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err="1"/>
                <a:t>How</a:t>
              </a:r>
              <a:r>
                <a:rPr lang="de-DE" sz="2000" b="1" dirty="0"/>
                <a:t> </a:t>
              </a:r>
              <a:r>
                <a:rPr lang="de-DE" sz="2000" b="1" dirty="0" err="1"/>
                <a:t>to</a:t>
              </a:r>
              <a:r>
                <a:rPr lang="de-DE" sz="2000" b="1" dirty="0"/>
                <a:t> </a:t>
              </a:r>
              <a:r>
                <a:rPr lang="de-DE" sz="2000" b="1" dirty="0" err="1"/>
                <a:t>mitigate</a:t>
              </a:r>
              <a:r>
                <a:rPr lang="de-DE" sz="2000" b="1" dirty="0"/>
                <a:t> </a:t>
              </a:r>
              <a:r>
                <a:rPr lang="de-DE" sz="2000" b="1" dirty="0" err="1"/>
                <a:t>risks</a:t>
              </a:r>
              <a:endParaRPr lang="de-DE" sz="2000" b="1" dirty="0"/>
            </a:p>
          </p:txBody>
        </p:sp>
        <p:sp>
          <p:nvSpPr>
            <p:cNvPr id="5" name="Pfeil: nach unten 4">
              <a:extLst>
                <a:ext uri="{FF2B5EF4-FFF2-40B4-BE49-F238E27FC236}">
                  <a16:creationId xmlns:a16="http://schemas.microsoft.com/office/drawing/2014/main" id="{807292D3-10B8-407D-BA98-83DD6A5E96CD}"/>
                </a:ext>
              </a:extLst>
            </p:cNvPr>
            <p:cNvSpPr/>
            <p:nvPr/>
          </p:nvSpPr>
          <p:spPr>
            <a:xfrm>
              <a:off x="2766526" y="2837234"/>
              <a:ext cx="438539" cy="469951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151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7881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Leadership </a:t>
            </a:r>
            <a:r>
              <a:rPr lang="de-DE" sz="3600" dirty="0" err="1">
                <a:solidFill>
                  <a:schemeClr val="bg1"/>
                </a:solidFill>
              </a:rPr>
              <a:t>as</a:t>
            </a:r>
            <a:r>
              <a:rPr lang="de-DE" sz="3600" dirty="0">
                <a:solidFill>
                  <a:schemeClr val="bg1"/>
                </a:solidFill>
              </a:rPr>
              <a:t> a social </a:t>
            </a:r>
            <a:r>
              <a:rPr lang="de-DE" sz="3600" dirty="0" err="1">
                <a:solidFill>
                  <a:schemeClr val="bg1"/>
                </a:solidFill>
              </a:rPr>
              <a:t>interaction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process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9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DE12D963-3C11-4126-A117-5EB5280A65C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2" b="18907"/>
          <a:stretch/>
        </p:blipFill>
        <p:spPr>
          <a:xfrm>
            <a:off x="791073" y="1810920"/>
            <a:ext cx="9883148" cy="4524566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E19D1777-753B-4F77-B9EB-8811D169E525}"/>
              </a:ext>
            </a:extLst>
          </p:cNvPr>
          <p:cNvSpPr txBox="1"/>
          <p:nvPr/>
        </p:nvSpPr>
        <p:spPr>
          <a:xfrm>
            <a:off x="372959" y="6587689"/>
            <a:ext cx="7558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</a:t>
            </a:r>
            <a:r>
              <a:rPr lang="de-AT" sz="600" dirty="0"/>
              <a:t>Pittino (2022) </a:t>
            </a:r>
            <a:r>
              <a:rPr lang="de-AT" sz="600" dirty="0" err="1"/>
              <a:t>inspired</a:t>
            </a:r>
            <a:r>
              <a:rPr lang="de-AT" sz="600" dirty="0"/>
              <a:t> </a:t>
            </a:r>
            <a:r>
              <a:rPr lang="de-AT" sz="600" dirty="0" err="1"/>
              <a:t>by</a:t>
            </a:r>
            <a:r>
              <a:rPr lang="de-AT" sz="600" dirty="0"/>
              <a:t> </a:t>
            </a:r>
            <a:r>
              <a:rPr lang="de-AT" sz="600" dirty="0" err="1"/>
              <a:t>concepts</a:t>
            </a:r>
            <a:r>
              <a:rPr lang="de-AT" sz="600" dirty="0"/>
              <a:t> </a:t>
            </a:r>
            <a:r>
              <a:rPr lang="de-DE" sz="600" dirty="0"/>
              <a:t>in </a:t>
            </a:r>
            <a:r>
              <a:rPr lang="de-DE" sz="600" dirty="0" err="1"/>
              <a:t>DeRue</a:t>
            </a:r>
            <a:r>
              <a:rPr lang="de-DE" sz="600" dirty="0"/>
              <a:t>, D. S., &amp; Ashford, S. J. (2010). </a:t>
            </a:r>
            <a:r>
              <a:rPr lang="en-US" sz="600" dirty="0"/>
              <a:t>Who will lead and who will follow? A social process of leadership identity construction in organizations. </a:t>
            </a:r>
            <a:r>
              <a:rPr lang="en-US" sz="600" i="1" dirty="0"/>
              <a:t>Academy of Management Review, 35</a:t>
            </a:r>
            <a:r>
              <a:rPr lang="en-US" sz="600" dirty="0"/>
              <a:t>(4), 627–647</a:t>
            </a:r>
          </a:p>
          <a:p>
            <a:r>
              <a:rPr lang="en-US" sz="600" dirty="0"/>
              <a:t>Picture credit: figures used by </a:t>
            </a:r>
            <a:r>
              <a:rPr lang="de-AT" sz="600" dirty="0"/>
              <a:t>iStock.com/</a:t>
            </a:r>
            <a:r>
              <a:rPr lang="de-AT" sz="600" dirty="0" err="1"/>
              <a:t>Ville</a:t>
            </a:r>
            <a:r>
              <a:rPr lang="de-AT" sz="600" dirty="0"/>
              <a:t> Heikkinen; </a:t>
            </a:r>
            <a:r>
              <a:rPr lang="de-AT" sz="600" dirty="0" err="1"/>
              <a:t>symbols</a:t>
            </a:r>
            <a:r>
              <a:rPr lang="de-AT" sz="600" dirty="0"/>
              <a:t> </a:t>
            </a:r>
            <a:r>
              <a:rPr lang="de-AT" sz="600" dirty="0" err="1"/>
              <a:t>by</a:t>
            </a:r>
            <a:r>
              <a:rPr lang="de-AT" sz="600" dirty="0"/>
              <a:t> iStock.com/da-</a:t>
            </a:r>
            <a:r>
              <a:rPr lang="de-AT" sz="600" dirty="0" err="1"/>
              <a:t>vooda</a:t>
            </a:r>
            <a:r>
              <a:rPr lang="de-AT" sz="600" dirty="0"/>
              <a:t>. </a:t>
            </a:r>
            <a:endParaRPr lang="de-DE" sz="600" dirty="0"/>
          </a:p>
          <a:p>
            <a:endParaRPr lang="de-DE" sz="6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002383B-6819-448B-9893-4BCBD2517661}"/>
              </a:ext>
            </a:extLst>
          </p:cNvPr>
          <p:cNvSpPr/>
          <p:nvPr/>
        </p:nvSpPr>
        <p:spPr>
          <a:xfrm>
            <a:off x="2460171" y="124480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role of the leader, and the corresponding role of the followers, is built through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social interaction process which is made up of ‘claims’ and ‘grants’ by the people involved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18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1539</Words>
  <Application>Microsoft Office PowerPoint</Application>
  <PresentationFormat>Breitbild</PresentationFormat>
  <Paragraphs>148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Gill Sans MT</vt:lpstr>
      <vt:lpstr>Symbol</vt:lpstr>
      <vt:lpstr>Calibri Light</vt:lpstr>
      <vt:lpstr>Calibri</vt:lpstr>
      <vt:lpstr>Times New Roman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FH Kärnten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Sternad Dietmar</dc:creator>
  <cp:lastModifiedBy>Sternad Dietmar</cp:lastModifiedBy>
  <cp:revision>215</cp:revision>
  <dcterms:created xsi:type="dcterms:W3CDTF">2018-05-14T09:22:51Z</dcterms:created>
  <dcterms:modified xsi:type="dcterms:W3CDTF">2022-09-12T14:32:08Z</dcterms:modified>
</cp:coreProperties>
</file>