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348" r:id="rId3"/>
    <p:sldId id="259" r:id="rId4"/>
    <p:sldId id="362" r:id="rId5"/>
    <p:sldId id="371" r:id="rId6"/>
    <p:sldId id="332" r:id="rId7"/>
    <p:sldId id="363" r:id="rId8"/>
    <p:sldId id="361" r:id="rId9"/>
    <p:sldId id="372" r:id="rId10"/>
    <p:sldId id="373" r:id="rId11"/>
    <p:sldId id="364" r:id="rId12"/>
    <p:sldId id="374" r:id="rId13"/>
    <p:sldId id="365" r:id="rId14"/>
    <p:sldId id="366" r:id="rId15"/>
    <p:sldId id="375" r:id="rId16"/>
    <p:sldId id="376" r:id="rId17"/>
    <p:sldId id="358" r:id="rId18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Gill Sans MT" panose="020B0502020104020203" pitchFamily="34" charset="0"/>
      <p:regular r:id="rId25"/>
      <p:bold r:id="rId26"/>
      <p:italic r:id="rId27"/>
      <p:boldItalic r:id="rId28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78AB"/>
    <a:srgbClr val="3263C4"/>
    <a:srgbClr val="DAE2F0"/>
    <a:srgbClr val="9DC3E6"/>
    <a:srgbClr val="741977"/>
    <a:srgbClr val="E2DCEE"/>
    <a:srgbClr val="6C0000"/>
    <a:srgbClr val="F9E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4" autoAdjust="0"/>
    <p:restoredTop sz="94660"/>
  </p:normalViewPr>
  <p:slideViewPr>
    <p:cSldViewPr snapToGrid="0">
      <p:cViewPr>
        <p:scale>
          <a:sx n="100" d="100"/>
          <a:sy n="100" d="100"/>
        </p:scale>
        <p:origin x="120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6.jp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6.jp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5584A0-FE08-4ED0-8A55-05449BF1F6A8}" type="doc">
      <dgm:prSet loTypeId="urn:microsoft.com/office/officeart/2008/layout/CircularPictureCallout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3DC45B7B-37F5-4C11-9EAE-5D93571F6576}">
      <dgm:prSet phldrT="[Text]" custT="1"/>
      <dgm:spPr/>
      <dgm:t>
        <a:bodyPr/>
        <a:lstStyle/>
        <a:p>
          <a:r>
            <a:rPr lang="de-AT" sz="2800" dirty="0" err="1"/>
            <a:t>Ethical</a:t>
          </a:r>
          <a:r>
            <a:rPr lang="de-AT" sz="2800" dirty="0"/>
            <a:t> </a:t>
          </a:r>
          <a:r>
            <a:rPr lang="de-AT" sz="2800" dirty="0" err="1"/>
            <a:t>leadership</a:t>
          </a:r>
          <a:endParaRPr lang="de-AT" sz="2800" dirty="0"/>
        </a:p>
      </dgm:t>
    </dgm:pt>
    <dgm:pt modelId="{F1AA676D-F19E-459F-A6BF-31922E51D0A8}" type="parTrans" cxnId="{9D8D7149-4C35-4F1D-ADE7-70D0A31E2633}">
      <dgm:prSet/>
      <dgm:spPr/>
      <dgm:t>
        <a:bodyPr/>
        <a:lstStyle/>
        <a:p>
          <a:endParaRPr lang="de-AT" sz="2400"/>
        </a:p>
      </dgm:t>
    </dgm:pt>
    <dgm:pt modelId="{0091729D-D8AF-4C3E-9930-E822D08B098B}" type="sibTrans" cxnId="{9D8D7149-4C35-4F1D-ADE7-70D0A31E2633}">
      <dgm:prSet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de-AT" sz="2400"/>
        </a:p>
      </dgm:t>
    </dgm:pt>
    <dgm:pt modelId="{184BEBE3-14AE-42A0-A072-C41631509625}">
      <dgm:prSet phldrT="[Text]" custT="1"/>
      <dgm:spPr/>
      <dgm:t>
        <a:bodyPr/>
        <a:lstStyle/>
        <a:p>
          <a:r>
            <a:rPr lang="de-AT" sz="2400" dirty="0"/>
            <a:t>Justice &amp; </a:t>
          </a:r>
          <a:r>
            <a:rPr lang="de-AT" sz="2400" dirty="0" err="1"/>
            <a:t>fairness</a:t>
          </a:r>
          <a:endParaRPr lang="de-AT" sz="2400" dirty="0"/>
        </a:p>
      </dgm:t>
    </dgm:pt>
    <dgm:pt modelId="{51F217D1-3A11-47B3-B3C8-2C715CDB6D16}" type="parTrans" cxnId="{1F0564EB-0397-4BD1-B5FF-03B52454494A}">
      <dgm:prSet/>
      <dgm:spPr/>
      <dgm:t>
        <a:bodyPr/>
        <a:lstStyle/>
        <a:p>
          <a:endParaRPr lang="de-AT" sz="2400"/>
        </a:p>
      </dgm:t>
    </dgm:pt>
    <dgm:pt modelId="{A6956447-E704-4F33-89AA-6550D2ECE2A9}" type="sibTrans" cxnId="{1F0564EB-0397-4BD1-B5FF-03B52454494A}">
      <dgm:prSet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de-AT" sz="2400"/>
        </a:p>
      </dgm:t>
    </dgm:pt>
    <dgm:pt modelId="{F3B63180-BA7F-4309-AE87-22A7982CCC27}">
      <dgm:prSet phldrT="[Text]" custT="1"/>
      <dgm:spPr/>
      <dgm:t>
        <a:bodyPr/>
        <a:lstStyle/>
        <a:p>
          <a:r>
            <a:rPr lang="de-AT" sz="2400" dirty="0" err="1"/>
            <a:t>Respect</a:t>
          </a:r>
          <a:endParaRPr lang="de-AT" sz="2400" dirty="0"/>
        </a:p>
      </dgm:t>
    </dgm:pt>
    <dgm:pt modelId="{8F6D354C-0BDF-405F-BC35-6AC5F3F6A769}" type="parTrans" cxnId="{779EA1D4-B1E5-4315-B190-4CA8D43FBF6F}">
      <dgm:prSet/>
      <dgm:spPr/>
      <dgm:t>
        <a:bodyPr/>
        <a:lstStyle/>
        <a:p>
          <a:endParaRPr lang="de-AT" sz="2400"/>
        </a:p>
      </dgm:t>
    </dgm:pt>
    <dgm:pt modelId="{D10846BE-6522-4F71-9C9B-EBDB9360305A}" type="sibTrans" cxnId="{779EA1D4-B1E5-4315-B190-4CA8D43FBF6F}">
      <dgm:prSet/>
      <dgm:spPr>
        <a:blipFill rotWithShape="1">
          <a:blip xmlns:r="http://schemas.openxmlformats.org/officeDocument/2006/relationships" r:embed="rId3"/>
          <a:srcRect/>
          <a:stretch>
            <a:fillRect l="-3000" r="-3000"/>
          </a:stretch>
        </a:blipFill>
      </dgm:spPr>
      <dgm:t>
        <a:bodyPr/>
        <a:lstStyle/>
        <a:p>
          <a:endParaRPr lang="de-AT" sz="2400"/>
        </a:p>
      </dgm:t>
    </dgm:pt>
    <dgm:pt modelId="{D29D87D6-2A68-49D9-94B5-9C5EF4E52F42}">
      <dgm:prSet phldrT="[Text]" custT="1"/>
      <dgm:spPr/>
      <dgm:t>
        <a:bodyPr/>
        <a:lstStyle/>
        <a:p>
          <a:r>
            <a:rPr lang="de-AT" sz="2400" dirty="0"/>
            <a:t>Community</a:t>
          </a:r>
        </a:p>
      </dgm:t>
    </dgm:pt>
    <dgm:pt modelId="{09676B13-F65C-4CE5-A059-41B8EC5F4024}" type="parTrans" cxnId="{B6FAE153-1E77-46AC-9B05-825F24D0DBD7}">
      <dgm:prSet/>
      <dgm:spPr/>
      <dgm:t>
        <a:bodyPr/>
        <a:lstStyle/>
        <a:p>
          <a:endParaRPr lang="de-AT" sz="2400"/>
        </a:p>
      </dgm:t>
    </dgm:pt>
    <dgm:pt modelId="{BECEACE9-208E-4DF2-850C-35DCDF2B6EFD}" type="sibTrans" cxnId="{B6FAE153-1E77-46AC-9B05-825F24D0DBD7}">
      <dgm:prSet/>
      <dgm:spPr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de-AT" sz="2400"/>
        </a:p>
      </dgm:t>
    </dgm:pt>
    <dgm:pt modelId="{EDCF4B5C-9AAD-4692-A656-A3FDEF13E92E}">
      <dgm:prSet phldrT="[Text]" custT="1"/>
      <dgm:spPr/>
      <dgm:t>
        <a:bodyPr/>
        <a:lstStyle/>
        <a:p>
          <a:r>
            <a:rPr lang="de-AT" sz="2400" dirty="0"/>
            <a:t>Integrity</a:t>
          </a:r>
        </a:p>
      </dgm:t>
    </dgm:pt>
    <dgm:pt modelId="{D94E03ED-F399-48DE-9BC7-91AA5519BFF0}" type="parTrans" cxnId="{FDD26DEE-958B-4C79-BC44-10DA3C3057EA}">
      <dgm:prSet/>
      <dgm:spPr/>
      <dgm:t>
        <a:bodyPr/>
        <a:lstStyle/>
        <a:p>
          <a:endParaRPr lang="de-AT" sz="2400"/>
        </a:p>
      </dgm:t>
    </dgm:pt>
    <dgm:pt modelId="{7C83F86E-34A5-46BC-88EC-60E8B3A106C1}" type="sibTrans" cxnId="{FDD26DEE-958B-4C79-BC44-10DA3C3057EA}">
      <dgm:prSet/>
      <dgm:spPr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de-AT" sz="2400"/>
        </a:p>
      </dgm:t>
    </dgm:pt>
    <dgm:pt modelId="{C9021A06-72CB-4D70-8745-55A826292599}">
      <dgm:prSet phldrT="[Text]" custT="1"/>
      <dgm:spPr/>
      <dgm:t>
        <a:bodyPr/>
        <a:lstStyle/>
        <a:p>
          <a:r>
            <a:rPr lang="de-AT" sz="2400" dirty="0" err="1"/>
            <a:t>Honesty</a:t>
          </a:r>
          <a:endParaRPr lang="de-AT" sz="2400" dirty="0"/>
        </a:p>
      </dgm:t>
    </dgm:pt>
    <dgm:pt modelId="{65FBDCC3-0E6E-4874-95F7-9ED6362F40A0}" type="parTrans" cxnId="{86C506A4-53D3-426F-83CE-CEB43F1BC50D}">
      <dgm:prSet/>
      <dgm:spPr/>
      <dgm:t>
        <a:bodyPr/>
        <a:lstStyle/>
        <a:p>
          <a:endParaRPr lang="de-AT" sz="2400"/>
        </a:p>
      </dgm:t>
    </dgm:pt>
    <dgm:pt modelId="{E57E2201-354C-4F79-9DA9-83C0ED6DA8EF}" type="sibTrans" cxnId="{86C506A4-53D3-426F-83CE-CEB43F1BC50D}">
      <dgm:prSet/>
      <dgm:spPr>
        <a:blipFill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de-AT" sz="2400"/>
        </a:p>
      </dgm:t>
    </dgm:pt>
    <dgm:pt modelId="{A20D474A-2E21-421B-A254-BC0BF767CEB8}" type="pres">
      <dgm:prSet presAssocID="{605584A0-FE08-4ED0-8A55-05449BF1F6A8}" presName="Name0" presStyleCnt="0">
        <dgm:presLayoutVars>
          <dgm:chMax val="7"/>
          <dgm:chPref val="7"/>
          <dgm:dir/>
        </dgm:presLayoutVars>
      </dgm:prSet>
      <dgm:spPr/>
    </dgm:pt>
    <dgm:pt modelId="{96CD1441-73DF-40D9-8ACC-D05DADB4587A}" type="pres">
      <dgm:prSet presAssocID="{605584A0-FE08-4ED0-8A55-05449BF1F6A8}" presName="Name1" presStyleCnt="0"/>
      <dgm:spPr/>
    </dgm:pt>
    <dgm:pt modelId="{806ED2A9-27F2-4BD1-AAEF-CB7B5A4AC0F5}" type="pres">
      <dgm:prSet presAssocID="{0091729D-D8AF-4C3E-9930-E822D08B098B}" presName="picture_1" presStyleCnt="0"/>
      <dgm:spPr/>
    </dgm:pt>
    <dgm:pt modelId="{16D762BC-DF7F-4126-8006-3CFF49BBBD8E}" type="pres">
      <dgm:prSet presAssocID="{0091729D-D8AF-4C3E-9930-E822D08B098B}" presName="pictureRepeatNode" presStyleLbl="alignImgPlace1" presStyleIdx="0" presStyleCnt="6" custLinFactNeighborX="-7938" custLinFactNeighborY="-4506"/>
      <dgm:spPr/>
    </dgm:pt>
    <dgm:pt modelId="{1DAA0816-75C2-4C61-8AAA-59AE9579B585}" type="pres">
      <dgm:prSet presAssocID="{3DC45B7B-37F5-4C11-9EAE-5D93571F6576}" presName="text_1" presStyleLbl="node1" presStyleIdx="0" presStyleCnt="0" custLinFactNeighborX="0" custLinFactNeighborY="23440">
        <dgm:presLayoutVars>
          <dgm:bulletEnabled val="1"/>
        </dgm:presLayoutVars>
      </dgm:prSet>
      <dgm:spPr/>
    </dgm:pt>
    <dgm:pt modelId="{58A66531-78D1-4FBD-81C1-5F6D40A6393E}" type="pres">
      <dgm:prSet presAssocID="{A6956447-E704-4F33-89AA-6550D2ECE2A9}" presName="picture_2" presStyleCnt="0"/>
      <dgm:spPr/>
    </dgm:pt>
    <dgm:pt modelId="{FF5F2C18-956F-4AE1-BF37-86F6F81B3159}" type="pres">
      <dgm:prSet presAssocID="{A6956447-E704-4F33-89AA-6550D2ECE2A9}" presName="pictureRepeatNode" presStyleLbl="alignImgPlace1" presStyleIdx="1" presStyleCnt="6"/>
      <dgm:spPr/>
    </dgm:pt>
    <dgm:pt modelId="{C53EBB2D-4308-48C7-8DFF-9A56B1F67679}" type="pres">
      <dgm:prSet presAssocID="{184BEBE3-14AE-42A0-A072-C41631509625}" presName="line_2" presStyleLbl="parChTrans1D1" presStyleIdx="0" presStyleCnt="5"/>
      <dgm:spPr/>
    </dgm:pt>
    <dgm:pt modelId="{E128A64C-510C-481D-AE73-3BE5D38A04D0}" type="pres">
      <dgm:prSet presAssocID="{184BEBE3-14AE-42A0-A072-C41631509625}" presName="textparent_2" presStyleLbl="node1" presStyleIdx="0" presStyleCnt="0"/>
      <dgm:spPr/>
    </dgm:pt>
    <dgm:pt modelId="{1FE98233-6861-42CB-A7B6-31C8D7BDBAE6}" type="pres">
      <dgm:prSet presAssocID="{184BEBE3-14AE-42A0-A072-C41631509625}" presName="text_2" presStyleLbl="revTx" presStyleIdx="0" presStyleCnt="5" custScaleX="1071913">
        <dgm:presLayoutVars>
          <dgm:bulletEnabled val="1"/>
        </dgm:presLayoutVars>
      </dgm:prSet>
      <dgm:spPr/>
    </dgm:pt>
    <dgm:pt modelId="{F8B5F84C-8224-4FE6-BFC5-9F078A2A8993}" type="pres">
      <dgm:prSet presAssocID="{D10846BE-6522-4F71-9C9B-EBDB9360305A}" presName="picture_3" presStyleCnt="0"/>
      <dgm:spPr/>
    </dgm:pt>
    <dgm:pt modelId="{72BE6F08-1047-484D-81DD-DB5DB83ABAEA}" type="pres">
      <dgm:prSet presAssocID="{D10846BE-6522-4F71-9C9B-EBDB9360305A}" presName="pictureRepeatNode" presStyleLbl="alignImgPlace1" presStyleIdx="2" presStyleCnt="6" custLinFactNeighborX="4822" custLinFactNeighborY="-1206"/>
      <dgm:spPr/>
    </dgm:pt>
    <dgm:pt modelId="{1702F854-653D-49EE-BCA3-C06C11D89FFF}" type="pres">
      <dgm:prSet presAssocID="{F3B63180-BA7F-4309-AE87-22A7982CCC27}" presName="line_3" presStyleLbl="parChTrans1D1" presStyleIdx="1" presStyleCnt="5"/>
      <dgm:spPr/>
    </dgm:pt>
    <dgm:pt modelId="{0DE243CC-3032-4621-A7F9-65148FC72555}" type="pres">
      <dgm:prSet presAssocID="{F3B63180-BA7F-4309-AE87-22A7982CCC27}" presName="textparent_3" presStyleLbl="node1" presStyleIdx="0" presStyleCnt="0"/>
      <dgm:spPr/>
    </dgm:pt>
    <dgm:pt modelId="{0F5CC4A5-123C-44DB-8ACD-C7EE06B48D98}" type="pres">
      <dgm:prSet presAssocID="{F3B63180-BA7F-4309-AE87-22A7982CCC27}" presName="text_3" presStyleLbl="revTx" presStyleIdx="1" presStyleCnt="5">
        <dgm:presLayoutVars>
          <dgm:bulletEnabled val="1"/>
        </dgm:presLayoutVars>
      </dgm:prSet>
      <dgm:spPr/>
    </dgm:pt>
    <dgm:pt modelId="{B4595E11-AA66-4F84-AEAF-3EAA1EEE627A}" type="pres">
      <dgm:prSet presAssocID="{BECEACE9-208E-4DF2-850C-35DCDF2B6EFD}" presName="picture_4" presStyleCnt="0"/>
      <dgm:spPr/>
    </dgm:pt>
    <dgm:pt modelId="{A4D8CE2D-DB30-4AAF-9B49-A46282C9AA8D}" type="pres">
      <dgm:prSet presAssocID="{BECEACE9-208E-4DF2-850C-35DCDF2B6EFD}" presName="pictureRepeatNode" presStyleLbl="alignImgPlace1" presStyleIdx="3" presStyleCnt="6"/>
      <dgm:spPr/>
    </dgm:pt>
    <dgm:pt modelId="{82C37C09-3304-4499-9472-640E9FB73053}" type="pres">
      <dgm:prSet presAssocID="{D29D87D6-2A68-49D9-94B5-9C5EF4E52F42}" presName="line_4" presStyleLbl="parChTrans1D1" presStyleIdx="2" presStyleCnt="5"/>
      <dgm:spPr/>
    </dgm:pt>
    <dgm:pt modelId="{FDC9BBEC-6990-4560-94FB-94C12BD33041}" type="pres">
      <dgm:prSet presAssocID="{D29D87D6-2A68-49D9-94B5-9C5EF4E52F42}" presName="textparent_4" presStyleLbl="node1" presStyleIdx="0" presStyleCnt="0"/>
      <dgm:spPr/>
    </dgm:pt>
    <dgm:pt modelId="{455D4489-5574-4EE7-ADD8-C3DE5E854356}" type="pres">
      <dgm:prSet presAssocID="{D29D87D6-2A68-49D9-94B5-9C5EF4E52F42}" presName="text_4" presStyleLbl="revTx" presStyleIdx="2" presStyleCnt="5">
        <dgm:presLayoutVars>
          <dgm:bulletEnabled val="1"/>
        </dgm:presLayoutVars>
      </dgm:prSet>
      <dgm:spPr/>
    </dgm:pt>
    <dgm:pt modelId="{A6D12FBD-FB58-4129-A8FF-65F2C9A5433E}" type="pres">
      <dgm:prSet presAssocID="{7C83F86E-34A5-46BC-88EC-60E8B3A106C1}" presName="picture_5" presStyleCnt="0"/>
      <dgm:spPr/>
    </dgm:pt>
    <dgm:pt modelId="{96870B7D-83BE-44B2-8583-3153E9D0E765}" type="pres">
      <dgm:prSet presAssocID="{7C83F86E-34A5-46BC-88EC-60E8B3A106C1}" presName="pictureRepeatNode" presStyleLbl="alignImgPlace1" presStyleIdx="4" presStyleCnt="6"/>
      <dgm:spPr/>
    </dgm:pt>
    <dgm:pt modelId="{37A4231C-4DFA-494D-867F-D0D8B60F0722}" type="pres">
      <dgm:prSet presAssocID="{EDCF4B5C-9AAD-4692-A656-A3FDEF13E92E}" presName="line_5" presStyleLbl="parChTrans1D1" presStyleIdx="3" presStyleCnt="5"/>
      <dgm:spPr/>
    </dgm:pt>
    <dgm:pt modelId="{9F5BFC36-41B6-4667-9238-39231A546896}" type="pres">
      <dgm:prSet presAssocID="{EDCF4B5C-9AAD-4692-A656-A3FDEF13E92E}" presName="textparent_5" presStyleLbl="node1" presStyleIdx="0" presStyleCnt="0"/>
      <dgm:spPr/>
    </dgm:pt>
    <dgm:pt modelId="{22431934-7232-4437-8144-87216FFEEB37}" type="pres">
      <dgm:prSet presAssocID="{EDCF4B5C-9AAD-4692-A656-A3FDEF13E92E}" presName="text_5" presStyleLbl="revTx" presStyleIdx="3" presStyleCnt="5">
        <dgm:presLayoutVars>
          <dgm:bulletEnabled val="1"/>
        </dgm:presLayoutVars>
      </dgm:prSet>
      <dgm:spPr/>
    </dgm:pt>
    <dgm:pt modelId="{9453F66A-A902-4D6F-BE0E-968B4EFA634D}" type="pres">
      <dgm:prSet presAssocID="{E57E2201-354C-4F79-9DA9-83C0ED6DA8EF}" presName="picture_6" presStyleCnt="0"/>
      <dgm:spPr/>
    </dgm:pt>
    <dgm:pt modelId="{9E168689-CC66-4C80-B591-2FA6484ED1F2}" type="pres">
      <dgm:prSet presAssocID="{E57E2201-354C-4F79-9DA9-83C0ED6DA8EF}" presName="pictureRepeatNode" presStyleLbl="alignImgPlace1" presStyleIdx="5" presStyleCnt="6"/>
      <dgm:spPr/>
    </dgm:pt>
    <dgm:pt modelId="{FDDB6B93-CB84-40AF-9651-6530AFF4210A}" type="pres">
      <dgm:prSet presAssocID="{C9021A06-72CB-4D70-8745-55A826292599}" presName="line_6" presStyleLbl="parChTrans1D1" presStyleIdx="4" presStyleCnt="5"/>
      <dgm:spPr/>
    </dgm:pt>
    <dgm:pt modelId="{2DD141A8-D165-4B54-AE79-AE99433DB9E5}" type="pres">
      <dgm:prSet presAssocID="{C9021A06-72CB-4D70-8745-55A826292599}" presName="textparent_6" presStyleLbl="node1" presStyleIdx="0" presStyleCnt="0"/>
      <dgm:spPr/>
    </dgm:pt>
    <dgm:pt modelId="{FDF72929-5475-4C45-86BA-10AE5204B3DA}" type="pres">
      <dgm:prSet presAssocID="{C9021A06-72CB-4D70-8745-55A826292599}" presName="text_6" presStyleLbl="revTx" presStyleIdx="4" presStyleCnt="5">
        <dgm:presLayoutVars>
          <dgm:bulletEnabled val="1"/>
        </dgm:presLayoutVars>
      </dgm:prSet>
      <dgm:spPr/>
    </dgm:pt>
  </dgm:ptLst>
  <dgm:cxnLst>
    <dgm:cxn modelId="{5143F101-9625-4175-A534-85E00ED903D1}" type="presOf" srcId="{A6956447-E704-4F33-89AA-6550D2ECE2A9}" destId="{FF5F2C18-956F-4AE1-BF37-86F6F81B3159}" srcOrd="0" destOrd="0" presId="urn:microsoft.com/office/officeart/2008/layout/CircularPictureCallout"/>
    <dgm:cxn modelId="{DDA37C0C-336C-4D94-AB58-9D0109E0CC72}" type="presOf" srcId="{C9021A06-72CB-4D70-8745-55A826292599}" destId="{FDF72929-5475-4C45-86BA-10AE5204B3DA}" srcOrd="0" destOrd="0" presId="urn:microsoft.com/office/officeart/2008/layout/CircularPictureCallout"/>
    <dgm:cxn modelId="{C1BA5323-8C02-4536-A6C1-BE5605E017D6}" type="presOf" srcId="{3DC45B7B-37F5-4C11-9EAE-5D93571F6576}" destId="{1DAA0816-75C2-4C61-8AAA-59AE9579B585}" srcOrd="0" destOrd="0" presId="urn:microsoft.com/office/officeart/2008/layout/CircularPictureCallout"/>
    <dgm:cxn modelId="{4FCE8E5B-7880-4FDF-85B7-BF41550E7EB7}" type="presOf" srcId="{F3B63180-BA7F-4309-AE87-22A7982CCC27}" destId="{0F5CC4A5-123C-44DB-8ACD-C7EE06B48D98}" srcOrd="0" destOrd="0" presId="urn:microsoft.com/office/officeart/2008/layout/CircularPictureCallout"/>
    <dgm:cxn modelId="{8AB44A5D-D715-4324-BB1C-BFEEC0F0C032}" type="presOf" srcId="{7C83F86E-34A5-46BC-88EC-60E8B3A106C1}" destId="{96870B7D-83BE-44B2-8583-3153E9D0E765}" srcOrd="0" destOrd="0" presId="urn:microsoft.com/office/officeart/2008/layout/CircularPictureCallout"/>
    <dgm:cxn modelId="{9D8D7149-4C35-4F1D-ADE7-70D0A31E2633}" srcId="{605584A0-FE08-4ED0-8A55-05449BF1F6A8}" destId="{3DC45B7B-37F5-4C11-9EAE-5D93571F6576}" srcOrd="0" destOrd="0" parTransId="{F1AA676D-F19E-459F-A6BF-31922E51D0A8}" sibTransId="{0091729D-D8AF-4C3E-9930-E822D08B098B}"/>
    <dgm:cxn modelId="{B6FAE153-1E77-46AC-9B05-825F24D0DBD7}" srcId="{605584A0-FE08-4ED0-8A55-05449BF1F6A8}" destId="{D29D87D6-2A68-49D9-94B5-9C5EF4E52F42}" srcOrd="3" destOrd="0" parTransId="{09676B13-F65C-4CE5-A059-41B8EC5F4024}" sibTransId="{BECEACE9-208E-4DF2-850C-35DCDF2B6EFD}"/>
    <dgm:cxn modelId="{9C548E7F-8D36-4731-9864-721BE16A73A8}" type="presOf" srcId="{605584A0-FE08-4ED0-8A55-05449BF1F6A8}" destId="{A20D474A-2E21-421B-A254-BC0BF767CEB8}" srcOrd="0" destOrd="0" presId="urn:microsoft.com/office/officeart/2008/layout/CircularPictureCallout"/>
    <dgm:cxn modelId="{568D6282-A1AE-42C9-8B20-B14A68CB3C9D}" type="presOf" srcId="{D29D87D6-2A68-49D9-94B5-9C5EF4E52F42}" destId="{455D4489-5574-4EE7-ADD8-C3DE5E854356}" srcOrd="0" destOrd="0" presId="urn:microsoft.com/office/officeart/2008/layout/CircularPictureCallout"/>
    <dgm:cxn modelId="{3BDE4D89-296A-4E40-872D-8FC72B811D0C}" type="presOf" srcId="{EDCF4B5C-9AAD-4692-A656-A3FDEF13E92E}" destId="{22431934-7232-4437-8144-87216FFEEB37}" srcOrd="0" destOrd="0" presId="urn:microsoft.com/office/officeart/2008/layout/CircularPictureCallout"/>
    <dgm:cxn modelId="{197AAC8C-8B08-41FE-B5E5-D6F594BC19CC}" type="presOf" srcId="{BECEACE9-208E-4DF2-850C-35DCDF2B6EFD}" destId="{A4D8CE2D-DB30-4AAF-9B49-A46282C9AA8D}" srcOrd="0" destOrd="0" presId="urn:microsoft.com/office/officeart/2008/layout/CircularPictureCallout"/>
    <dgm:cxn modelId="{D1D8AD8F-BD89-450A-BE55-312F4B502C49}" type="presOf" srcId="{0091729D-D8AF-4C3E-9930-E822D08B098B}" destId="{16D762BC-DF7F-4126-8006-3CFF49BBBD8E}" srcOrd="0" destOrd="0" presId="urn:microsoft.com/office/officeart/2008/layout/CircularPictureCallout"/>
    <dgm:cxn modelId="{E42E9C98-E84C-48AF-B54F-8E486E0FB084}" type="presOf" srcId="{184BEBE3-14AE-42A0-A072-C41631509625}" destId="{1FE98233-6861-42CB-A7B6-31C8D7BDBAE6}" srcOrd="0" destOrd="0" presId="urn:microsoft.com/office/officeart/2008/layout/CircularPictureCallout"/>
    <dgm:cxn modelId="{86C506A4-53D3-426F-83CE-CEB43F1BC50D}" srcId="{605584A0-FE08-4ED0-8A55-05449BF1F6A8}" destId="{C9021A06-72CB-4D70-8745-55A826292599}" srcOrd="5" destOrd="0" parTransId="{65FBDCC3-0E6E-4874-95F7-9ED6362F40A0}" sibTransId="{E57E2201-354C-4F79-9DA9-83C0ED6DA8EF}"/>
    <dgm:cxn modelId="{D43E01B1-611A-43F8-80BA-E8A5E6EED297}" type="presOf" srcId="{E57E2201-354C-4F79-9DA9-83C0ED6DA8EF}" destId="{9E168689-CC66-4C80-B591-2FA6484ED1F2}" srcOrd="0" destOrd="0" presId="urn:microsoft.com/office/officeart/2008/layout/CircularPictureCallout"/>
    <dgm:cxn modelId="{779EA1D4-B1E5-4315-B190-4CA8D43FBF6F}" srcId="{605584A0-FE08-4ED0-8A55-05449BF1F6A8}" destId="{F3B63180-BA7F-4309-AE87-22A7982CCC27}" srcOrd="2" destOrd="0" parTransId="{8F6D354C-0BDF-405F-BC35-6AC5F3F6A769}" sibTransId="{D10846BE-6522-4F71-9C9B-EBDB9360305A}"/>
    <dgm:cxn modelId="{1F0564EB-0397-4BD1-B5FF-03B52454494A}" srcId="{605584A0-FE08-4ED0-8A55-05449BF1F6A8}" destId="{184BEBE3-14AE-42A0-A072-C41631509625}" srcOrd="1" destOrd="0" parTransId="{51F217D1-3A11-47B3-B3C8-2C715CDB6D16}" sibTransId="{A6956447-E704-4F33-89AA-6550D2ECE2A9}"/>
    <dgm:cxn modelId="{FDD26DEE-958B-4C79-BC44-10DA3C3057EA}" srcId="{605584A0-FE08-4ED0-8A55-05449BF1F6A8}" destId="{EDCF4B5C-9AAD-4692-A656-A3FDEF13E92E}" srcOrd="4" destOrd="0" parTransId="{D94E03ED-F399-48DE-9BC7-91AA5519BFF0}" sibTransId="{7C83F86E-34A5-46BC-88EC-60E8B3A106C1}"/>
    <dgm:cxn modelId="{8796ECFB-3005-4553-AB8D-0CF89F71A71B}" type="presOf" srcId="{D10846BE-6522-4F71-9C9B-EBDB9360305A}" destId="{72BE6F08-1047-484D-81DD-DB5DB83ABAEA}" srcOrd="0" destOrd="0" presId="urn:microsoft.com/office/officeart/2008/layout/CircularPictureCallout"/>
    <dgm:cxn modelId="{28DE8684-17E8-4856-9255-A745C16EE1A1}" type="presParOf" srcId="{A20D474A-2E21-421B-A254-BC0BF767CEB8}" destId="{96CD1441-73DF-40D9-8ACC-D05DADB4587A}" srcOrd="0" destOrd="0" presId="urn:microsoft.com/office/officeart/2008/layout/CircularPictureCallout"/>
    <dgm:cxn modelId="{4DA4F608-3C2E-4249-81ED-9666945C9270}" type="presParOf" srcId="{96CD1441-73DF-40D9-8ACC-D05DADB4587A}" destId="{806ED2A9-27F2-4BD1-AAEF-CB7B5A4AC0F5}" srcOrd="0" destOrd="0" presId="urn:microsoft.com/office/officeart/2008/layout/CircularPictureCallout"/>
    <dgm:cxn modelId="{F2038715-20D0-40F1-8CFE-AB920943CEE8}" type="presParOf" srcId="{806ED2A9-27F2-4BD1-AAEF-CB7B5A4AC0F5}" destId="{16D762BC-DF7F-4126-8006-3CFF49BBBD8E}" srcOrd="0" destOrd="0" presId="urn:microsoft.com/office/officeart/2008/layout/CircularPictureCallout"/>
    <dgm:cxn modelId="{236AB5FE-C9E4-422F-B015-C0E472065B82}" type="presParOf" srcId="{96CD1441-73DF-40D9-8ACC-D05DADB4587A}" destId="{1DAA0816-75C2-4C61-8AAA-59AE9579B585}" srcOrd="1" destOrd="0" presId="urn:microsoft.com/office/officeart/2008/layout/CircularPictureCallout"/>
    <dgm:cxn modelId="{3CC33E0C-A4A4-4241-906A-9F9AC9B28EC2}" type="presParOf" srcId="{96CD1441-73DF-40D9-8ACC-D05DADB4587A}" destId="{58A66531-78D1-4FBD-81C1-5F6D40A6393E}" srcOrd="2" destOrd="0" presId="urn:microsoft.com/office/officeart/2008/layout/CircularPictureCallout"/>
    <dgm:cxn modelId="{FFAEC27A-A83F-4817-A692-7DFF1C5A9D5D}" type="presParOf" srcId="{58A66531-78D1-4FBD-81C1-5F6D40A6393E}" destId="{FF5F2C18-956F-4AE1-BF37-86F6F81B3159}" srcOrd="0" destOrd="0" presId="urn:microsoft.com/office/officeart/2008/layout/CircularPictureCallout"/>
    <dgm:cxn modelId="{988E06C4-7582-46B9-A0C9-31FA5A0C820B}" type="presParOf" srcId="{96CD1441-73DF-40D9-8ACC-D05DADB4587A}" destId="{C53EBB2D-4308-48C7-8DFF-9A56B1F67679}" srcOrd="3" destOrd="0" presId="urn:microsoft.com/office/officeart/2008/layout/CircularPictureCallout"/>
    <dgm:cxn modelId="{74DA9FAD-C192-460A-B455-23740BC81972}" type="presParOf" srcId="{96CD1441-73DF-40D9-8ACC-D05DADB4587A}" destId="{E128A64C-510C-481D-AE73-3BE5D38A04D0}" srcOrd="4" destOrd="0" presId="urn:microsoft.com/office/officeart/2008/layout/CircularPictureCallout"/>
    <dgm:cxn modelId="{43219719-1EC5-4D57-B044-46677400580F}" type="presParOf" srcId="{E128A64C-510C-481D-AE73-3BE5D38A04D0}" destId="{1FE98233-6861-42CB-A7B6-31C8D7BDBAE6}" srcOrd="0" destOrd="0" presId="urn:microsoft.com/office/officeart/2008/layout/CircularPictureCallout"/>
    <dgm:cxn modelId="{2C7483AF-4DE1-4B76-B6C5-C3E36460E369}" type="presParOf" srcId="{96CD1441-73DF-40D9-8ACC-D05DADB4587A}" destId="{F8B5F84C-8224-4FE6-BFC5-9F078A2A8993}" srcOrd="5" destOrd="0" presId="urn:microsoft.com/office/officeart/2008/layout/CircularPictureCallout"/>
    <dgm:cxn modelId="{0AA4407B-C249-4A28-ABB2-FC0270C9A112}" type="presParOf" srcId="{F8B5F84C-8224-4FE6-BFC5-9F078A2A8993}" destId="{72BE6F08-1047-484D-81DD-DB5DB83ABAEA}" srcOrd="0" destOrd="0" presId="urn:microsoft.com/office/officeart/2008/layout/CircularPictureCallout"/>
    <dgm:cxn modelId="{D592F8DF-7B25-4EE2-A502-DBF6A2896228}" type="presParOf" srcId="{96CD1441-73DF-40D9-8ACC-D05DADB4587A}" destId="{1702F854-653D-49EE-BCA3-C06C11D89FFF}" srcOrd="6" destOrd="0" presId="urn:microsoft.com/office/officeart/2008/layout/CircularPictureCallout"/>
    <dgm:cxn modelId="{A9DA17FB-78D1-4FF6-A1AF-DECC743C4846}" type="presParOf" srcId="{96CD1441-73DF-40D9-8ACC-D05DADB4587A}" destId="{0DE243CC-3032-4621-A7F9-65148FC72555}" srcOrd="7" destOrd="0" presId="urn:microsoft.com/office/officeart/2008/layout/CircularPictureCallout"/>
    <dgm:cxn modelId="{37DECB1B-80FB-4D3B-8E17-C5988ED5F1ED}" type="presParOf" srcId="{0DE243CC-3032-4621-A7F9-65148FC72555}" destId="{0F5CC4A5-123C-44DB-8ACD-C7EE06B48D98}" srcOrd="0" destOrd="0" presId="urn:microsoft.com/office/officeart/2008/layout/CircularPictureCallout"/>
    <dgm:cxn modelId="{FB621263-A61C-4E34-93D5-3D7DDE7EA5EC}" type="presParOf" srcId="{96CD1441-73DF-40D9-8ACC-D05DADB4587A}" destId="{B4595E11-AA66-4F84-AEAF-3EAA1EEE627A}" srcOrd="8" destOrd="0" presId="urn:microsoft.com/office/officeart/2008/layout/CircularPictureCallout"/>
    <dgm:cxn modelId="{3073160F-494D-4669-9C0F-EFCAD9A6F87F}" type="presParOf" srcId="{B4595E11-AA66-4F84-AEAF-3EAA1EEE627A}" destId="{A4D8CE2D-DB30-4AAF-9B49-A46282C9AA8D}" srcOrd="0" destOrd="0" presId="urn:microsoft.com/office/officeart/2008/layout/CircularPictureCallout"/>
    <dgm:cxn modelId="{4C310043-096D-4389-AD40-5121C457E919}" type="presParOf" srcId="{96CD1441-73DF-40D9-8ACC-D05DADB4587A}" destId="{82C37C09-3304-4499-9472-640E9FB73053}" srcOrd="9" destOrd="0" presId="urn:microsoft.com/office/officeart/2008/layout/CircularPictureCallout"/>
    <dgm:cxn modelId="{C4DBB8AA-9F5D-4AB5-AE7C-A212878DDBE3}" type="presParOf" srcId="{96CD1441-73DF-40D9-8ACC-D05DADB4587A}" destId="{FDC9BBEC-6990-4560-94FB-94C12BD33041}" srcOrd="10" destOrd="0" presId="urn:microsoft.com/office/officeart/2008/layout/CircularPictureCallout"/>
    <dgm:cxn modelId="{5D4E15ED-CA05-462C-B456-0CB5EF60F51B}" type="presParOf" srcId="{FDC9BBEC-6990-4560-94FB-94C12BD33041}" destId="{455D4489-5574-4EE7-ADD8-C3DE5E854356}" srcOrd="0" destOrd="0" presId="urn:microsoft.com/office/officeart/2008/layout/CircularPictureCallout"/>
    <dgm:cxn modelId="{290DD830-4DD4-4A93-87D3-B98462B2FE45}" type="presParOf" srcId="{96CD1441-73DF-40D9-8ACC-D05DADB4587A}" destId="{A6D12FBD-FB58-4129-A8FF-65F2C9A5433E}" srcOrd="11" destOrd="0" presId="urn:microsoft.com/office/officeart/2008/layout/CircularPictureCallout"/>
    <dgm:cxn modelId="{41297E5C-7DAF-48E8-9D1F-BEBD1B330D5B}" type="presParOf" srcId="{A6D12FBD-FB58-4129-A8FF-65F2C9A5433E}" destId="{96870B7D-83BE-44B2-8583-3153E9D0E765}" srcOrd="0" destOrd="0" presId="urn:microsoft.com/office/officeart/2008/layout/CircularPictureCallout"/>
    <dgm:cxn modelId="{B34147CB-763A-434C-938C-3D12AA455AD7}" type="presParOf" srcId="{96CD1441-73DF-40D9-8ACC-D05DADB4587A}" destId="{37A4231C-4DFA-494D-867F-D0D8B60F0722}" srcOrd="12" destOrd="0" presId="urn:microsoft.com/office/officeart/2008/layout/CircularPictureCallout"/>
    <dgm:cxn modelId="{D91A0F86-E3F0-40A3-A1E9-EBFB258B2397}" type="presParOf" srcId="{96CD1441-73DF-40D9-8ACC-D05DADB4587A}" destId="{9F5BFC36-41B6-4667-9238-39231A546896}" srcOrd="13" destOrd="0" presId="urn:microsoft.com/office/officeart/2008/layout/CircularPictureCallout"/>
    <dgm:cxn modelId="{3F70FE36-A358-4958-A53E-6D31FC297A86}" type="presParOf" srcId="{9F5BFC36-41B6-4667-9238-39231A546896}" destId="{22431934-7232-4437-8144-87216FFEEB37}" srcOrd="0" destOrd="0" presId="urn:microsoft.com/office/officeart/2008/layout/CircularPictureCallout"/>
    <dgm:cxn modelId="{5C44A7E5-49B7-4172-B91D-86397A63CD68}" type="presParOf" srcId="{96CD1441-73DF-40D9-8ACC-D05DADB4587A}" destId="{9453F66A-A902-4D6F-BE0E-968B4EFA634D}" srcOrd="14" destOrd="0" presId="urn:microsoft.com/office/officeart/2008/layout/CircularPictureCallout"/>
    <dgm:cxn modelId="{ABC931E9-FC43-4105-853E-487A8189343E}" type="presParOf" srcId="{9453F66A-A902-4D6F-BE0E-968B4EFA634D}" destId="{9E168689-CC66-4C80-B591-2FA6484ED1F2}" srcOrd="0" destOrd="0" presId="urn:microsoft.com/office/officeart/2008/layout/CircularPictureCallout"/>
    <dgm:cxn modelId="{875D28F4-15BA-4D0C-A91D-29EA5AD458CA}" type="presParOf" srcId="{96CD1441-73DF-40D9-8ACC-D05DADB4587A}" destId="{FDDB6B93-CB84-40AF-9651-6530AFF4210A}" srcOrd="15" destOrd="0" presId="urn:microsoft.com/office/officeart/2008/layout/CircularPictureCallout"/>
    <dgm:cxn modelId="{10F50C7C-EE89-43BD-956B-87F7DCC3131B}" type="presParOf" srcId="{96CD1441-73DF-40D9-8ACC-D05DADB4587A}" destId="{2DD141A8-D165-4B54-AE79-AE99433DB9E5}" srcOrd="16" destOrd="0" presId="urn:microsoft.com/office/officeart/2008/layout/CircularPictureCallout"/>
    <dgm:cxn modelId="{B202C696-B1EA-48E8-9D0B-931CEC8DBFF2}" type="presParOf" srcId="{2DD141A8-D165-4B54-AE79-AE99433DB9E5}" destId="{FDF72929-5475-4C45-86BA-10AE5204B3DA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B6B93-CB84-40AF-9651-6530AFF4210A}">
      <dsp:nvSpPr>
        <dsp:cNvPr id="0" name=""/>
        <dsp:cNvSpPr/>
      </dsp:nvSpPr>
      <dsp:spPr>
        <a:xfrm>
          <a:off x="1971014" y="3585913"/>
          <a:ext cx="3994943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A4231C-4DFA-494D-867F-D0D8B60F0722}">
      <dsp:nvSpPr>
        <dsp:cNvPr id="0" name=""/>
        <dsp:cNvSpPr/>
      </dsp:nvSpPr>
      <dsp:spPr>
        <a:xfrm>
          <a:off x="1971014" y="2912076"/>
          <a:ext cx="3375881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C37C09-3304-4499-9472-640E9FB73053}">
      <dsp:nvSpPr>
        <dsp:cNvPr id="0" name=""/>
        <dsp:cNvSpPr/>
      </dsp:nvSpPr>
      <dsp:spPr>
        <a:xfrm>
          <a:off x="1971014" y="1970282"/>
          <a:ext cx="3152451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02F854-653D-49EE-BCA3-C06C11D89FFF}">
      <dsp:nvSpPr>
        <dsp:cNvPr id="0" name=""/>
        <dsp:cNvSpPr/>
      </dsp:nvSpPr>
      <dsp:spPr>
        <a:xfrm>
          <a:off x="1971014" y="1028487"/>
          <a:ext cx="3375881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3EBB2D-4308-48C7-8DFF-9A56B1F67679}">
      <dsp:nvSpPr>
        <dsp:cNvPr id="0" name=""/>
        <dsp:cNvSpPr/>
      </dsp:nvSpPr>
      <dsp:spPr>
        <a:xfrm>
          <a:off x="1971014" y="354650"/>
          <a:ext cx="3994943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D762BC-DF7F-4126-8006-3CFF49BBBD8E}">
      <dsp:nvSpPr>
        <dsp:cNvPr id="0" name=""/>
        <dsp:cNvSpPr/>
      </dsp:nvSpPr>
      <dsp:spPr>
        <a:xfrm>
          <a:off x="0" y="0"/>
          <a:ext cx="3940564" cy="3940564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DAA0816-75C2-4C61-8AAA-59AE9579B585}">
      <dsp:nvSpPr>
        <dsp:cNvPr id="0" name=""/>
        <dsp:cNvSpPr/>
      </dsp:nvSpPr>
      <dsp:spPr>
        <a:xfrm>
          <a:off x="710033" y="2397249"/>
          <a:ext cx="2521960" cy="1300386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800" kern="1200" dirty="0" err="1"/>
            <a:t>Ethical</a:t>
          </a:r>
          <a:r>
            <a:rPr lang="de-AT" sz="2800" kern="1200" dirty="0"/>
            <a:t> </a:t>
          </a:r>
          <a:r>
            <a:rPr lang="de-AT" sz="2800" kern="1200" dirty="0" err="1"/>
            <a:t>leadership</a:t>
          </a:r>
          <a:endParaRPr lang="de-AT" sz="2800" kern="1200" dirty="0"/>
        </a:p>
      </dsp:txBody>
      <dsp:txXfrm>
        <a:off x="710033" y="2397249"/>
        <a:ext cx="2521960" cy="1300386"/>
      </dsp:txXfrm>
    </dsp:sp>
    <dsp:sp modelId="{FF5F2C18-956F-4AE1-BF37-86F6F81B3159}">
      <dsp:nvSpPr>
        <dsp:cNvPr id="0" name=""/>
        <dsp:cNvSpPr/>
      </dsp:nvSpPr>
      <dsp:spPr>
        <a:xfrm>
          <a:off x="5611307" y="0"/>
          <a:ext cx="709301" cy="709301"/>
        </a:xfrm>
        <a:prstGeom prst="ellipse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FE98233-6861-42CB-A7B6-31C8D7BDBAE6}">
      <dsp:nvSpPr>
        <dsp:cNvPr id="0" name=""/>
        <dsp:cNvSpPr/>
      </dsp:nvSpPr>
      <dsp:spPr>
        <a:xfrm>
          <a:off x="6320608" y="0"/>
          <a:ext cx="3221037" cy="709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400" kern="1200" dirty="0"/>
            <a:t>Justice &amp; </a:t>
          </a:r>
          <a:r>
            <a:rPr lang="de-AT" sz="2400" kern="1200" dirty="0" err="1"/>
            <a:t>fairness</a:t>
          </a:r>
          <a:endParaRPr lang="de-AT" sz="2400" kern="1200" dirty="0"/>
        </a:p>
      </dsp:txBody>
      <dsp:txXfrm>
        <a:off x="6320608" y="0"/>
        <a:ext cx="3221037" cy="709301"/>
      </dsp:txXfrm>
    </dsp:sp>
    <dsp:sp modelId="{72BE6F08-1047-484D-81DD-DB5DB83ABAEA}">
      <dsp:nvSpPr>
        <dsp:cNvPr id="0" name=""/>
        <dsp:cNvSpPr/>
      </dsp:nvSpPr>
      <dsp:spPr>
        <a:xfrm>
          <a:off x="5026447" y="665282"/>
          <a:ext cx="709301" cy="709301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3000" r="-3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F5CC4A5-123C-44DB-8ACD-C7EE06B48D98}">
      <dsp:nvSpPr>
        <dsp:cNvPr id="0" name=""/>
        <dsp:cNvSpPr/>
      </dsp:nvSpPr>
      <dsp:spPr>
        <a:xfrm>
          <a:off x="5701546" y="673836"/>
          <a:ext cx="1248508" cy="709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400" kern="1200" dirty="0" err="1"/>
            <a:t>Respect</a:t>
          </a:r>
          <a:endParaRPr lang="de-AT" sz="2400" kern="1200" dirty="0"/>
        </a:p>
      </dsp:txBody>
      <dsp:txXfrm>
        <a:off x="5701546" y="673836"/>
        <a:ext cx="1248508" cy="709301"/>
      </dsp:txXfrm>
    </dsp:sp>
    <dsp:sp modelId="{A4D8CE2D-DB30-4AAF-9B49-A46282C9AA8D}">
      <dsp:nvSpPr>
        <dsp:cNvPr id="0" name=""/>
        <dsp:cNvSpPr/>
      </dsp:nvSpPr>
      <dsp:spPr>
        <a:xfrm>
          <a:off x="4768814" y="1615631"/>
          <a:ext cx="709301" cy="709301"/>
        </a:xfrm>
        <a:prstGeom prst="ellipse">
          <a:avLst/>
        </a:prstGeom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55D4489-5574-4EE7-ADD8-C3DE5E854356}">
      <dsp:nvSpPr>
        <dsp:cNvPr id="0" name=""/>
        <dsp:cNvSpPr/>
      </dsp:nvSpPr>
      <dsp:spPr>
        <a:xfrm>
          <a:off x="5478116" y="1615631"/>
          <a:ext cx="1664107" cy="709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400" kern="1200" dirty="0"/>
            <a:t>Community</a:t>
          </a:r>
        </a:p>
      </dsp:txBody>
      <dsp:txXfrm>
        <a:off x="5478116" y="1615631"/>
        <a:ext cx="1664107" cy="709301"/>
      </dsp:txXfrm>
    </dsp:sp>
    <dsp:sp modelId="{96870B7D-83BE-44B2-8583-3153E9D0E765}">
      <dsp:nvSpPr>
        <dsp:cNvPr id="0" name=""/>
        <dsp:cNvSpPr/>
      </dsp:nvSpPr>
      <dsp:spPr>
        <a:xfrm>
          <a:off x="4992244" y="2557426"/>
          <a:ext cx="709301" cy="709301"/>
        </a:xfrm>
        <a:prstGeom prst="ellipse">
          <a:avLst/>
        </a:prstGeom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2431934-7232-4437-8144-87216FFEEB37}">
      <dsp:nvSpPr>
        <dsp:cNvPr id="0" name=""/>
        <dsp:cNvSpPr/>
      </dsp:nvSpPr>
      <dsp:spPr>
        <a:xfrm>
          <a:off x="5701546" y="2557426"/>
          <a:ext cx="1248508" cy="709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400" kern="1200" dirty="0"/>
            <a:t>Integrity</a:t>
          </a:r>
        </a:p>
      </dsp:txBody>
      <dsp:txXfrm>
        <a:off x="5701546" y="2557426"/>
        <a:ext cx="1248508" cy="709301"/>
      </dsp:txXfrm>
    </dsp:sp>
    <dsp:sp modelId="{9E168689-CC66-4C80-B591-2FA6484ED1F2}">
      <dsp:nvSpPr>
        <dsp:cNvPr id="0" name=""/>
        <dsp:cNvSpPr/>
      </dsp:nvSpPr>
      <dsp:spPr>
        <a:xfrm>
          <a:off x="5611307" y="3231262"/>
          <a:ext cx="709301" cy="709301"/>
        </a:xfrm>
        <a:prstGeom prst="ellipse">
          <a:avLst/>
        </a:prstGeom>
        <a:blipFill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DF72929-5475-4C45-86BA-10AE5204B3DA}">
      <dsp:nvSpPr>
        <dsp:cNvPr id="0" name=""/>
        <dsp:cNvSpPr/>
      </dsp:nvSpPr>
      <dsp:spPr>
        <a:xfrm>
          <a:off x="6320608" y="3231262"/>
          <a:ext cx="1228579" cy="709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400" kern="1200" dirty="0" err="1"/>
            <a:t>Honesty</a:t>
          </a:r>
          <a:endParaRPr lang="de-AT" sz="2400" kern="1200" dirty="0"/>
        </a:p>
      </dsp:txBody>
      <dsp:txXfrm>
        <a:off x="6320608" y="3231262"/>
        <a:ext cx="1228579" cy="7093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13.09.2022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3685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13.09.2022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343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13.09.2022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268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13.09.2022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3084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13.09.2022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855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13.09.2022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0848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13.09.2022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9668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13.09.2022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5174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13.09.2022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1284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13.09.2022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2743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13.09.2022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5754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B08F1-E639-4D39-AC40-1BA0D7F8314F}" type="datetimeFigureOut">
              <a:rPr lang="de-DE" smtClean="0"/>
              <a:t>13.09.2022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1273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hbr.org/2020/03/the-key-to-inclusive-leadership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s://hbr.org/2021/01/an-agile-approach-to-change-management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forbes.com/sites/carolkinseygoman/2021/10/15/how-to-keep-your-virtual-team-from-tuning-out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1828103" y="3614234"/>
            <a:ext cx="8162252" cy="2479748"/>
          </a:xfrm>
          <a:prstGeom prst="rect">
            <a:avLst/>
          </a:prstGeom>
          <a:solidFill>
            <a:srgbClr val="DAE2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819904" y="4275846"/>
            <a:ext cx="8162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dirty="0">
                <a:solidFill>
                  <a:srgbClr val="1C78AB"/>
                </a:solidFill>
              </a:rPr>
              <a:t>CONTEMPORARY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811704" y="3898085"/>
            <a:ext cx="8162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+mj-lt"/>
              </a:rPr>
              <a:t>The </a:t>
            </a:r>
            <a:r>
              <a:rPr lang="de-DE" sz="2000" dirty="0" err="1">
                <a:latin typeface="+mj-lt"/>
              </a:rPr>
              <a:t>Concise</a:t>
            </a:r>
            <a:r>
              <a:rPr lang="de-DE" sz="2000" dirty="0">
                <a:latin typeface="+mj-lt"/>
              </a:rPr>
              <a:t> Leadership </a:t>
            </a:r>
            <a:r>
              <a:rPr lang="de-DE" sz="2000" dirty="0" err="1">
                <a:latin typeface="+mj-lt"/>
              </a:rPr>
              <a:t>Textbook</a:t>
            </a:r>
            <a:endParaRPr lang="de-DE" sz="2000" dirty="0">
              <a:latin typeface="+mj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75920" y="6634480"/>
            <a:ext cx="18694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Photo</a:t>
            </a:r>
            <a:r>
              <a:rPr lang="de-DE" sz="800" dirty="0"/>
              <a:t> </a:t>
            </a:r>
            <a:r>
              <a:rPr lang="de-DE" sz="800" dirty="0" err="1"/>
              <a:t>source</a:t>
            </a:r>
            <a:r>
              <a:rPr lang="de-DE" sz="800" dirty="0"/>
              <a:t>:  </a:t>
            </a:r>
            <a:r>
              <a:rPr lang="en-US" sz="800" dirty="0" err="1"/>
              <a:t>unsplash</a:t>
            </a:r>
            <a:r>
              <a:rPr lang="en-US" sz="800" dirty="0"/>
              <a:t> / Natalia </a:t>
            </a:r>
            <a:r>
              <a:rPr lang="en-US" sz="800" dirty="0" err="1"/>
              <a:t>Pedigo</a:t>
            </a:r>
            <a:endParaRPr lang="de-DE" sz="800" dirty="0"/>
          </a:p>
        </p:txBody>
      </p:sp>
      <p:sp>
        <p:nvSpPr>
          <p:cNvPr id="13" name="Rechteck 12"/>
          <p:cNvSpPr/>
          <p:nvPr/>
        </p:nvSpPr>
        <p:spPr>
          <a:xfrm>
            <a:off x="1795306" y="4866468"/>
            <a:ext cx="81786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800" b="1" dirty="0">
                <a:solidFill>
                  <a:srgbClr val="1C78AB"/>
                </a:solidFill>
              </a:rPr>
              <a:t>LEADERSHIP CHALLENGES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B906742-961D-EE8A-00C6-C46D0B7A9C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56" b="25146"/>
          <a:stretch/>
        </p:blipFill>
        <p:spPr>
          <a:xfrm>
            <a:off x="1819903" y="763305"/>
            <a:ext cx="8162251" cy="285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88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150702" y="298052"/>
            <a:ext cx="9704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Leadership </a:t>
            </a:r>
            <a:r>
              <a:rPr lang="de-DE" sz="3600" dirty="0" err="1">
                <a:solidFill>
                  <a:schemeClr val="bg1"/>
                </a:solidFill>
              </a:rPr>
              <a:t>styles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for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dealing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with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ethical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dilemmas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10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95536" y="6673334"/>
            <a:ext cx="652294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Source: </a:t>
            </a:r>
            <a:r>
              <a:rPr lang="de-AT" sz="600" dirty="0" err="1"/>
              <a:t>Based</a:t>
            </a:r>
            <a:r>
              <a:rPr lang="de-AT" sz="600" dirty="0"/>
              <a:t> on </a:t>
            </a:r>
            <a:r>
              <a:rPr lang="de-AT" sz="600" dirty="0" err="1"/>
              <a:t>ideas</a:t>
            </a:r>
            <a:r>
              <a:rPr lang="de-AT" sz="600" dirty="0"/>
              <a:t> in </a:t>
            </a:r>
            <a:r>
              <a:rPr lang="en-US" sz="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Chikeleze</a:t>
            </a:r>
            <a:r>
              <a:rPr lang="en-US" sz="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 C., &amp; </a:t>
            </a:r>
            <a:r>
              <a:rPr lang="en-US" sz="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Baehrend</a:t>
            </a:r>
            <a:r>
              <a:rPr lang="en-US" sz="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Jr, W. R. (2017). Ethical leadership style and its impact on decision‐making. </a:t>
            </a:r>
            <a:r>
              <a:rPr lang="en-US" sz="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Leadership Studies, 11</a:t>
            </a:r>
            <a:r>
              <a:rPr lang="en-US" sz="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(2), 45–47. Picture source: pixabay.com</a:t>
            </a:r>
            <a:endParaRPr lang="de-DE" sz="6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223ABF6-7463-1241-8E18-97C9EF1AA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283" y="2647299"/>
            <a:ext cx="2735179" cy="1931720"/>
          </a:xfrm>
          <a:prstGeom prst="rect">
            <a:avLst/>
          </a:prstGeom>
        </p:spPr>
      </p:pic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0C342299-5911-2136-BFC1-2CCB2EE2FE72}"/>
              </a:ext>
            </a:extLst>
          </p:cNvPr>
          <p:cNvSpPr/>
          <p:nvPr/>
        </p:nvSpPr>
        <p:spPr>
          <a:xfrm>
            <a:off x="4227096" y="1698772"/>
            <a:ext cx="2807366" cy="58553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1000"/>
              </a:spcAft>
            </a:pPr>
            <a:r>
              <a:rPr lang="en-US" sz="1600" b="1" dirty="0">
                <a:effectLst/>
                <a:ea typeface="Calibri" panose="020F0502020204030204" pitchFamily="34" charset="0"/>
              </a:rPr>
              <a:t>Duty-driven </a:t>
            </a:r>
            <a:br>
              <a:rPr lang="en-US" sz="1600" dirty="0">
                <a:effectLst/>
                <a:ea typeface="Calibri" panose="020F0502020204030204" pitchFamily="34" charset="0"/>
              </a:rPr>
            </a:br>
            <a:r>
              <a:rPr lang="en-US" sz="1600" i="1" dirty="0">
                <a:effectLst/>
                <a:ea typeface="Calibri" panose="020F0502020204030204" pitchFamily="34" charset="0"/>
              </a:rPr>
              <a:t>(“doing what is right”)</a:t>
            </a:r>
            <a:endParaRPr lang="de-AT" sz="1600" i="1" dirty="0">
              <a:effectLst/>
              <a:ea typeface="Calibri" panose="020F0502020204030204" pitchFamily="34" charset="0"/>
            </a:endParaRPr>
          </a:p>
        </p:txBody>
      </p:sp>
      <p:sp>
        <p:nvSpPr>
          <p:cNvPr id="31" name="Rechteck: abgerundete Ecken 30">
            <a:extLst>
              <a:ext uri="{FF2B5EF4-FFF2-40B4-BE49-F238E27FC236}">
                <a16:creationId xmlns:a16="http://schemas.microsoft.com/office/drawing/2014/main" id="{5505ACE2-7E2E-9B1B-6352-A158D92AF94C}"/>
              </a:ext>
            </a:extLst>
          </p:cNvPr>
          <p:cNvSpPr/>
          <p:nvPr/>
        </p:nvSpPr>
        <p:spPr>
          <a:xfrm>
            <a:off x="312821" y="2843463"/>
            <a:ext cx="3737810" cy="63770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1000"/>
              </a:spcAft>
            </a:pPr>
            <a:r>
              <a:rPr lang="en-US" sz="1600" b="1" dirty="0">
                <a:effectLst/>
                <a:ea typeface="Calibri" panose="020F0502020204030204" pitchFamily="34" charset="0"/>
              </a:rPr>
              <a:t>Utilitarian</a:t>
            </a:r>
            <a:br>
              <a:rPr lang="en-US" sz="1600" dirty="0">
                <a:effectLst/>
                <a:ea typeface="Calibri" panose="020F0502020204030204" pitchFamily="34" charset="0"/>
              </a:rPr>
            </a:br>
            <a:r>
              <a:rPr lang="en-US" sz="1600" i="1" dirty="0">
                <a:effectLst/>
                <a:ea typeface="Calibri" panose="020F0502020204030204" pitchFamily="34" charset="0"/>
              </a:rPr>
              <a:t>(“doing what benefits most people”)</a:t>
            </a:r>
            <a:endParaRPr lang="de-AT" sz="1600" i="1" dirty="0">
              <a:effectLst/>
              <a:ea typeface="Calibri" panose="020F0502020204030204" pitchFamily="34" charset="0"/>
            </a:endParaRPr>
          </a:p>
        </p:txBody>
      </p:sp>
      <p:sp>
        <p:nvSpPr>
          <p:cNvPr id="32" name="Rechteck: abgerundete Ecken 31">
            <a:extLst>
              <a:ext uri="{FF2B5EF4-FFF2-40B4-BE49-F238E27FC236}">
                <a16:creationId xmlns:a16="http://schemas.microsoft.com/office/drawing/2014/main" id="{E79D64AC-4981-9B9A-EED9-4FC9D1E986F8}"/>
              </a:ext>
            </a:extLst>
          </p:cNvPr>
          <p:cNvSpPr/>
          <p:nvPr/>
        </p:nvSpPr>
        <p:spPr>
          <a:xfrm>
            <a:off x="312821" y="3769137"/>
            <a:ext cx="3737810" cy="58553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1000"/>
              </a:spcAft>
            </a:pPr>
            <a:r>
              <a:rPr lang="en-US" sz="1600" b="1" dirty="0">
                <a:effectLst/>
                <a:ea typeface="Calibri" panose="020F0502020204030204" pitchFamily="34" charset="0"/>
              </a:rPr>
              <a:t>Duty-driven </a:t>
            </a:r>
            <a:br>
              <a:rPr lang="en-US" sz="1600" b="1" dirty="0">
                <a:effectLst/>
                <a:ea typeface="Calibri" panose="020F0502020204030204" pitchFamily="34" charset="0"/>
              </a:rPr>
            </a:br>
            <a:r>
              <a:rPr lang="en-US" sz="1600" i="1" dirty="0">
                <a:effectLst/>
                <a:ea typeface="Calibri" panose="020F0502020204030204" pitchFamily="34" charset="0"/>
              </a:rPr>
              <a:t>(“doing what a </a:t>
            </a:r>
            <a:r>
              <a:rPr lang="en-US" sz="1600" i="1" dirty="0" err="1">
                <a:effectLst/>
                <a:ea typeface="Calibri" panose="020F0502020204030204" pitchFamily="34" charset="0"/>
              </a:rPr>
              <a:t>ʻgood</a:t>
            </a:r>
            <a:r>
              <a:rPr lang="en-US" sz="1600" i="1" dirty="0">
                <a:effectLst/>
                <a:ea typeface="Calibri" panose="020F0502020204030204" pitchFamily="34" charset="0"/>
              </a:rPr>
              <a:t> </a:t>
            </a:r>
            <a:r>
              <a:rPr lang="en-US" sz="1600" i="1" dirty="0" err="1">
                <a:effectLst/>
                <a:ea typeface="Calibri" panose="020F0502020204030204" pitchFamily="34" charset="0"/>
              </a:rPr>
              <a:t>personʼ</a:t>
            </a:r>
            <a:r>
              <a:rPr lang="en-US" sz="1600" i="1" dirty="0">
                <a:effectLst/>
                <a:ea typeface="Calibri" panose="020F0502020204030204" pitchFamily="34" charset="0"/>
              </a:rPr>
              <a:t> would do”)</a:t>
            </a:r>
            <a:endParaRPr lang="de-AT" sz="1600" i="1" dirty="0">
              <a:effectLst/>
              <a:ea typeface="Calibri" panose="020F0502020204030204" pitchFamily="34" charset="0"/>
            </a:endParaRPr>
          </a:p>
        </p:txBody>
      </p:sp>
      <p:sp>
        <p:nvSpPr>
          <p:cNvPr id="37" name="Rechteck: abgerundete Ecken 36">
            <a:extLst>
              <a:ext uri="{FF2B5EF4-FFF2-40B4-BE49-F238E27FC236}">
                <a16:creationId xmlns:a16="http://schemas.microsoft.com/office/drawing/2014/main" id="{02349087-D78D-1A35-739D-94AD352CE6CA}"/>
              </a:ext>
            </a:extLst>
          </p:cNvPr>
          <p:cNvSpPr/>
          <p:nvPr/>
        </p:nvSpPr>
        <p:spPr>
          <a:xfrm>
            <a:off x="7194884" y="2791297"/>
            <a:ext cx="3737810" cy="6898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1000"/>
              </a:spcAft>
            </a:pPr>
            <a:r>
              <a:rPr lang="en-US" sz="1600" b="1" dirty="0">
                <a:effectLst/>
                <a:ea typeface="Calibri" panose="020F0502020204030204" pitchFamily="34" charset="0"/>
              </a:rPr>
              <a:t>Care-oriented</a:t>
            </a:r>
            <a:br>
              <a:rPr lang="en-US" sz="1600" dirty="0">
                <a:effectLst/>
                <a:ea typeface="Calibri" panose="020F0502020204030204" pitchFamily="34" charset="0"/>
              </a:rPr>
            </a:br>
            <a:r>
              <a:rPr lang="en-US" sz="1400" i="1" dirty="0">
                <a:effectLst/>
                <a:ea typeface="Calibri" panose="020F0502020204030204" pitchFamily="34" charset="0"/>
              </a:rPr>
              <a:t>(“doing what shows care to people that are close to me”)</a:t>
            </a:r>
            <a:endParaRPr lang="de-AT" sz="1400" i="1" dirty="0">
              <a:effectLst/>
              <a:ea typeface="Calibri" panose="020F0502020204030204" pitchFamily="34" charset="0"/>
            </a:endParaRPr>
          </a:p>
        </p:txBody>
      </p:sp>
      <p:sp>
        <p:nvSpPr>
          <p:cNvPr id="39" name="Rechteck: abgerundete Ecken 38">
            <a:extLst>
              <a:ext uri="{FF2B5EF4-FFF2-40B4-BE49-F238E27FC236}">
                <a16:creationId xmlns:a16="http://schemas.microsoft.com/office/drawing/2014/main" id="{344F85B3-74C4-05C6-C362-D3EEC84D7D6B}"/>
              </a:ext>
            </a:extLst>
          </p:cNvPr>
          <p:cNvSpPr/>
          <p:nvPr/>
        </p:nvSpPr>
        <p:spPr>
          <a:xfrm>
            <a:off x="7194884" y="3765183"/>
            <a:ext cx="3737810" cy="58553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1000"/>
              </a:spcAft>
            </a:pPr>
            <a:r>
              <a:rPr lang="en-US" sz="1600" b="1" dirty="0">
                <a:effectLst/>
                <a:ea typeface="Calibri" panose="020F0502020204030204" pitchFamily="34" charset="0"/>
              </a:rPr>
              <a:t>Egoistic</a:t>
            </a:r>
            <a:br>
              <a:rPr lang="en-US" sz="1600" b="1" dirty="0">
                <a:effectLst/>
                <a:ea typeface="Calibri" panose="020F0502020204030204" pitchFamily="34" charset="0"/>
              </a:rPr>
            </a:br>
            <a:r>
              <a:rPr lang="en-US" sz="1600" i="1" dirty="0">
                <a:effectLst/>
                <a:ea typeface="Calibri" panose="020F0502020204030204" pitchFamily="34" charset="0"/>
              </a:rPr>
              <a:t>(“doing what is personally beneficial”)</a:t>
            </a:r>
            <a:endParaRPr lang="de-AT" sz="1600" i="1" dirty="0">
              <a:effectLst/>
              <a:ea typeface="Calibri" panose="020F0502020204030204" pitchFamily="34" charset="0"/>
            </a:endParaRPr>
          </a:p>
        </p:txBody>
      </p:sp>
      <p:sp>
        <p:nvSpPr>
          <p:cNvPr id="40" name="Rechteck: abgerundete Ecken 39">
            <a:extLst>
              <a:ext uri="{FF2B5EF4-FFF2-40B4-BE49-F238E27FC236}">
                <a16:creationId xmlns:a16="http://schemas.microsoft.com/office/drawing/2014/main" id="{F6B5C47E-3FFE-8E6F-BB34-5E92FF75DCA2}"/>
              </a:ext>
            </a:extLst>
          </p:cNvPr>
          <p:cNvSpPr/>
          <p:nvPr/>
        </p:nvSpPr>
        <p:spPr>
          <a:xfrm>
            <a:off x="4263189" y="4866459"/>
            <a:ext cx="2807366" cy="58553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1000"/>
              </a:spcAft>
            </a:pPr>
            <a:r>
              <a:rPr lang="en-US" sz="1600" b="1" dirty="0">
                <a:effectLst/>
                <a:ea typeface="Calibri" panose="020F0502020204030204" pitchFamily="34" charset="0"/>
              </a:rPr>
              <a:t>Justice-driven </a:t>
            </a:r>
            <a:br>
              <a:rPr lang="en-US" sz="1600" dirty="0">
                <a:effectLst/>
                <a:ea typeface="Calibri" panose="020F0502020204030204" pitchFamily="34" charset="0"/>
              </a:rPr>
            </a:br>
            <a:r>
              <a:rPr lang="en-US" sz="1600" i="1" dirty="0">
                <a:effectLst/>
                <a:ea typeface="Calibri" panose="020F0502020204030204" pitchFamily="34" charset="0"/>
              </a:rPr>
              <a:t>(“doing what is fair”)</a:t>
            </a:r>
            <a:endParaRPr lang="de-AT" sz="1600" i="1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496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150702" y="298052"/>
            <a:ext cx="44058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Focus on </a:t>
            </a:r>
            <a:r>
              <a:rPr lang="de-DE" sz="3600" dirty="0" err="1">
                <a:solidFill>
                  <a:schemeClr val="bg1"/>
                </a:solidFill>
              </a:rPr>
              <a:t>sustainability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11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95536" y="6673334"/>
            <a:ext cx="175080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Source: Pittino (2022). Picture </a:t>
            </a:r>
            <a:r>
              <a:rPr lang="de-DE" sz="600" dirty="0" err="1"/>
              <a:t>credit</a:t>
            </a:r>
            <a:r>
              <a:rPr lang="de-DE" sz="600" dirty="0"/>
              <a:t>: pixabay.com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DFB698A-21EF-B032-5724-C11D9D9C2C0F}"/>
              </a:ext>
            </a:extLst>
          </p:cNvPr>
          <p:cNvSpPr txBox="1"/>
          <p:nvPr/>
        </p:nvSpPr>
        <p:spPr>
          <a:xfrm>
            <a:off x="4010591" y="1277203"/>
            <a:ext cx="3616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dirty="0"/>
              <a:t>THE </a:t>
            </a:r>
            <a:r>
              <a:rPr lang="de-AT" sz="2400" b="1" dirty="0" err="1"/>
              <a:t>ʻTRIPLE</a:t>
            </a:r>
            <a:r>
              <a:rPr lang="de-AT" sz="2400" b="1" dirty="0"/>
              <a:t> BOTTOM </a:t>
            </a:r>
            <a:r>
              <a:rPr lang="de-AT" sz="2400" b="1" dirty="0" err="1"/>
              <a:t>LINEʼ</a:t>
            </a:r>
            <a:endParaRPr lang="de-AT" sz="2400" b="1" dirty="0"/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36C3A823-68CC-5C55-8947-298C41F82094}"/>
              </a:ext>
            </a:extLst>
          </p:cNvPr>
          <p:cNvGrpSpPr/>
          <p:nvPr/>
        </p:nvGrpSpPr>
        <p:grpSpPr>
          <a:xfrm>
            <a:off x="4221985" y="1952743"/>
            <a:ext cx="3030793" cy="3901691"/>
            <a:chOff x="4221985" y="1952743"/>
            <a:chExt cx="3030793" cy="3901691"/>
          </a:xfrm>
        </p:grpSpPr>
        <p:sp>
          <p:nvSpPr>
            <p:cNvPr id="48" name="Rechteck 47">
              <a:extLst>
                <a:ext uri="{FF2B5EF4-FFF2-40B4-BE49-F238E27FC236}">
                  <a16:creationId xmlns:a16="http://schemas.microsoft.com/office/drawing/2014/main" id="{0B9C7ADB-7CC7-36B5-13B2-5930D6F89344}"/>
                </a:ext>
              </a:extLst>
            </p:cNvPr>
            <p:cNvSpPr/>
            <p:nvPr/>
          </p:nvSpPr>
          <p:spPr>
            <a:xfrm>
              <a:off x="4221985" y="3655285"/>
              <a:ext cx="3030793" cy="97339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b="1" dirty="0"/>
                <a:t>ENVIRONMENTAL </a:t>
              </a:r>
            </a:p>
            <a:p>
              <a:pPr algn="ctr"/>
              <a:r>
                <a:rPr lang="de-DE" sz="2000" b="1" dirty="0"/>
                <a:t>SUSTAINABILITY</a:t>
              </a:r>
              <a:endParaRPr lang="de-DE" sz="2000" dirty="0"/>
            </a:p>
          </p:txBody>
        </p:sp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C6EC3805-DDB8-03BB-8DDB-79A67D56634A}"/>
                </a:ext>
              </a:extLst>
            </p:cNvPr>
            <p:cNvSpPr txBox="1"/>
            <p:nvPr/>
          </p:nvSpPr>
          <p:spPr>
            <a:xfrm>
              <a:off x="4276063" y="4777216"/>
              <a:ext cx="293279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preserving and restoring the</a:t>
              </a:r>
              <a:br>
                <a:rPr lang="en-US" sz="1600" dirty="0"/>
              </a:br>
              <a:r>
                <a:rPr lang="en-US" sz="1600" dirty="0"/>
                <a:t>ecological system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environmentally responsible</a:t>
              </a:r>
              <a:br>
                <a:rPr lang="en-US" sz="1600" dirty="0"/>
              </a:br>
              <a:r>
                <a:rPr lang="en-US" sz="1600" dirty="0"/>
                <a:t>practices</a:t>
              </a:r>
              <a:endParaRPr lang="de-DE" sz="1600" dirty="0"/>
            </a:p>
          </p:txBody>
        </p:sp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8C49A9F7-AD8F-CE8D-CA8C-D66DC49EB3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25" r="40543" b="14189"/>
            <a:stretch/>
          </p:blipFill>
          <p:spPr>
            <a:xfrm>
              <a:off x="4221985" y="1952743"/>
              <a:ext cx="3030793" cy="1628273"/>
            </a:xfrm>
            <a:prstGeom prst="rect">
              <a:avLst/>
            </a:prstGeom>
          </p:spPr>
        </p:pic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0315E523-00FB-B5EF-292F-0FC5D35A2F9E}"/>
              </a:ext>
            </a:extLst>
          </p:cNvPr>
          <p:cNvGrpSpPr/>
          <p:nvPr/>
        </p:nvGrpSpPr>
        <p:grpSpPr>
          <a:xfrm>
            <a:off x="7464172" y="1952743"/>
            <a:ext cx="3203890" cy="3661790"/>
            <a:chOff x="7464172" y="1952743"/>
            <a:chExt cx="3203890" cy="3661790"/>
          </a:xfrm>
        </p:grpSpPr>
        <p:grpSp>
          <p:nvGrpSpPr>
            <p:cNvPr id="43" name="Gruppieren 42">
              <a:extLst>
                <a:ext uri="{FF2B5EF4-FFF2-40B4-BE49-F238E27FC236}">
                  <a16:creationId xmlns:a16="http://schemas.microsoft.com/office/drawing/2014/main" id="{4CBA592F-C0F9-0BD6-C9F5-2A63322D1379}"/>
                </a:ext>
              </a:extLst>
            </p:cNvPr>
            <p:cNvGrpSpPr/>
            <p:nvPr/>
          </p:nvGrpSpPr>
          <p:grpSpPr>
            <a:xfrm>
              <a:off x="7464172" y="3655285"/>
              <a:ext cx="3203890" cy="1959248"/>
              <a:chOff x="7619476" y="2927691"/>
              <a:chExt cx="3203890" cy="1959248"/>
            </a:xfrm>
          </p:grpSpPr>
          <p:sp>
            <p:nvSpPr>
              <p:cNvPr id="45" name="Rechteck 44">
                <a:extLst>
                  <a:ext uri="{FF2B5EF4-FFF2-40B4-BE49-F238E27FC236}">
                    <a16:creationId xmlns:a16="http://schemas.microsoft.com/office/drawing/2014/main" id="{97A45B04-8F18-5165-61F2-7F1C8B4BD3BC}"/>
                  </a:ext>
                </a:extLst>
              </p:cNvPr>
              <p:cNvSpPr/>
              <p:nvPr/>
            </p:nvSpPr>
            <p:spPr>
              <a:xfrm>
                <a:off x="7619476" y="2927691"/>
                <a:ext cx="3030793" cy="97339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000" b="1" dirty="0"/>
                  <a:t>ECONOMIC </a:t>
                </a:r>
              </a:p>
              <a:p>
                <a:pPr algn="ctr"/>
                <a:r>
                  <a:rPr lang="de-DE" sz="2000" b="1" dirty="0"/>
                  <a:t>SUSTAINABILITY</a:t>
                </a:r>
                <a:endParaRPr lang="de-DE" sz="2000" dirty="0"/>
              </a:p>
            </p:txBody>
          </p:sp>
          <p:sp>
            <p:nvSpPr>
              <p:cNvPr id="46" name="Textfeld 45">
                <a:extLst>
                  <a:ext uri="{FF2B5EF4-FFF2-40B4-BE49-F238E27FC236}">
                    <a16:creationId xmlns:a16="http://schemas.microsoft.com/office/drawing/2014/main" id="{F93FE993-B91D-7DF6-CEC8-0CAEEBDDF29D}"/>
                  </a:ext>
                </a:extLst>
              </p:cNvPr>
              <p:cNvSpPr txBox="1"/>
              <p:nvPr/>
            </p:nvSpPr>
            <p:spPr>
              <a:xfrm>
                <a:off x="7619476" y="4055942"/>
                <a:ext cx="320389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pursue the creation of net</a:t>
                </a:r>
                <a:br>
                  <a:rPr lang="en-US" sz="1600" dirty="0"/>
                </a:br>
                <a:r>
                  <a:rPr lang="en-US" sz="1600" dirty="0"/>
                  <a:t>economic value that is necessary</a:t>
                </a:r>
                <a:br>
                  <a:rPr lang="en-US" sz="1600" dirty="0"/>
                </a:br>
                <a:r>
                  <a:rPr lang="en-US" sz="1600" dirty="0"/>
                  <a:t>for the organization to survive</a:t>
                </a:r>
                <a:endParaRPr lang="de-DE" sz="1600" dirty="0"/>
              </a:p>
            </p:txBody>
          </p:sp>
        </p:grpSp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8D1CBB7B-932B-565C-64BB-D1D680A313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91"/>
            <a:stretch/>
          </p:blipFill>
          <p:spPr>
            <a:xfrm>
              <a:off x="7464172" y="1952743"/>
              <a:ext cx="3030793" cy="1628273"/>
            </a:xfrm>
            <a:prstGeom prst="rect">
              <a:avLst/>
            </a:prstGeom>
          </p:spPr>
        </p:pic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D9870AA3-3D38-9AF1-F676-A2314A5297BD}"/>
              </a:ext>
            </a:extLst>
          </p:cNvPr>
          <p:cNvGrpSpPr/>
          <p:nvPr/>
        </p:nvGrpSpPr>
        <p:grpSpPr>
          <a:xfrm>
            <a:off x="897172" y="1945626"/>
            <a:ext cx="3113419" cy="3854739"/>
            <a:chOff x="897172" y="1945626"/>
            <a:chExt cx="3113419" cy="3854739"/>
          </a:xfrm>
        </p:grpSpPr>
        <p:grpSp>
          <p:nvGrpSpPr>
            <p:cNvPr id="52" name="Gruppieren 51">
              <a:extLst>
                <a:ext uri="{FF2B5EF4-FFF2-40B4-BE49-F238E27FC236}">
                  <a16:creationId xmlns:a16="http://schemas.microsoft.com/office/drawing/2014/main" id="{0750339E-E6B0-1A96-57C3-564768969A16}"/>
                </a:ext>
              </a:extLst>
            </p:cNvPr>
            <p:cNvGrpSpPr/>
            <p:nvPr/>
          </p:nvGrpSpPr>
          <p:grpSpPr>
            <a:xfrm>
              <a:off x="897172" y="3655285"/>
              <a:ext cx="3113419" cy="2145080"/>
              <a:chOff x="1081973" y="2710664"/>
              <a:chExt cx="3113419" cy="2145080"/>
            </a:xfrm>
          </p:grpSpPr>
          <p:sp>
            <p:nvSpPr>
              <p:cNvPr id="55" name="Rechteck 54">
                <a:extLst>
                  <a:ext uri="{FF2B5EF4-FFF2-40B4-BE49-F238E27FC236}">
                    <a16:creationId xmlns:a16="http://schemas.microsoft.com/office/drawing/2014/main" id="{3F2745FD-359E-DE19-941A-B1F4C702DFF2}"/>
                  </a:ext>
                </a:extLst>
              </p:cNvPr>
              <p:cNvSpPr/>
              <p:nvPr/>
            </p:nvSpPr>
            <p:spPr>
              <a:xfrm>
                <a:off x="1164599" y="2710664"/>
                <a:ext cx="3030793" cy="97339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000" b="1" dirty="0"/>
                  <a:t>SOCIAL </a:t>
                </a:r>
              </a:p>
              <a:p>
                <a:pPr algn="ctr"/>
                <a:r>
                  <a:rPr lang="de-DE" sz="2000" b="1" dirty="0"/>
                  <a:t>SUSTAINABILITY</a:t>
                </a:r>
                <a:endParaRPr lang="de-DE" sz="2000" dirty="0"/>
              </a:p>
            </p:txBody>
          </p:sp>
          <p:sp>
            <p:nvSpPr>
              <p:cNvPr id="56" name="Textfeld 55">
                <a:extLst>
                  <a:ext uri="{FF2B5EF4-FFF2-40B4-BE49-F238E27FC236}">
                    <a16:creationId xmlns:a16="http://schemas.microsoft.com/office/drawing/2014/main" id="{99C4FA7B-9D19-6DC8-E965-63F8F77A449D}"/>
                  </a:ext>
                </a:extLst>
              </p:cNvPr>
              <p:cNvSpPr txBox="1"/>
              <p:nvPr/>
            </p:nvSpPr>
            <p:spPr>
              <a:xfrm>
                <a:off x="1081973" y="3778526"/>
                <a:ext cx="2743187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create and distribute value </a:t>
                </a:r>
                <a:br>
                  <a:rPr lang="en-US" sz="1600" dirty="0"/>
                </a:br>
                <a:r>
                  <a:rPr lang="en-US" sz="1600" dirty="0"/>
                  <a:t>for the good of society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fair exchange of resources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caring for the community</a:t>
                </a:r>
                <a:endParaRPr lang="de-DE" sz="1600" dirty="0"/>
              </a:p>
            </p:txBody>
          </p:sp>
        </p:grpSp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B97620F2-9691-F410-925E-123AE6CC30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619" b="6373"/>
            <a:stretch/>
          </p:blipFill>
          <p:spPr>
            <a:xfrm>
              <a:off x="979797" y="1945626"/>
              <a:ext cx="3030793" cy="16282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373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150702" y="298052"/>
            <a:ext cx="114281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Sustainability-related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leadership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behaviors</a:t>
            </a:r>
            <a:r>
              <a:rPr lang="de-DE" sz="3600" dirty="0">
                <a:solidFill>
                  <a:schemeClr val="bg1"/>
                </a:solidFill>
              </a:rPr>
              <a:t> and </a:t>
            </a:r>
            <a:r>
              <a:rPr lang="de-DE" sz="3600" dirty="0" err="1">
                <a:solidFill>
                  <a:schemeClr val="bg1"/>
                </a:solidFill>
              </a:rPr>
              <a:t>competences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12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95536" y="6673334"/>
            <a:ext cx="753764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Source: Pittino (2022), </a:t>
            </a:r>
            <a:r>
              <a:rPr lang="de-DE" sz="600" dirty="0" err="1"/>
              <a:t>inspired</a:t>
            </a:r>
            <a:r>
              <a:rPr lang="de-DE" sz="600" dirty="0"/>
              <a:t> </a:t>
            </a:r>
            <a:r>
              <a:rPr lang="de-DE" sz="600" dirty="0" err="1"/>
              <a:t>by</a:t>
            </a:r>
            <a:r>
              <a:rPr lang="de-DE" sz="600" dirty="0"/>
              <a:t> </a:t>
            </a:r>
            <a:r>
              <a:rPr lang="en-US" sz="600" dirty="0" err="1"/>
              <a:t>DʼAmato</a:t>
            </a:r>
            <a:r>
              <a:rPr lang="en-US" sz="600" dirty="0"/>
              <a:t>, A., Eckert, R., Ireland, J., Quinn, L., &amp; Van </a:t>
            </a:r>
            <a:r>
              <a:rPr lang="en-US" sz="600" dirty="0" err="1"/>
              <a:t>Velsor</a:t>
            </a:r>
            <a:r>
              <a:rPr lang="en-US" sz="600" dirty="0"/>
              <a:t>, E. (2010). Leadership practices for corporate global responsibility. </a:t>
            </a:r>
            <a:r>
              <a:rPr lang="en-US" sz="600" i="1" dirty="0"/>
              <a:t>Journal of Global Responsibility, 1</a:t>
            </a:r>
            <a:r>
              <a:rPr lang="en-US" sz="600" dirty="0"/>
              <a:t>(2), 225–249; </a:t>
            </a:r>
            <a:r>
              <a:rPr lang="de-DE" sz="600" dirty="0"/>
              <a:t>. Picture </a:t>
            </a:r>
            <a:r>
              <a:rPr lang="de-DE" sz="600" dirty="0" err="1"/>
              <a:t>credit</a:t>
            </a:r>
            <a:r>
              <a:rPr lang="de-DE" sz="600" dirty="0"/>
              <a:t>: pixabay.com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C49A9F7-AD8F-CE8D-CA8C-D66DC49EB3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5" r="40543" b="14189"/>
          <a:stretch/>
        </p:blipFill>
        <p:spPr>
          <a:xfrm>
            <a:off x="2050632" y="3014924"/>
            <a:ext cx="2822993" cy="1516634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8D1CBB7B-932B-565C-64BB-D1D680A313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1"/>
          <a:stretch/>
        </p:blipFill>
        <p:spPr>
          <a:xfrm>
            <a:off x="2050628" y="4531558"/>
            <a:ext cx="2822997" cy="1516636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B97620F2-9691-F410-925E-123AE6CC30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9" b="6373"/>
          <a:stretch/>
        </p:blipFill>
        <p:spPr>
          <a:xfrm>
            <a:off x="2050630" y="1498290"/>
            <a:ext cx="2822995" cy="1516634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0AFDA461-A111-860E-2B06-78B4277B4148}"/>
              </a:ext>
            </a:extLst>
          </p:cNvPr>
          <p:cNvGrpSpPr/>
          <p:nvPr/>
        </p:nvGrpSpPr>
        <p:grpSpPr>
          <a:xfrm>
            <a:off x="5045241" y="1498290"/>
            <a:ext cx="3405228" cy="2194971"/>
            <a:chOff x="5045241" y="1498290"/>
            <a:chExt cx="3405228" cy="2194971"/>
          </a:xfrm>
        </p:grpSpPr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23E5FB1B-3F09-0A7E-BBBA-D35164585276}"/>
                </a:ext>
              </a:extLst>
            </p:cNvPr>
            <p:cNvSpPr/>
            <p:nvPr/>
          </p:nvSpPr>
          <p:spPr>
            <a:xfrm>
              <a:off x="5133473" y="1498290"/>
              <a:ext cx="3152274" cy="52501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1000"/>
                </a:spcAft>
              </a:pPr>
              <a:r>
                <a:rPr lang="de-AT" sz="2000" b="1" dirty="0"/>
                <a:t>Leadership </a:t>
              </a:r>
              <a:r>
                <a:rPr lang="de-AT" sz="2000" b="1" dirty="0" err="1"/>
                <a:t>behaviors</a:t>
              </a:r>
              <a:endParaRPr lang="de-AT" sz="2000" b="1" dirty="0"/>
            </a:p>
          </p:txBody>
        </p:sp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3BC168FC-611F-6E47-A8F1-1255D8629B85}"/>
                </a:ext>
              </a:extLst>
            </p:cNvPr>
            <p:cNvSpPr txBox="1"/>
            <p:nvPr/>
          </p:nvSpPr>
          <p:spPr>
            <a:xfrm>
              <a:off x="5045241" y="2123601"/>
              <a:ext cx="3405228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promoting a </a:t>
              </a:r>
              <a:r>
                <a:rPr lang="en-US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sustainable vision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defining </a:t>
              </a:r>
              <a:r>
                <a:rPr lang="en-US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measurable outcomes </a:t>
              </a:r>
              <a:r>
                <a: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for </a:t>
              </a:r>
              <a:br>
                <a: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social responsibility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engaging and empowering diverse </a:t>
              </a:r>
              <a:br>
                <a: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US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stakeholders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setting clear </a:t>
              </a:r>
              <a:r>
                <a:rPr lang="en-US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ethical standards</a:t>
              </a:r>
              <a:endParaRPr lang="de-AT" sz="1600" b="1" dirty="0"/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1721877-B945-C47B-ABD0-66C1B66F1BB6}"/>
              </a:ext>
            </a:extLst>
          </p:cNvPr>
          <p:cNvGrpSpPr/>
          <p:nvPr/>
        </p:nvGrpSpPr>
        <p:grpSpPr>
          <a:xfrm>
            <a:off x="5133473" y="4120180"/>
            <a:ext cx="4097917" cy="1948750"/>
            <a:chOff x="5133473" y="4120180"/>
            <a:chExt cx="4097917" cy="1948750"/>
          </a:xfrm>
        </p:grpSpPr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C518EFD9-DB58-C02B-3A04-6920E3E5D42E}"/>
                </a:ext>
              </a:extLst>
            </p:cNvPr>
            <p:cNvSpPr/>
            <p:nvPr/>
          </p:nvSpPr>
          <p:spPr>
            <a:xfrm>
              <a:off x="5133473" y="4120180"/>
              <a:ext cx="3152274" cy="52501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1000"/>
                </a:spcAft>
              </a:pPr>
              <a:r>
                <a:rPr lang="de-AT" sz="2000" b="1" dirty="0"/>
                <a:t>Leadership </a:t>
              </a:r>
              <a:r>
                <a:rPr lang="de-AT" sz="2000" b="1" dirty="0" err="1"/>
                <a:t>competences</a:t>
              </a:r>
              <a:endParaRPr lang="de-AT" sz="2000" b="1" dirty="0"/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3F7E3678-D17C-A209-749C-D90C1C1F1D1D}"/>
                </a:ext>
              </a:extLst>
            </p:cNvPr>
            <p:cNvSpPr txBox="1"/>
            <p:nvPr/>
          </p:nvSpPr>
          <p:spPr>
            <a:xfrm>
              <a:off x="5133473" y="4745491"/>
              <a:ext cx="4097917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systems-thinking</a:t>
              </a:r>
              <a:r>
                <a: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attitude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>
                  <a:latin typeface="Calibri" panose="020F0502020204030204" pitchFamily="34" charset="0"/>
                  <a:cs typeface="Times New Roman" panose="02020603050405020304" pitchFamily="18" charset="0"/>
                </a:rPr>
                <a:t>relationship-buildin</a:t>
              </a:r>
              <a:r>
                <a:rPr lang="en-US" sz="16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g capabilities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a </a:t>
              </a:r>
              <a:r>
                <a:rPr lang="en-US" sz="1600" b="1" dirty="0">
                  <a:latin typeface="Calibri" panose="020F0502020204030204" pitchFamily="34" charset="0"/>
                  <a:cs typeface="Times New Roman" panose="02020603050405020304" pitchFamily="18" charset="0"/>
                </a:rPr>
                <a:t>sustainability mindset </a:t>
              </a:r>
              <a:r>
                <a:rPr lang="en-US" sz="16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(nurturing </a:t>
              </a:r>
              <a:br>
                <a:rPr lang="en-US" sz="1600" dirty="0">
                  <a:latin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US" sz="16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a strong sense of purpose and commitment</a:t>
              </a:r>
              <a:br>
                <a:rPr lang="en-US" sz="1600" dirty="0">
                  <a:latin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US" sz="16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in the team to meet the triple bottom line</a:t>
              </a:r>
              <a:endParaRPr lang="de-AT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9323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150702" y="298052"/>
            <a:ext cx="38879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The inclusive </a:t>
            </a:r>
            <a:r>
              <a:rPr lang="de-DE" sz="3600" dirty="0" err="1">
                <a:solidFill>
                  <a:schemeClr val="bg1"/>
                </a:solidFill>
              </a:rPr>
              <a:t>leader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13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95535" y="6673334"/>
            <a:ext cx="1134728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/>
              <a:t>Source: </a:t>
            </a:r>
            <a:r>
              <a:rPr lang="de-DE" sz="600" dirty="0" err="1"/>
              <a:t>based</a:t>
            </a:r>
            <a:r>
              <a:rPr lang="de-DE" sz="600" dirty="0"/>
              <a:t> on </a:t>
            </a:r>
            <a:r>
              <a:rPr lang="de-DE" sz="600" dirty="0" err="1"/>
              <a:t>contents</a:t>
            </a:r>
            <a:r>
              <a:rPr lang="de-DE" sz="600" dirty="0"/>
              <a:t> in </a:t>
            </a:r>
            <a:r>
              <a:rPr lang="en-US" sz="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Bourke, J., Titus, A., &amp; </a:t>
            </a:r>
            <a:r>
              <a:rPr lang="en-US" sz="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Espedido</a:t>
            </a:r>
            <a:r>
              <a:rPr lang="en-US" sz="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A. (2020). The key to inclusive leadership. </a:t>
            </a:r>
            <a:r>
              <a:rPr lang="en-US" sz="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Harvard Business Review</a:t>
            </a:r>
            <a:r>
              <a:rPr lang="en-US" sz="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" u="none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https://hbr.org/2020/03/the-key-to-inclusive-leadership</a:t>
            </a:r>
            <a:r>
              <a:rPr lang="en-US" sz="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published March 6 2020, accessed July 3 2022.</a:t>
            </a:r>
            <a:endParaRPr lang="de-AT" sz="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18FDFCE7-CCC9-AEEA-B76C-6E7585469438}"/>
              </a:ext>
            </a:extLst>
          </p:cNvPr>
          <p:cNvGrpSpPr/>
          <p:nvPr/>
        </p:nvGrpSpPr>
        <p:grpSpPr>
          <a:xfrm>
            <a:off x="2166685" y="1665531"/>
            <a:ext cx="9372101" cy="1604241"/>
            <a:chOff x="1119436" y="2302013"/>
            <a:chExt cx="9372101" cy="1604241"/>
          </a:xfrm>
        </p:grpSpPr>
        <p:grpSp>
          <p:nvGrpSpPr>
            <p:cNvPr id="43" name="Gruppieren 42">
              <a:extLst>
                <a:ext uri="{FF2B5EF4-FFF2-40B4-BE49-F238E27FC236}">
                  <a16:creationId xmlns:a16="http://schemas.microsoft.com/office/drawing/2014/main" id="{3B911D6C-8693-A7E4-0790-119986013983}"/>
                </a:ext>
              </a:extLst>
            </p:cNvPr>
            <p:cNvGrpSpPr/>
            <p:nvPr/>
          </p:nvGrpSpPr>
          <p:grpSpPr>
            <a:xfrm>
              <a:off x="1787823" y="2302013"/>
              <a:ext cx="8703714" cy="1604241"/>
              <a:chOff x="585142" y="1949136"/>
              <a:chExt cx="8703714" cy="1604241"/>
            </a:xfrm>
          </p:grpSpPr>
          <p:sp>
            <p:nvSpPr>
              <p:cNvPr id="46" name="Rechteck 45">
                <a:extLst>
                  <a:ext uri="{FF2B5EF4-FFF2-40B4-BE49-F238E27FC236}">
                    <a16:creationId xmlns:a16="http://schemas.microsoft.com/office/drawing/2014/main" id="{F6675FD6-8F90-2438-A207-715E91716976}"/>
                  </a:ext>
                </a:extLst>
              </p:cNvPr>
              <p:cNvSpPr/>
              <p:nvPr/>
            </p:nvSpPr>
            <p:spPr>
              <a:xfrm>
                <a:off x="585142" y="1949136"/>
                <a:ext cx="8703714" cy="1604241"/>
              </a:xfrm>
              <a:prstGeom prst="rect">
                <a:avLst/>
              </a:prstGeom>
              <a:solidFill>
                <a:srgbClr val="DAE2F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de-DE" sz="4000" dirty="0">
                    <a:solidFill>
                      <a:schemeClr val="tx1"/>
                    </a:solidFill>
                  </a:rPr>
                  <a:t>  </a:t>
                </a:r>
              </a:p>
            </p:txBody>
          </p:sp>
          <p:sp>
            <p:nvSpPr>
              <p:cNvPr id="47" name="Textfeld 46">
                <a:extLst>
                  <a:ext uri="{FF2B5EF4-FFF2-40B4-BE49-F238E27FC236}">
                    <a16:creationId xmlns:a16="http://schemas.microsoft.com/office/drawing/2014/main" id="{BAF54527-9E74-9240-994E-04377DF974D4}"/>
                  </a:ext>
                </a:extLst>
              </p:cNvPr>
              <p:cNvSpPr txBox="1"/>
              <p:nvPr/>
            </p:nvSpPr>
            <p:spPr>
              <a:xfrm>
                <a:off x="717773" y="2205464"/>
                <a:ext cx="843845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Inclusion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in organizations and in society, consists of </a:t>
                </a:r>
                <a:r>
                  <a:rPr lang="en-US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providing </a:t>
                </a:r>
                <a:br>
                  <a:rPr lang="en-US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fair access to opportunities and resources for people who </a:t>
                </a:r>
                <a:br>
                  <a:rPr lang="en-US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might otherwise be excluded or marginalized.</a:t>
                </a:r>
                <a:endParaRPr lang="de-DE" sz="3200" dirty="0"/>
              </a:p>
            </p:txBody>
          </p:sp>
        </p:grpSp>
        <p:sp>
          <p:nvSpPr>
            <p:cNvPr id="44" name="Rechteck 43">
              <a:extLst>
                <a:ext uri="{FF2B5EF4-FFF2-40B4-BE49-F238E27FC236}">
                  <a16:creationId xmlns:a16="http://schemas.microsoft.com/office/drawing/2014/main" id="{9B9D5CA3-BDF7-A660-0CD6-23014488CFC7}"/>
                </a:ext>
              </a:extLst>
            </p:cNvPr>
            <p:cNvSpPr/>
            <p:nvPr/>
          </p:nvSpPr>
          <p:spPr>
            <a:xfrm>
              <a:off x="1119436" y="2302013"/>
              <a:ext cx="751186" cy="1604240"/>
            </a:xfrm>
            <a:prstGeom prst="rect">
              <a:avLst/>
            </a:prstGeom>
            <a:solidFill>
              <a:srgbClr val="1C7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45" name="Textfeld 44">
              <a:extLst>
                <a:ext uri="{FF2B5EF4-FFF2-40B4-BE49-F238E27FC236}">
                  <a16:creationId xmlns:a16="http://schemas.microsoft.com/office/drawing/2014/main" id="{CB746D93-BCFA-A234-79BA-FF069211A16A}"/>
                </a:ext>
              </a:extLst>
            </p:cNvPr>
            <p:cNvSpPr txBox="1"/>
            <p:nvPr/>
          </p:nvSpPr>
          <p:spPr>
            <a:xfrm rot="16200000">
              <a:off x="824258" y="2946360"/>
              <a:ext cx="13051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>
                  <a:solidFill>
                    <a:schemeClr val="bg1"/>
                  </a:solidFill>
                </a:rPr>
                <a:t>DEFINITION</a:t>
              </a:r>
            </a:p>
          </p:txBody>
        </p:sp>
      </p:grpSp>
      <p:sp>
        <p:nvSpPr>
          <p:cNvPr id="23" name="Ellipse 22">
            <a:extLst>
              <a:ext uri="{FF2B5EF4-FFF2-40B4-BE49-F238E27FC236}">
                <a16:creationId xmlns:a16="http://schemas.microsoft.com/office/drawing/2014/main" id="{C3625470-C64B-5378-4EAB-372F4BCDDC8F}"/>
              </a:ext>
            </a:extLst>
          </p:cNvPr>
          <p:cNvSpPr/>
          <p:nvPr/>
        </p:nvSpPr>
        <p:spPr>
          <a:xfrm>
            <a:off x="197768" y="1502752"/>
            <a:ext cx="1844842" cy="1844842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3A95F964-4EAD-DDA4-D9B4-DD221BAE109F}"/>
              </a:ext>
            </a:extLst>
          </p:cNvPr>
          <p:cNvGrpSpPr/>
          <p:nvPr/>
        </p:nvGrpSpPr>
        <p:grpSpPr>
          <a:xfrm>
            <a:off x="2241595" y="3694852"/>
            <a:ext cx="6530930" cy="2553401"/>
            <a:chOff x="2241595" y="3694852"/>
            <a:chExt cx="6530930" cy="2553401"/>
          </a:xfrm>
        </p:grpSpPr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7DF2B345-3DB5-23FE-7EE6-8F3AFDC89609}"/>
                </a:ext>
              </a:extLst>
            </p:cNvPr>
            <p:cNvSpPr/>
            <p:nvPr/>
          </p:nvSpPr>
          <p:spPr>
            <a:xfrm>
              <a:off x="2241596" y="4270123"/>
              <a:ext cx="3178129" cy="600075"/>
            </a:xfrm>
            <a:prstGeom prst="rect">
              <a:avLst/>
            </a:prstGeom>
            <a:solidFill>
              <a:srgbClr val="1C7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b="1" dirty="0"/>
                <a:t>Visible </a:t>
              </a:r>
              <a:r>
                <a:rPr lang="de-AT" b="1" dirty="0" err="1"/>
                <a:t>commitment</a:t>
              </a:r>
              <a:r>
                <a:rPr lang="de-AT" b="1" dirty="0"/>
                <a:t> </a:t>
              </a:r>
              <a:r>
                <a:rPr lang="de-AT" dirty="0" err="1"/>
                <a:t>to</a:t>
              </a:r>
              <a:r>
                <a:rPr lang="de-AT" dirty="0"/>
                <a:t> </a:t>
              </a:r>
              <a:r>
                <a:rPr lang="de-AT" dirty="0" err="1"/>
                <a:t>promoting</a:t>
              </a:r>
              <a:r>
                <a:rPr lang="de-AT" dirty="0"/>
                <a:t> </a:t>
              </a:r>
              <a:r>
                <a:rPr lang="de-AT" dirty="0" err="1"/>
                <a:t>diversity</a:t>
              </a:r>
              <a:endParaRPr lang="de-AT" dirty="0"/>
            </a:p>
          </p:txBody>
        </p:sp>
        <p:sp>
          <p:nvSpPr>
            <p:cNvPr id="56" name="Rechteck 55">
              <a:extLst>
                <a:ext uri="{FF2B5EF4-FFF2-40B4-BE49-F238E27FC236}">
                  <a16:creationId xmlns:a16="http://schemas.microsoft.com/office/drawing/2014/main" id="{FBE3EE3B-93FF-AE24-F11F-76A5C93CA462}"/>
                </a:ext>
              </a:extLst>
            </p:cNvPr>
            <p:cNvSpPr/>
            <p:nvPr/>
          </p:nvSpPr>
          <p:spPr>
            <a:xfrm>
              <a:off x="2241595" y="4991286"/>
              <a:ext cx="3178129" cy="600075"/>
            </a:xfrm>
            <a:prstGeom prst="rect">
              <a:avLst/>
            </a:prstGeom>
            <a:solidFill>
              <a:srgbClr val="1C7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b="1" dirty="0" err="1"/>
                <a:t>Humility</a:t>
              </a:r>
              <a:r>
                <a:rPr lang="de-AT" dirty="0"/>
                <a:t> (</a:t>
              </a:r>
              <a:r>
                <a:rPr lang="de-AT" dirty="0" err="1"/>
                <a:t>modest</a:t>
              </a:r>
              <a:r>
                <a:rPr lang="de-AT" dirty="0"/>
                <a:t> </a:t>
              </a:r>
              <a:r>
                <a:rPr lang="de-AT" dirty="0" err="1"/>
                <a:t>about</a:t>
              </a:r>
              <a:r>
                <a:rPr lang="de-AT" dirty="0"/>
                <a:t> </a:t>
              </a:r>
              <a:r>
                <a:rPr lang="de-AT" dirty="0" err="1"/>
                <a:t>their</a:t>
              </a:r>
              <a:r>
                <a:rPr lang="de-AT" dirty="0"/>
                <a:t> own </a:t>
              </a:r>
              <a:r>
                <a:rPr lang="de-AT" dirty="0" err="1"/>
                <a:t>capabilities</a:t>
              </a:r>
              <a:r>
                <a:rPr lang="de-AT" dirty="0"/>
                <a:t>)</a:t>
              </a:r>
            </a:p>
          </p:txBody>
        </p:sp>
        <p:sp>
          <p:nvSpPr>
            <p:cNvPr id="57" name="Rechteck 56">
              <a:extLst>
                <a:ext uri="{FF2B5EF4-FFF2-40B4-BE49-F238E27FC236}">
                  <a16:creationId xmlns:a16="http://schemas.microsoft.com/office/drawing/2014/main" id="{26ADE7F9-6CE8-E1BB-E13A-72627083493C}"/>
                </a:ext>
              </a:extLst>
            </p:cNvPr>
            <p:cNvSpPr/>
            <p:nvPr/>
          </p:nvSpPr>
          <p:spPr>
            <a:xfrm>
              <a:off x="2241595" y="5648178"/>
              <a:ext cx="3178129" cy="600075"/>
            </a:xfrm>
            <a:prstGeom prst="rect">
              <a:avLst/>
            </a:prstGeom>
            <a:solidFill>
              <a:srgbClr val="1C7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b="1" dirty="0"/>
                <a:t>Awareness </a:t>
              </a:r>
              <a:r>
                <a:rPr lang="de-AT" b="1" dirty="0" err="1"/>
                <a:t>of</a:t>
              </a:r>
              <a:r>
                <a:rPr lang="de-AT" b="1" dirty="0"/>
                <a:t> </a:t>
              </a:r>
              <a:r>
                <a:rPr lang="de-AT" b="1" dirty="0" err="1"/>
                <a:t>bias</a:t>
              </a:r>
              <a:endParaRPr lang="de-AT" dirty="0"/>
            </a:p>
          </p:txBody>
        </p:sp>
        <p:sp>
          <p:nvSpPr>
            <p:cNvPr id="58" name="Rechteck 57">
              <a:extLst>
                <a:ext uri="{FF2B5EF4-FFF2-40B4-BE49-F238E27FC236}">
                  <a16:creationId xmlns:a16="http://schemas.microsoft.com/office/drawing/2014/main" id="{870B4A2C-97DB-D799-6DD3-7FED9397A4EC}"/>
                </a:ext>
              </a:extLst>
            </p:cNvPr>
            <p:cNvSpPr/>
            <p:nvPr/>
          </p:nvSpPr>
          <p:spPr>
            <a:xfrm>
              <a:off x="5594396" y="4270123"/>
              <a:ext cx="3178129" cy="600075"/>
            </a:xfrm>
            <a:prstGeom prst="rect">
              <a:avLst/>
            </a:prstGeom>
            <a:solidFill>
              <a:srgbClr val="1C7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b="1" dirty="0"/>
                <a:t>Curiosity </a:t>
              </a:r>
              <a:r>
                <a:rPr lang="de-AT" b="1" dirty="0" err="1"/>
                <a:t>about</a:t>
              </a:r>
              <a:r>
                <a:rPr lang="de-AT" b="1" dirty="0"/>
                <a:t> </a:t>
              </a:r>
              <a:r>
                <a:rPr lang="de-AT" b="1" dirty="0" err="1"/>
                <a:t>others</a:t>
              </a:r>
              <a:endParaRPr lang="de-AT" dirty="0"/>
            </a:p>
          </p:txBody>
        </p:sp>
        <p:sp>
          <p:nvSpPr>
            <p:cNvPr id="59" name="Rechteck 58">
              <a:extLst>
                <a:ext uri="{FF2B5EF4-FFF2-40B4-BE49-F238E27FC236}">
                  <a16:creationId xmlns:a16="http://schemas.microsoft.com/office/drawing/2014/main" id="{CC04B82C-AE74-9B90-356F-627A037A3140}"/>
                </a:ext>
              </a:extLst>
            </p:cNvPr>
            <p:cNvSpPr/>
            <p:nvPr/>
          </p:nvSpPr>
          <p:spPr>
            <a:xfrm>
              <a:off x="5594395" y="4991286"/>
              <a:ext cx="3178129" cy="600075"/>
            </a:xfrm>
            <a:prstGeom prst="rect">
              <a:avLst/>
            </a:prstGeom>
            <a:solidFill>
              <a:srgbClr val="1C7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b="1" dirty="0"/>
                <a:t>Cultural </a:t>
              </a:r>
              <a:r>
                <a:rPr lang="de-AT" b="1" dirty="0" err="1"/>
                <a:t>intelligence</a:t>
              </a:r>
              <a:endParaRPr lang="de-AT" dirty="0"/>
            </a:p>
          </p:txBody>
        </p:sp>
        <p:sp>
          <p:nvSpPr>
            <p:cNvPr id="60" name="Rechteck 59">
              <a:extLst>
                <a:ext uri="{FF2B5EF4-FFF2-40B4-BE49-F238E27FC236}">
                  <a16:creationId xmlns:a16="http://schemas.microsoft.com/office/drawing/2014/main" id="{1F9AA90F-F09B-D3E3-FB85-F735954A6CC7}"/>
                </a:ext>
              </a:extLst>
            </p:cNvPr>
            <p:cNvSpPr/>
            <p:nvPr/>
          </p:nvSpPr>
          <p:spPr>
            <a:xfrm>
              <a:off x="5594395" y="5648178"/>
              <a:ext cx="3178129" cy="600075"/>
            </a:xfrm>
            <a:prstGeom prst="rect">
              <a:avLst/>
            </a:prstGeom>
            <a:solidFill>
              <a:srgbClr val="1C7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b="1" dirty="0" err="1"/>
                <a:t>Effective</a:t>
              </a:r>
              <a:r>
                <a:rPr lang="de-AT" b="1" dirty="0"/>
                <a:t> </a:t>
              </a:r>
              <a:r>
                <a:rPr lang="de-AT" b="1" dirty="0" err="1"/>
                <a:t>collaboration</a:t>
              </a:r>
              <a:r>
                <a:rPr lang="de-AT" b="1" dirty="0"/>
                <a:t> </a:t>
              </a:r>
              <a:r>
                <a:rPr lang="de-AT" dirty="0"/>
                <a:t>(</a:t>
              </a:r>
              <a:r>
                <a:rPr lang="de-AT" dirty="0" err="1"/>
                <a:t>empowering</a:t>
              </a:r>
              <a:r>
                <a:rPr lang="de-AT" dirty="0"/>
                <a:t> </a:t>
              </a:r>
              <a:r>
                <a:rPr lang="de-AT" dirty="0" err="1"/>
                <a:t>followers</a:t>
              </a:r>
              <a:r>
                <a:rPr lang="de-AT" dirty="0"/>
                <a:t>)</a:t>
              </a:r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1F9A23D9-4D68-F2AC-8AA2-BD531DE0FDFA}"/>
                </a:ext>
              </a:extLst>
            </p:cNvPr>
            <p:cNvSpPr/>
            <p:nvPr/>
          </p:nvSpPr>
          <p:spPr>
            <a:xfrm>
              <a:off x="2241595" y="3694852"/>
              <a:ext cx="6530929" cy="48662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 err="1"/>
                <a:t>Characteristics</a:t>
              </a:r>
              <a:r>
                <a:rPr lang="de-AT" dirty="0"/>
                <a:t> </a:t>
              </a:r>
              <a:r>
                <a:rPr lang="de-AT" dirty="0" err="1"/>
                <a:t>of</a:t>
              </a:r>
              <a:r>
                <a:rPr lang="de-AT" dirty="0"/>
                <a:t> inclusive </a:t>
              </a:r>
              <a:r>
                <a:rPr lang="de-AT" dirty="0" err="1"/>
                <a:t>leaders</a:t>
              </a:r>
              <a:endParaRPr lang="de-AT" dirty="0"/>
            </a:p>
          </p:txBody>
        </p:sp>
      </p:grpSp>
    </p:spTree>
    <p:extLst>
      <p:ext uri="{BB962C8B-B14F-4D97-AF65-F5344CB8AC3E}">
        <p14:creationId xmlns:p14="http://schemas.microsoft.com/office/powerpoint/2010/main" val="297467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>
            <a:extLst>
              <a:ext uri="{FF2B5EF4-FFF2-40B4-BE49-F238E27FC236}">
                <a16:creationId xmlns:a16="http://schemas.microsoft.com/office/drawing/2014/main" id="{99A6DADB-5BD4-59C2-2D61-ECC5B20114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141" y="944383"/>
            <a:ext cx="6142933" cy="5887724"/>
          </a:xfrm>
          <a:prstGeom prst="rect">
            <a:avLst/>
          </a:prstGeom>
        </p:spPr>
      </p:pic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150702" y="298052"/>
            <a:ext cx="11070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The </a:t>
            </a:r>
            <a:r>
              <a:rPr lang="de-DE" sz="3600" dirty="0" err="1">
                <a:solidFill>
                  <a:schemeClr val="bg1"/>
                </a:solidFill>
              </a:rPr>
              <a:t>eight-step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model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for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leading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change</a:t>
            </a:r>
            <a:r>
              <a:rPr lang="de-DE" sz="3600" dirty="0">
                <a:solidFill>
                  <a:schemeClr val="bg1"/>
                </a:solidFill>
              </a:rPr>
              <a:t> (</a:t>
            </a:r>
            <a:r>
              <a:rPr lang="de-DE" sz="3600" dirty="0" err="1">
                <a:solidFill>
                  <a:schemeClr val="bg1"/>
                </a:solidFill>
              </a:rPr>
              <a:t>based</a:t>
            </a:r>
            <a:r>
              <a:rPr lang="de-DE" sz="3600" dirty="0">
                <a:solidFill>
                  <a:schemeClr val="bg1"/>
                </a:solidFill>
              </a:rPr>
              <a:t> on Kotter)</a:t>
            </a: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14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95536" y="6673334"/>
            <a:ext cx="8287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Source: Visual </a:t>
            </a:r>
            <a:r>
              <a:rPr lang="de-DE" sz="600" dirty="0" err="1"/>
              <a:t>summary</a:t>
            </a:r>
            <a:r>
              <a:rPr lang="de-DE" sz="600" dirty="0"/>
              <a:t> </a:t>
            </a:r>
            <a:r>
              <a:rPr lang="de-DE" sz="600" dirty="0" err="1"/>
              <a:t>from</a:t>
            </a:r>
            <a:r>
              <a:rPr lang="de-DE" sz="600" dirty="0"/>
              <a:t> Pittino (2022) </a:t>
            </a:r>
            <a:r>
              <a:rPr lang="de-DE" sz="600" dirty="0" err="1"/>
              <a:t>inspired</a:t>
            </a:r>
            <a:r>
              <a:rPr lang="de-DE" sz="600" dirty="0"/>
              <a:t> </a:t>
            </a:r>
            <a:r>
              <a:rPr lang="de-DE" sz="600" dirty="0" err="1"/>
              <a:t>by</a:t>
            </a:r>
            <a:r>
              <a:rPr lang="de-DE" sz="600" dirty="0"/>
              <a:t> </a:t>
            </a:r>
            <a:r>
              <a:rPr lang="de-DE" sz="600" dirty="0" err="1"/>
              <a:t>contents</a:t>
            </a:r>
            <a:r>
              <a:rPr lang="de-DE" sz="600" dirty="0"/>
              <a:t> in </a:t>
            </a:r>
            <a:r>
              <a:rPr lang="en-US" sz="600" dirty="0"/>
              <a:t>Kotter, J. P. (2012). Leading Change. Boston, MA: Harvard Business Press. Picture credit: </a:t>
            </a:r>
            <a:r>
              <a:rPr lang="de-AT" sz="600" dirty="0"/>
              <a:t>istock.com/Peacefully7; istock.com/</a:t>
            </a:r>
            <a:r>
              <a:rPr lang="de-AT" sz="600" dirty="0" err="1"/>
              <a:t>fonikum</a:t>
            </a:r>
            <a:r>
              <a:rPr lang="de-AT" sz="600" dirty="0"/>
              <a:t>; pixabay.com; iStock.com/da-</a:t>
            </a:r>
            <a:r>
              <a:rPr lang="de-AT" sz="600" dirty="0" err="1"/>
              <a:t>vooda</a:t>
            </a:r>
            <a:r>
              <a:rPr lang="de-AT" sz="600" dirty="0"/>
              <a:t>; istock.com/in8finity </a:t>
            </a:r>
          </a:p>
          <a:p>
            <a:endParaRPr lang="de-DE" sz="600" dirty="0"/>
          </a:p>
        </p:txBody>
      </p:sp>
    </p:spTree>
    <p:extLst>
      <p:ext uri="{BB962C8B-B14F-4D97-AF65-F5344CB8AC3E}">
        <p14:creationId xmlns:p14="http://schemas.microsoft.com/office/powerpoint/2010/main" val="3250486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150702" y="298052"/>
            <a:ext cx="60793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Agile </a:t>
            </a:r>
            <a:r>
              <a:rPr lang="de-DE" sz="3600" dirty="0" err="1">
                <a:solidFill>
                  <a:schemeClr val="bg1"/>
                </a:solidFill>
              </a:rPr>
              <a:t>view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of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change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leadership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15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95535" y="6673334"/>
            <a:ext cx="11215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/>
              <a:t>Source: </a:t>
            </a:r>
            <a:r>
              <a:rPr lang="de-AT" sz="600" dirty="0" err="1"/>
              <a:t>Based</a:t>
            </a:r>
            <a:r>
              <a:rPr lang="de-AT" sz="600" dirty="0"/>
              <a:t> on </a:t>
            </a:r>
            <a:r>
              <a:rPr lang="de-AT" sz="600" dirty="0" err="1"/>
              <a:t>information</a:t>
            </a:r>
            <a:r>
              <a:rPr lang="de-AT" sz="600" dirty="0"/>
              <a:t> in </a:t>
            </a:r>
            <a:r>
              <a:rPr lang="en-US" sz="600" dirty="0"/>
              <a:t>Clayton, S. J. (2021). An agile approach to change management. Harvard Business Review. </a:t>
            </a:r>
            <a:r>
              <a:rPr lang="en-US" sz="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https://hbr.org/2021/01/an-agile-approach-to-change-management</a:t>
            </a:r>
            <a:r>
              <a:rPr lang="en-US" sz="600" dirty="0"/>
              <a:t>, published January 12 2021, accessed July 2022. Picture credit: </a:t>
            </a:r>
            <a:r>
              <a:rPr lang="de-AT" sz="600" dirty="0"/>
              <a:t>pixabay.com</a:t>
            </a:r>
          </a:p>
          <a:p>
            <a:endParaRPr lang="de-DE" sz="6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55E1EF4-3876-2CDF-0949-938D580C0F97}"/>
              </a:ext>
            </a:extLst>
          </p:cNvPr>
          <p:cNvSpPr txBox="1"/>
          <p:nvPr/>
        </p:nvSpPr>
        <p:spPr>
          <a:xfrm>
            <a:off x="4055438" y="1906657"/>
            <a:ext cx="76888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Foster the creation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self-organizing teams and ‘local leaders’ </a:t>
            </a:r>
            <a:endParaRPr lang="de-AT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663DF57-CF1B-119B-95E3-072860D9D1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40"/>
          <a:stretch/>
        </p:blipFill>
        <p:spPr>
          <a:xfrm>
            <a:off x="266699" y="1371717"/>
            <a:ext cx="2744327" cy="2847083"/>
          </a:xfrm>
          <a:prstGeom prst="rect">
            <a:avLst/>
          </a:prstGeom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90D6034A-8089-A28E-166D-5D57B8F73AAB}"/>
              </a:ext>
            </a:extLst>
          </p:cNvPr>
          <p:cNvSpPr/>
          <p:nvPr/>
        </p:nvSpPr>
        <p:spPr>
          <a:xfrm>
            <a:off x="3587462" y="2563663"/>
            <a:ext cx="471350" cy="4631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7" name="Pfeil nach rechts 35">
            <a:extLst>
              <a:ext uri="{FF2B5EF4-FFF2-40B4-BE49-F238E27FC236}">
                <a16:creationId xmlns:a16="http://schemas.microsoft.com/office/drawing/2014/main" id="{8E1B270E-549D-AF28-6160-082F0A09E9B0}"/>
              </a:ext>
            </a:extLst>
          </p:cNvPr>
          <p:cNvSpPr/>
          <p:nvPr/>
        </p:nvSpPr>
        <p:spPr>
          <a:xfrm>
            <a:off x="3681140" y="2657760"/>
            <a:ext cx="317498" cy="28619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055559C-3312-E907-1F8D-97136EFE1699}"/>
              </a:ext>
            </a:extLst>
          </p:cNvPr>
          <p:cNvSpPr txBox="1"/>
          <p:nvPr/>
        </p:nvSpPr>
        <p:spPr>
          <a:xfrm>
            <a:off x="4112703" y="2601067"/>
            <a:ext cx="62123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Adopt and promote a </a:t>
            </a:r>
            <a:r>
              <a:rPr 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‘test and learn’ mindset </a:t>
            </a: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and tools</a:t>
            </a:r>
            <a:endParaRPr lang="de-AT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B322E561-58E4-FA1D-3B46-170776082E87}"/>
              </a:ext>
            </a:extLst>
          </p:cNvPr>
          <p:cNvSpPr/>
          <p:nvPr/>
        </p:nvSpPr>
        <p:spPr>
          <a:xfrm>
            <a:off x="3587462" y="3230608"/>
            <a:ext cx="471350" cy="4631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2" name="Pfeil nach rechts 35">
            <a:extLst>
              <a:ext uri="{FF2B5EF4-FFF2-40B4-BE49-F238E27FC236}">
                <a16:creationId xmlns:a16="http://schemas.microsoft.com/office/drawing/2014/main" id="{ED5D3858-4311-55A3-4AD7-17DA9D7F70F4}"/>
              </a:ext>
            </a:extLst>
          </p:cNvPr>
          <p:cNvSpPr/>
          <p:nvPr/>
        </p:nvSpPr>
        <p:spPr>
          <a:xfrm>
            <a:off x="3681140" y="3324705"/>
            <a:ext cx="317498" cy="28619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AAA14B4D-FD45-12B0-672D-6C2886F3DE12}"/>
              </a:ext>
            </a:extLst>
          </p:cNvPr>
          <p:cNvSpPr txBox="1"/>
          <p:nvPr/>
        </p:nvSpPr>
        <p:spPr>
          <a:xfrm>
            <a:off x="4112703" y="3268012"/>
            <a:ext cx="62123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Establish a </a:t>
            </a:r>
            <a:r>
              <a:rPr 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short-term accountability system</a:t>
            </a:r>
            <a:endParaRPr lang="de-AT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92FF2928-EA5F-E245-5D7D-5447DF609B69}"/>
              </a:ext>
            </a:extLst>
          </p:cNvPr>
          <p:cNvSpPr/>
          <p:nvPr/>
        </p:nvSpPr>
        <p:spPr>
          <a:xfrm>
            <a:off x="3587462" y="1875957"/>
            <a:ext cx="471350" cy="4631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5" name="Pfeil nach rechts 35">
            <a:extLst>
              <a:ext uri="{FF2B5EF4-FFF2-40B4-BE49-F238E27FC236}">
                <a16:creationId xmlns:a16="http://schemas.microsoft.com/office/drawing/2014/main" id="{A12F6444-FBDD-FEA4-F91B-5304AFF37E38}"/>
              </a:ext>
            </a:extLst>
          </p:cNvPr>
          <p:cNvSpPr/>
          <p:nvPr/>
        </p:nvSpPr>
        <p:spPr>
          <a:xfrm>
            <a:off x="3681140" y="1970054"/>
            <a:ext cx="317498" cy="28619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4FD1B409-8285-9505-21E8-607D691A23AD}"/>
              </a:ext>
            </a:extLst>
          </p:cNvPr>
          <p:cNvSpPr/>
          <p:nvPr/>
        </p:nvSpPr>
        <p:spPr>
          <a:xfrm>
            <a:off x="3587462" y="3888028"/>
            <a:ext cx="471350" cy="4631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8" name="Pfeil nach rechts 35">
            <a:extLst>
              <a:ext uri="{FF2B5EF4-FFF2-40B4-BE49-F238E27FC236}">
                <a16:creationId xmlns:a16="http://schemas.microsoft.com/office/drawing/2014/main" id="{91623061-2C48-3395-B1EA-B8D6350A8B39}"/>
              </a:ext>
            </a:extLst>
          </p:cNvPr>
          <p:cNvSpPr/>
          <p:nvPr/>
        </p:nvSpPr>
        <p:spPr>
          <a:xfrm>
            <a:off x="3681140" y="3982125"/>
            <a:ext cx="317498" cy="28619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7AC9091F-BEA6-9614-5FA3-D12EFB710EBE}"/>
              </a:ext>
            </a:extLst>
          </p:cNvPr>
          <p:cNvSpPr txBox="1"/>
          <p:nvPr/>
        </p:nvSpPr>
        <p:spPr>
          <a:xfrm>
            <a:off x="4112703" y="3925432"/>
            <a:ext cx="72125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Be prepared to make </a:t>
            </a:r>
            <a:r>
              <a:rPr 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quick decisions based on limited information</a:t>
            </a:r>
            <a:endParaRPr lang="de-AT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419B84CA-FAB6-215C-12C1-484179972E46}"/>
              </a:ext>
            </a:extLst>
          </p:cNvPr>
          <p:cNvSpPr/>
          <p:nvPr/>
        </p:nvSpPr>
        <p:spPr>
          <a:xfrm>
            <a:off x="3587462" y="4566634"/>
            <a:ext cx="471350" cy="4631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1" name="Pfeil nach rechts 35">
            <a:extLst>
              <a:ext uri="{FF2B5EF4-FFF2-40B4-BE49-F238E27FC236}">
                <a16:creationId xmlns:a16="http://schemas.microsoft.com/office/drawing/2014/main" id="{709049E4-1CD8-31D4-1AE3-29C55A2A5A00}"/>
              </a:ext>
            </a:extLst>
          </p:cNvPr>
          <p:cNvSpPr/>
          <p:nvPr/>
        </p:nvSpPr>
        <p:spPr>
          <a:xfrm>
            <a:off x="3681140" y="4660731"/>
            <a:ext cx="317498" cy="28619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02B2E751-DB06-E52A-3100-40C8AD75F2DC}"/>
              </a:ext>
            </a:extLst>
          </p:cNvPr>
          <p:cNvSpPr txBox="1"/>
          <p:nvPr/>
        </p:nvSpPr>
        <p:spPr>
          <a:xfrm>
            <a:off x="4112703" y="4604038"/>
            <a:ext cx="72125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Be </a:t>
            </a:r>
            <a:r>
              <a:rPr 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personally responsible </a:t>
            </a: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(take ownership, especially also in crisis situations)</a:t>
            </a:r>
            <a:endParaRPr lang="de-AT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530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150702" y="298052"/>
            <a:ext cx="91331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Leadership </a:t>
            </a:r>
            <a:r>
              <a:rPr lang="de-DE" sz="3600" dirty="0" err="1">
                <a:solidFill>
                  <a:schemeClr val="bg1"/>
                </a:solidFill>
              </a:rPr>
              <a:t>styles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for</a:t>
            </a:r>
            <a:r>
              <a:rPr lang="de-DE" sz="3600" dirty="0">
                <a:solidFill>
                  <a:schemeClr val="bg1"/>
                </a:solidFill>
              </a:rPr>
              <a:t> different </a:t>
            </a:r>
            <a:r>
              <a:rPr lang="de-DE" sz="3600" dirty="0" err="1">
                <a:solidFill>
                  <a:schemeClr val="bg1"/>
                </a:solidFill>
              </a:rPr>
              <a:t>change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processes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16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95535" y="6673334"/>
            <a:ext cx="1121543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/>
              <a:t>Source: </a:t>
            </a:r>
            <a:r>
              <a:rPr lang="de-AT" sz="600" dirty="0" err="1"/>
              <a:t>Based</a:t>
            </a:r>
            <a:r>
              <a:rPr lang="de-AT" sz="600" dirty="0"/>
              <a:t> on </a:t>
            </a:r>
            <a:r>
              <a:rPr lang="de-AT" sz="600" dirty="0" err="1"/>
              <a:t>information</a:t>
            </a:r>
            <a:r>
              <a:rPr lang="de-AT" sz="600" dirty="0"/>
              <a:t> in Goleman, D., </a:t>
            </a:r>
            <a:r>
              <a:rPr lang="de-AT" sz="600" dirty="0" err="1"/>
              <a:t>Boyatzis</a:t>
            </a:r>
            <a:r>
              <a:rPr lang="de-AT" sz="600" dirty="0"/>
              <a:t>, R. E., &amp; McKee, A. (2013). </a:t>
            </a:r>
            <a:r>
              <a:rPr lang="en-US" sz="600" dirty="0"/>
              <a:t>Primal Leadership: Unleashing the Power of Emotional Intelligence. </a:t>
            </a:r>
            <a:r>
              <a:rPr lang="it-IT" sz="600" dirty="0"/>
              <a:t>Boston, MA: Harvard Business Review Press</a:t>
            </a:r>
            <a:endParaRPr lang="de-DE" sz="6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55E1EF4-3876-2CDF-0949-938D580C0F97}"/>
              </a:ext>
            </a:extLst>
          </p:cNvPr>
          <p:cNvSpPr txBox="1"/>
          <p:nvPr/>
        </p:nvSpPr>
        <p:spPr>
          <a:xfrm>
            <a:off x="3007688" y="1953554"/>
            <a:ext cx="76888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crisis situations (only when absolutely needed)</a:t>
            </a:r>
            <a:endParaRPr lang="de-AT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A33AB11-6112-1F28-A5A2-BE60B012B7F9}"/>
              </a:ext>
            </a:extLst>
          </p:cNvPr>
          <p:cNvSpPr/>
          <p:nvPr/>
        </p:nvSpPr>
        <p:spPr>
          <a:xfrm>
            <a:off x="304800" y="1900338"/>
            <a:ext cx="2600325" cy="506542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/>
              <a:t>Coercive</a:t>
            </a:r>
            <a:endParaRPr lang="de-AT" dirty="0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DC9103F9-C7A1-3710-12E0-A443B834B5F7}"/>
              </a:ext>
            </a:extLst>
          </p:cNvPr>
          <p:cNvSpPr/>
          <p:nvPr/>
        </p:nvSpPr>
        <p:spPr>
          <a:xfrm>
            <a:off x="304800" y="2467966"/>
            <a:ext cx="2600325" cy="506542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/>
              <a:t>Authoritative</a:t>
            </a:r>
            <a:endParaRPr lang="de-AT" dirty="0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508D5B3D-0E16-5AC5-BEBE-991BD1590BB4}"/>
              </a:ext>
            </a:extLst>
          </p:cNvPr>
          <p:cNvSpPr/>
          <p:nvPr/>
        </p:nvSpPr>
        <p:spPr>
          <a:xfrm>
            <a:off x="304800" y="3031325"/>
            <a:ext cx="2600325" cy="506542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/>
              <a:t>Affiliative</a:t>
            </a:r>
            <a:endParaRPr lang="de-AT" dirty="0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45A205E8-CC67-B09B-B0F4-557EC649881B}"/>
              </a:ext>
            </a:extLst>
          </p:cNvPr>
          <p:cNvSpPr/>
          <p:nvPr/>
        </p:nvSpPr>
        <p:spPr>
          <a:xfrm>
            <a:off x="304800" y="3594684"/>
            <a:ext cx="2600325" cy="506542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Democratic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7155E37E-7BBB-0EAA-82E4-63E5AC6788BD}"/>
              </a:ext>
            </a:extLst>
          </p:cNvPr>
          <p:cNvSpPr/>
          <p:nvPr/>
        </p:nvSpPr>
        <p:spPr>
          <a:xfrm>
            <a:off x="304800" y="4147256"/>
            <a:ext cx="2600325" cy="506542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Pacesetting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E5B17C1A-95C6-FF48-6896-888A2B072D98}"/>
              </a:ext>
            </a:extLst>
          </p:cNvPr>
          <p:cNvSpPr/>
          <p:nvPr/>
        </p:nvSpPr>
        <p:spPr>
          <a:xfrm>
            <a:off x="304800" y="4710615"/>
            <a:ext cx="2600325" cy="506542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Coaching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6DDE36E6-5B24-E672-6402-10D3A1608161}"/>
              </a:ext>
            </a:extLst>
          </p:cNvPr>
          <p:cNvSpPr txBox="1"/>
          <p:nvPr/>
        </p:nvSpPr>
        <p:spPr>
          <a:xfrm>
            <a:off x="3007688" y="2536571"/>
            <a:ext cx="76888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change processes that require long and sustained effort</a:t>
            </a:r>
            <a:endParaRPr lang="de-AT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EF3566D4-C369-FFF4-F032-CB47AA2FC24D}"/>
              </a:ext>
            </a:extLst>
          </p:cNvPr>
          <p:cNvSpPr txBox="1"/>
          <p:nvPr/>
        </p:nvSpPr>
        <p:spPr>
          <a:xfrm>
            <a:off x="3007688" y="3119588"/>
            <a:ext cx="76888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you need to restore relationships, overcome conflicts, reestablish trust</a:t>
            </a:r>
            <a:endParaRPr lang="de-AT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506476AB-CFD5-06E5-C520-8332DB2B4FCA}"/>
              </a:ext>
            </a:extLst>
          </p:cNvPr>
          <p:cNvSpPr txBox="1"/>
          <p:nvPr/>
        </p:nvSpPr>
        <p:spPr>
          <a:xfrm>
            <a:off x="3007688" y="3663289"/>
            <a:ext cx="76888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you can rely on your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teamʼs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ability to self-direct and organize in a change</a:t>
            </a:r>
            <a:endParaRPr lang="de-AT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F8D3B93D-9CCD-7362-4760-5B7FC3300A01}"/>
              </a:ext>
            </a:extLst>
          </p:cNvPr>
          <p:cNvSpPr txBox="1"/>
          <p:nvPr/>
        </p:nvSpPr>
        <p:spPr>
          <a:xfrm>
            <a:off x="3007688" y="4090001"/>
            <a:ext cx="76888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hen you need to reach an ambitious target, and when you have a highly motivated and skilled team</a:t>
            </a:r>
            <a:endParaRPr lang="de-AT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426B21BE-7F67-5462-3B8A-53066EDAF873}"/>
              </a:ext>
            </a:extLst>
          </p:cNvPr>
          <p:cNvSpPr txBox="1"/>
          <p:nvPr/>
        </p:nvSpPr>
        <p:spPr>
          <a:xfrm>
            <a:off x="3009440" y="4803409"/>
            <a:ext cx="89158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individuals need to acquire new skills or knowledge as part of the changes being made</a:t>
            </a:r>
            <a:endParaRPr lang="de-AT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AD7745B-7039-8E29-1228-986218C10178}"/>
              </a:ext>
            </a:extLst>
          </p:cNvPr>
          <p:cNvSpPr txBox="1"/>
          <p:nvPr/>
        </p:nvSpPr>
        <p:spPr>
          <a:xfrm>
            <a:off x="752475" y="1437016"/>
            <a:ext cx="1959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/>
              <a:t>LEADERSHIP STYLE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BA35C393-2C87-7231-7D31-4A4FD711174C}"/>
              </a:ext>
            </a:extLst>
          </p:cNvPr>
          <p:cNvSpPr txBox="1"/>
          <p:nvPr/>
        </p:nvSpPr>
        <p:spPr>
          <a:xfrm>
            <a:off x="3152775" y="1429900"/>
            <a:ext cx="4926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/>
              <a:t>CHANGE SITUATION IN WHICH IT IS APPROPRIATE</a:t>
            </a: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05012D04-3712-9DE5-A732-622F414C920B}"/>
              </a:ext>
            </a:extLst>
          </p:cNvPr>
          <p:cNvCxnSpPr/>
          <p:nvPr/>
        </p:nvCxnSpPr>
        <p:spPr>
          <a:xfrm>
            <a:off x="304800" y="1799232"/>
            <a:ext cx="2600325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069146D1-39CD-F62D-8952-3C8BC615028E}"/>
              </a:ext>
            </a:extLst>
          </p:cNvPr>
          <p:cNvCxnSpPr>
            <a:cxnSpLocks/>
          </p:cNvCxnSpPr>
          <p:nvPr/>
        </p:nvCxnSpPr>
        <p:spPr>
          <a:xfrm>
            <a:off x="3015816" y="1799232"/>
            <a:ext cx="8833284" cy="711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595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3054004" y="4322613"/>
            <a:ext cx="5585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+mj-lt"/>
              </a:rPr>
              <a:t>End </a:t>
            </a:r>
            <a:r>
              <a:rPr lang="de-DE" sz="1600" dirty="0" err="1">
                <a:latin typeface="+mj-lt"/>
              </a:rPr>
              <a:t>of</a:t>
            </a:r>
            <a:r>
              <a:rPr lang="de-DE" sz="1600" dirty="0">
                <a:latin typeface="+mj-lt"/>
              </a:rPr>
              <a:t> </a:t>
            </a:r>
            <a:r>
              <a:rPr lang="de-DE" sz="1600" dirty="0" err="1">
                <a:latin typeface="+mj-lt"/>
              </a:rPr>
              <a:t>module</a:t>
            </a:r>
            <a:endParaRPr lang="de-DE" sz="1600" dirty="0">
              <a:latin typeface="+mj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02646" y="6581513"/>
            <a:ext cx="18694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Photo</a:t>
            </a:r>
            <a:r>
              <a:rPr lang="de-DE" sz="800" dirty="0"/>
              <a:t> </a:t>
            </a:r>
            <a:r>
              <a:rPr lang="de-DE" sz="800" dirty="0" err="1"/>
              <a:t>source</a:t>
            </a:r>
            <a:r>
              <a:rPr lang="de-DE" sz="800" dirty="0"/>
              <a:t>:  </a:t>
            </a:r>
            <a:r>
              <a:rPr lang="en-US" sz="800" dirty="0" err="1"/>
              <a:t>unsplash</a:t>
            </a:r>
            <a:r>
              <a:rPr lang="en-US" sz="800" dirty="0"/>
              <a:t> / Natalia </a:t>
            </a:r>
            <a:r>
              <a:rPr lang="en-US" sz="800" dirty="0" err="1"/>
              <a:t>Pedigo</a:t>
            </a:r>
            <a:endParaRPr lang="de-DE" sz="800" dirty="0"/>
          </a:p>
        </p:txBody>
      </p:sp>
      <p:sp>
        <p:nvSpPr>
          <p:cNvPr id="15" name="Textfeld 14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17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23880EE-8050-E2B8-19A0-424182AC29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56" b="25146"/>
          <a:stretch/>
        </p:blipFill>
        <p:spPr>
          <a:xfrm>
            <a:off x="1826945" y="1178968"/>
            <a:ext cx="8162251" cy="2850929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B545A09F-4112-5543-38ED-1D3B8ADCC218}"/>
              </a:ext>
            </a:extLst>
          </p:cNvPr>
          <p:cNvSpPr txBox="1"/>
          <p:nvPr/>
        </p:nvSpPr>
        <p:spPr>
          <a:xfrm>
            <a:off x="1826944" y="4741067"/>
            <a:ext cx="8162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dirty="0">
                <a:solidFill>
                  <a:srgbClr val="1C78AB"/>
                </a:solidFill>
              </a:rPr>
              <a:t>CONTEMPORARY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0C2AF43E-1AF1-CDF2-D46B-F5DF24DBA92A}"/>
              </a:ext>
            </a:extLst>
          </p:cNvPr>
          <p:cNvSpPr/>
          <p:nvPr/>
        </p:nvSpPr>
        <p:spPr>
          <a:xfrm>
            <a:off x="1810367" y="5323668"/>
            <a:ext cx="81786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800" b="1" dirty="0">
                <a:solidFill>
                  <a:srgbClr val="1C78AB"/>
                </a:solidFill>
              </a:rPr>
              <a:t>LEADERSHIP CHALLENGES</a:t>
            </a:r>
          </a:p>
        </p:txBody>
      </p:sp>
    </p:spTree>
    <p:extLst>
      <p:ext uri="{BB962C8B-B14F-4D97-AF65-F5344CB8AC3E}">
        <p14:creationId xmlns:p14="http://schemas.microsoft.com/office/powerpoint/2010/main" val="4271837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DFA17C1-5DED-6055-B6AF-22E47CE9A4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657" y="1100503"/>
            <a:ext cx="8048313" cy="5366213"/>
          </a:xfrm>
          <a:prstGeom prst="rect">
            <a:avLst/>
          </a:prstGeom>
        </p:spPr>
      </p:pic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2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949524" y="2010548"/>
            <a:ext cx="4672626" cy="28161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/>
              <a:t>These </a:t>
            </a:r>
            <a:r>
              <a:rPr lang="de-DE" sz="2000" dirty="0" err="1"/>
              <a:t>slides</a:t>
            </a:r>
            <a:r>
              <a:rPr lang="de-DE" sz="2000" dirty="0"/>
              <a:t> </a:t>
            </a:r>
            <a:r>
              <a:rPr lang="de-DE" sz="2000" dirty="0" err="1"/>
              <a:t>are</a:t>
            </a:r>
            <a:r>
              <a:rPr lang="de-DE" sz="2000" dirty="0"/>
              <a:t> </a:t>
            </a:r>
            <a:r>
              <a:rPr lang="de-DE" sz="2000" dirty="0" err="1"/>
              <a:t>based</a:t>
            </a:r>
            <a:r>
              <a:rPr lang="de-DE" sz="2000" dirty="0"/>
              <a:t> on </a:t>
            </a:r>
            <a:br>
              <a:rPr lang="de-DE" sz="2000" dirty="0"/>
            </a:br>
            <a:r>
              <a:rPr lang="de-DE" sz="2000" b="1" dirty="0"/>
              <a:t>Chapter 4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</a:p>
          <a:p>
            <a:pPr algn="ctr"/>
            <a:endParaRPr lang="de-DE" sz="2000" b="1" i="1" dirty="0"/>
          </a:p>
          <a:p>
            <a:pPr algn="ctr"/>
            <a:r>
              <a:rPr lang="de-DE" sz="3200" b="1" i="1" dirty="0"/>
              <a:t>THE CONCISE LEADERSHIP </a:t>
            </a:r>
            <a:br>
              <a:rPr lang="de-DE" sz="3200" b="1" i="1" dirty="0"/>
            </a:br>
            <a:r>
              <a:rPr lang="de-DE" sz="3200" b="1" i="1" dirty="0"/>
              <a:t>TEXTBOOK</a:t>
            </a:r>
          </a:p>
          <a:p>
            <a:pPr algn="ctr"/>
            <a:endParaRPr lang="de-DE" sz="2000" b="1" i="1" dirty="0"/>
          </a:p>
          <a:p>
            <a:pPr algn="ctr">
              <a:spcAft>
                <a:spcPts val="600"/>
              </a:spcAft>
            </a:pPr>
            <a:r>
              <a:rPr lang="de-DE" sz="1400" dirty="0"/>
              <a:t>Author: Daniel Pittino</a:t>
            </a:r>
          </a:p>
          <a:p>
            <a:pPr algn="ctr"/>
            <a:r>
              <a:rPr lang="de-DE" sz="1400" dirty="0"/>
              <a:t>©2022 </a:t>
            </a:r>
            <a:r>
              <a:rPr lang="de-DE" sz="1400" dirty="0" err="1"/>
              <a:t>by</a:t>
            </a:r>
            <a:r>
              <a:rPr lang="de-DE" sz="1400" dirty="0"/>
              <a:t> </a:t>
            </a:r>
            <a:r>
              <a:rPr lang="de-DE" sz="1400" dirty="0" err="1"/>
              <a:t>econcise</a:t>
            </a:r>
            <a:r>
              <a:rPr lang="de-DE" sz="1400" dirty="0"/>
              <a:t> </a:t>
            </a:r>
            <a:r>
              <a:rPr lang="de-DE" sz="1400" dirty="0" err="1"/>
              <a:t>publishing</a:t>
            </a:r>
            <a:endParaRPr lang="de-DE" sz="1400" dirty="0"/>
          </a:p>
        </p:txBody>
      </p:sp>
      <p:sp>
        <p:nvSpPr>
          <p:cNvPr id="35" name="Ellipse 34"/>
          <p:cNvSpPr/>
          <p:nvPr/>
        </p:nvSpPr>
        <p:spPr>
          <a:xfrm rot="5400000">
            <a:off x="3108884" y="1424865"/>
            <a:ext cx="451360" cy="4631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6" name="Pfeil nach rechts 35"/>
          <p:cNvSpPr/>
          <p:nvPr/>
        </p:nvSpPr>
        <p:spPr>
          <a:xfrm rot="5400000">
            <a:off x="3182547" y="1535004"/>
            <a:ext cx="304033" cy="28619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Textfeld 36"/>
          <p:cNvSpPr txBox="1"/>
          <p:nvPr/>
        </p:nvSpPr>
        <p:spPr>
          <a:xfrm>
            <a:off x="375920" y="6634480"/>
            <a:ext cx="21868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Cover </a:t>
            </a:r>
            <a:r>
              <a:rPr lang="de-DE" sz="800" dirty="0" err="1"/>
              <a:t>illustration</a:t>
            </a:r>
            <a:r>
              <a:rPr lang="de-DE" sz="800" dirty="0"/>
              <a:t> (planes): iStock/Dmitry Volkov</a:t>
            </a:r>
          </a:p>
        </p:txBody>
      </p:sp>
      <p:sp>
        <p:nvSpPr>
          <p:cNvPr id="39" name="Rechteck 38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150702" y="298052"/>
            <a:ext cx="4705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The </a:t>
            </a:r>
            <a:r>
              <a:rPr lang="de-DE" sz="3600" dirty="0" err="1">
                <a:solidFill>
                  <a:schemeClr val="bg1"/>
                </a:solidFill>
              </a:rPr>
              <a:t>leadership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textbook</a:t>
            </a:r>
            <a:endParaRPr lang="de-D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803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hteck 39"/>
          <p:cNvSpPr/>
          <p:nvPr/>
        </p:nvSpPr>
        <p:spPr>
          <a:xfrm>
            <a:off x="1381525" y="1808511"/>
            <a:ext cx="61743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1600" dirty="0"/>
              <a:t>Reflect on the specific requirements of </a:t>
            </a:r>
            <a:r>
              <a:rPr lang="en-US" sz="1600" b="1" dirty="0"/>
              <a:t>leading global and virtual teams</a:t>
            </a:r>
            <a:endParaRPr lang="de-AT" sz="1600" b="1" dirty="0"/>
          </a:p>
        </p:txBody>
      </p:sp>
      <p:sp>
        <p:nvSpPr>
          <p:cNvPr id="24" name="Rechteck 23"/>
          <p:cNvSpPr/>
          <p:nvPr/>
        </p:nvSpPr>
        <p:spPr>
          <a:xfrm>
            <a:off x="1381525" y="2518072"/>
            <a:ext cx="63209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it-IT" sz="1600" dirty="0" err="1"/>
              <a:t>Recognize</a:t>
            </a:r>
            <a:r>
              <a:rPr lang="it-IT" sz="1600" dirty="0"/>
              <a:t> the </a:t>
            </a:r>
            <a:r>
              <a:rPr lang="it-IT" sz="1600" dirty="0" err="1"/>
              <a:t>importance</a:t>
            </a:r>
            <a:r>
              <a:rPr lang="it-IT" sz="1600" dirty="0"/>
              <a:t> of </a:t>
            </a:r>
            <a:r>
              <a:rPr lang="it-IT" sz="1600" b="1" dirty="0" err="1"/>
              <a:t>creating</a:t>
            </a:r>
            <a:r>
              <a:rPr lang="it-IT" sz="1600" b="1" dirty="0"/>
              <a:t> a strong </a:t>
            </a:r>
            <a:r>
              <a:rPr lang="it-IT" sz="1600" b="1" dirty="0" err="1"/>
              <a:t>ethical</a:t>
            </a:r>
            <a:r>
              <a:rPr lang="it-IT" sz="1600" b="1" dirty="0"/>
              <a:t> </a:t>
            </a:r>
            <a:r>
              <a:rPr lang="it-IT" sz="1600" b="1" dirty="0" err="1"/>
              <a:t>compass</a:t>
            </a:r>
            <a:r>
              <a:rPr lang="it-IT" sz="1600" b="1" dirty="0"/>
              <a:t> </a:t>
            </a:r>
            <a:r>
              <a:rPr lang="it-IT" sz="1600" dirty="0" err="1"/>
              <a:t>as</a:t>
            </a:r>
            <a:r>
              <a:rPr lang="it-IT" sz="1600" dirty="0"/>
              <a:t> a leader</a:t>
            </a:r>
            <a:endParaRPr lang="de-DE" sz="1600" dirty="0"/>
          </a:p>
        </p:txBody>
      </p:sp>
      <p:sp>
        <p:nvSpPr>
          <p:cNvPr id="26" name="Rechteck 25"/>
          <p:cNvSpPr/>
          <p:nvPr/>
        </p:nvSpPr>
        <p:spPr>
          <a:xfrm>
            <a:off x="1390060" y="3196981"/>
            <a:ext cx="58001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1600" dirty="0"/>
              <a:t>Identify the main leadership competences related to </a:t>
            </a:r>
            <a:r>
              <a:rPr lang="en-US" sz="1600" b="1" dirty="0"/>
              <a:t>creating more </a:t>
            </a:r>
            <a:br>
              <a:rPr lang="en-US" sz="1600" b="1" dirty="0"/>
            </a:br>
            <a:r>
              <a:rPr lang="en-US" sz="1600" b="1" dirty="0"/>
              <a:t>sustainable and inclusive organizations and societies</a:t>
            </a:r>
            <a:endParaRPr lang="de-AT" sz="1600" b="1" dirty="0"/>
          </a:p>
        </p:txBody>
      </p:sp>
      <p:sp>
        <p:nvSpPr>
          <p:cNvPr id="28" name="Rechteck 27"/>
          <p:cNvSpPr/>
          <p:nvPr/>
        </p:nvSpPr>
        <p:spPr>
          <a:xfrm>
            <a:off x="1381525" y="4122112"/>
            <a:ext cx="53639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1600" dirty="0"/>
              <a:t>Confidently </a:t>
            </a:r>
            <a:r>
              <a:rPr lang="en-US" sz="1600" b="1" dirty="0"/>
              <a:t>plan and lead change processes </a:t>
            </a:r>
            <a:r>
              <a:rPr lang="en-US" sz="1600" dirty="0"/>
              <a:t>in both relatively </a:t>
            </a:r>
            <a:br>
              <a:rPr lang="en-US" sz="1600" dirty="0"/>
            </a:br>
            <a:r>
              <a:rPr lang="en-US" sz="1600" dirty="0"/>
              <a:t>stable and highly dynamic environments</a:t>
            </a:r>
            <a:endParaRPr lang="de-AT" sz="1600" dirty="0"/>
          </a:p>
        </p:txBody>
      </p:sp>
      <p:sp>
        <p:nvSpPr>
          <p:cNvPr id="6" name="Ellipse 5"/>
          <p:cNvSpPr/>
          <p:nvPr/>
        </p:nvSpPr>
        <p:spPr>
          <a:xfrm>
            <a:off x="800453" y="1751417"/>
            <a:ext cx="480936" cy="4642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Rechteck 6"/>
          <p:cNvSpPr/>
          <p:nvPr/>
        </p:nvSpPr>
        <p:spPr>
          <a:xfrm rot="2621055">
            <a:off x="904579" y="1996475"/>
            <a:ext cx="140887" cy="68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hteck 47"/>
          <p:cNvSpPr/>
          <p:nvPr/>
        </p:nvSpPr>
        <p:spPr>
          <a:xfrm rot="7814771">
            <a:off x="950289" y="1968493"/>
            <a:ext cx="264685" cy="60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Ellipse 48"/>
          <p:cNvSpPr/>
          <p:nvPr/>
        </p:nvSpPr>
        <p:spPr>
          <a:xfrm>
            <a:off x="800453" y="2434617"/>
            <a:ext cx="480936" cy="4642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0" name="Rechteck 49"/>
          <p:cNvSpPr/>
          <p:nvPr/>
        </p:nvSpPr>
        <p:spPr>
          <a:xfrm rot="2621055">
            <a:off x="904579" y="2679675"/>
            <a:ext cx="140887" cy="68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hteck 50"/>
          <p:cNvSpPr/>
          <p:nvPr/>
        </p:nvSpPr>
        <p:spPr>
          <a:xfrm rot="7814771">
            <a:off x="950289" y="2651693"/>
            <a:ext cx="264685" cy="60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Ellipse 54"/>
          <p:cNvSpPr/>
          <p:nvPr/>
        </p:nvSpPr>
        <p:spPr>
          <a:xfrm>
            <a:off x="800453" y="4041134"/>
            <a:ext cx="480936" cy="4642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6" name="Rechteck 55"/>
          <p:cNvSpPr/>
          <p:nvPr/>
        </p:nvSpPr>
        <p:spPr>
          <a:xfrm rot="2621055">
            <a:off x="904579" y="4286192"/>
            <a:ext cx="140887" cy="68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/>
          <p:cNvSpPr/>
          <p:nvPr/>
        </p:nvSpPr>
        <p:spPr>
          <a:xfrm rot="7814771">
            <a:off x="950289" y="4258210"/>
            <a:ext cx="264685" cy="60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Ellipse 63"/>
          <p:cNvSpPr/>
          <p:nvPr/>
        </p:nvSpPr>
        <p:spPr>
          <a:xfrm>
            <a:off x="809086" y="3138110"/>
            <a:ext cx="480936" cy="4642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5" name="Rechteck 64"/>
          <p:cNvSpPr/>
          <p:nvPr/>
        </p:nvSpPr>
        <p:spPr>
          <a:xfrm rot="2621055">
            <a:off x="913212" y="3383168"/>
            <a:ext cx="140887" cy="68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/>
          <p:cNvSpPr/>
          <p:nvPr/>
        </p:nvSpPr>
        <p:spPr>
          <a:xfrm rot="7814771">
            <a:off x="958922" y="3355186"/>
            <a:ext cx="264685" cy="60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3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375920" y="6634480"/>
            <a:ext cx="13147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Photo</a:t>
            </a:r>
            <a:r>
              <a:rPr lang="de-DE" sz="800" dirty="0"/>
              <a:t> </a:t>
            </a:r>
            <a:r>
              <a:rPr lang="de-DE" sz="800" dirty="0" err="1"/>
              <a:t>source</a:t>
            </a:r>
            <a:r>
              <a:rPr lang="de-DE" sz="800" dirty="0"/>
              <a:t>: pixabay.com</a:t>
            </a:r>
          </a:p>
        </p:txBody>
      </p:sp>
      <p:pic>
        <p:nvPicPr>
          <p:cNvPr id="68" name="Grafik 6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304" y="1230957"/>
            <a:ext cx="2897181" cy="2195520"/>
          </a:xfrm>
          <a:prstGeom prst="rect">
            <a:avLst/>
          </a:prstGeom>
        </p:spPr>
      </p:pic>
      <p:pic>
        <p:nvPicPr>
          <p:cNvPr id="69" name="Grafik 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08007">
            <a:off x="9642683" y="1733101"/>
            <a:ext cx="1730422" cy="1369393"/>
          </a:xfrm>
          <a:prstGeom prst="rect">
            <a:avLst/>
          </a:prstGeom>
        </p:spPr>
      </p:pic>
      <p:sp>
        <p:nvSpPr>
          <p:cNvPr id="76" name="Rechteck 75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7" name="Rechteck 76"/>
          <p:cNvSpPr/>
          <p:nvPr/>
        </p:nvSpPr>
        <p:spPr>
          <a:xfrm>
            <a:off x="150702" y="298052"/>
            <a:ext cx="81605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Learning </a:t>
            </a:r>
            <a:r>
              <a:rPr lang="de-DE" sz="3600" dirty="0" err="1">
                <a:solidFill>
                  <a:schemeClr val="bg1"/>
                </a:solidFill>
              </a:rPr>
              <a:t>objectives</a:t>
            </a:r>
            <a:r>
              <a:rPr lang="de-DE" sz="3600" dirty="0">
                <a:solidFill>
                  <a:schemeClr val="bg1"/>
                </a:solidFill>
              </a:rPr>
              <a:t> – </a:t>
            </a:r>
            <a:r>
              <a:rPr lang="de-DE" sz="3600" dirty="0" err="1">
                <a:solidFill>
                  <a:schemeClr val="bg1"/>
                </a:solidFill>
              </a:rPr>
              <a:t>What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is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leadership</a:t>
            </a:r>
            <a:r>
              <a:rPr lang="de-DE" sz="3600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48320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150702" y="298052"/>
            <a:ext cx="81422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Three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contemporary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leadership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challenges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4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95536" y="6673334"/>
            <a:ext cx="175080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Source: Pittino (2022). Picture </a:t>
            </a:r>
            <a:r>
              <a:rPr lang="de-DE" sz="600" dirty="0" err="1"/>
              <a:t>credit</a:t>
            </a:r>
            <a:r>
              <a:rPr lang="de-DE" sz="600" dirty="0"/>
              <a:t>: pixabay.com</a:t>
            </a:r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51206E1C-9CB4-F2F5-DD90-DEB15488F890}"/>
              </a:ext>
            </a:extLst>
          </p:cNvPr>
          <p:cNvGrpSpPr/>
          <p:nvPr/>
        </p:nvGrpSpPr>
        <p:grpSpPr>
          <a:xfrm>
            <a:off x="7653594" y="1506279"/>
            <a:ext cx="3209288" cy="3583268"/>
            <a:chOff x="7653594" y="1506279"/>
            <a:chExt cx="3209288" cy="3583268"/>
          </a:xfrm>
        </p:grpSpPr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7C0A439A-EE1A-7D23-9BC9-C115895C6354}"/>
                </a:ext>
              </a:extLst>
            </p:cNvPr>
            <p:cNvGrpSpPr/>
            <p:nvPr/>
          </p:nvGrpSpPr>
          <p:grpSpPr>
            <a:xfrm>
              <a:off x="7664699" y="3130299"/>
              <a:ext cx="3198183" cy="1959248"/>
              <a:chOff x="7619476" y="2927691"/>
              <a:chExt cx="3198183" cy="1959248"/>
            </a:xfrm>
          </p:grpSpPr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38091379-9120-42FD-18B5-CB773CAD096B}"/>
                  </a:ext>
                </a:extLst>
              </p:cNvPr>
              <p:cNvSpPr/>
              <p:nvPr/>
            </p:nvSpPr>
            <p:spPr>
              <a:xfrm>
                <a:off x="7619476" y="2927691"/>
                <a:ext cx="3030793" cy="973394"/>
              </a:xfrm>
              <a:prstGeom prst="rect">
                <a:avLst/>
              </a:prstGeom>
              <a:solidFill>
                <a:srgbClr val="1C78A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000" b="1" dirty="0"/>
                  <a:t>Turbulent </a:t>
                </a:r>
                <a:r>
                  <a:rPr lang="de-DE" sz="2000" b="1" dirty="0" err="1"/>
                  <a:t>change</a:t>
                </a:r>
                <a:endParaRPr lang="de-DE" sz="2000" dirty="0"/>
              </a:p>
            </p:txBody>
          </p:sp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0F044E92-E3B1-909C-11B2-C37CD57376AB}"/>
                  </a:ext>
                </a:extLst>
              </p:cNvPr>
              <p:cNvSpPr txBox="1"/>
              <p:nvPr/>
            </p:nvSpPr>
            <p:spPr>
              <a:xfrm>
                <a:off x="7619476" y="4055942"/>
                <a:ext cx="319818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accelerating pace of change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strengthening the ability to</a:t>
                </a:r>
                <a:br>
                  <a:rPr lang="en-US" sz="1600" dirty="0"/>
                </a:br>
                <a:r>
                  <a:rPr lang="en-US" sz="1600" dirty="0"/>
                  <a:t>cope with change and be flexible</a:t>
                </a:r>
                <a:endParaRPr lang="de-DE" sz="1600" dirty="0"/>
              </a:p>
            </p:txBody>
          </p:sp>
        </p:grpSp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10A634DD-219B-5B27-87A0-65ABCA3DBD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34" b="11648"/>
            <a:stretch/>
          </p:blipFill>
          <p:spPr>
            <a:xfrm>
              <a:off x="7653594" y="1506279"/>
              <a:ext cx="3030792" cy="1529551"/>
            </a:xfrm>
            <a:prstGeom prst="rect">
              <a:avLst/>
            </a:prstGeom>
          </p:spPr>
        </p:pic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529FAAAE-DD1C-0243-8F7E-BDBEFF0486A5}"/>
              </a:ext>
            </a:extLst>
          </p:cNvPr>
          <p:cNvGrpSpPr/>
          <p:nvPr/>
        </p:nvGrpSpPr>
        <p:grpSpPr>
          <a:xfrm>
            <a:off x="4422509" y="1506279"/>
            <a:ext cx="3030796" cy="3576948"/>
            <a:chOff x="4422509" y="1506279"/>
            <a:chExt cx="3030796" cy="3576948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F007C8B9-B978-9765-E744-7A3B77380FF0}"/>
                </a:ext>
              </a:extLst>
            </p:cNvPr>
            <p:cNvSpPr/>
            <p:nvPr/>
          </p:nvSpPr>
          <p:spPr>
            <a:xfrm>
              <a:off x="4422512" y="3130299"/>
              <a:ext cx="3030793" cy="973394"/>
            </a:xfrm>
            <a:prstGeom prst="rect">
              <a:avLst/>
            </a:prstGeom>
            <a:solidFill>
              <a:srgbClr val="1C78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b="1" dirty="0" err="1"/>
                <a:t>Ethics</a:t>
              </a:r>
              <a:endParaRPr lang="de-DE" sz="2000" dirty="0"/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A2ECB7F6-3CE6-15C4-D2AE-3F28AF25A16D}"/>
                </a:ext>
              </a:extLst>
            </p:cNvPr>
            <p:cNvSpPr txBox="1"/>
            <p:nvPr/>
          </p:nvSpPr>
          <p:spPr>
            <a:xfrm>
              <a:off x="4476590" y="4252230"/>
              <a:ext cx="224292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honesty and integrity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sustainability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inclusion</a:t>
              </a:r>
              <a:endParaRPr lang="de-DE" sz="1600" dirty="0"/>
            </a:p>
          </p:txBody>
        </p:sp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503BABB0-87B4-C8DC-B9ED-239F4616EC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91" b="12091"/>
            <a:stretch/>
          </p:blipFill>
          <p:spPr>
            <a:xfrm>
              <a:off x="4422509" y="1506279"/>
              <a:ext cx="3030793" cy="1529551"/>
            </a:xfrm>
            <a:prstGeom prst="rect">
              <a:avLst/>
            </a:prstGeom>
          </p:spPr>
        </p:pic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83A31B4F-A072-3D04-7D6D-BF80BECA0330}"/>
              </a:ext>
            </a:extLst>
          </p:cNvPr>
          <p:cNvGrpSpPr/>
          <p:nvPr/>
        </p:nvGrpSpPr>
        <p:grpSpPr>
          <a:xfrm>
            <a:off x="1097699" y="1506279"/>
            <a:ext cx="3124518" cy="4015321"/>
            <a:chOff x="1097699" y="1506279"/>
            <a:chExt cx="3124518" cy="4015321"/>
          </a:xfrm>
        </p:grpSpPr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E612BF62-E40F-9DC7-27D6-72A0ACC738D3}"/>
                </a:ext>
              </a:extLst>
            </p:cNvPr>
            <p:cNvGrpSpPr/>
            <p:nvPr/>
          </p:nvGrpSpPr>
          <p:grpSpPr>
            <a:xfrm>
              <a:off x="1097699" y="3130299"/>
              <a:ext cx="3113419" cy="2391301"/>
              <a:chOff x="1081973" y="2710664"/>
              <a:chExt cx="3113419" cy="2391301"/>
            </a:xfrm>
          </p:grpSpPr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0B029E9A-C538-9CC6-9D5A-C77198F530BF}"/>
                  </a:ext>
                </a:extLst>
              </p:cNvPr>
              <p:cNvSpPr/>
              <p:nvPr/>
            </p:nvSpPr>
            <p:spPr>
              <a:xfrm>
                <a:off x="1164599" y="2710664"/>
                <a:ext cx="3030793" cy="973394"/>
              </a:xfrm>
              <a:prstGeom prst="rect">
                <a:avLst/>
              </a:prstGeom>
              <a:solidFill>
                <a:srgbClr val="1C78A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000" b="1" dirty="0" err="1"/>
                  <a:t>Globalization</a:t>
                </a:r>
                <a:endParaRPr lang="de-DE" sz="2000" dirty="0"/>
              </a:p>
            </p:txBody>
          </p:sp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D641B237-BF2C-D028-87F7-4AE0776B6AF2}"/>
                  </a:ext>
                </a:extLst>
              </p:cNvPr>
              <p:cNvSpPr txBox="1"/>
              <p:nvPr/>
            </p:nvSpPr>
            <p:spPr>
              <a:xfrm>
                <a:off x="1081973" y="3778526"/>
                <a:ext cx="2943242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leading across cultures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globalization of labor markets</a:t>
                </a:r>
                <a:br>
                  <a:rPr lang="en-US" sz="1600" dirty="0"/>
                </a:br>
                <a:r>
                  <a:rPr lang="en-US" sz="1600" dirty="0"/>
                  <a:t>and work relationships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digital connectivity – virtual </a:t>
                </a:r>
                <a:br>
                  <a:rPr lang="en-US" sz="1600" dirty="0"/>
                </a:br>
                <a:r>
                  <a:rPr lang="en-US" sz="1600" dirty="0"/>
                  <a:t>team leadership</a:t>
                </a:r>
                <a:endParaRPr lang="de-DE" sz="1600" dirty="0"/>
              </a:p>
            </p:txBody>
          </p:sp>
        </p:grpSp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070E5025-524F-35C8-F8FC-C7A784C7C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3115" y="1506279"/>
              <a:ext cx="3059102" cy="1529551"/>
            </a:xfrm>
            <a:prstGeom prst="rect">
              <a:avLst/>
            </a:prstGeom>
          </p:spPr>
        </p:pic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1EB0C0ED-34DA-DE69-B3BE-A54C5D4F2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0072" y="2034715"/>
              <a:ext cx="340728" cy="340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016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5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42B30C02-F773-4F57-8281-ECCCA94B4B3E}"/>
              </a:ext>
            </a:extLst>
          </p:cNvPr>
          <p:cNvGrpSpPr/>
          <p:nvPr/>
        </p:nvGrpSpPr>
        <p:grpSpPr>
          <a:xfrm>
            <a:off x="1223710" y="1596160"/>
            <a:ext cx="9372101" cy="1604241"/>
            <a:chOff x="1119436" y="2302013"/>
            <a:chExt cx="9372101" cy="1604241"/>
          </a:xfrm>
        </p:grpSpPr>
        <p:grpSp>
          <p:nvGrpSpPr>
            <p:cNvPr id="29" name="Gruppieren 28"/>
            <p:cNvGrpSpPr/>
            <p:nvPr/>
          </p:nvGrpSpPr>
          <p:grpSpPr>
            <a:xfrm>
              <a:off x="1787823" y="2302013"/>
              <a:ext cx="8703714" cy="1604241"/>
              <a:chOff x="585142" y="1949136"/>
              <a:chExt cx="8703714" cy="1604241"/>
            </a:xfrm>
          </p:grpSpPr>
          <p:sp>
            <p:nvSpPr>
              <p:cNvPr id="30" name="Rechteck 29"/>
              <p:cNvSpPr/>
              <p:nvPr/>
            </p:nvSpPr>
            <p:spPr>
              <a:xfrm>
                <a:off x="585142" y="1949136"/>
                <a:ext cx="8703714" cy="1604241"/>
              </a:xfrm>
              <a:prstGeom prst="rect">
                <a:avLst/>
              </a:prstGeom>
              <a:solidFill>
                <a:srgbClr val="DAE2F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de-DE" sz="4000" dirty="0">
                    <a:solidFill>
                      <a:schemeClr val="tx1"/>
                    </a:solidFill>
                  </a:rPr>
                  <a:t>  </a:t>
                </a:r>
              </a:p>
            </p:txBody>
          </p:sp>
          <p:sp>
            <p:nvSpPr>
              <p:cNvPr id="31" name="Textfeld 30"/>
              <p:cNvSpPr txBox="1"/>
              <p:nvPr/>
            </p:nvSpPr>
            <p:spPr>
              <a:xfrm>
                <a:off x="714046" y="2143070"/>
                <a:ext cx="843845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Culture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made of the </a:t>
                </a:r>
                <a:r>
                  <a:rPr lang="en-US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values, norms, and customs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that are shared by a </a:t>
                </a:r>
                <a:r>
                  <a:rPr lang="en-US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social group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It guides the behavior of those groups, acting as a sort of “collective software” of people’s minds.</a:t>
                </a:r>
                <a:endParaRPr lang="de-DE" sz="2400" dirty="0"/>
              </a:p>
            </p:txBody>
          </p:sp>
        </p:grpSp>
        <p:sp>
          <p:nvSpPr>
            <p:cNvPr id="34" name="Rechteck 33"/>
            <p:cNvSpPr/>
            <p:nvPr/>
          </p:nvSpPr>
          <p:spPr>
            <a:xfrm>
              <a:off x="1119436" y="2302013"/>
              <a:ext cx="751186" cy="1604240"/>
            </a:xfrm>
            <a:prstGeom prst="rect">
              <a:avLst/>
            </a:prstGeom>
            <a:solidFill>
              <a:srgbClr val="1C7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2" name="Textfeld 1"/>
            <p:cNvSpPr txBox="1"/>
            <p:nvPr/>
          </p:nvSpPr>
          <p:spPr>
            <a:xfrm rot="16200000">
              <a:off x="824258" y="2946360"/>
              <a:ext cx="13051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>
                  <a:solidFill>
                    <a:schemeClr val="bg1"/>
                  </a:solidFill>
                </a:rPr>
                <a:t>DEFINITION</a:t>
              </a:r>
            </a:p>
          </p:txBody>
        </p:sp>
      </p:grpSp>
      <p:sp>
        <p:nvSpPr>
          <p:cNvPr id="35" name="Rechteck 3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150702" y="298052"/>
            <a:ext cx="45248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Leading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across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cultures</a:t>
            </a:r>
            <a:endParaRPr lang="de-DE" sz="3600" dirty="0">
              <a:solidFill>
                <a:schemeClr val="bg1"/>
              </a:solidFill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AD0F6E5-E3C9-E442-DB3A-FD245B7F4FEC}"/>
              </a:ext>
            </a:extLst>
          </p:cNvPr>
          <p:cNvGrpSpPr/>
          <p:nvPr/>
        </p:nvGrpSpPr>
        <p:grpSpPr>
          <a:xfrm>
            <a:off x="1396448" y="3617768"/>
            <a:ext cx="7647609" cy="463190"/>
            <a:chOff x="1433831" y="3807309"/>
            <a:chExt cx="7647609" cy="463190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B742D22B-5D44-E315-21B8-3B8E0D31333D}"/>
                </a:ext>
              </a:extLst>
            </p:cNvPr>
            <p:cNvSpPr/>
            <p:nvPr/>
          </p:nvSpPr>
          <p:spPr>
            <a:xfrm>
              <a:off x="1433831" y="3807309"/>
              <a:ext cx="451360" cy="46319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3" name="Pfeil nach rechts 35">
              <a:extLst>
                <a:ext uri="{FF2B5EF4-FFF2-40B4-BE49-F238E27FC236}">
                  <a16:creationId xmlns:a16="http://schemas.microsoft.com/office/drawing/2014/main" id="{F5B4864A-910F-EDCE-495B-A72FF4E94C0B}"/>
                </a:ext>
              </a:extLst>
            </p:cNvPr>
            <p:cNvSpPr/>
            <p:nvPr/>
          </p:nvSpPr>
          <p:spPr>
            <a:xfrm>
              <a:off x="1523536" y="3901406"/>
              <a:ext cx="304033" cy="28619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24AC3B8C-0C77-0F0C-8149-F6D2555E3F8A}"/>
                </a:ext>
              </a:extLst>
            </p:cNvPr>
            <p:cNvSpPr txBox="1"/>
            <p:nvPr/>
          </p:nvSpPr>
          <p:spPr>
            <a:xfrm>
              <a:off x="1974896" y="3831043"/>
              <a:ext cx="710654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Effective leadership has </a:t>
              </a:r>
              <a:r>
                <a: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different meanings in different cultures</a:t>
              </a:r>
              <a:endParaRPr lang="de-AT" sz="2000" b="1" dirty="0"/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4CBBA5EA-A913-7B78-F0F2-6087726E3130}"/>
              </a:ext>
            </a:extLst>
          </p:cNvPr>
          <p:cNvGrpSpPr/>
          <p:nvPr/>
        </p:nvGrpSpPr>
        <p:grpSpPr>
          <a:xfrm>
            <a:off x="1396448" y="4364002"/>
            <a:ext cx="9496141" cy="463190"/>
            <a:chOff x="1433831" y="4553543"/>
            <a:chExt cx="9496141" cy="463190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E993F514-9454-1C44-0B39-01E5F0EF3CC0}"/>
                </a:ext>
              </a:extLst>
            </p:cNvPr>
            <p:cNvSpPr/>
            <p:nvPr/>
          </p:nvSpPr>
          <p:spPr>
            <a:xfrm>
              <a:off x="1433831" y="4553543"/>
              <a:ext cx="451360" cy="46319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9" name="Pfeil nach rechts 35">
              <a:extLst>
                <a:ext uri="{FF2B5EF4-FFF2-40B4-BE49-F238E27FC236}">
                  <a16:creationId xmlns:a16="http://schemas.microsoft.com/office/drawing/2014/main" id="{BD94BDFD-DB77-5176-712C-79571DF59A87}"/>
                </a:ext>
              </a:extLst>
            </p:cNvPr>
            <p:cNvSpPr/>
            <p:nvPr/>
          </p:nvSpPr>
          <p:spPr>
            <a:xfrm>
              <a:off x="1523536" y="4647640"/>
              <a:ext cx="304033" cy="28619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A3B01BEB-11E5-FBC9-0CEB-FEF2A5F684E4}"/>
                </a:ext>
              </a:extLst>
            </p:cNvPr>
            <p:cNvSpPr txBox="1"/>
            <p:nvPr/>
          </p:nvSpPr>
          <p:spPr>
            <a:xfrm>
              <a:off x="1974896" y="4579889"/>
              <a:ext cx="895507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Expectations regarding the leader’s role </a:t>
              </a: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change according to the cultural context</a:t>
              </a:r>
              <a:endParaRPr lang="de-AT" sz="2000" dirty="0"/>
            </a:p>
          </p:txBody>
        </p:sp>
      </p:grpSp>
      <p:sp>
        <p:nvSpPr>
          <p:cNvPr id="24" name="Textfeld 23">
            <a:extLst>
              <a:ext uri="{FF2B5EF4-FFF2-40B4-BE49-F238E27FC236}">
                <a16:creationId xmlns:a16="http://schemas.microsoft.com/office/drawing/2014/main" id="{D1F5FE5B-B5DA-F9CD-E330-2DE5969A3109}"/>
              </a:ext>
            </a:extLst>
          </p:cNvPr>
          <p:cNvSpPr txBox="1"/>
          <p:nvPr/>
        </p:nvSpPr>
        <p:spPr>
          <a:xfrm>
            <a:off x="395536" y="6673334"/>
            <a:ext cx="864852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Source: Pittino (2022) </a:t>
            </a:r>
            <a:r>
              <a:rPr lang="de-DE" sz="600" dirty="0" err="1"/>
              <a:t>inspired</a:t>
            </a:r>
            <a:r>
              <a:rPr lang="de-DE" sz="600" dirty="0"/>
              <a:t> </a:t>
            </a:r>
            <a:r>
              <a:rPr lang="de-DE" sz="600" dirty="0" err="1"/>
              <a:t>by</a:t>
            </a:r>
            <a:r>
              <a:rPr lang="de-DE" sz="600" dirty="0"/>
              <a:t> </a:t>
            </a:r>
            <a:r>
              <a:rPr lang="de-AT" sz="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Hofstede, G., Hofstede, G. J., &amp; </a:t>
            </a:r>
            <a:r>
              <a:rPr lang="de-AT" sz="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Minkov</a:t>
            </a:r>
            <a:r>
              <a:rPr lang="de-AT" sz="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 (2005). </a:t>
            </a:r>
            <a:r>
              <a:rPr lang="en-US" sz="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Cultures and Organizations: Software of the Mind</a:t>
            </a:r>
            <a:r>
              <a:rPr lang="en-US" sz="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</a:t>
            </a:r>
            <a:r>
              <a:rPr lang="en-US" sz="6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ed. New York, NY: McGraw Hill; Schein, E. H. (2010). </a:t>
            </a:r>
            <a:r>
              <a:rPr lang="en-US" sz="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Organizational Culture and Leadership</a:t>
            </a:r>
            <a:r>
              <a:rPr lang="en-US" sz="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</a:t>
            </a:r>
            <a:r>
              <a:rPr lang="en-US" sz="6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ed. Hoboken, NJ: John Wiley &amp; Sons</a:t>
            </a:r>
            <a:endParaRPr lang="de-DE" sz="600" dirty="0"/>
          </a:p>
        </p:txBody>
      </p:sp>
    </p:spTree>
    <p:extLst>
      <p:ext uri="{BB962C8B-B14F-4D97-AF65-F5344CB8AC3E}">
        <p14:creationId xmlns:p14="http://schemas.microsoft.com/office/powerpoint/2010/main" val="90274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6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6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150702" y="298052"/>
            <a:ext cx="80103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Leadership </a:t>
            </a:r>
            <a:r>
              <a:rPr lang="de-DE" sz="3600" dirty="0" err="1">
                <a:solidFill>
                  <a:schemeClr val="bg1"/>
                </a:solidFill>
              </a:rPr>
              <a:t>styles</a:t>
            </a:r>
            <a:r>
              <a:rPr lang="de-DE" sz="3600" dirty="0">
                <a:solidFill>
                  <a:schemeClr val="bg1"/>
                </a:solidFill>
              </a:rPr>
              <a:t> and </a:t>
            </a:r>
            <a:r>
              <a:rPr lang="de-DE" sz="3600" dirty="0" err="1">
                <a:solidFill>
                  <a:schemeClr val="bg1"/>
                </a:solidFill>
              </a:rPr>
              <a:t>cultural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dimensions</a:t>
            </a:r>
            <a:endParaRPr lang="de-DE" sz="3600" dirty="0">
              <a:solidFill>
                <a:schemeClr val="bg1"/>
              </a:solidFill>
            </a:endParaRP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D6DDF59F-2E66-FB01-D40B-BDF8B9B4124A}"/>
              </a:ext>
            </a:extLst>
          </p:cNvPr>
          <p:cNvGrpSpPr/>
          <p:nvPr/>
        </p:nvGrpSpPr>
        <p:grpSpPr>
          <a:xfrm>
            <a:off x="745958" y="1150770"/>
            <a:ext cx="3064042" cy="2175660"/>
            <a:chOff x="745958" y="1150770"/>
            <a:chExt cx="3064042" cy="2175660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EDAB151C-2B1F-D794-0484-1AA5753463B9}"/>
                </a:ext>
              </a:extLst>
            </p:cNvPr>
            <p:cNvSpPr/>
            <p:nvPr/>
          </p:nvSpPr>
          <p:spPr>
            <a:xfrm>
              <a:off x="745958" y="1849102"/>
              <a:ext cx="3064042" cy="14773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7AE1E7EB-622A-BFEA-5C6F-CA56E457D2DA}"/>
                </a:ext>
              </a:extLst>
            </p:cNvPr>
            <p:cNvSpPr/>
            <p:nvPr/>
          </p:nvSpPr>
          <p:spPr>
            <a:xfrm>
              <a:off x="745958" y="1150770"/>
              <a:ext cx="3064042" cy="655696"/>
            </a:xfrm>
            <a:prstGeom prst="rect">
              <a:avLst/>
            </a:prstGeom>
            <a:solidFill>
              <a:srgbClr val="1C7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b="1" dirty="0">
                  <a:solidFill>
                    <a:schemeClr val="bg1"/>
                  </a:solidFill>
                </a:rPr>
                <a:t>HOFSTEDE</a:t>
              </a:r>
            </a:p>
            <a:p>
              <a:pPr algn="ctr"/>
              <a:r>
                <a:rPr lang="de-AT" b="1" dirty="0">
                  <a:solidFill>
                    <a:schemeClr val="bg1"/>
                  </a:solidFill>
                </a:rPr>
                <a:t>CULTURAL DIMENSIONS</a:t>
              </a: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46B9BF00-A2F7-6E6E-6C9E-2D678AEE5F5C}"/>
                </a:ext>
              </a:extLst>
            </p:cNvPr>
            <p:cNvSpPr txBox="1"/>
            <p:nvPr/>
          </p:nvSpPr>
          <p:spPr>
            <a:xfrm>
              <a:off x="878206" y="1897209"/>
              <a:ext cx="2623795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AT" sz="1600" dirty="0" err="1"/>
                <a:t>Individualism</a:t>
              </a:r>
              <a:r>
                <a:rPr lang="de-AT" sz="1600" dirty="0"/>
                <a:t>/</a:t>
              </a:r>
              <a:r>
                <a:rPr lang="de-AT" sz="1600" dirty="0" err="1"/>
                <a:t>collectivism</a:t>
              </a:r>
              <a:endParaRPr lang="de-AT" sz="16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AT" sz="1600" dirty="0"/>
                <a:t>Power </a:t>
              </a:r>
              <a:r>
                <a:rPr lang="de-AT" sz="1600" dirty="0" err="1"/>
                <a:t>distance</a:t>
              </a:r>
              <a:endParaRPr lang="de-AT" sz="16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AT" sz="1600" dirty="0" err="1"/>
                <a:t>Uncertainty</a:t>
              </a:r>
              <a:r>
                <a:rPr lang="de-AT" sz="1600" dirty="0"/>
                <a:t> </a:t>
              </a:r>
              <a:r>
                <a:rPr lang="de-AT" sz="1600" dirty="0" err="1"/>
                <a:t>avoidance</a:t>
              </a:r>
              <a:endParaRPr lang="de-AT" sz="16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AT" sz="1600" dirty="0" err="1"/>
                <a:t>Masculinity</a:t>
              </a:r>
              <a:endParaRPr lang="de-AT" sz="16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AT" sz="1600" dirty="0"/>
                <a:t>Time </a:t>
              </a:r>
              <a:r>
                <a:rPr lang="de-AT" sz="1600" dirty="0" err="1"/>
                <a:t>orientation</a:t>
              </a:r>
              <a:endParaRPr lang="de-AT" sz="1600" dirty="0"/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CA7D062-781A-FE81-A79C-FB5776AFC6F1}"/>
              </a:ext>
            </a:extLst>
          </p:cNvPr>
          <p:cNvGrpSpPr/>
          <p:nvPr/>
        </p:nvGrpSpPr>
        <p:grpSpPr>
          <a:xfrm>
            <a:off x="4211053" y="1150770"/>
            <a:ext cx="3072063" cy="2939966"/>
            <a:chOff x="4211053" y="1150770"/>
            <a:chExt cx="3072063" cy="2939966"/>
          </a:xfrm>
        </p:grpSpPr>
        <p:sp>
          <p:nvSpPr>
            <p:cNvPr id="37" name="Rechteck 36">
              <a:extLst>
                <a:ext uri="{FF2B5EF4-FFF2-40B4-BE49-F238E27FC236}">
                  <a16:creationId xmlns:a16="http://schemas.microsoft.com/office/drawing/2014/main" id="{4CD10FEA-6890-67C6-536B-CE2207343EA7}"/>
                </a:ext>
              </a:extLst>
            </p:cNvPr>
            <p:cNvSpPr/>
            <p:nvPr/>
          </p:nvSpPr>
          <p:spPr>
            <a:xfrm>
              <a:off x="4219074" y="1849101"/>
              <a:ext cx="3064042" cy="224163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F3E5815E-42F0-5FAC-34DC-2F18C1344663}"/>
                </a:ext>
              </a:extLst>
            </p:cNvPr>
            <p:cNvSpPr/>
            <p:nvPr/>
          </p:nvSpPr>
          <p:spPr>
            <a:xfrm>
              <a:off x="4211053" y="1150770"/>
              <a:ext cx="3064042" cy="655696"/>
            </a:xfrm>
            <a:prstGeom prst="rect">
              <a:avLst/>
            </a:prstGeom>
            <a:solidFill>
              <a:srgbClr val="1C7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b="1" dirty="0">
                  <a:solidFill>
                    <a:schemeClr val="bg1"/>
                  </a:solidFill>
                </a:rPr>
                <a:t>GLOBE STUDY</a:t>
              </a:r>
              <a:br>
                <a:rPr lang="de-AT" b="1" dirty="0">
                  <a:solidFill>
                    <a:schemeClr val="bg1"/>
                  </a:solidFill>
                </a:rPr>
              </a:br>
              <a:r>
                <a:rPr lang="de-AT" b="1" dirty="0">
                  <a:solidFill>
                    <a:schemeClr val="bg1"/>
                  </a:solidFill>
                </a:rPr>
                <a:t>CULTURAL DIMENSIONS</a:t>
              </a: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7EDD4D87-AD6F-01E6-F1E9-3F2410CA38B3}"/>
                </a:ext>
              </a:extLst>
            </p:cNvPr>
            <p:cNvSpPr txBox="1"/>
            <p:nvPr/>
          </p:nvSpPr>
          <p:spPr>
            <a:xfrm>
              <a:off x="4292035" y="1897209"/>
              <a:ext cx="2523127" cy="2062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AT" sz="1600" dirty="0"/>
                <a:t>Power </a:t>
              </a:r>
              <a:r>
                <a:rPr lang="de-AT" sz="1600" dirty="0" err="1"/>
                <a:t>distance</a:t>
              </a:r>
              <a:endParaRPr lang="de-AT" sz="16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AT" sz="1600" dirty="0" err="1"/>
                <a:t>Uncertainty</a:t>
              </a:r>
              <a:r>
                <a:rPr lang="de-AT" sz="1600" dirty="0"/>
                <a:t> </a:t>
              </a:r>
              <a:r>
                <a:rPr lang="de-AT" sz="1600" dirty="0" err="1"/>
                <a:t>avoidance</a:t>
              </a:r>
              <a:endParaRPr lang="de-AT" sz="16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AT" sz="1600" dirty="0"/>
                <a:t>Humane </a:t>
              </a:r>
              <a:r>
                <a:rPr lang="de-AT" sz="1600" dirty="0" err="1"/>
                <a:t>orientation</a:t>
              </a:r>
              <a:endParaRPr lang="de-AT" sz="16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AT" sz="1600" dirty="0"/>
                <a:t>In-group </a:t>
              </a:r>
              <a:r>
                <a:rPr lang="de-AT" sz="1600" dirty="0" err="1"/>
                <a:t>collectivism</a:t>
              </a:r>
              <a:endParaRPr lang="de-AT" sz="16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AT" sz="1600" dirty="0" err="1"/>
                <a:t>Institutional</a:t>
              </a:r>
              <a:r>
                <a:rPr lang="de-AT" sz="1600" dirty="0"/>
                <a:t> </a:t>
              </a:r>
              <a:r>
                <a:rPr lang="de-AT" sz="1600" dirty="0" err="1"/>
                <a:t>collectivism</a:t>
              </a:r>
              <a:endParaRPr lang="de-AT" sz="16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AT" sz="1600" dirty="0"/>
                <a:t>Gender </a:t>
              </a:r>
              <a:r>
                <a:rPr lang="de-AT" sz="1600" dirty="0" err="1"/>
                <a:t>egalitarianism</a:t>
              </a:r>
              <a:endParaRPr lang="de-AT" sz="16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AT" sz="1600" dirty="0"/>
                <a:t>Future </a:t>
              </a:r>
              <a:r>
                <a:rPr lang="de-AT" sz="1600" dirty="0" err="1"/>
                <a:t>orientation</a:t>
              </a:r>
              <a:endParaRPr lang="de-AT" sz="16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AT" sz="1600" dirty="0"/>
                <a:t>Performance </a:t>
              </a:r>
              <a:r>
                <a:rPr lang="de-AT" sz="1600" dirty="0" err="1"/>
                <a:t>orientation</a:t>
              </a:r>
              <a:endParaRPr lang="de-AT" sz="1600" dirty="0"/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4E0EC108-1691-7F0C-EEF7-62E4C1FFE70C}"/>
              </a:ext>
            </a:extLst>
          </p:cNvPr>
          <p:cNvGrpSpPr/>
          <p:nvPr/>
        </p:nvGrpSpPr>
        <p:grpSpPr>
          <a:xfrm>
            <a:off x="4206070" y="4435643"/>
            <a:ext cx="3064042" cy="2109536"/>
            <a:chOff x="4206070" y="4435643"/>
            <a:chExt cx="3064042" cy="2109536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72F8DB5A-0B39-B1A1-19E5-8CC28F5D6DA4}"/>
                </a:ext>
              </a:extLst>
            </p:cNvPr>
            <p:cNvSpPr/>
            <p:nvPr/>
          </p:nvSpPr>
          <p:spPr>
            <a:xfrm>
              <a:off x="4206070" y="4435643"/>
              <a:ext cx="3064042" cy="3769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/>
                <a:t>Leadership </a:t>
              </a:r>
              <a:r>
                <a:rPr lang="de-AT" dirty="0" err="1"/>
                <a:t>styles</a:t>
              </a:r>
              <a:endParaRPr lang="de-AT" dirty="0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77B8581B-FC80-1DB0-9E9B-26BEF5A362F9}"/>
                </a:ext>
              </a:extLst>
            </p:cNvPr>
            <p:cNvSpPr/>
            <p:nvPr/>
          </p:nvSpPr>
          <p:spPr>
            <a:xfrm>
              <a:off x="4206070" y="4852737"/>
              <a:ext cx="3064042" cy="16924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57020481-C2E9-E8B9-373E-01F1D1D84764}"/>
                </a:ext>
              </a:extLst>
            </p:cNvPr>
            <p:cNvSpPr txBox="1"/>
            <p:nvPr/>
          </p:nvSpPr>
          <p:spPr>
            <a:xfrm>
              <a:off x="4348182" y="4934182"/>
              <a:ext cx="2528128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de-AT" sz="1600" dirty="0" err="1"/>
                <a:t>Charismatic</a:t>
              </a:r>
              <a:r>
                <a:rPr lang="de-AT" sz="1600" dirty="0"/>
                <a:t>/</a:t>
              </a:r>
              <a:r>
                <a:rPr lang="de-AT" sz="1600" dirty="0" err="1"/>
                <a:t>value-based</a:t>
              </a:r>
              <a:endParaRPr lang="de-AT" sz="1600" dirty="0"/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de-AT" sz="1600" dirty="0"/>
                <a:t>Team-</a:t>
              </a:r>
              <a:r>
                <a:rPr lang="de-AT" sz="1600" dirty="0" err="1"/>
                <a:t>oriented</a:t>
              </a:r>
              <a:endParaRPr lang="de-AT" sz="1600" dirty="0"/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de-AT" sz="1600" dirty="0" err="1"/>
                <a:t>Participative</a:t>
              </a:r>
              <a:endParaRPr lang="de-AT" sz="1600" dirty="0"/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de-AT" sz="1600" dirty="0"/>
                <a:t>Humane-</a:t>
              </a:r>
              <a:r>
                <a:rPr lang="de-AT" sz="1600" dirty="0" err="1"/>
                <a:t>oriented</a:t>
              </a:r>
              <a:endParaRPr lang="de-AT" sz="1600" dirty="0"/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de-AT" sz="1600" dirty="0" err="1"/>
                <a:t>Autonomous</a:t>
              </a:r>
              <a:endParaRPr lang="de-AT" sz="1600" dirty="0"/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de-AT" sz="1600" dirty="0"/>
                <a:t>Self-</a:t>
              </a:r>
              <a:r>
                <a:rPr lang="de-AT" sz="1600" dirty="0" err="1"/>
                <a:t>protective</a:t>
              </a:r>
              <a:endParaRPr lang="de-AT" sz="1600" dirty="0"/>
            </a:p>
          </p:txBody>
        </p: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6B8E330F-A070-4769-BF48-0312B9D84F86}"/>
              </a:ext>
            </a:extLst>
          </p:cNvPr>
          <p:cNvGrpSpPr/>
          <p:nvPr/>
        </p:nvGrpSpPr>
        <p:grpSpPr>
          <a:xfrm>
            <a:off x="7423625" y="1249347"/>
            <a:ext cx="3890169" cy="3459013"/>
            <a:chOff x="7423625" y="1249347"/>
            <a:chExt cx="3890169" cy="3459013"/>
          </a:xfrm>
        </p:grpSpPr>
        <p:sp>
          <p:nvSpPr>
            <p:cNvPr id="11" name="Pfeil: nach oben gekrümmt 10">
              <a:extLst>
                <a:ext uri="{FF2B5EF4-FFF2-40B4-BE49-F238E27FC236}">
                  <a16:creationId xmlns:a16="http://schemas.microsoft.com/office/drawing/2014/main" id="{75D14AA6-6DCC-9D25-9B62-6F8DDAFEEF70}"/>
                </a:ext>
              </a:extLst>
            </p:cNvPr>
            <p:cNvSpPr/>
            <p:nvPr/>
          </p:nvSpPr>
          <p:spPr>
            <a:xfrm rot="16200000">
              <a:off x="6173307" y="2499665"/>
              <a:ext cx="3459013" cy="958378"/>
            </a:xfrm>
            <a:prstGeom prst="curvedUp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tx1"/>
                </a:solidFill>
              </a:endParaRP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2DFA9793-AD99-0541-3CEF-4CB8A679B945}"/>
                </a:ext>
              </a:extLst>
            </p:cNvPr>
            <p:cNvSpPr txBox="1"/>
            <p:nvPr/>
          </p:nvSpPr>
          <p:spPr>
            <a:xfrm>
              <a:off x="8530532" y="2794188"/>
              <a:ext cx="2783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i="1" dirty="0" err="1"/>
                <a:t>Effectiveness</a:t>
              </a:r>
              <a:r>
                <a:rPr lang="de-AT" i="1" dirty="0"/>
                <a:t> </a:t>
              </a:r>
              <a:r>
                <a:rPr lang="de-AT" i="1" dirty="0" err="1"/>
                <a:t>depends</a:t>
              </a:r>
              <a:r>
                <a:rPr lang="de-AT" i="1" dirty="0"/>
                <a:t> on …</a:t>
              </a:r>
            </a:p>
          </p:txBody>
        </p:sp>
      </p:grpSp>
      <p:sp>
        <p:nvSpPr>
          <p:cNvPr id="40" name="Textfeld 39">
            <a:extLst>
              <a:ext uri="{FF2B5EF4-FFF2-40B4-BE49-F238E27FC236}">
                <a16:creationId xmlns:a16="http://schemas.microsoft.com/office/drawing/2014/main" id="{C6DCDDAA-8A7C-0BFE-0E51-485C56750937}"/>
              </a:ext>
            </a:extLst>
          </p:cNvPr>
          <p:cNvSpPr txBox="1"/>
          <p:nvPr/>
        </p:nvSpPr>
        <p:spPr>
          <a:xfrm>
            <a:off x="395536" y="6673334"/>
            <a:ext cx="1085104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Source: </a:t>
            </a:r>
            <a:r>
              <a:rPr lang="de-DE" sz="600" dirty="0" err="1"/>
              <a:t>based</a:t>
            </a:r>
            <a:r>
              <a:rPr lang="de-DE" sz="600" dirty="0"/>
              <a:t> on </a:t>
            </a:r>
            <a:r>
              <a:rPr lang="de-DE" sz="600" dirty="0" err="1"/>
              <a:t>ideas</a:t>
            </a:r>
            <a:r>
              <a:rPr lang="de-DE" sz="600" dirty="0"/>
              <a:t> in </a:t>
            </a:r>
            <a:r>
              <a:rPr lang="en-US" sz="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Hofstede, G., Hofstede, G. J., &amp; </a:t>
            </a:r>
            <a:r>
              <a:rPr lang="en-US" sz="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Minkov</a:t>
            </a:r>
            <a:r>
              <a:rPr lang="en-US" sz="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 (2005). </a:t>
            </a:r>
            <a:r>
              <a:rPr lang="en-US" sz="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Cultures and Organizations: Software of the Mind</a:t>
            </a:r>
            <a:r>
              <a:rPr lang="en-US" sz="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</a:t>
            </a:r>
            <a:r>
              <a:rPr lang="en-US" sz="6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ed. New York, NY: McGraw Hill; House, R. J., </a:t>
            </a:r>
            <a:r>
              <a:rPr lang="en-US" sz="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Hanges</a:t>
            </a:r>
            <a:r>
              <a:rPr lang="en-US" sz="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P. J., </a:t>
            </a:r>
            <a:r>
              <a:rPr lang="en-US" sz="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Javidan</a:t>
            </a:r>
            <a:r>
              <a:rPr lang="en-US" sz="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M., Dorfman, P. W., and Gupta, V. (eds.) (2004). </a:t>
            </a:r>
            <a:r>
              <a:rPr lang="en-US" sz="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Culture, Leadership and Organizations: The GLOBE Study of 62 Societies</a:t>
            </a:r>
            <a:r>
              <a:rPr lang="en-US" sz="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Thousand Oaks, CA: Sage</a:t>
            </a:r>
            <a:endParaRPr lang="de-DE" sz="600" dirty="0"/>
          </a:p>
        </p:txBody>
      </p:sp>
    </p:spTree>
    <p:extLst>
      <p:ext uri="{BB962C8B-B14F-4D97-AF65-F5344CB8AC3E}">
        <p14:creationId xmlns:p14="http://schemas.microsoft.com/office/powerpoint/2010/main" val="172816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150702" y="298052"/>
            <a:ext cx="85935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Virtual </a:t>
            </a:r>
            <a:r>
              <a:rPr lang="de-DE" sz="3600" dirty="0" err="1">
                <a:solidFill>
                  <a:schemeClr val="bg1"/>
                </a:solidFill>
              </a:rPr>
              <a:t>team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leadership</a:t>
            </a:r>
            <a:r>
              <a:rPr lang="de-DE" sz="3600" dirty="0">
                <a:solidFill>
                  <a:schemeClr val="bg1"/>
                </a:solidFill>
              </a:rPr>
              <a:t> – </a:t>
            </a:r>
            <a:r>
              <a:rPr lang="de-DE" sz="3600" dirty="0" err="1">
                <a:solidFill>
                  <a:schemeClr val="bg1"/>
                </a:solidFill>
              </a:rPr>
              <a:t>practical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guidelines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7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95536" y="6598759"/>
            <a:ext cx="10870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Source: Pittino (2022), </a:t>
            </a:r>
            <a:r>
              <a:rPr lang="de-DE" sz="600" dirty="0" err="1"/>
              <a:t>inspired</a:t>
            </a:r>
            <a:r>
              <a:rPr lang="de-DE" sz="600" dirty="0"/>
              <a:t> </a:t>
            </a:r>
            <a:r>
              <a:rPr lang="de-DE" sz="600" dirty="0" err="1"/>
              <a:t>by</a:t>
            </a:r>
            <a:r>
              <a:rPr lang="de-DE" sz="600" dirty="0"/>
              <a:t> </a:t>
            </a:r>
            <a:r>
              <a:rPr lang="en-US" sz="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Kinsey </a:t>
            </a:r>
            <a:r>
              <a:rPr lang="en-US" sz="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Goman</a:t>
            </a:r>
            <a:r>
              <a:rPr lang="en-US" sz="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C. (2021). How to keep your virtual team from tuning out. </a:t>
            </a:r>
            <a:r>
              <a:rPr lang="en-US" sz="600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https://www.forbes.com/sites/carolkinseygoman/2021/10/15/how-to-keep-your-virtual-team-from-tuning-out/</a:t>
            </a:r>
            <a:r>
              <a:rPr lang="en-US" sz="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published October 15 2021, accessed July 1 2022; Malhotra, A., Majchrzak, A., &amp; Rosen, B. (2007). Leading virtual teams.</a:t>
            </a:r>
            <a:br>
              <a:rPr lang="en-US" sz="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Academy of Management Perspectives, 21</a:t>
            </a:r>
            <a:r>
              <a:rPr lang="en-US" sz="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(1), 60–70</a:t>
            </a:r>
            <a:r>
              <a:rPr lang="de-DE" sz="600" dirty="0"/>
              <a:t> Picture </a:t>
            </a:r>
            <a:r>
              <a:rPr lang="de-DE" sz="600" dirty="0" err="1"/>
              <a:t>credit</a:t>
            </a:r>
            <a:r>
              <a:rPr lang="de-DE" sz="600" dirty="0"/>
              <a:t>: </a:t>
            </a:r>
            <a:r>
              <a:rPr lang="de-AT" sz="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istock.com/</a:t>
            </a:r>
            <a:r>
              <a:rPr lang="de-AT" sz="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artvea</a:t>
            </a:r>
            <a:r>
              <a:rPr lang="de-AT" sz="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iStock.com/</a:t>
            </a:r>
            <a:r>
              <a:rPr lang="de-AT" sz="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Ville</a:t>
            </a:r>
            <a:r>
              <a:rPr lang="de-AT" sz="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Heikkinen; iStock.com/da-</a:t>
            </a:r>
            <a:r>
              <a:rPr lang="de-AT" sz="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vooda</a:t>
            </a:r>
            <a:r>
              <a:rPr lang="de-AT" sz="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istock.com/in8finity; istock.com/</a:t>
            </a:r>
            <a:r>
              <a:rPr lang="de-AT" sz="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Shendart</a:t>
            </a:r>
            <a:endParaRPr lang="de-DE" sz="600" dirty="0"/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45B706E7-B8D0-00EC-E0B3-F586B4AD0C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7" y="1322860"/>
            <a:ext cx="8629165" cy="5414398"/>
          </a:xfrm>
          <a:prstGeom prst="rect">
            <a:avLst/>
          </a:prstGeom>
        </p:spPr>
      </p:pic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A24FD0B5-FE1E-8F86-BB86-42BC29FE5A7D}"/>
              </a:ext>
            </a:extLst>
          </p:cNvPr>
          <p:cNvGrpSpPr/>
          <p:nvPr/>
        </p:nvGrpSpPr>
        <p:grpSpPr>
          <a:xfrm>
            <a:off x="8917922" y="4516121"/>
            <a:ext cx="2522621" cy="666700"/>
            <a:chOff x="8917922" y="4516121"/>
            <a:chExt cx="2522621" cy="66670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81BF49F1-BE3E-24C7-103F-F1AA4AA0DED3}"/>
                </a:ext>
              </a:extLst>
            </p:cNvPr>
            <p:cNvSpPr/>
            <p:nvPr/>
          </p:nvSpPr>
          <p:spPr>
            <a:xfrm>
              <a:off x="9298922" y="4580289"/>
              <a:ext cx="2141621" cy="521100"/>
            </a:xfrm>
            <a:prstGeom prst="rect">
              <a:avLst/>
            </a:prstGeom>
            <a:solidFill>
              <a:srgbClr val="1C78AB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b="1" dirty="0" err="1">
                  <a:solidFill>
                    <a:schemeClr val="bg1"/>
                  </a:solidFill>
                </a:rPr>
                <a:t>Beware</a:t>
              </a:r>
              <a:r>
                <a:rPr lang="de-AT" sz="1600" b="1" dirty="0">
                  <a:solidFill>
                    <a:schemeClr val="bg1"/>
                  </a:solidFill>
                </a:rPr>
                <a:t> </a:t>
              </a:r>
              <a:r>
                <a:rPr lang="de-AT" sz="1600" b="1" dirty="0" err="1">
                  <a:solidFill>
                    <a:schemeClr val="bg1"/>
                  </a:solidFill>
                </a:rPr>
                <a:t>of</a:t>
              </a:r>
              <a:r>
                <a:rPr lang="de-AT" sz="1600" b="1" dirty="0">
                  <a:solidFill>
                    <a:schemeClr val="bg1"/>
                  </a:solidFill>
                </a:rPr>
                <a:t> </a:t>
              </a:r>
              <a:r>
                <a:rPr lang="de-AT" sz="1600" b="1" dirty="0" err="1">
                  <a:solidFill>
                    <a:schemeClr val="bg1"/>
                  </a:solidFill>
                </a:rPr>
                <a:t>ʻZoom</a:t>
              </a:r>
              <a:r>
                <a:rPr lang="de-AT" sz="1600" b="1" dirty="0">
                  <a:solidFill>
                    <a:schemeClr val="bg1"/>
                  </a:solidFill>
                </a:rPr>
                <a:t> </a:t>
              </a:r>
              <a:r>
                <a:rPr lang="de-AT" sz="1600" b="1" dirty="0" err="1">
                  <a:solidFill>
                    <a:schemeClr val="bg1"/>
                  </a:solidFill>
                </a:rPr>
                <a:t>fatigueʼ</a:t>
              </a:r>
              <a:r>
                <a:rPr lang="de-AT" sz="1600" b="1" dirty="0">
                  <a:solidFill>
                    <a:schemeClr val="bg1"/>
                  </a:solidFill>
                </a:rPr>
                <a:t>!</a:t>
              </a:r>
            </a:p>
          </p:txBody>
        </p: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E546C70B-2167-7D23-7BAC-C8660118A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7922" y="4516121"/>
              <a:ext cx="745958" cy="666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905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150702" y="298052"/>
            <a:ext cx="58867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Principles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of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ethical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leadership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8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95536" y="6673334"/>
            <a:ext cx="7170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Source: </a:t>
            </a:r>
            <a:r>
              <a:rPr lang="de-AT" sz="600" dirty="0"/>
              <a:t>Pittino (2022) </a:t>
            </a:r>
            <a:r>
              <a:rPr lang="de-AT" sz="600" dirty="0" err="1"/>
              <a:t>inspired</a:t>
            </a:r>
            <a:r>
              <a:rPr lang="de-AT" sz="600" dirty="0"/>
              <a:t> </a:t>
            </a:r>
            <a:r>
              <a:rPr lang="de-AT" sz="600" dirty="0" err="1"/>
              <a:t>by</a:t>
            </a:r>
            <a:r>
              <a:rPr lang="de-AT" sz="600" dirty="0"/>
              <a:t> </a:t>
            </a:r>
            <a:r>
              <a:rPr lang="en-US" sz="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Yukl, G., </a:t>
            </a:r>
            <a:r>
              <a:rPr lang="en-US" sz="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Mahsud</a:t>
            </a:r>
            <a:r>
              <a:rPr lang="en-US" sz="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R., Hassan, S., &amp; Prussia, G. E. (2013). An improved measure of ethical leadership. </a:t>
            </a:r>
            <a:r>
              <a:rPr lang="en-US" sz="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Leadership &amp; Organizational </a:t>
            </a:r>
            <a:r>
              <a:rPr lang="en-US" sz="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tudies</a:t>
            </a:r>
            <a:r>
              <a:rPr lang="en-US" sz="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en-US" sz="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(1), 38–48. Picture source: pixabay.com</a:t>
            </a:r>
            <a:endParaRPr lang="de-AT" sz="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600" dirty="0"/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78CFAF5A-6CC8-E2BF-32A6-3E716FF66D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4413270"/>
              </p:ext>
            </p:extLst>
          </p:nvPr>
        </p:nvGraphicFramePr>
        <p:xfrm>
          <a:off x="1266252" y="1250110"/>
          <a:ext cx="9542379" cy="3940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C00A3E36-568B-673E-A9D2-696B1953766B}"/>
              </a:ext>
            </a:extLst>
          </p:cNvPr>
          <p:cNvGrpSpPr/>
          <p:nvPr/>
        </p:nvGrpSpPr>
        <p:grpSpPr>
          <a:xfrm>
            <a:off x="695325" y="5848350"/>
            <a:ext cx="10287000" cy="409575"/>
            <a:chOff x="695325" y="5848350"/>
            <a:chExt cx="10287000" cy="409575"/>
          </a:xfrm>
        </p:grpSpPr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0C49F8E4-2DEC-B401-B0A5-8C3DD2437CD9}"/>
                </a:ext>
              </a:extLst>
            </p:cNvPr>
            <p:cNvSpPr/>
            <p:nvPr/>
          </p:nvSpPr>
          <p:spPr>
            <a:xfrm>
              <a:off x="695325" y="5848350"/>
              <a:ext cx="10287000" cy="4095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5B02DBEB-AB3D-F686-494C-059B858C282B}"/>
                </a:ext>
              </a:extLst>
            </p:cNvPr>
            <p:cNvSpPr txBox="1"/>
            <p:nvPr/>
          </p:nvSpPr>
          <p:spPr>
            <a:xfrm>
              <a:off x="704779" y="5855368"/>
              <a:ext cx="102625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b="1" dirty="0" err="1"/>
                <a:t>Ethical</a:t>
              </a:r>
              <a:r>
                <a:rPr lang="de-AT" b="1" dirty="0"/>
                <a:t> </a:t>
              </a:r>
              <a:r>
                <a:rPr lang="de-AT" b="1" dirty="0" err="1"/>
                <a:t>dilemmas</a:t>
              </a:r>
              <a:r>
                <a:rPr lang="de-AT" b="1" dirty="0"/>
                <a:t>: </a:t>
              </a:r>
              <a:r>
                <a: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situations where there is an inherent contradiction in the application of ethical principles </a:t>
              </a:r>
              <a:endParaRPr lang="de-AT" dirty="0"/>
            </a:p>
          </p:txBody>
        </p:sp>
      </p:grpSp>
    </p:spTree>
    <p:extLst>
      <p:ext uri="{BB962C8B-B14F-4D97-AF65-F5344CB8AC3E}">
        <p14:creationId xmlns:p14="http://schemas.microsoft.com/office/powerpoint/2010/main" val="106280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150702" y="298052"/>
            <a:ext cx="75866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Approaches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to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solving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ethical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dilemmas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9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95536" y="6673334"/>
            <a:ext cx="7170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Source: </a:t>
            </a:r>
            <a:r>
              <a:rPr lang="de-AT" sz="600" dirty="0"/>
              <a:t>Pittino (2022) </a:t>
            </a:r>
            <a:r>
              <a:rPr lang="de-AT" sz="600" dirty="0" err="1"/>
              <a:t>inspired</a:t>
            </a:r>
            <a:r>
              <a:rPr lang="de-AT" sz="600" dirty="0"/>
              <a:t> </a:t>
            </a:r>
            <a:r>
              <a:rPr lang="de-AT" sz="600" dirty="0" err="1"/>
              <a:t>by</a:t>
            </a:r>
            <a:r>
              <a:rPr lang="de-AT" sz="600" dirty="0"/>
              <a:t> </a:t>
            </a:r>
            <a:r>
              <a:rPr lang="en-US" sz="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Yukl, G., </a:t>
            </a:r>
            <a:r>
              <a:rPr lang="en-US" sz="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Mahsud</a:t>
            </a:r>
            <a:r>
              <a:rPr lang="en-US" sz="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R., Hassan, S., &amp; Prussia, G. E. (2013). An improved measure of ethical leadership. </a:t>
            </a:r>
            <a:r>
              <a:rPr lang="en-US" sz="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Leadership &amp; Organizational </a:t>
            </a:r>
            <a:r>
              <a:rPr lang="en-US" sz="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tudies</a:t>
            </a:r>
            <a:r>
              <a:rPr lang="en-US" sz="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en-US" sz="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(1), 38–48. Picture source: pixabay.com</a:t>
            </a:r>
            <a:endParaRPr lang="de-AT" sz="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600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1CC601DA-A76A-5C11-3AE9-F95DC13DC5BA}"/>
              </a:ext>
            </a:extLst>
          </p:cNvPr>
          <p:cNvGrpSpPr/>
          <p:nvPr/>
        </p:nvGrpSpPr>
        <p:grpSpPr>
          <a:xfrm>
            <a:off x="730199" y="1629038"/>
            <a:ext cx="10884284" cy="463190"/>
            <a:chOff x="1433831" y="3807309"/>
            <a:chExt cx="10884284" cy="463190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753B8FE1-619F-B913-9A63-64616F132386}"/>
                </a:ext>
              </a:extLst>
            </p:cNvPr>
            <p:cNvSpPr/>
            <p:nvPr/>
          </p:nvSpPr>
          <p:spPr>
            <a:xfrm>
              <a:off x="1433831" y="3807309"/>
              <a:ext cx="451360" cy="46319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0" name="Pfeil nach rechts 35">
              <a:extLst>
                <a:ext uri="{FF2B5EF4-FFF2-40B4-BE49-F238E27FC236}">
                  <a16:creationId xmlns:a16="http://schemas.microsoft.com/office/drawing/2014/main" id="{677008B0-F00B-10F2-6267-9083ED0A517F}"/>
                </a:ext>
              </a:extLst>
            </p:cNvPr>
            <p:cNvSpPr/>
            <p:nvPr/>
          </p:nvSpPr>
          <p:spPr>
            <a:xfrm>
              <a:off x="1523536" y="3901406"/>
              <a:ext cx="304033" cy="28619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2D089431-7A9F-8C87-AB47-98F5ADFCF02E}"/>
                </a:ext>
              </a:extLst>
            </p:cNvPr>
            <p:cNvSpPr txBox="1"/>
            <p:nvPr/>
          </p:nvSpPr>
          <p:spPr>
            <a:xfrm>
              <a:off x="1934790" y="3839393"/>
              <a:ext cx="1038332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Identify </a:t>
              </a:r>
              <a:r>
                <a:rPr lang="en-US" sz="1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 advance </a:t>
              </a:r>
              <a:r>
                <a: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potential situations that are likely to trigger ethical dilemmas</a:t>
              </a:r>
              <a:endParaRPr lang="de-AT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19758DEC-27DF-BDC1-345B-2F897353283B}"/>
              </a:ext>
            </a:extLst>
          </p:cNvPr>
          <p:cNvGrpSpPr/>
          <p:nvPr/>
        </p:nvGrpSpPr>
        <p:grpSpPr>
          <a:xfrm>
            <a:off x="730199" y="2277683"/>
            <a:ext cx="10884284" cy="463190"/>
            <a:chOff x="1433831" y="3807309"/>
            <a:chExt cx="10884284" cy="463190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B0E494C0-1A5C-A974-C914-CD68E74480CA}"/>
                </a:ext>
              </a:extLst>
            </p:cNvPr>
            <p:cNvSpPr/>
            <p:nvPr/>
          </p:nvSpPr>
          <p:spPr>
            <a:xfrm>
              <a:off x="1433831" y="3807309"/>
              <a:ext cx="451360" cy="46319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4" name="Pfeil nach rechts 35">
              <a:extLst>
                <a:ext uri="{FF2B5EF4-FFF2-40B4-BE49-F238E27FC236}">
                  <a16:creationId xmlns:a16="http://schemas.microsoft.com/office/drawing/2014/main" id="{0A7ED4CD-47C7-9339-A194-BBE8CC72427E}"/>
                </a:ext>
              </a:extLst>
            </p:cNvPr>
            <p:cNvSpPr/>
            <p:nvPr/>
          </p:nvSpPr>
          <p:spPr>
            <a:xfrm>
              <a:off x="1523536" y="3901406"/>
              <a:ext cx="304033" cy="28619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3380E89F-F900-07C3-F3E8-568222110527}"/>
                </a:ext>
              </a:extLst>
            </p:cNvPr>
            <p:cNvSpPr txBox="1"/>
            <p:nvPr/>
          </p:nvSpPr>
          <p:spPr>
            <a:xfrm>
              <a:off x="1934790" y="3839393"/>
              <a:ext cx="1038332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Carefully </a:t>
              </a:r>
              <a:r>
                <a:rPr lang="en-US" sz="1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prepare your response </a:t>
              </a:r>
              <a:r>
                <a: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(visualize scenarios, </a:t>
              </a:r>
              <a:r>
                <a:rPr lang="en-US" sz="18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ʻrehearsalʼ</a:t>
              </a:r>
              <a:r>
                <a: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de-AT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2F2B8C31-9F7E-836A-732C-CB948E217538}"/>
              </a:ext>
            </a:extLst>
          </p:cNvPr>
          <p:cNvGrpSpPr/>
          <p:nvPr/>
        </p:nvGrpSpPr>
        <p:grpSpPr>
          <a:xfrm>
            <a:off x="730199" y="2926328"/>
            <a:ext cx="10884284" cy="463190"/>
            <a:chOff x="1433831" y="3807309"/>
            <a:chExt cx="10884284" cy="463190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55E77645-A098-03F5-D35C-DCD9086527DC}"/>
                </a:ext>
              </a:extLst>
            </p:cNvPr>
            <p:cNvSpPr/>
            <p:nvPr/>
          </p:nvSpPr>
          <p:spPr>
            <a:xfrm>
              <a:off x="1433831" y="3807309"/>
              <a:ext cx="451360" cy="46319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8" name="Pfeil nach rechts 35">
              <a:extLst>
                <a:ext uri="{FF2B5EF4-FFF2-40B4-BE49-F238E27FC236}">
                  <a16:creationId xmlns:a16="http://schemas.microsoft.com/office/drawing/2014/main" id="{8BA9D789-C596-F4CC-852C-0D522165414C}"/>
                </a:ext>
              </a:extLst>
            </p:cNvPr>
            <p:cNvSpPr/>
            <p:nvPr/>
          </p:nvSpPr>
          <p:spPr>
            <a:xfrm>
              <a:off x="1523536" y="3901406"/>
              <a:ext cx="304033" cy="28619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6BCDD45C-D013-58B4-9C85-09626E88BABB}"/>
                </a:ext>
              </a:extLst>
            </p:cNvPr>
            <p:cNvSpPr txBox="1"/>
            <p:nvPr/>
          </p:nvSpPr>
          <p:spPr>
            <a:xfrm>
              <a:off x="1934790" y="3839393"/>
              <a:ext cx="1038332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Assess all the information </a:t>
              </a:r>
              <a:r>
                <a: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(collect evidence about the issue, get advice from trusted people)</a:t>
              </a:r>
              <a:endParaRPr lang="de-AT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8778628D-B219-9CBB-95E8-10ECDF3CEB97}"/>
              </a:ext>
            </a:extLst>
          </p:cNvPr>
          <p:cNvGrpSpPr/>
          <p:nvPr/>
        </p:nvGrpSpPr>
        <p:grpSpPr>
          <a:xfrm>
            <a:off x="730199" y="3574973"/>
            <a:ext cx="10884284" cy="463190"/>
            <a:chOff x="1433831" y="3807309"/>
            <a:chExt cx="10884284" cy="463190"/>
          </a:xfrm>
        </p:grpSpPr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4F865A21-F56F-BCB6-8345-C62BBB8DAF0E}"/>
                </a:ext>
              </a:extLst>
            </p:cNvPr>
            <p:cNvSpPr/>
            <p:nvPr/>
          </p:nvSpPr>
          <p:spPr>
            <a:xfrm>
              <a:off x="1433831" y="3807309"/>
              <a:ext cx="451360" cy="46319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24" name="Pfeil nach rechts 35">
              <a:extLst>
                <a:ext uri="{FF2B5EF4-FFF2-40B4-BE49-F238E27FC236}">
                  <a16:creationId xmlns:a16="http://schemas.microsoft.com/office/drawing/2014/main" id="{61A96D23-18FB-F4C3-757C-17DD266AC0E1}"/>
                </a:ext>
              </a:extLst>
            </p:cNvPr>
            <p:cNvSpPr/>
            <p:nvPr/>
          </p:nvSpPr>
          <p:spPr>
            <a:xfrm>
              <a:off x="1523536" y="3901406"/>
              <a:ext cx="304033" cy="28619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654A6BDB-EED2-E666-2249-B04FFDAA1BCB}"/>
                </a:ext>
              </a:extLst>
            </p:cNvPr>
            <p:cNvSpPr txBox="1"/>
            <p:nvPr/>
          </p:nvSpPr>
          <p:spPr>
            <a:xfrm>
              <a:off x="1934790" y="3839393"/>
              <a:ext cx="1038332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Be courageous </a:t>
              </a:r>
              <a:r>
                <a: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(sometimes the right choice can be painful)</a:t>
              </a:r>
              <a:endParaRPr lang="de-AT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BE26047D-8560-99B0-D3E7-DDE2F6DF8B4F}"/>
              </a:ext>
            </a:extLst>
          </p:cNvPr>
          <p:cNvGrpSpPr/>
          <p:nvPr/>
        </p:nvGrpSpPr>
        <p:grpSpPr>
          <a:xfrm>
            <a:off x="730199" y="4223618"/>
            <a:ext cx="10884284" cy="463190"/>
            <a:chOff x="1433831" y="3807309"/>
            <a:chExt cx="10884284" cy="463190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26C232F1-EF7E-957A-026D-1239970B6FF0}"/>
                </a:ext>
              </a:extLst>
            </p:cNvPr>
            <p:cNvSpPr/>
            <p:nvPr/>
          </p:nvSpPr>
          <p:spPr>
            <a:xfrm>
              <a:off x="1433831" y="3807309"/>
              <a:ext cx="451360" cy="46319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28" name="Pfeil nach rechts 35">
              <a:extLst>
                <a:ext uri="{FF2B5EF4-FFF2-40B4-BE49-F238E27FC236}">
                  <a16:creationId xmlns:a16="http://schemas.microsoft.com/office/drawing/2014/main" id="{6606048D-807D-58AA-E31F-A1CDB63B466A}"/>
                </a:ext>
              </a:extLst>
            </p:cNvPr>
            <p:cNvSpPr/>
            <p:nvPr/>
          </p:nvSpPr>
          <p:spPr>
            <a:xfrm>
              <a:off x="1523536" y="3901406"/>
              <a:ext cx="304033" cy="28619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FBAD2973-8D68-BE8D-6B80-78824CEA8EB8}"/>
                </a:ext>
              </a:extLst>
            </p:cNvPr>
            <p:cNvSpPr txBox="1"/>
            <p:nvPr/>
          </p:nvSpPr>
          <p:spPr>
            <a:xfrm>
              <a:off x="1934790" y="3839393"/>
              <a:ext cx="1038332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Re-evaluate your decision </a:t>
              </a:r>
              <a:r>
                <a: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before you act (take a different perspective)</a:t>
              </a:r>
              <a:endParaRPr lang="de-AT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482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1558</Words>
  <Application>Microsoft Office PowerPoint</Application>
  <PresentationFormat>Breitbild</PresentationFormat>
  <Paragraphs>174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3" baseType="lpstr">
      <vt:lpstr>Gill Sans MT</vt:lpstr>
      <vt:lpstr>Calibri</vt:lpstr>
      <vt:lpstr>Calibri Light</vt:lpstr>
      <vt:lpstr>Wingdings</vt:lpstr>
      <vt:lpstr>Arial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FH Kärnten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Sternad Dietmar</dc:creator>
  <cp:lastModifiedBy>Sternad Dietmar</cp:lastModifiedBy>
  <cp:revision>199</cp:revision>
  <dcterms:created xsi:type="dcterms:W3CDTF">2018-05-14T09:22:51Z</dcterms:created>
  <dcterms:modified xsi:type="dcterms:W3CDTF">2022-09-13T08:57:01Z</dcterms:modified>
</cp:coreProperties>
</file>