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71" r:id="rId6"/>
    <p:sldId id="373" r:id="rId7"/>
    <p:sldId id="374" r:id="rId8"/>
    <p:sldId id="375" r:id="rId9"/>
    <p:sldId id="376" r:id="rId10"/>
    <p:sldId id="377" r:id="rId11"/>
    <p:sldId id="361" r:id="rId12"/>
    <p:sldId id="378" r:id="rId13"/>
    <p:sldId id="379" r:id="rId14"/>
    <p:sldId id="380" r:id="rId15"/>
    <p:sldId id="3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85D46"/>
    <a:srgbClr val="DAE2F0"/>
    <a:srgbClr val="9DC3E6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13.09.2022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leadership-communicatio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28103" y="3614234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LEADERSHIP TOOLS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Concise</a:t>
            </a:r>
            <a:r>
              <a:rPr lang="de-DE" sz="2000" dirty="0">
                <a:latin typeface="+mj-lt"/>
              </a:rPr>
              <a:t> Leadership </a:t>
            </a:r>
            <a:r>
              <a:rPr lang="de-DE" sz="2000" dirty="0" err="1">
                <a:latin typeface="+mj-lt"/>
              </a:rPr>
              <a:t>Textbook</a:t>
            </a:r>
            <a:endParaRPr lang="de-DE" sz="20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AND TECHNIQUES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906742-961D-EE8A-00C6-C46D0B7A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19903" y="763305"/>
            <a:ext cx="8162251" cy="28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702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Vroom-</a:t>
            </a:r>
            <a:r>
              <a:rPr lang="de-DE" sz="3600" dirty="0" err="1">
                <a:solidFill>
                  <a:schemeClr val="bg1"/>
                </a:solidFill>
              </a:rPr>
              <a:t>Yetton</a:t>
            </a:r>
            <a:r>
              <a:rPr lang="de-DE" sz="3600" dirty="0">
                <a:solidFill>
                  <a:schemeClr val="bg1"/>
                </a:solidFill>
              </a:rPr>
              <a:t>-</a:t>
            </a:r>
            <a:r>
              <a:rPr lang="de-DE" sz="3600" dirty="0" err="1">
                <a:solidFill>
                  <a:schemeClr val="bg1"/>
                </a:solidFill>
              </a:rPr>
              <a:t>Yago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model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decision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making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62856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(2020)</a:t>
            </a:r>
            <a:r>
              <a:rPr lang="en-US" sz="600" dirty="0">
                <a:latin typeface="Calibri" panose="020F0502020204030204" pitchFamily="34" charset="0"/>
                <a:cs typeface="Times New Roman" panose="02020603050405020304" pitchFamily="18" charset="0"/>
              </a:rPr>
              <a:t> inspired by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Vroom, V. H., &amp; </a:t>
            </a:r>
            <a:r>
              <a:rPr lang="en-US" sz="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Jago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G. (1988). </a:t>
            </a:r>
            <a:r>
              <a:rPr lang="en-US" sz="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Leadership: Managing Participation in Organizations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Englewood Cliffs, NJ: Prentice Hall</a:t>
            </a:r>
            <a:r>
              <a:rPr lang="en-US" sz="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source: pixabay.com</a:t>
            </a:r>
            <a:endParaRPr lang="de-DE" sz="6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D5B55D9-0484-F525-53B2-D2EE621CD6FF}"/>
              </a:ext>
            </a:extLst>
          </p:cNvPr>
          <p:cNvSpPr txBox="1"/>
          <p:nvPr/>
        </p:nvSpPr>
        <p:spPr>
          <a:xfrm>
            <a:off x="616868" y="1265679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Decision-making</a:t>
            </a:r>
            <a:r>
              <a:rPr lang="de-AT" sz="2000" b="1" dirty="0"/>
              <a:t> </a:t>
            </a:r>
            <a:r>
              <a:rPr lang="de-AT" sz="2000" b="1" dirty="0" err="1"/>
              <a:t>styles</a:t>
            </a:r>
            <a:endParaRPr lang="de-AT" sz="2000" b="1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9809899-E103-629A-2FE0-12F5DDF8B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629" y="1048591"/>
            <a:ext cx="2252926" cy="8342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34168B-3663-9565-3B8C-6E09F537B5D7}"/>
              </a:ext>
            </a:extLst>
          </p:cNvPr>
          <p:cNvSpPr/>
          <p:nvPr/>
        </p:nvSpPr>
        <p:spPr>
          <a:xfrm>
            <a:off x="714375" y="1793687"/>
            <a:ext cx="2147864" cy="400110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Autocratic</a:t>
            </a:r>
            <a:r>
              <a:rPr lang="de-AT" dirty="0"/>
              <a:t> 1 (A1)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305ED88-503D-738C-7E07-B9AED4D54FFD}"/>
              </a:ext>
            </a:extLst>
          </p:cNvPr>
          <p:cNvSpPr/>
          <p:nvPr/>
        </p:nvSpPr>
        <p:spPr>
          <a:xfrm>
            <a:off x="714375" y="2381887"/>
            <a:ext cx="2147864" cy="400110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Autocratic</a:t>
            </a:r>
            <a:r>
              <a:rPr lang="de-AT" dirty="0"/>
              <a:t> 2 (A2)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FA1DF82-CEDA-C1D8-9E16-2ADA5745D995}"/>
              </a:ext>
            </a:extLst>
          </p:cNvPr>
          <p:cNvSpPr/>
          <p:nvPr/>
        </p:nvSpPr>
        <p:spPr>
          <a:xfrm>
            <a:off x="714375" y="2936280"/>
            <a:ext cx="2147864" cy="400110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Consultative</a:t>
            </a:r>
            <a:r>
              <a:rPr lang="de-AT" dirty="0"/>
              <a:t> (C1)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1F3003-42E9-FC5C-6183-B0941124E08C}"/>
              </a:ext>
            </a:extLst>
          </p:cNvPr>
          <p:cNvSpPr/>
          <p:nvPr/>
        </p:nvSpPr>
        <p:spPr>
          <a:xfrm>
            <a:off x="698304" y="3488887"/>
            <a:ext cx="2147864" cy="400110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Consultative</a:t>
            </a:r>
            <a:r>
              <a:rPr lang="de-AT" dirty="0"/>
              <a:t> (C2)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A5A3C26-78C6-2709-CAD8-75F5835394E0}"/>
              </a:ext>
            </a:extLst>
          </p:cNvPr>
          <p:cNvSpPr/>
          <p:nvPr/>
        </p:nvSpPr>
        <p:spPr>
          <a:xfrm>
            <a:off x="698304" y="4033416"/>
            <a:ext cx="2147864" cy="400110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Collaborative (G)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459250-3B9F-3B4E-A82B-A8D965DA74AD}"/>
              </a:ext>
            </a:extLst>
          </p:cNvPr>
          <p:cNvSpPr txBox="1"/>
          <p:nvPr/>
        </p:nvSpPr>
        <p:spPr>
          <a:xfrm>
            <a:off x="2907832" y="1738825"/>
            <a:ext cx="1779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00" dirty="0"/>
              <a:t>Leader </a:t>
            </a:r>
            <a:r>
              <a:rPr lang="de-AT" sz="1300" dirty="0" err="1"/>
              <a:t>decides</a:t>
            </a:r>
            <a:r>
              <a:rPr lang="de-AT" sz="1300" dirty="0"/>
              <a:t>,</a:t>
            </a:r>
          </a:p>
          <a:p>
            <a:r>
              <a:rPr lang="de-AT" sz="1300" dirty="0" err="1"/>
              <a:t>no</a:t>
            </a:r>
            <a:r>
              <a:rPr lang="de-AT" sz="1300" dirty="0"/>
              <a:t> </a:t>
            </a:r>
            <a:r>
              <a:rPr lang="de-AT" sz="1300" dirty="0" err="1"/>
              <a:t>input</a:t>
            </a:r>
            <a:r>
              <a:rPr lang="de-AT" sz="1300" dirty="0"/>
              <a:t> </a:t>
            </a:r>
            <a:r>
              <a:rPr lang="de-AT" sz="1300" dirty="0" err="1"/>
              <a:t>from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team</a:t>
            </a:r>
            <a:endParaRPr lang="de-AT" sz="13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5216DD5-F6DB-CFA8-02F2-4CFEA0A67DE8}"/>
              </a:ext>
            </a:extLst>
          </p:cNvPr>
          <p:cNvSpPr txBox="1"/>
          <p:nvPr/>
        </p:nvSpPr>
        <p:spPr>
          <a:xfrm>
            <a:off x="2907832" y="2335720"/>
            <a:ext cx="23478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00" dirty="0"/>
              <a:t>Leader </a:t>
            </a:r>
            <a:r>
              <a:rPr lang="de-AT" sz="1300" dirty="0" err="1"/>
              <a:t>decides</a:t>
            </a:r>
            <a:r>
              <a:rPr lang="de-AT" sz="1300" dirty="0"/>
              <a:t>,</a:t>
            </a:r>
          </a:p>
          <a:p>
            <a:r>
              <a:rPr lang="de-AT" sz="1300" dirty="0" err="1"/>
              <a:t>with</a:t>
            </a:r>
            <a:r>
              <a:rPr lang="de-AT" sz="1300" dirty="0"/>
              <a:t> </a:t>
            </a:r>
            <a:r>
              <a:rPr lang="de-AT" sz="1300" dirty="0" err="1"/>
              <a:t>information</a:t>
            </a:r>
            <a:r>
              <a:rPr lang="de-AT" sz="1300" dirty="0"/>
              <a:t> </a:t>
            </a:r>
            <a:r>
              <a:rPr lang="de-AT" sz="1300" dirty="0" err="1"/>
              <a:t>from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team</a:t>
            </a:r>
            <a:endParaRPr lang="de-AT" sz="13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8158F74-47F8-A9A5-AF43-25B1AE894337}"/>
              </a:ext>
            </a:extLst>
          </p:cNvPr>
          <p:cNvSpPr txBox="1"/>
          <p:nvPr/>
        </p:nvSpPr>
        <p:spPr>
          <a:xfrm>
            <a:off x="2907832" y="2889774"/>
            <a:ext cx="27130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00" dirty="0"/>
              <a:t>Team </a:t>
            </a:r>
            <a:r>
              <a:rPr lang="de-AT" sz="1300" dirty="0" err="1"/>
              <a:t>is</a:t>
            </a:r>
            <a:r>
              <a:rPr lang="de-AT" sz="1300" dirty="0"/>
              <a:t> </a:t>
            </a:r>
            <a:r>
              <a:rPr lang="de-AT" sz="1300" dirty="0" err="1"/>
              <a:t>informed</a:t>
            </a:r>
            <a:r>
              <a:rPr lang="de-AT" sz="1300" dirty="0"/>
              <a:t> </a:t>
            </a:r>
            <a:r>
              <a:rPr lang="de-AT" sz="1300" dirty="0" err="1"/>
              <a:t>about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problem</a:t>
            </a:r>
            <a:r>
              <a:rPr lang="de-AT" sz="1300" dirty="0"/>
              <a:t>,</a:t>
            </a:r>
          </a:p>
          <a:p>
            <a:r>
              <a:rPr lang="de-AT" sz="1300" dirty="0" err="1"/>
              <a:t>getting</a:t>
            </a:r>
            <a:r>
              <a:rPr lang="de-AT" sz="1300" dirty="0"/>
              <a:t> </a:t>
            </a:r>
            <a:r>
              <a:rPr lang="de-AT" sz="1300" dirty="0" err="1"/>
              <a:t>opinion</a:t>
            </a:r>
            <a:r>
              <a:rPr lang="de-AT" sz="1300" dirty="0"/>
              <a:t>, </a:t>
            </a:r>
            <a:r>
              <a:rPr lang="de-AT" sz="1300" dirty="0" err="1"/>
              <a:t>then</a:t>
            </a:r>
            <a:r>
              <a:rPr lang="de-AT" sz="1300" dirty="0"/>
              <a:t> </a:t>
            </a:r>
            <a:r>
              <a:rPr lang="de-AT" sz="1300" dirty="0" err="1"/>
              <a:t>leader</a:t>
            </a:r>
            <a:r>
              <a:rPr lang="de-AT" sz="1300" dirty="0"/>
              <a:t> </a:t>
            </a:r>
            <a:r>
              <a:rPr lang="de-AT" sz="1300" dirty="0" err="1"/>
              <a:t>decides</a:t>
            </a:r>
            <a:endParaRPr lang="de-AT" sz="13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87D1F8E-5C30-DC66-B696-552C70597CEA}"/>
              </a:ext>
            </a:extLst>
          </p:cNvPr>
          <p:cNvSpPr txBox="1"/>
          <p:nvPr/>
        </p:nvSpPr>
        <p:spPr>
          <a:xfrm>
            <a:off x="2911551" y="3449403"/>
            <a:ext cx="27056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00" dirty="0"/>
              <a:t>Group </a:t>
            </a:r>
            <a:r>
              <a:rPr lang="de-AT" sz="1300" dirty="0" err="1"/>
              <a:t>discussion</a:t>
            </a:r>
            <a:r>
              <a:rPr lang="de-AT" sz="1300" dirty="0"/>
              <a:t> </a:t>
            </a:r>
            <a:r>
              <a:rPr lang="de-AT" sz="1300" dirty="0" err="1"/>
              <a:t>about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problem</a:t>
            </a:r>
            <a:r>
              <a:rPr lang="de-AT" sz="1300" dirty="0"/>
              <a:t>,</a:t>
            </a:r>
          </a:p>
          <a:p>
            <a:r>
              <a:rPr lang="de-AT" sz="1300" dirty="0" err="1"/>
              <a:t>then</a:t>
            </a:r>
            <a:r>
              <a:rPr lang="de-AT" sz="1300" dirty="0"/>
              <a:t> </a:t>
            </a:r>
            <a:r>
              <a:rPr lang="de-AT" sz="1300" dirty="0" err="1"/>
              <a:t>leader</a:t>
            </a:r>
            <a:r>
              <a:rPr lang="de-AT" sz="1300" dirty="0"/>
              <a:t> </a:t>
            </a:r>
            <a:r>
              <a:rPr lang="de-AT" sz="1300" dirty="0" err="1"/>
              <a:t>decides</a:t>
            </a:r>
            <a:endParaRPr lang="de-AT" sz="13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C03B254-960B-196B-CFD9-4770D978D0EA}"/>
              </a:ext>
            </a:extLst>
          </p:cNvPr>
          <p:cNvSpPr txBox="1"/>
          <p:nvPr/>
        </p:nvSpPr>
        <p:spPr>
          <a:xfrm>
            <a:off x="2925118" y="3993439"/>
            <a:ext cx="27594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300" dirty="0"/>
              <a:t>Group </a:t>
            </a:r>
            <a:r>
              <a:rPr lang="de-AT" sz="1300" dirty="0" err="1"/>
              <a:t>discussion</a:t>
            </a:r>
            <a:r>
              <a:rPr lang="de-AT" sz="1300" dirty="0"/>
              <a:t> </a:t>
            </a:r>
            <a:r>
              <a:rPr lang="de-AT" sz="1300" dirty="0" err="1"/>
              <a:t>about</a:t>
            </a:r>
            <a:r>
              <a:rPr lang="de-AT" sz="1300" dirty="0"/>
              <a:t> </a:t>
            </a:r>
            <a:r>
              <a:rPr lang="de-AT" sz="1300" dirty="0" err="1"/>
              <a:t>the</a:t>
            </a:r>
            <a:r>
              <a:rPr lang="de-AT" sz="1300" dirty="0"/>
              <a:t> </a:t>
            </a:r>
            <a:r>
              <a:rPr lang="de-AT" sz="1300" dirty="0" err="1"/>
              <a:t>problem</a:t>
            </a:r>
            <a:r>
              <a:rPr lang="de-AT" sz="1300" dirty="0"/>
              <a:t>,</a:t>
            </a:r>
          </a:p>
          <a:p>
            <a:r>
              <a:rPr lang="de-AT" sz="1300" dirty="0" err="1"/>
              <a:t>group</a:t>
            </a:r>
            <a:r>
              <a:rPr lang="de-AT" sz="1300" dirty="0"/>
              <a:t> </a:t>
            </a:r>
            <a:r>
              <a:rPr lang="de-AT" sz="1300" dirty="0" err="1"/>
              <a:t>consensus</a:t>
            </a:r>
            <a:r>
              <a:rPr lang="de-AT" sz="1300" dirty="0"/>
              <a:t>/</a:t>
            </a:r>
            <a:r>
              <a:rPr lang="de-AT" sz="1300" dirty="0" err="1"/>
              <a:t>agreement</a:t>
            </a:r>
            <a:endParaRPr lang="de-AT" sz="1300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52F9962-26BB-B735-FA79-E782A0060098}"/>
              </a:ext>
            </a:extLst>
          </p:cNvPr>
          <p:cNvGrpSpPr/>
          <p:nvPr/>
        </p:nvGrpSpPr>
        <p:grpSpPr>
          <a:xfrm>
            <a:off x="5763540" y="1665789"/>
            <a:ext cx="5007028" cy="2998073"/>
            <a:chOff x="5763540" y="1665789"/>
            <a:chExt cx="5007028" cy="2998073"/>
          </a:xfrm>
        </p:grpSpPr>
        <p:sp>
          <p:nvSpPr>
            <p:cNvPr id="6" name="Geschweifte Klammer links 5">
              <a:extLst>
                <a:ext uri="{FF2B5EF4-FFF2-40B4-BE49-F238E27FC236}">
                  <a16:creationId xmlns:a16="http://schemas.microsoft.com/office/drawing/2014/main" id="{C476CC31-DE1C-E13A-99F7-FB4DB1519926}"/>
                </a:ext>
              </a:extLst>
            </p:cNvPr>
            <p:cNvSpPr/>
            <p:nvPr/>
          </p:nvSpPr>
          <p:spPr>
            <a:xfrm flipH="1">
              <a:off x="5763540" y="1665789"/>
              <a:ext cx="333375" cy="28773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F821EF7A-155A-234E-1994-4B6179A5109C}"/>
                </a:ext>
              </a:extLst>
            </p:cNvPr>
            <p:cNvSpPr txBox="1"/>
            <p:nvPr/>
          </p:nvSpPr>
          <p:spPr>
            <a:xfrm>
              <a:off x="6343650" y="2909536"/>
              <a:ext cx="442691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/>
                <a:t>Choice </a:t>
              </a:r>
              <a:r>
                <a:rPr lang="de-AT" b="1" dirty="0" err="1"/>
                <a:t>depends</a:t>
              </a:r>
              <a:r>
                <a:rPr lang="de-AT" b="1" dirty="0"/>
                <a:t> on </a:t>
              </a:r>
              <a:r>
                <a:rPr lang="de-AT" b="1" dirty="0" err="1"/>
                <a:t>the</a:t>
              </a:r>
              <a:r>
                <a:rPr lang="de-AT" b="1" dirty="0"/>
                <a:t> </a:t>
              </a:r>
              <a:r>
                <a:rPr lang="de-AT" b="1" dirty="0" err="1"/>
                <a:t>following</a:t>
              </a:r>
              <a:r>
                <a:rPr lang="de-AT" b="1" dirty="0"/>
                <a:t> </a:t>
              </a:r>
              <a:r>
                <a:rPr lang="de-AT" b="1" dirty="0" err="1"/>
                <a:t>factors</a:t>
              </a:r>
              <a:r>
                <a:rPr lang="de-AT" b="1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dirty="0" err="1"/>
                <a:t>Decision</a:t>
              </a:r>
              <a:r>
                <a:rPr lang="de-AT" dirty="0"/>
                <a:t> </a:t>
              </a:r>
              <a:r>
                <a:rPr lang="de-AT" dirty="0" err="1"/>
                <a:t>quality</a:t>
              </a:r>
              <a:r>
                <a:rPr lang="de-AT" dirty="0"/>
                <a:t> </a:t>
              </a:r>
              <a:r>
                <a:rPr lang="de-AT" dirty="0" err="1"/>
                <a:t>needed</a:t>
              </a:r>
              <a:endParaRPr lang="de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dirty="0"/>
                <a:t>Information </a:t>
              </a:r>
              <a:r>
                <a:rPr lang="de-AT" dirty="0" err="1"/>
                <a:t>requirements</a:t>
              </a:r>
              <a:endParaRPr lang="de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dirty="0"/>
                <a:t>Team </a:t>
              </a:r>
              <a:r>
                <a:rPr lang="de-AT" dirty="0" err="1"/>
                <a:t>commitment</a:t>
              </a:r>
              <a:r>
                <a:rPr lang="de-AT" dirty="0"/>
                <a:t>/</a:t>
              </a:r>
              <a:r>
                <a:rPr lang="de-AT" dirty="0" err="1"/>
                <a:t>harmony</a:t>
              </a:r>
              <a:endParaRPr lang="de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dirty="0"/>
                <a:t>Team </a:t>
              </a:r>
              <a:r>
                <a:rPr lang="de-AT" dirty="0" err="1"/>
                <a:t>trust</a:t>
              </a:r>
              <a:endParaRPr lang="de-AT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AT" dirty="0"/>
                <a:t>Problem </a:t>
              </a:r>
              <a:r>
                <a:rPr lang="de-AT" dirty="0" err="1"/>
                <a:t>structure</a:t>
              </a:r>
              <a:r>
                <a:rPr lang="de-AT" dirty="0"/>
                <a:t> (well-</a:t>
              </a:r>
              <a:r>
                <a:rPr lang="de-AT" dirty="0" err="1"/>
                <a:t>structured</a:t>
              </a:r>
              <a:r>
                <a:rPr lang="de-AT" dirty="0"/>
                <a:t> </a:t>
              </a:r>
              <a:r>
                <a:rPr lang="de-AT" dirty="0" err="1"/>
                <a:t>or</a:t>
              </a:r>
              <a:r>
                <a:rPr lang="de-AT" dirty="0"/>
                <a:t> not)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D1645A5A-FD01-B9E3-3C59-9B5FEC9D718D}"/>
              </a:ext>
            </a:extLst>
          </p:cNvPr>
          <p:cNvSpPr txBox="1"/>
          <p:nvPr/>
        </p:nvSpPr>
        <p:spPr>
          <a:xfrm>
            <a:off x="476435" y="5347595"/>
            <a:ext cx="808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/>
              <a:t>Different </a:t>
            </a:r>
            <a:r>
              <a:rPr lang="de-AT" sz="1600" b="1" dirty="0" err="1"/>
              <a:t>combinations</a:t>
            </a:r>
            <a:r>
              <a:rPr lang="de-AT" sz="1600" b="1" dirty="0"/>
              <a:t> </a:t>
            </a:r>
            <a:r>
              <a:rPr lang="de-AT" sz="1600" b="1" dirty="0" err="1"/>
              <a:t>of</a:t>
            </a:r>
            <a:r>
              <a:rPr lang="de-AT" sz="1600" b="1" dirty="0"/>
              <a:t> </a:t>
            </a:r>
            <a:r>
              <a:rPr lang="de-AT" sz="1600" b="1" dirty="0" err="1"/>
              <a:t>factors</a:t>
            </a:r>
            <a:r>
              <a:rPr lang="de-AT" sz="1600" b="1" dirty="0"/>
              <a:t> </a:t>
            </a:r>
            <a:r>
              <a:rPr lang="de-AT" sz="1600" b="1" dirty="0" err="1"/>
              <a:t>require</a:t>
            </a:r>
            <a:r>
              <a:rPr lang="de-AT" sz="1600" b="1" dirty="0"/>
              <a:t> different </a:t>
            </a:r>
            <a:r>
              <a:rPr lang="de-AT" sz="1600" b="1" dirty="0" err="1"/>
              <a:t>decision-making</a:t>
            </a:r>
            <a:r>
              <a:rPr lang="de-AT" sz="1600" b="1" dirty="0"/>
              <a:t> </a:t>
            </a:r>
            <a:r>
              <a:rPr lang="de-AT" sz="1600" b="1" dirty="0" err="1"/>
              <a:t>styles</a:t>
            </a:r>
            <a:r>
              <a:rPr lang="de-AT" sz="1600" dirty="0"/>
              <a:t>, </a:t>
            </a:r>
            <a:br>
              <a:rPr lang="de-AT" sz="1600" dirty="0"/>
            </a:br>
            <a:r>
              <a:rPr lang="de-AT" sz="1600" i="1" dirty="0"/>
              <a:t>e.g. </a:t>
            </a:r>
            <a:r>
              <a:rPr lang="de-AT" sz="1600" i="1" dirty="0" err="1"/>
              <a:t>decision</a:t>
            </a:r>
            <a:r>
              <a:rPr lang="de-AT" sz="1600" i="1" dirty="0"/>
              <a:t> </a:t>
            </a:r>
            <a:r>
              <a:rPr lang="de-AT" sz="1600" i="1" dirty="0" err="1"/>
              <a:t>quality</a:t>
            </a:r>
            <a:r>
              <a:rPr lang="de-AT" sz="1600" i="1" dirty="0"/>
              <a:t> </a:t>
            </a:r>
            <a:r>
              <a:rPr lang="de-AT" sz="1600" i="1" dirty="0" err="1"/>
              <a:t>is</a:t>
            </a:r>
            <a:r>
              <a:rPr lang="de-AT" sz="1600" i="1" dirty="0"/>
              <a:t> </a:t>
            </a:r>
            <a:r>
              <a:rPr lang="de-AT" sz="1600" i="1" dirty="0" err="1"/>
              <a:t>important</a:t>
            </a:r>
            <a:r>
              <a:rPr lang="de-AT" sz="1600" i="1" dirty="0"/>
              <a:t>, not </a:t>
            </a:r>
            <a:r>
              <a:rPr lang="de-AT" sz="1600" i="1" dirty="0" err="1"/>
              <a:t>enough</a:t>
            </a:r>
            <a:r>
              <a:rPr lang="de-AT" sz="1600" i="1" dirty="0"/>
              <a:t> </a:t>
            </a:r>
            <a:r>
              <a:rPr lang="de-AT" sz="1600" i="1" dirty="0" err="1"/>
              <a:t>information</a:t>
            </a:r>
            <a:r>
              <a:rPr lang="de-AT" sz="1600" i="1" dirty="0"/>
              <a:t> </a:t>
            </a:r>
            <a:r>
              <a:rPr lang="de-AT" sz="1600" i="1" dirty="0" err="1"/>
              <a:t>available</a:t>
            </a:r>
            <a:r>
              <a:rPr lang="de-AT" sz="1600" i="1" dirty="0"/>
              <a:t>, </a:t>
            </a:r>
            <a:r>
              <a:rPr lang="de-AT" sz="1600" i="1" dirty="0" err="1"/>
              <a:t>team</a:t>
            </a:r>
            <a:r>
              <a:rPr lang="de-AT" sz="1600" i="1" dirty="0"/>
              <a:t> </a:t>
            </a:r>
            <a:r>
              <a:rPr lang="de-AT" sz="1600" i="1" dirty="0" err="1"/>
              <a:t>commitment</a:t>
            </a:r>
            <a:r>
              <a:rPr lang="de-AT" sz="1600" i="1" dirty="0"/>
              <a:t> </a:t>
            </a:r>
            <a:r>
              <a:rPr lang="de-AT" sz="1600" i="1" dirty="0" err="1"/>
              <a:t>is</a:t>
            </a:r>
            <a:r>
              <a:rPr lang="de-AT" sz="1600" i="1" dirty="0"/>
              <a:t> high, </a:t>
            </a:r>
            <a:br>
              <a:rPr lang="de-AT" sz="1600" i="1" dirty="0"/>
            </a:br>
            <a:r>
              <a:rPr lang="de-AT" sz="1600" i="1" dirty="0"/>
              <a:t>well-</a:t>
            </a:r>
            <a:r>
              <a:rPr lang="de-AT" sz="1600" i="1" dirty="0" err="1"/>
              <a:t>structured</a:t>
            </a:r>
            <a:r>
              <a:rPr lang="de-AT" sz="1600" i="1" dirty="0"/>
              <a:t> </a:t>
            </a:r>
            <a:r>
              <a:rPr lang="de-AT" sz="1600" i="1" dirty="0" err="1"/>
              <a:t>problem</a:t>
            </a:r>
            <a:r>
              <a:rPr lang="de-AT" sz="1600" i="1" dirty="0"/>
              <a:t>, </a:t>
            </a:r>
            <a:r>
              <a:rPr lang="de-AT" sz="1600" i="1" dirty="0" err="1"/>
              <a:t>team</a:t>
            </a:r>
            <a:r>
              <a:rPr lang="de-AT" sz="1600" i="1" dirty="0"/>
              <a:t> will support an individual </a:t>
            </a:r>
            <a:r>
              <a:rPr lang="de-AT" sz="1600" i="1" dirty="0" err="1"/>
              <a:t>decision</a:t>
            </a:r>
            <a:r>
              <a:rPr lang="de-AT" sz="1600" i="1" dirty="0"/>
              <a:t> </a:t>
            </a:r>
            <a:r>
              <a:rPr lang="de-AT" sz="1600" dirty="0">
                <a:sym typeface="Wingdings" panose="05000000000000000000" pitchFamily="2" charset="2"/>
              </a:rPr>
              <a:t> </a:t>
            </a:r>
            <a:r>
              <a:rPr lang="de-AT" sz="1600" b="1" dirty="0" err="1">
                <a:sym typeface="Wingdings" panose="05000000000000000000" pitchFamily="2" charset="2"/>
              </a:rPr>
              <a:t>choose</a:t>
            </a:r>
            <a:r>
              <a:rPr lang="de-AT" sz="1600" b="1" dirty="0">
                <a:sym typeface="Wingdings" panose="05000000000000000000" pitchFamily="2" charset="2"/>
              </a:rPr>
              <a:t> A2</a:t>
            </a:r>
            <a:endParaRPr lang="de-AT" sz="1600" b="1" dirty="0"/>
          </a:p>
        </p:txBody>
      </p:sp>
    </p:spTree>
    <p:extLst>
      <p:ext uri="{BB962C8B-B14F-4D97-AF65-F5344CB8AC3E}">
        <p14:creationId xmlns:p14="http://schemas.microsoft.com/office/powerpoint/2010/main" val="20442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4206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Conflict </a:t>
            </a:r>
            <a:r>
              <a:rPr lang="de-DE" sz="3600" dirty="0" err="1">
                <a:solidFill>
                  <a:schemeClr val="bg1"/>
                </a:solidFill>
              </a:rPr>
              <a:t>management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18950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(2022). Illustration </a:t>
            </a:r>
            <a:r>
              <a:rPr lang="de-DE" sz="600" dirty="0"/>
              <a:t>source: pixabay.com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DF7B6CC-A80D-5AFF-6E52-85DCBC15EEF2}"/>
              </a:ext>
            </a:extLst>
          </p:cNvPr>
          <p:cNvGrpSpPr/>
          <p:nvPr/>
        </p:nvGrpSpPr>
        <p:grpSpPr>
          <a:xfrm>
            <a:off x="3962401" y="1202238"/>
            <a:ext cx="7943848" cy="2981885"/>
            <a:chOff x="3962401" y="1202238"/>
            <a:chExt cx="7943848" cy="2981885"/>
          </a:xfrm>
        </p:grpSpPr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BE155B26-8040-9AF5-E035-B2F480AA8D62}"/>
                </a:ext>
              </a:extLst>
            </p:cNvPr>
            <p:cNvSpPr/>
            <p:nvPr/>
          </p:nvSpPr>
          <p:spPr>
            <a:xfrm>
              <a:off x="3962401" y="2093143"/>
              <a:ext cx="485775" cy="5715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AD577B1-4678-03E7-6F5E-4DEA62449CC9}"/>
                </a:ext>
              </a:extLst>
            </p:cNvPr>
            <p:cNvSpPr txBox="1"/>
            <p:nvPr/>
          </p:nvSpPr>
          <p:spPr>
            <a:xfrm>
              <a:off x="4766284" y="1255429"/>
              <a:ext cx="4491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/>
                <a:t>How</a:t>
              </a:r>
              <a:r>
                <a:rPr lang="de-AT" sz="2400" b="1" dirty="0"/>
                <a:t> </a:t>
              </a:r>
              <a:r>
                <a:rPr lang="de-AT" sz="2400" b="1" dirty="0" err="1"/>
                <a:t>to</a:t>
              </a:r>
              <a:r>
                <a:rPr lang="de-AT" sz="2400" b="1" dirty="0"/>
                <a:t> deal </a:t>
              </a:r>
              <a:r>
                <a:rPr lang="de-AT" sz="2400" b="1" dirty="0" err="1"/>
                <a:t>with</a:t>
              </a:r>
              <a:r>
                <a:rPr lang="de-AT" sz="2400" b="1" dirty="0"/>
                <a:t> </a:t>
              </a:r>
              <a:r>
                <a:rPr lang="de-AT" sz="2400" b="1" dirty="0" err="1"/>
                <a:t>serious</a:t>
              </a:r>
              <a:r>
                <a:rPr lang="de-AT" sz="2400" b="1" dirty="0"/>
                <a:t> </a:t>
              </a:r>
              <a:r>
                <a:rPr lang="de-AT" sz="2400" b="1" dirty="0" err="1"/>
                <a:t>conflicts</a:t>
              </a:r>
              <a:endParaRPr lang="de-AT" sz="2400" b="1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4760C487-0E59-84CE-5164-2DB07B81EA8E}"/>
                </a:ext>
              </a:extLst>
            </p:cNvPr>
            <p:cNvSpPr txBox="1"/>
            <p:nvPr/>
          </p:nvSpPr>
          <p:spPr>
            <a:xfrm>
              <a:off x="5152074" y="1817636"/>
              <a:ext cx="61150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Recognize the potential causes of conflicts and try to prevent these from developing into actual conflicts</a:t>
              </a:r>
              <a:endParaRPr lang="de-AT" dirty="0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A5CD3E20-2100-4C42-5BFA-83120C439D06}"/>
                </a:ext>
              </a:extLst>
            </p:cNvPr>
            <p:cNvSpPr/>
            <p:nvPr/>
          </p:nvSpPr>
          <p:spPr>
            <a:xfrm>
              <a:off x="4907702" y="1901004"/>
              <a:ext cx="178650" cy="183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D5673378-A052-C669-EB16-5F88EA075C90}"/>
                </a:ext>
              </a:extLst>
            </p:cNvPr>
            <p:cNvSpPr/>
            <p:nvPr/>
          </p:nvSpPr>
          <p:spPr>
            <a:xfrm>
              <a:off x="4513898" y="1202238"/>
              <a:ext cx="7392351" cy="2981885"/>
            </a:xfrm>
            <a:prstGeom prst="roundRect">
              <a:avLst>
                <a:gd name="adj" fmla="val 4839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1442A7-C753-C511-33E3-AAD91FD02304}"/>
                </a:ext>
              </a:extLst>
            </p:cNvPr>
            <p:cNvSpPr txBox="1"/>
            <p:nvPr/>
          </p:nvSpPr>
          <p:spPr>
            <a:xfrm>
              <a:off x="5152074" y="2596817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Develop codes of conduct and guidelines</a:t>
              </a:r>
              <a:endParaRPr lang="de-AT" dirty="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CCCA4246-4349-621A-B14D-5ED645604D75}"/>
                </a:ext>
              </a:extLst>
            </p:cNvPr>
            <p:cNvSpPr/>
            <p:nvPr/>
          </p:nvSpPr>
          <p:spPr>
            <a:xfrm>
              <a:off x="4907702" y="2680185"/>
              <a:ext cx="178650" cy="183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4FF4FD7-516E-CFFE-435A-3918649CA664}"/>
                </a:ext>
              </a:extLst>
            </p:cNvPr>
            <p:cNvSpPr txBox="1"/>
            <p:nvPr/>
          </p:nvSpPr>
          <p:spPr>
            <a:xfrm>
              <a:off x="5152074" y="3070582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Intervene only when necessary</a:t>
              </a:r>
              <a:endParaRPr lang="de-AT" dirty="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653CF1D-2868-7D9F-F6CB-5946676101EE}"/>
                </a:ext>
              </a:extLst>
            </p:cNvPr>
            <p:cNvSpPr/>
            <p:nvPr/>
          </p:nvSpPr>
          <p:spPr>
            <a:xfrm>
              <a:off x="4907702" y="3153950"/>
              <a:ext cx="178650" cy="183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E3363C9-8FD8-04F1-F103-CFA0C6ABE60B}"/>
                </a:ext>
              </a:extLst>
            </p:cNvPr>
            <p:cNvSpPr txBox="1"/>
            <p:nvPr/>
          </p:nvSpPr>
          <p:spPr>
            <a:xfrm>
              <a:off x="5152074" y="3570437"/>
              <a:ext cx="6115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Remain neutral and work collaboratively</a:t>
              </a:r>
              <a:endParaRPr lang="de-AT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0493FB9-9BAE-24B6-64EC-70A404F4ADCA}"/>
                </a:ext>
              </a:extLst>
            </p:cNvPr>
            <p:cNvSpPr/>
            <p:nvPr/>
          </p:nvSpPr>
          <p:spPr>
            <a:xfrm>
              <a:off x="4907702" y="3653805"/>
              <a:ext cx="178650" cy="1833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6D2A85E-1F73-B492-0505-108CB46B483F}"/>
              </a:ext>
            </a:extLst>
          </p:cNvPr>
          <p:cNvGrpSpPr/>
          <p:nvPr/>
        </p:nvGrpSpPr>
        <p:grpSpPr>
          <a:xfrm>
            <a:off x="4513898" y="4314646"/>
            <a:ext cx="7392351" cy="2158012"/>
            <a:chOff x="4513898" y="4314646"/>
            <a:chExt cx="7392351" cy="2158012"/>
          </a:xfrm>
        </p:grpSpPr>
        <p:sp>
          <p:nvSpPr>
            <p:cNvPr id="37" name="Pfeil: nach rechts 36">
              <a:extLst>
                <a:ext uri="{FF2B5EF4-FFF2-40B4-BE49-F238E27FC236}">
                  <a16:creationId xmlns:a16="http://schemas.microsoft.com/office/drawing/2014/main" id="{FBCB6DA5-3B6D-D1AF-208D-0710878827A4}"/>
                </a:ext>
              </a:extLst>
            </p:cNvPr>
            <p:cNvSpPr/>
            <p:nvPr/>
          </p:nvSpPr>
          <p:spPr>
            <a:xfrm rot="5400000">
              <a:off x="7762607" y="4271784"/>
              <a:ext cx="485775" cy="5715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6FFDF99-7B6F-A214-A78B-43F21A591B6B}"/>
                </a:ext>
              </a:extLst>
            </p:cNvPr>
            <p:cNvSpPr txBox="1"/>
            <p:nvPr/>
          </p:nvSpPr>
          <p:spPr>
            <a:xfrm>
              <a:off x="4766284" y="4984136"/>
              <a:ext cx="5228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 err="1"/>
                <a:t>Your</a:t>
              </a:r>
              <a:r>
                <a:rPr lang="de-AT" sz="2400" b="1" dirty="0"/>
                <a:t> own </a:t>
              </a:r>
              <a:r>
                <a:rPr lang="de-AT" sz="2400" b="1" dirty="0" err="1"/>
                <a:t>behavior</a:t>
              </a:r>
              <a:r>
                <a:rPr lang="de-AT" sz="2400" b="1" dirty="0"/>
                <a:t> in </a:t>
              </a:r>
              <a:r>
                <a:rPr lang="de-AT" sz="2400" b="1" dirty="0" err="1"/>
                <a:t>conflict</a:t>
              </a:r>
              <a:r>
                <a:rPr lang="de-AT" sz="2400" b="1" dirty="0"/>
                <a:t> </a:t>
              </a:r>
              <a:r>
                <a:rPr lang="de-AT" sz="2400" b="1" dirty="0" err="1"/>
                <a:t>situations</a:t>
              </a:r>
              <a:endParaRPr lang="de-AT" sz="2400" b="1" dirty="0"/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7A19C454-C0AF-6386-D094-0CA8FF20B673}"/>
                </a:ext>
              </a:extLst>
            </p:cNvPr>
            <p:cNvSpPr txBox="1"/>
            <p:nvPr/>
          </p:nvSpPr>
          <p:spPr>
            <a:xfrm>
              <a:off x="4790808" y="5445801"/>
              <a:ext cx="700087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your emotions (know your triggers), remain calm/professional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Establish boundaries (avoid spill-over effects)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Times New Roman" panose="02020603050405020304" pitchFamily="18" charset="0"/>
                </a:rPr>
                <a:t>Understand and define the goals</a:t>
              </a:r>
              <a:endParaRPr lang="de-AT" dirty="0"/>
            </a:p>
          </p:txBody>
        </p:sp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9EF1D9BA-0BDC-7154-F31F-ED3FFD6337A4}"/>
                </a:ext>
              </a:extLst>
            </p:cNvPr>
            <p:cNvSpPr/>
            <p:nvPr/>
          </p:nvSpPr>
          <p:spPr>
            <a:xfrm>
              <a:off x="4513898" y="4930945"/>
              <a:ext cx="7392351" cy="1541713"/>
            </a:xfrm>
            <a:prstGeom prst="roundRect">
              <a:avLst>
                <a:gd name="adj" fmla="val 4839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D2A7026-4F36-7680-B905-3B323A995985}"/>
              </a:ext>
            </a:extLst>
          </p:cNvPr>
          <p:cNvGrpSpPr/>
          <p:nvPr/>
        </p:nvGrpSpPr>
        <p:grpSpPr>
          <a:xfrm>
            <a:off x="285750" y="1190625"/>
            <a:ext cx="3524250" cy="4424709"/>
            <a:chOff x="285750" y="1190625"/>
            <a:chExt cx="3524250" cy="4424709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400E8326-632F-CCDB-E84D-78583BBF3477}"/>
                </a:ext>
              </a:extLst>
            </p:cNvPr>
            <p:cNvSpPr txBox="1"/>
            <p:nvPr/>
          </p:nvSpPr>
          <p:spPr>
            <a:xfrm>
              <a:off x="839951" y="1209854"/>
              <a:ext cx="2569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2400" b="1" dirty="0"/>
                <a:t>2 </a:t>
              </a:r>
              <a:r>
                <a:rPr lang="de-AT" sz="2400" b="1" dirty="0" err="1"/>
                <a:t>types</a:t>
              </a:r>
              <a:r>
                <a:rPr lang="de-AT" sz="2400" b="1" dirty="0"/>
                <a:t> </a:t>
              </a:r>
              <a:r>
                <a:rPr lang="de-AT" sz="2400" b="1" dirty="0" err="1"/>
                <a:t>of</a:t>
              </a:r>
              <a:r>
                <a:rPr lang="de-AT" sz="2400" b="1" dirty="0"/>
                <a:t> </a:t>
              </a:r>
              <a:r>
                <a:rPr lang="de-AT" sz="2400" b="1" dirty="0" err="1"/>
                <a:t>conflicts</a:t>
              </a:r>
              <a:endParaRPr lang="de-AT" sz="2400" b="1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73C6030-56FD-C3DE-79EA-4842872D6D10}"/>
                </a:ext>
              </a:extLst>
            </p:cNvPr>
            <p:cNvSpPr/>
            <p:nvPr/>
          </p:nvSpPr>
          <p:spPr>
            <a:xfrm>
              <a:off x="571500" y="1893437"/>
              <a:ext cx="2838450" cy="513713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Task-</a:t>
              </a:r>
              <a:r>
                <a:rPr lang="de-AT" dirty="0" err="1"/>
                <a:t>related</a:t>
              </a:r>
              <a:r>
                <a:rPr lang="de-AT" dirty="0"/>
                <a:t> </a:t>
              </a:r>
              <a:r>
                <a:rPr lang="de-AT" dirty="0" err="1"/>
                <a:t>conflicts</a:t>
              </a:r>
              <a:endParaRPr lang="de-AT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3EF781F-F8CB-BB61-E561-E590A889BE17}"/>
                </a:ext>
              </a:extLst>
            </p:cNvPr>
            <p:cNvSpPr/>
            <p:nvPr/>
          </p:nvSpPr>
          <p:spPr>
            <a:xfrm>
              <a:off x="571500" y="2463967"/>
              <a:ext cx="2838450" cy="513713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Person-</a:t>
              </a:r>
              <a:r>
                <a:rPr lang="de-AT" dirty="0" err="1"/>
                <a:t>related</a:t>
              </a:r>
              <a:r>
                <a:rPr lang="de-AT" dirty="0"/>
                <a:t> </a:t>
              </a:r>
              <a:r>
                <a:rPr lang="de-AT" dirty="0" err="1"/>
                <a:t>conflicts</a:t>
              </a:r>
              <a:endParaRPr lang="de-AT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666711B3-AB64-6E66-3803-493EFDD29A09}"/>
                </a:ext>
              </a:extLst>
            </p:cNvPr>
            <p:cNvSpPr txBox="1"/>
            <p:nvPr/>
          </p:nvSpPr>
          <p:spPr>
            <a:xfrm>
              <a:off x="695498" y="3057179"/>
              <a:ext cx="2590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i="1" dirty="0"/>
                <a:t>(</a:t>
              </a:r>
              <a:r>
                <a:rPr lang="de-AT" sz="1400" i="1" dirty="0" err="1"/>
                <a:t>usually</a:t>
              </a:r>
              <a:r>
                <a:rPr lang="de-AT" sz="1400" i="1" dirty="0"/>
                <a:t> </a:t>
              </a:r>
              <a:r>
                <a:rPr lang="de-AT" sz="1400" i="1" dirty="0" err="1"/>
                <a:t>more</a:t>
              </a:r>
              <a:r>
                <a:rPr lang="de-AT" sz="1400" i="1" dirty="0"/>
                <a:t> </a:t>
              </a:r>
              <a:r>
                <a:rPr lang="de-AT" sz="1400" i="1" dirty="0" err="1"/>
                <a:t>difficult</a:t>
              </a:r>
              <a:r>
                <a:rPr lang="de-AT" sz="1400" i="1" dirty="0"/>
                <a:t> </a:t>
              </a:r>
              <a:r>
                <a:rPr lang="de-AT" sz="1400" i="1" dirty="0" err="1"/>
                <a:t>to</a:t>
              </a:r>
              <a:r>
                <a:rPr lang="de-AT" sz="1400" i="1" dirty="0"/>
                <a:t> </a:t>
              </a:r>
              <a:r>
                <a:rPr lang="de-AT" sz="1400" i="1" dirty="0" err="1"/>
                <a:t>resolve</a:t>
              </a:r>
              <a:r>
                <a:rPr lang="de-AT" sz="1400" i="1" dirty="0"/>
                <a:t>)</a:t>
              </a:r>
            </a:p>
          </p:txBody>
        </p:sp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1FB2A69D-557E-0E3F-9ADF-9858711C72FF}"/>
                </a:ext>
              </a:extLst>
            </p:cNvPr>
            <p:cNvSpPr/>
            <p:nvPr/>
          </p:nvSpPr>
          <p:spPr>
            <a:xfrm>
              <a:off x="285750" y="1190625"/>
              <a:ext cx="3524250" cy="2409825"/>
            </a:xfrm>
            <a:prstGeom prst="roundRect">
              <a:avLst>
                <a:gd name="adj" fmla="val 4839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671D91A-78A2-04FA-0CAF-8CBA4A42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75" y="3813249"/>
              <a:ext cx="3505576" cy="1802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8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638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Conflict </a:t>
            </a:r>
            <a:r>
              <a:rPr lang="de-DE" sz="3600" dirty="0" err="1">
                <a:solidFill>
                  <a:schemeClr val="bg1"/>
                </a:solidFill>
              </a:rPr>
              <a:t>resolution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negotiation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71272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 err="1"/>
              <a:t>based</a:t>
            </a:r>
            <a:r>
              <a:rPr lang="de-AT" sz="600" dirty="0"/>
              <a:t> on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Thomas, K. W. (1976). Conflict and conflict management. In: </a:t>
            </a:r>
            <a:r>
              <a:rPr lang="en-US" sz="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Dunnette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(ed.), </a:t>
            </a:r>
            <a:r>
              <a:rPr lang="en-US" sz="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Handbook of Industrial and Organizational Psycholog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pp. 889–935. Chicago: Rand </a:t>
            </a:r>
            <a:r>
              <a:rPr lang="en-US" sz="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McNall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AT" sz="600" dirty="0"/>
              <a:t>Illustration </a:t>
            </a:r>
            <a:r>
              <a:rPr lang="de-DE" sz="600" dirty="0"/>
              <a:t>source: pixabay.com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6EFA423-7C2B-E4F3-5136-8A37C0CAFFF4}"/>
              </a:ext>
            </a:extLst>
          </p:cNvPr>
          <p:cNvSpPr/>
          <p:nvPr/>
        </p:nvSpPr>
        <p:spPr>
          <a:xfrm>
            <a:off x="4574201" y="2497142"/>
            <a:ext cx="2845126" cy="28179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Abgerundetes Rechteck 23">
            <a:extLst>
              <a:ext uri="{FF2B5EF4-FFF2-40B4-BE49-F238E27FC236}">
                <a16:creationId xmlns:a16="http://schemas.microsoft.com/office/drawing/2014/main" id="{766A10F3-7913-54FE-9D0F-601D500EFCAC}"/>
              </a:ext>
            </a:extLst>
          </p:cNvPr>
          <p:cNvSpPr/>
          <p:nvPr/>
        </p:nvSpPr>
        <p:spPr>
          <a:xfrm>
            <a:off x="1403985" y="2497142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Avoiding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detachment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8" name="Abgerundetes Rechteck 23">
            <a:extLst>
              <a:ext uri="{FF2B5EF4-FFF2-40B4-BE49-F238E27FC236}">
                <a16:creationId xmlns:a16="http://schemas.microsoft.com/office/drawing/2014/main" id="{B8853EE5-EE0A-C521-AB52-09977BD5070A}"/>
              </a:ext>
            </a:extLst>
          </p:cNvPr>
          <p:cNvSpPr/>
          <p:nvPr/>
        </p:nvSpPr>
        <p:spPr>
          <a:xfrm>
            <a:off x="4642448" y="1295904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Competing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(‘</a:t>
            </a:r>
            <a:r>
              <a:rPr lang="de-DE" dirty="0" err="1">
                <a:solidFill>
                  <a:schemeClr val="tx1"/>
                </a:solidFill>
              </a:rPr>
              <a:t>win</a:t>
            </a:r>
            <a:r>
              <a:rPr lang="de-DE" dirty="0">
                <a:solidFill>
                  <a:schemeClr val="tx1"/>
                </a:solidFill>
              </a:rPr>
              <a:t>-lose’)</a:t>
            </a:r>
          </a:p>
        </p:txBody>
      </p:sp>
      <p:sp>
        <p:nvSpPr>
          <p:cNvPr id="49" name="Abgerundetes Rechteck 23">
            <a:extLst>
              <a:ext uri="{FF2B5EF4-FFF2-40B4-BE49-F238E27FC236}">
                <a16:creationId xmlns:a16="http://schemas.microsoft.com/office/drawing/2014/main" id="{E8FED9DE-86A0-F8E4-EAB0-40DBE1925C4D}"/>
              </a:ext>
            </a:extLst>
          </p:cNvPr>
          <p:cNvSpPr/>
          <p:nvPr/>
        </p:nvSpPr>
        <p:spPr>
          <a:xfrm>
            <a:off x="1472713" y="4218693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Accomodating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focus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good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relationship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0" name="Abgerundetes Rechteck 23">
            <a:extLst>
              <a:ext uri="{FF2B5EF4-FFF2-40B4-BE49-F238E27FC236}">
                <a16:creationId xmlns:a16="http://schemas.microsoft.com/office/drawing/2014/main" id="{FC9EB106-0004-91E8-9A5C-A4F3F9D25C47}"/>
              </a:ext>
            </a:extLst>
          </p:cNvPr>
          <p:cNvSpPr/>
          <p:nvPr/>
        </p:nvSpPr>
        <p:spPr>
          <a:xfrm>
            <a:off x="7731895" y="2531119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Compromising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aiming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for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middle-ground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outcome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1" name="Abgerundetes Rechteck 23">
            <a:extLst>
              <a:ext uri="{FF2B5EF4-FFF2-40B4-BE49-F238E27FC236}">
                <a16:creationId xmlns:a16="http://schemas.microsoft.com/office/drawing/2014/main" id="{2489F981-FE06-555E-2BFA-77370BC7B11E}"/>
              </a:ext>
            </a:extLst>
          </p:cNvPr>
          <p:cNvSpPr/>
          <p:nvPr/>
        </p:nvSpPr>
        <p:spPr>
          <a:xfrm>
            <a:off x="7709183" y="4263488"/>
            <a:ext cx="2880360" cy="1051560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tx1"/>
                </a:solidFill>
              </a:rPr>
              <a:t>Collaborating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trying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find </a:t>
            </a:r>
            <a:r>
              <a:rPr lang="de-DE" dirty="0" err="1">
                <a:solidFill>
                  <a:schemeClr val="tx1"/>
                </a:solidFill>
              </a:rPr>
              <a:t>creative</a:t>
            </a:r>
            <a:r>
              <a:rPr lang="de-DE" dirty="0">
                <a:solidFill>
                  <a:schemeClr val="tx1"/>
                </a:solidFill>
              </a:rPr>
              <a:t> ‘</a:t>
            </a:r>
            <a:r>
              <a:rPr lang="de-DE" dirty="0" err="1">
                <a:solidFill>
                  <a:schemeClr val="tx1"/>
                </a:solidFill>
              </a:rPr>
              <a:t>win-win</a:t>
            </a:r>
            <a:r>
              <a:rPr lang="de-DE" dirty="0">
                <a:solidFill>
                  <a:schemeClr val="tx1"/>
                </a:solidFill>
              </a:rPr>
              <a:t>’ </a:t>
            </a:r>
            <a:r>
              <a:rPr lang="de-DE" dirty="0" err="1">
                <a:solidFill>
                  <a:schemeClr val="tx1"/>
                </a:solidFill>
              </a:rPr>
              <a:t>solutions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F3A0BAD-FD3E-7EEC-B3FE-B31871358A67}"/>
              </a:ext>
            </a:extLst>
          </p:cNvPr>
          <p:cNvSpPr txBox="1"/>
          <p:nvPr/>
        </p:nvSpPr>
        <p:spPr>
          <a:xfrm>
            <a:off x="203483" y="1233924"/>
            <a:ext cx="384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Different </a:t>
            </a:r>
            <a:r>
              <a:rPr lang="de-AT" sz="2400" b="1" dirty="0" err="1"/>
              <a:t>conflict</a:t>
            </a:r>
            <a:r>
              <a:rPr lang="de-AT" sz="2400" b="1" dirty="0"/>
              <a:t> </a:t>
            </a:r>
            <a:r>
              <a:rPr lang="de-AT" sz="2400" b="1" dirty="0" err="1"/>
              <a:t>resolution</a:t>
            </a:r>
            <a:r>
              <a:rPr lang="de-AT" sz="2400" b="1" dirty="0"/>
              <a:t>/</a:t>
            </a:r>
          </a:p>
          <a:p>
            <a:r>
              <a:rPr lang="de-AT" sz="2400" b="1" dirty="0" err="1"/>
              <a:t>negotiation</a:t>
            </a:r>
            <a:r>
              <a:rPr lang="de-AT" sz="2400" b="1" dirty="0"/>
              <a:t> </a:t>
            </a:r>
            <a:r>
              <a:rPr lang="de-AT" sz="2400" b="1" dirty="0" err="1"/>
              <a:t>strategies</a:t>
            </a:r>
            <a:endParaRPr lang="de-AT" sz="2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828D68-6AE2-0442-AF51-0AEE5D325760}"/>
              </a:ext>
            </a:extLst>
          </p:cNvPr>
          <p:cNvSpPr txBox="1"/>
          <p:nvPr/>
        </p:nvSpPr>
        <p:spPr>
          <a:xfrm>
            <a:off x="3343146" y="5831922"/>
            <a:ext cx="552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/>
              <a:t>Agreement </a:t>
            </a:r>
            <a:r>
              <a:rPr lang="de-AT" i="1" dirty="0" err="1"/>
              <a:t>is</a:t>
            </a:r>
            <a:r>
              <a:rPr lang="de-AT" i="1" dirty="0"/>
              <a:t> </a:t>
            </a:r>
            <a:r>
              <a:rPr lang="de-AT" i="1" dirty="0" err="1"/>
              <a:t>usually</a:t>
            </a:r>
            <a:r>
              <a:rPr lang="de-AT" i="1" dirty="0"/>
              <a:t> </a:t>
            </a:r>
            <a:r>
              <a:rPr lang="de-AT" i="1" dirty="0" err="1"/>
              <a:t>the</a:t>
            </a:r>
            <a:r>
              <a:rPr lang="de-AT" i="1" dirty="0"/>
              <a:t> </a:t>
            </a:r>
            <a:r>
              <a:rPr lang="de-AT" i="1" dirty="0" err="1"/>
              <a:t>outcome</a:t>
            </a:r>
            <a:r>
              <a:rPr lang="de-AT" i="1" dirty="0"/>
              <a:t> </a:t>
            </a:r>
            <a:r>
              <a:rPr lang="de-AT" i="1" dirty="0" err="1"/>
              <a:t>of</a:t>
            </a:r>
            <a:r>
              <a:rPr lang="de-AT" i="1" dirty="0"/>
              <a:t> a </a:t>
            </a:r>
            <a:r>
              <a:rPr lang="de-AT" i="1" dirty="0" err="1"/>
              <a:t>negation</a:t>
            </a:r>
            <a:r>
              <a:rPr lang="de-AT" i="1" dirty="0"/>
              <a:t> </a:t>
            </a:r>
            <a:r>
              <a:rPr lang="de-AT" i="1" dirty="0" err="1"/>
              <a:t>process</a:t>
            </a:r>
            <a:endParaRPr lang="de-AT" i="1" dirty="0"/>
          </a:p>
        </p:txBody>
      </p:sp>
    </p:spTree>
    <p:extLst>
      <p:ext uri="{BB962C8B-B14F-4D97-AF65-F5344CB8AC3E}">
        <p14:creationId xmlns:p14="http://schemas.microsoft.com/office/powerpoint/2010/main" val="176365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DFBF50C-A7F4-6CAD-9035-22CE65E14C7B}"/>
              </a:ext>
            </a:extLst>
          </p:cNvPr>
          <p:cNvGrpSpPr/>
          <p:nvPr/>
        </p:nvGrpSpPr>
        <p:grpSpPr>
          <a:xfrm>
            <a:off x="2006397" y="2731706"/>
            <a:ext cx="7886857" cy="3828242"/>
            <a:chOff x="2006397" y="2731706"/>
            <a:chExt cx="7886857" cy="3828242"/>
          </a:xfrm>
        </p:grpSpPr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19140718-1B6B-FC37-50AB-0304532E4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65"/>
            <a:stretch/>
          </p:blipFill>
          <p:spPr>
            <a:xfrm>
              <a:off x="3421618" y="2731706"/>
              <a:ext cx="6471636" cy="3828242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0ED2A4-24C2-1522-C6A5-698503A0B27C}"/>
                </a:ext>
              </a:extLst>
            </p:cNvPr>
            <p:cNvSpPr txBox="1"/>
            <p:nvPr/>
          </p:nvSpPr>
          <p:spPr>
            <a:xfrm>
              <a:off x="2006397" y="3321945"/>
              <a:ext cx="20742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dirty="0"/>
                <a:t>The </a:t>
              </a:r>
              <a:r>
                <a:rPr lang="de-AT" b="1" dirty="0"/>
                <a:t>GROW </a:t>
              </a:r>
              <a:r>
                <a:rPr lang="de-AT" b="1" dirty="0" err="1"/>
                <a:t>model</a:t>
              </a:r>
              <a:br>
                <a:rPr lang="de-AT" dirty="0"/>
              </a:br>
              <a:r>
                <a:rPr lang="de-AT" dirty="0" err="1"/>
                <a:t>for</a:t>
              </a:r>
              <a:r>
                <a:rPr lang="de-AT" dirty="0"/>
                <a:t> </a:t>
              </a:r>
              <a:r>
                <a:rPr lang="de-AT" dirty="0" err="1"/>
                <a:t>leading</a:t>
              </a:r>
              <a:r>
                <a:rPr lang="de-AT" dirty="0"/>
                <a:t> </a:t>
              </a:r>
              <a:r>
                <a:rPr lang="de-AT" dirty="0" err="1"/>
                <a:t>coaching</a:t>
              </a:r>
              <a:br>
                <a:rPr lang="de-AT" dirty="0"/>
              </a:br>
              <a:r>
                <a:rPr lang="de-AT" dirty="0" err="1"/>
                <a:t>conversations</a:t>
              </a:r>
              <a:endParaRPr lang="de-AT" dirty="0"/>
            </a:p>
          </p:txBody>
        </p:sp>
      </p:grp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5633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Coaching </a:t>
            </a:r>
            <a:r>
              <a:rPr lang="de-DE" sz="3600" dirty="0" err="1">
                <a:solidFill>
                  <a:schemeClr val="bg1"/>
                </a:solidFill>
              </a:rPr>
              <a:t>as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tool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85411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en-US" sz="600" dirty="0"/>
              <a:t>Sternad D. (2021). Developing Coaching Skills: A Concise Introduction. Moosburg: </a:t>
            </a:r>
            <a:r>
              <a:rPr lang="en-US" sz="600" dirty="0" err="1"/>
              <a:t>econcise</a:t>
            </a:r>
            <a:r>
              <a:rPr lang="en-US" sz="600" dirty="0"/>
              <a:t>; GROW model based on concepts in Whitmore, J. H. D. (2010). </a:t>
            </a:r>
            <a:r>
              <a:rPr lang="en-US" sz="600" i="1" dirty="0"/>
              <a:t>Coaching for Performance: The Principles and Practice of Coaching and Leadership</a:t>
            </a:r>
            <a:r>
              <a:rPr lang="en-US" sz="600" dirty="0"/>
              <a:t>. London: Hachette UK.</a:t>
            </a:r>
            <a:r>
              <a:rPr lang="de-AT" sz="600" dirty="0"/>
              <a:t> </a:t>
            </a:r>
            <a:endParaRPr lang="de-DE" sz="60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AAA34E1-4859-01F3-F64B-FDB620E08BEC}"/>
              </a:ext>
            </a:extLst>
          </p:cNvPr>
          <p:cNvGrpSpPr/>
          <p:nvPr/>
        </p:nvGrpSpPr>
        <p:grpSpPr>
          <a:xfrm>
            <a:off x="1338010" y="1250110"/>
            <a:ext cx="9372101" cy="1481595"/>
            <a:chOff x="1119436" y="2302013"/>
            <a:chExt cx="9372101" cy="1481595"/>
          </a:xfrm>
        </p:grpSpPr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D0AC5B4B-E8BE-FB2F-E1B5-8200D67BF3E0}"/>
                </a:ext>
              </a:extLst>
            </p:cNvPr>
            <p:cNvGrpSpPr/>
            <p:nvPr/>
          </p:nvGrpSpPr>
          <p:grpSpPr>
            <a:xfrm>
              <a:off x="1787823" y="2302013"/>
              <a:ext cx="8703714" cy="1481595"/>
              <a:chOff x="585142" y="1949136"/>
              <a:chExt cx="8703714" cy="1481595"/>
            </a:xfrm>
          </p:grpSpPr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0F17DB55-AE82-29BA-76A6-D63D8132E557}"/>
                  </a:ext>
                </a:extLst>
              </p:cNvPr>
              <p:cNvSpPr/>
              <p:nvPr/>
            </p:nvSpPr>
            <p:spPr>
              <a:xfrm>
                <a:off x="585142" y="1949136"/>
                <a:ext cx="8703714" cy="1481595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0244E88F-05B3-0499-F4DC-46E2AC20B78E}"/>
                  </a:ext>
                </a:extLst>
              </p:cNvPr>
              <p:cNvSpPr txBox="1"/>
              <p:nvPr/>
            </p:nvSpPr>
            <p:spPr>
              <a:xfrm>
                <a:off x="717773" y="2050600"/>
                <a:ext cx="843845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Coaching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purposeful interaction in which one person (the coach) uses a questioning approach to help another person (the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coachee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to take the appropriate actions to realize their full potential and achieve their </a:t>
                </a:r>
                <a:b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personal or professional goals</a:t>
                </a:r>
                <a:endParaRPr lang="de-DE" sz="2000" dirty="0"/>
              </a:p>
            </p:txBody>
          </p:sp>
        </p:grp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F3309FA-1C1B-7C09-CF62-E33496CD2DEA}"/>
                </a:ext>
              </a:extLst>
            </p:cNvPr>
            <p:cNvSpPr/>
            <p:nvPr/>
          </p:nvSpPr>
          <p:spPr>
            <a:xfrm>
              <a:off x="1119436" y="2302013"/>
              <a:ext cx="751186" cy="1481595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AD4EA63-EF8B-EF68-D036-378A2ECE68EB}"/>
                </a:ext>
              </a:extLst>
            </p:cNvPr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16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0702" y="298052"/>
            <a:ext cx="8300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personal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development</a:t>
            </a:r>
            <a:r>
              <a:rPr lang="de-DE" sz="3600" dirty="0">
                <a:solidFill>
                  <a:schemeClr val="bg1"/>
                </a:solidFill>
              </a:rPr>
              <a:t> plan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5536" y="6673334"/>
            <a:ext cx="8627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</a:t>
            </a:r>
            <a:r>
              <a:rPr lang="de-AT" sz="600" dirty="0"/>
              <a:t>: Pittino (2022)</a:t>
            </a:r>
            <a:endParaRPr lang="de-DE" sz="6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2830676-A91A-8069-FBEB-F45EB05BA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33809"/>
              </p:ext>
            </p:extLst>
          </p:nvPr>
        </p:nvGraphicFramePr>
        <p:xfrm>
          <a:off x="357655" y="3429000"/>
          <a:ext cx="11105951" cy="2929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8771">
                  <a:extLst>
                    <a:ext uri="{9D8B030D-6E8A-4147-A177-3AD203B41FA5}">
                      <a16:colId xmlns:a16="http://schemas.microsoft.com/office/drawing/2014/main" val="31236415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13809841"/>
                    </a:ext>
                  </a:extLst>
                </a:gridCol>
                <a:gridCol w="1207961">
                  <a:extLst>
                    <a:ext uri="{9D8B030D-6E8A-4147-A177-3AD203B41FA5}">
                      <a16:colId xmlns:a16="http://schemas.microsoft.com/office/drawing/2014/main" val="1282629767"/>
                    </a:ext>
                  </a:extLst>
                </a:gridCol>
                <a:gridCol w="1278495">
                  <a:extLst>
                    <a:ext uri="{9D8B030D-6E8A-4147-A177-3AD203B41FA5}">
                      <a16:colId xmlns:a16="http://schemas.microsoft.com/office/drawing/2014/main" val="2169409293"/>
                    </a:ext>
                  </a:extLst>
                </a:gridCol>
                <a:gridCol w="1364397">
                  <a:extLst>
                    <a:ext uri="{9D8B030D-6E8A-4147-A177-3AD203B41FA5}">
                      <a16:colId xmlns:a16="http://schemas.microsoft.com/office/drawing/2014/main" val="2934550122"/>
                    </a:ext>
                  </a:extLst>
                </a:gridCol>
                <a:gridCol w="1440259">
                  <a:extLst>
                    <a:ext uri="{9D8B030D-6E8A-4147-A177-3AD203B41FA5}">
                      <a16:colId xmlns:a16="http://schemas.microsoft.com/office/drawing/2014/main" val="3772121203"/>
                    </a:ext>
                  </a:extLst>
                </a:gridCol>
                <a:gridCol w="1538434">
                  <a:extLst>
                    <a:ext uri="{9D8B030D-6E8A-4147-A177-3AD203B41FA5}">
                      <a16:colId xmlns:a16="http://schemas.microsoft.com/office/drawing/2014/main" val="1803852974"/>
                    </a:ext>
                  </a:extLst>
                </a:gridCol>
                <a:gridCol w="1538434">
                  <a:extLst>
                    <a:ext uri="{9D8B030D-6E8A-4147-A177-3AD203B41FA5}">
                      <a16:colId xmlns:a16="http://schemas.microsoft.com/office/drawing/2014/main" val="1836805260"/>
                    </a:ext>
                  </a:extLst>
                </a:gridCol>
              </a:tblGrid>
              <a:tr h="103391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Objective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Specific goals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Actions to reach the goal 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Resources and support needed to reach the goal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Planned timeline to reach the goal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Potential obstacles in the pursuit of the goal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Key performance indicators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Responsibility for the evaluation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833146"/>
                  </a:ext>
                </a:extLst>
              </a:tr>
              <a:tr h="1206239">
                <a:tc rowSpan="2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AT" sz="2000" dirty="0">
                        <a:effectLst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de-AT" sz="2000" dirty="0">
                        <a:effectLst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Master problem-solving techniques as a leader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Acquire knowledge of analytical decision-making tools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Participate in formal training initiatives and courses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Support from the immediate manager at work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Within the next 12 months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Limited time to prepare course assignments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Certification of successful course completion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Self-evaluation; mentor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254887"/>
                  </a:ext>
                </a:extLst>
              </a:tr>
              <a:tr h="68928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Acquire creative thinking skills 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…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…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…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…</a:t>
                      </a:r>
                      <a:endParaRPr lang="de-AT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…</a:t>
                      </a:r>
                      <a:endParaRPr lang="de-AT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811882"/>
                  </a:ext>
                </a:extLst>
              </a:tr>
            </a:tbl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BA5214A-53B5-21CD-63B3-E5580915B73B}"/>
              </a:ext>
            </a:extLst>
          </p:cNvPr>
          <p:cNvGrpSpPr/>
          <p:nvPr/>
        </p:nvGrpSpPr>
        <p:grpSpPr>
          <a:xfrm>
            <a:off x="176163" y="1052289"/>
            <a:ext cx="11287443" cy="1986185"/>
            <a:chOff x="176163" y="1052289"/>
            <a:chExt cx="11287443" cy="1986185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DC770E1-15D7-4578-C7BF-22652E79AB88}"/>
                </a:ext>
              </a:extLst>
            </p:cNvPr>
            <p:cNvSpPr/>
            <p:nvPr/>
          </p:nvSpPr>
          <p:spPr>
            <a:xfrm>
              <a:off x="1272654" y="1250110"/>
              <a:ext cx="428625" cy="42862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1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0C2222E9-F58D-0BE8-376D-3213907A7697}"/>
                </a:ext>
              </a:extLst>
            </p:cNvPr>
            <p:cNvSpPr txBox="1"/>
            <p:nvPr/>
          </p:nvSpPr>
          <p:spPr>
            <a:xfrm>
              <a:off x="357655" y="1753177"/>
              <a:ext cx="22586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600" dirty="0"/>
                <a:t>Craft a </a:t>
              </a:r>
              <a:r>
                <a:rPr lang="de-AT" sz="1600" b="1" dirty="0"/>
                <a:t>personal </a:t>
              </a:r>
              <a:r>
                <a:rPr lang="de-AT" sz="1600" b="1" dirty="0" err="1"/>
                <a:t>vision</a:t>
              </a:r>
              <a:br>
                <a:rPr lang="de-AT" sz="1600" b="1" dirty="0"/>
              </a:br>
              <a:r>
                <a:rPr lang="de-AT" sz="1600" dirty="0"/>
                <a:t>(</a:t>
              </a:r>
              <a:r>
                <a:rPr lang="de-AT" sz="1600" dirty="0" err="1"/>
                <a:t>why</a:t>
              </a:r>
              <a:r>
                <a:rPr lang="de-AT" sz="1600" dirty="0"/>
                <a:t> </a:t>
              </a:r>
              <a:r>
                <a:rPr lang="de-AT" sz="1600" dirty="0" err="1"/>
                <a:t>to</a:t>
              </a:r>
              <a:r>
                <a:rPr lang="de-AT" sz="1600" dirty="0"/>
                <a:t> </a:t>
              </a:r>
              <a:r>
                <a:rPr lang="de-AT" sz="1600" dirty="0" err="1"/>
                <a:t>grow</a:t>
              </a:r>
              <a:r>
                <a:rPr lang="de-AT" sz="1600" dirty="0"/>
                <a:t> </a:t>
              </a:r>
              <a:r>
                <a:rPr lang="de-AT" sz="1600" dirty="0" err="1"/>
                <a:t>as</a:t>
              </a:r>
              <a:r>
                <a:rPr lang="de-AT" sz="1600" dirty="0"/>
                <a:t> a </a:t>
              </a:r>
              <a:r>
                <a:rPr lang="de-AT" sz="1600" dirty="0" err="1"/>
                <a:t>leader</a:t>
              </a:r>
              <a:r>
                <a:rPr lang="de-AT" sz="1600" dirty="0"/>
                <a:t>,</a:t>
              </a:r>
              <a:br>
                <a:rPr lang="de-AT" sz="1600" dirty="0"/>
              </a:br>
              <a:r>
                <a:rPr lang="de-AT" sz="1600" dirty="0" err="1"/>
                <a:t>which</a:t>
              </a:r>
              <a:r>
                <a:rPr lang="de-AT" sz="1600" dirty="0"/>
                <a:t> </a:t>
              </a:r>
              <a:r>
                <a:rPr lang="de-AT" sz="1600" dirty="0" err="1"/>
                <a:t>leadership</a:t>
              </a:r>
              <a:r>
                <a:rPr lang="de-AT" sz="1600" dirty="0"/>
                <a:t> </a:t>
              </a:r>
              <a:r>
                <a:rPr lang="de-AT" sz="1600" dirty="0" err="1"/>
                <a:t>profile</a:t>
              </a:r>
              <a:r>
                <a:rPr lang="de-AT" sz="1600" dirty="0"/>
                <a:t> </a:t>
              </a:r>
              <a:br>
                <a:rPr lang="de-AT" sz="1600" dirty="0"/>
              </a:br>
              <a:r>
                <a:rPr lang="de-AT" sz="1600" dirty="0" err="1"/>
                <a:t>to</a:t>
              </a:r>
              <a:r>
                <a:rPr lang="de-AT" sz="1600" dirty="0"/>
                <a:t> </a:t>
              </a:r>
              <a:r>
                <a:rPr lang="de-AT" sz="1600" dirty="0" err="1"/>
                <a:t>achieve</a:t>
              </a:r>
              <a:r>
                <a:rPr lang="de-AT" sz="1600" dirty="0"/>
                <a:t>)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96AA96CE-EA44-3189-E48B-FE3AE2392D1D}"/>
                </a:ext>
              </a:extLst>
            </p:cNvPr>
            <p:cNvSpPr/>
            <p:nvPr/>
          </p:nvSpPr>
          <p:spPr>
            <a:xfrm>
              <a:off x="4176675" y="1261580"/>
              <a:ext cx="428625" cy="42862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2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860C8BC-D234-B479-8FE3-EACD7A82FFE7}"/>
                </a:ext>
              </a:extLst>
            </p:cNvPr>
            <p:cNvSpPr txBox="1"/>
            <p:nvPr/>
          </p:nvSpPr>
          <p:spPr>
            <a:xfrm>
              <a:off x="3257343" y="1757712"/>
              <a:ext cx="22672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600" dirty="0" err="1"/>
                <a:t>Identify</a:t>
              </a:r>
              <a:r>
                <a:rPr lang="de-AT" sz="1600" dirty="0"/>
                <a:t> </a:t>
              </a:r>
              <a:r>
                <a:rPr lang="de-AT" sz="1600" b="1" dirty="0" err="1"/>
                <a:t>current</a:t>
              </a:r>
              <a:br>
                <a:rPr lang="de-AT" sz="1600" b="1" dirty="0"/>
              </a:br>
              <a:r>
                <a:rPr lang="de-AT" sz="1600" b="1" dirty="0" err="1"/>
                <a:t>leadership</a:t>
              </a:r>
              <a:r>
                <a:rPr lang="de-AT" sz="1600" b="1" dirty="0"/>
                <a:t> </a:t>
              </a:r>
              <a:r>
                <a:rPr lang="de-AT" sz="1600" b="1" dirty="0" err="1"/>
                <a:t>traits</a:t>
              </a:r>
              <a:r>
                <a:rPr lang="de-AT" sz="1600" b="1" dirty="0"/>
                <a:t>, </a:t>
              </a:r>
              <a:r>
                <a:rPr lang="de-AT" sz="1600" b="1" dirty="0" err="1"/>
                <a:t>skills</a:t>
              </a:r>
              <a:r>
                <a:rPr lang="de-AT" sz="1600" b="1" dirty="0"/>
                <a:t>,</a:t>
              </a:r>
            </a:p>
            <a:p>
              <a:pPr algn="ctr"/>
              <a:r>
                <a:rPr lang="de-AT" sz="1600" b="1" dirty="0" err="1"/>
                <a:t>Competences</a:t>
              </a:r>
              <a:r>
                <a:rPr lang="de-AT" sz="1600" b="1" dirty="0"/>
                <a:t>, </a:t>
              </a:r>
              <a:r>
                <a:rPr lang="de-AT" sz="1600" b="1" dirty="0" err="1"/>
                <a:t>behaviors</a:t>
              </a:r>
              <a:endParaRPr lang="de-AT" sz="1600" b="1" dirty="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8FF78033-6880-F503-74A8-3E755B09D3FC}"/>
                </a:ext>
              </a:extLst>
            </p:cNvPr>
            <p:cNvSpPr/>
            <p:nvPr/>
          </p:nvSpPr>
          <p:spPr>
            <a:xfrm>
              <a:off x="7019018" y="1250109"/>
              <a:ext cx="428625" cy="42862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3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27D9EA53-5C8C-C796-42EE-DFE98836E6EC}"/>
                </a:ext>
              </a:extLst>
            </p:cNvPr>
            <p:cNvSpPr txBox="1"/>
            <p:nvPr/>
          </p:nvSpPr>
          <p:spPr>
            <a:xfrm>
              <a:off x="5967630" y="1753177"/>
              <a:ext cx="253139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600" dirty="0" err="1"/>
                <a:t>Identify</a:t>
              </a:r>
              <a:r>
                <a:rPr lang="de-AT" sz="1600" dirty="0"/>
                <a:t> </a:t>
              </a:r>
              <a:r>
                <a:rPr lang="de-AT" sz="1600" b="1" dirty="0" err="1"/>
                <a:t>areas</a:t>
              </a:r>
              <a:r>
                <a:rPr lang="de-AT" sz="1600" b="1" dirty="0"/>
                <a:t> in </a:t>
              </a:r>
              <a:r>
                <a:rPr lang="de-AT" sz="1600" b="1" dirty="0" err="1"/>
                <a:t>which</a:t>
              </a:r>
              <a:br>
                <a:rPr lang="de-AT" sz="1600" b="1" dirty="0"/>
              </a:br>
              <a:r>
                <a:rPr lang="de-AT" sz="1600" b="1" dirty="0" err="1"/>
                <a:t>you</a:t>
              </a:r>
              <a:r>
                <a:rPr lang="de-AT" sz="1600" b="1" dirty="0"/>
                <a:t> </a:t>
              </a:r>
              <a:r>
                <a:rPr lang="de-AT" sz="1600" b="1" dirty="0" err="1"/>
                <a:t>need</a:t>
              </a:r>
              <a:r>
                <a:rPr lang="de-AT" sz="1600" b="1" dirty="0"/>
                <a:t> </a:t>
              </a:r>
              <a:r>
                <a:rPr lang="de-AT" sz="1600" b="1" dirty="0" err="1"/>
                <a:t>to</a:t>
              </a:r>
              <a:r>
                <a:rPr lang="de-AT" sz="1600" b="1" dirty="0"/>
                <a:t> </a:t>
              </a:r>
              <a:r>
                <a:rPr lang="de-AT" sz="1600" b="1" dirty="0" err="1"/>
                <a:t>develop</a:t>
              </a:r>
              <a:r>
                <a:rPr lang="de-AT" sz="1600" b="1" dirty="0"/>
                <a:t>/</a:t>
              </a:r>
              <a:r>
                <a:rPr lang="de-AT" sz="1600" b="1" dirty="0" err="1"/>
                <a:t>grow</a:t>
              </a:r>
              <a:r>
                <a:rPr lang="de-AT" sz="1600" b="1" dirty="0"/>
                <a:t>/</a:t>
              </a:r>
            </a:p>
            <a:p>
              <a:pPr algn="ctr"/>
              <a:r>
                <a:rPr lang="de-AT" sz="1600" b="1" dirty="0" err="1"/>
                <a:t>Improve</a:t>
              </a:r>
              <a:r>
                <a:rPr lang="de-AT" sz="1600" b="1" dirty="0"/>
                <a:t> </a:t>
              </a:r>
              <a:r>
                <a:rPr lang="de-AT" sz="1600" dirty="0"/>
                <a:t>and</a:t>
              </a:r>
              <a:r>
                <a:rPr lang="de-AT" sz="1600" b="1" dirty="0"/>
                <a:t> </a:t>
              </a:r>
              <a:r>
                <a:rPr lang="de-AT" sz="1600" b="1" dirty="0" err="1"/>
                <a:t>formulate</a:t>
              </a:r>
              <a:r>
                <a:rPr lang="de-AT" sz="1600" b="1" dirty="0"/>
                <a:t> </a:t>
              </a:r>
            </a:p>
            <a:p>
              <a:pPr algn="ctr"/>
              <a:r>
                <a:rPr lang="de-AT" sz="1600" b="1" dirty="0" err="1"/>
                <a:t>key</a:t>
              </a:r>
              <a:r>
                <a:rPr lang="de-AT" sz="1600" b="1" dirty="0"/>
                <a:t> </a:t>
              </a:r>
              <a:r>
                <a:rPr lang="de-AT" sz="1600" b="1" dirty="0" err="1"/>
                <a:t>objectives</a:t>
              </a:r>
              <a:endParaRPr lang="de-AT" sz="1600" b="1" dirty="0"/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87B6B320-A8F3-C268-2D43-3C796AA223C8}"/>
                </a:ext>
              </a:extLst>
            </p:cNvPr>
            <p:cNvSpPr/>
            <p:nvPr/>
          </p:nvSpPr>
          <p:spPr>
            <a:xfrm>
              <a:off x="3017750" y="1052290"/>
              <a:ext cx="2747988" cy="1986184"/>
            </a:xfrm>
            <a:prstGeom prst="roundRect">
              <a:avLst>
                <a:gd name="adj" fmla="val 683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97563AE4-7C95-D563-9E6E-E552E9BE09C5}"/>
                </a:ext>
              </a:extLst>
            </p:cNvPr>
            <p:cNvSpPr/>
            <p:nvPr/>
          </p:nvSpPr>
          <p:spPr>
            <a:xfrm>
              <a:off x="176163" y="1052289"/>
              <a:ext cx="2747988" cy="1986185"/>
            </a:xfrm>
            <a:prstGeom prst="roundRect">
              <a:avLst>
                <a:gd name="adj" fmla="val 683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6F2F2DC3-4E15-AC04-442E-3E54F049FAF1}"/>
                </a:ext>
              </a:extLst>
            </p:cNvPr>
            <p:cNvSpPr/>
            <p:nvPr/>
          </p:nvSpPr>
          <p:spPr>
            <a:xfrm>
              <a:off x="5859337" y="1052290"/>
              <a:ext cx="2747988" cy="1986184"/>
            </a:xfrm>
            <a:prstGeom prst="roundRect">
              <a:avLst>
                <a:gd name="adj" fmla="val 683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04F8BE4E-285F-5D80-E279-A786272DBEA3}"/>
                </a:ext>
              </a:extLst>
            </p:cNvPr>
            <p:cNvSpPr/>
            <p:nvPr/>
          </p:nvSpPr>
          <p:spPr>
            <a:xfrm>
              <a:off x="9875299" y="1250109"/>
              <a:ext cx="428625" cy="428625"/>
            </a:xfrm>
            <a:prstGeom prst="ellipse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/>
                <a:t>4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4BD3B3A-0760-ABAC-6E72-E0B3A182B80D}"/>
                </a:ext>
              </a:extLst>
            </p:cNvPr>
            <p:cNvSpPr txBox="1"/>
            <p:nvPr/>
          </p:nvSpPr>
          <p:spPr>
            <a:xfrm>
              <a:off x="8918941" y="1753177"/>
              <a:ext cx="23413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sz="1600" dirty="0"/>
                <a:t>Set </a:t>
              </a:r>
              <a:r>
                <a:rPr lang="de-AT" sz="1600" b="1" dirty="0" err="1"/>
                <a:t>specific</a:t>
              </a:r>
              <a:r>
                <a:rPr lang="de-AT" sz="1600" b="1" dirty="0"/>
                <a:t> </a:t>
              </a:r>
              <a:r>
                <a:rPr lang="de-AT" sz="1600" b="1" dirty="0" err="1"/>
                <a:t>goals</a:t>
              </a:r>
              <a:r>
                <a:rPr lang="de-AT" sz="1600" b="1" dirty="0"/>
                <a:t> </a:t>
              </a:r>
              <a:r>
                <a:rPr lang="de-AT" sz="1600" dirty="0" err="1"/>
                <a:t>for</a:t>
              </a:r>
              <a:r>
                <a:rPr lang="de-AT" sz="1600" dirty="0"/>
                <a:t> </a:t>
              </a:r>
              <a:r>
                <a:rPr lang="de-AT" sz="1600" dirty="0" err="1"/>
                <a:t>each</a:t>
              </a:r>
              <a:br>
                <a:rPr lang="de-AT" sz="1600" dirty="0"/>
              </a:br>
              <a:r>
                <a:rPr lang="de-AT" sz="1600" dirty="0" err="1"/>
                <a:t>objective</a:t>
              </a:r>
              <a:r>
                <a:rPr lang="de-AT" sz="1600" dirty="0"/>
                <a:t>, </a:t>
              </a:r>
              <a:r>
                <a:rPr lang="de-AT" sz="1600" dirty="0" err="1"/>
                <a:t>define</a:t>
              </a:r>
              <a:r>
                <a:rPr lang="de-AT" sz="1600" dirty="0"/>
                <a:t> </a:t>
              </a:r>
              <a:r>
                <a:rPr lang="de-AT" sz="1600" b="1" dirty="0" err="1"/>
                <a:t>actions</a:t>
              </a:r>
              <a:r>
                <a:rPr lang="de-AT" sz="1600" dirty="0"/>
                <a:t>,</a:t>
              </a:r>
              <a:br>
                <a:rPr lang="de-AT" sz="1600" dirty="0"/>
              </a:br>
              <a:r>
                <a:rPr lang="de-AT" sz="1600" b="1" dirty="0" err="1"/>
                <a:t>resources</a:t>
              </a:r>
              <a:r>
                <a:rPr lang="de-AT" sz="1600" b="1" dirty="0"/>
                <a:t> and support</a:t>
              </a:r>
              <a:br>
                <a:rPr lang="de-AT" sz="1600" dirty="0"/>
              </a:br>
              <a:r>
                <a:rPr lang="de-AT" sz="1600" dirty="0" err="1"/>
                <a:t>needed</a:t>
              </a:r>
              <a:endParaRPr lang="de-AT" sz="1600" b="1" dirty="0"/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959BB8CF-5F52-BCE7-36EC-53E40729D68D}"/>
                </a:ext>
              </a:extLst>
            </p:cNvPr>
            <p:cNvSpPr/>
            <p:nvPr/>
          </p:nvSpPr>
          <p:spPr>
            <a:xfrm>
              <a:off x="8715618" y="1052290"/>
              <a:ext cx="2747988" cy="1986184"/>
            </a:xfrm>
            <a:prstGeom prst="roundRect">
              <a:avLst>
                <a:gd name="adj" fmla="val 6832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C5585394-BBC5-E8C4-AD70-5CE71828A85D}"/>
              </a:ext>
            </a:extLst>
          </p:cNvPr>
          <p:cNvSpPr txBox="1"/>
          <p:nvPr/>
        </p:nvSpPr>
        <p:spPr>
          <a:xfrm>
            <a:off x="279392" y="3136870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4366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8694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Natalia </a:t>
            </a:r>
            <a:r>
              <a:rPr lang="en-US" sz="800" dirty="0" err="1"/>
              <a:t>Pedigo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3880EE-8050-E2B8-19A0-424182AC2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6" b="25146"/>
          <a:stretch/>
        </p:blipFill>
        <p:spPr>
          <a:xfrm>
            <a:off x="1826945" y="1178968"/>
            <a:ext cx="8162251" cy="285092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8E0AAC2-88C7-A90A-0A5B-BEA876225F37}"/>
              </a:ext>
            </a:extLst>
          </p:cNvPr>
          <p:cNvSpPr txBox="1"/>
          <p:nvPr/>
        </p:nvSpPr>
        <p:spPr>
          <a:xfrm>
            <a:off x="1835144" y="4661167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LEADERSHIP TOOLS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CF18A78-0B6E-299F-52FE-F6064A70F6CF}"/>
              </a:ext>
            </a:extLst>
          </p:cNvPr>
          <p:cNvSpPr/>
          <p:nvPr/>
        </p:nvSpPr>
        <p:spPr>
          <a:xfrm>
            <a:off x="1826945" y="5290815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AND TECHNIQUES</a:t>
            </a: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FA17C1-5DED-6055-B6AF-22E47CE9A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657" y="1100503"/>
            <a:ext cx="8048313" cy="5366213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49524" y="2010548"/>
            <a:ext cx="4672626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5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algn="ctr"/>
            <a:endParaRPr lang="de-DE" sz="2000" b="1" i="1" dirty="0"/>
          </a:p>
          <a:p>
            <a:pPr algn="ctr"/>
            <a:r>
              <a:rPr lang="de-DE" sz="3200" b="1" i="1" dirty="0"/>
              <a:t>THE CONCISE LEADERSHIP </a:t>
            </a:r>
            <a:br>
              <a:rPr lang="de-DE" sz="3200" b="1" i="1" dirty="0"/>
            </a:br>
            <a:r>
              <a:rPr lang="de-DE" sz="3200" b="1" i="1" dirty="0"/>
              <a:t>TEXTBOOK</a:t>
            </a:r>
          </a:p>
          <a:p>
            <a:pPr algn="ctr"/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/>
              <a:t>Author: Daniel Pittino</a:t>
            </a:r>
          </a:p>
          <a:p>
            <a:pPr algn="ctr"/>
            <a:r>
              <a:rPr lang="de-DE" sz="1400" dirty="0"/>
              <a:t>©2022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(planes): iStock/Dmitry Volkov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705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5952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Recognize the prerequisites for </a:t>
            </a:r>
            <a:r>
              <a:rPr lang="en-US" sz="1600" b="1" dirty="0"/>
              <a:t>effective leadership communication  </a:t>
            </a:r>
            <a:endParaRPr lang="de-AT" sz="1600" b="1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445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Prepare and deliver an </a:t>
            </a:r>
            <a:r>
              <a:rPr lang="en-US" sz="1600" b="1" dirty="0"/>
              <a:t>engaging leadership speech</a:t>
            </a:r>
            <a:endParaRPr lang="de-AT" sz="1600" b="1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6299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Determine which </a:t>
            </a:r>
            <a:r>
              <a:rPr lang="en-US" sz="1600" b="1" dirty="0"/>
              <a:t>decision-making style </a:t>
            </a:r>
            <a:r>
              <a:rPr lang="en-US" sz="1600" dirty="0"/>
              <a:t>is the best fit in specific situations</a:t>
            </a:r>
            <a:endParaRPr lang="de-AT" sz="1600" dirty="0"/>
          </a:p>
        </p:txBody>
      </p:sp>
      <p:sp>
        <p:nvSpPr>
          <p:cNvPr id="28" name="Rechteck 27"/>
          <p:cNvSpPr/>
          <p:nvPr/>
        </p:nvSpPr>
        <p:spPr>
          <a:xfrm>
            <a:off x="1381525" y="3937194"/>
            <a:ext cx="6652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Analyze and choose different approaches to </a:t>
            </a:r>
            <a:r>
              <a:rPr lang="en-US" sz="1600" b="1" dirty="0"/>
              <a:t>managing and resolving conflicts</a:t>
            </a:r>
            <a:endParaRPr lang="de-AT" sz="1600" b="1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385621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10127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07329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314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04" y="1230957"/>
            <a:ext cx="2897181" cy="2195520"/>
          </a:xfrm>
          <a:prstGeom prst="rect">
            <a:avLst/>
          </a:prstGeom>
        </p:spPr>
      </p:pic>
      <p:pic>
        <p:nvPicPr>
          <p:cNvPr id="69" name="Grafik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642683" y="1733101"/>
            <a:ext cx="1730422" cy="1369393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816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is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E018DEF-8260-49AE-0469-9EF3EC158C7E}"/>
              </a:ext>
            </a:extLst>
          </p:cNvPr>
          <p:cNvSpPr/>
          <p:nvPr/>
        </p:nvSpPr>
        <p:spPr>
          <a:xfrm>
            <a:off x="1390158" y="4651362"/>
            <a:ext cx="7262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Use </a:t>
            </a:r>
            <a:r>
              <a:rPr lang="en-US" sz="1600" b="1" dirty="0"/>
              <a:t>coaching techniques </a:t>
            </a:r>
            <a:r>
              <a:rPr lang="en-US" sz="1600" dirty="0"/>
              <a:t>to help others develop and find solutions for their problems</a:t>
            </a:r>
            <a:endParaRPr lang="de-AT" sz="16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66C9403-DEA5-FFB1-6A3F-99E162ACC74F}"/>
              </a:ext>
            </a:extLst>
          </p:cNvPr>
          <p:cNvSpPr/>
          <p:nvPr/>
        </p:nvSpPr>
        <p:spPr>
          <a:xfrm>
            <a:off x="809086" y="4570384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8EFF2D1-47B7-A0BF-1CA5-6FAA29DFFB93}"/>
              </a:ext>
            </a:extLst>
          </p:cNvPr>
          <p:cNvSpPr/>
          <p:nvPr/>
        </p:nvSpPr>
        <p:spPr>
          <a:xfrm rot="2621055">
            <a:off x="913212" y="4815442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70F1860-FC4F-E93B-C94B-88F4A25697E7}"/>
              </a:ext>
            </a:extLst>
          </p:cNvPr>
          <p:cNvSpPr/>
          <p:nvPr/>
        </p:nvSpPr>
        <p:spPr>
          <a:xfrm rot="7814771">
            <a:off x="958922" y="4787460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D6F5C86-73F3-1D32-D6D6-358345207B77}"/>
              </a:ext>
            </a:extLst>
          </p:cNvPr>
          <p:cNvSpPr/>
          <p:nvPr/>
        </p:nvSpPr>
        <p:spPr>
          <a:xfrm>
            <a:off x="1390158" y="5322364"/>
            <a:ext cx="4097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/>
              <a:t>Create your own </a:t>
            </a:r>
            <a:r>
              <a:rPr lang="en-US" sz="1600" b="1" dirty="0"/>
              <a:t>leadership development plan</a:t>
            </a:r>
            <a:endParaRPr lang="de-AT" sz="1600" b="1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1E3167F-9935-C745-3513-E3F7EA9B40D2}"/>
              </a:ext>
            </a:extLst>
          </p:cNvPr>
          <p:cNvSpPr/>
          <p:nvPr/>
        </p:nvSpPr>
        <p:spPr>
          <a:xfrm>
            <a:off x="809086" y="5241386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597EC45-379E-A48D-AB4E-A8DACDB071EA}"/>
              </a:ext>
            </a:extLst>
          </p:cNvPr>
          <p:cNvSpPr/>
          <p:nvPr/>
        </p:nvSpPr>
        <p:spPr>
          <a:xfrm rot="2621055">
            <a:off x="913212" y="5486444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CEB8F63-BD95-F977-4DF1-CE685A4CC9D0}"/>
              </a:ext>
            </a:extLst>
          </p:cNvPr>
          <p:cNvSpPr/>
          <p:nvPr/>
        </p:nvSpPr>
        <p:spPr>
          <a:xfrm rot="7814771">
            <a:off x="958922" y="5458462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2B30C02-F773-4F57-8281-ECCCA94B4B3E}"/>
              </a:ext>
            </a:extLst>
          </p:cNvPr>
          <p:cNvGrpSpPr/>
          <p:nvPr/>
        </p:nvGrpSpPr>
        <p:grpSpPr>
          <a:xfrm>
            <a:off x="809691" y="1235149"/>
            <a:ext cx="9287594" cy="1187903"/>
            <a:chOff x="1292175" y="2459477"/>
            <a:chExt cx="9287594" cy="1324131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782391" y="2459477"/>
              <a:ext cx="8797378" cy="871492"/>
              <a:chOff x="579710" y="2106600"/>
              <a:chExt cx="8797378" cy="871492"/>
            </a:xfrm>
          </p:grpSpPr>
          <p:sp>
            <p:nvSpPr>
              <p:cNvPr id="30" name="Rechteck 29"/>
              <p:cNvSpPr/>
              <p:nvPr/>
            </p:nvSpPr>
            <p:spPr>
              <a:xfrm>
                <a:off x="626542" y="2106600"/>
                <a:ext cx="8703714" cy="871492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31" name="Textfeld 30"/>
              <p:cNvSpPr txBox="1"/>
              <p:nvPr/>
            </p:nvSpPr>
            <p:spPr>
              <a:xfrm>
                <a:off x="579710" y="2306881"/>
                <a:ext cx="8797378" cy="51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400" dirty="0"/>
                  <a:t>Through </a:t>
                </a:r>
                <a:r>
                  <a:rPr lang="de-DE" sz="2400" b="1" dirty="0" err="1"/>
                  <a:t>communication</a:t>
                </a:r>
                <a:r>
                  <a:rPr lang="de-DE" sz="2400" dirty="0"/>
                  <a:t>, </a:t>
                </a:r>
                <a:r>
                  <a:rPr lang="en-US" sz="2400" dirty="0"/>
                  <a:t>leaders ‘create reality.’ </a:t>
                </a:r>
                <a:endParaRPr lang="de-DE" sz="2400" dirty="0"/>
              </a:p>
            </p:txBody>
          </p:sp>
        </p:grpSp>
        <p:sp>
          <p:nvSpPr>
            <p:cNvPr id="2" name="Textfeld 1"/>
            <p:cNvSpPr txBox="1"/>
            <p:nvPr/>
          </p:nvSpPr>
          <p:spPr>
            <a:xfrm rot="16200000">
              <a:off x="824258" y="2946360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DEFINITION</a:t>
              </a:r>
            </a:p>
          </p:txBody>
        </p:sp>
      </p:grp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194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Elements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effective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communication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6553B6C-BD1D-6C5D-630E-C243C450E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14" y="2434744"/>
            <a:ext cx="3688163" cy="368816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103829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Pittino (2022),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de-DE" sz="600" dirty="0" err="1"/>
              <a:t>contents</a:t>
            </a:r>
            <a:r>
              <a:rPr lang="de-DE" sz="600" dirty="0"/>
              <a:t> in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Landry L. (2019). 8 essential leadership communication skills. </a:t>
            </a:r>
            <a:r>
              <a:rPr lang="en-US" sz="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Harvard Business School Online Business Insights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https://online.hbs.edu/blog/post/leadership-communication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published November 14 2019, accessed July 5 2022</a:t>
            </a:r>
            <a:r>
              <a:rPr lang="de-DE" sz="600" dirty="0"/>
              <a:t>Picture </a:t>
            </a:r>
            <a:r>
              <a:rPr lang="de-DE" sz="600" dirty="0" err="1"/>
              <a:t>credit</a:t>
            </a:r>
            <a:r>
              <a:rPr lang="de-DE" sz="600" dirty="0"/>
              <a:t> (</a:t>
            </a:r>
            <a:r>
              <a:rPr lang="de-DE" sz="600" dirty="0" err="1"/>
              <a:t>people</a:t>
            </a:r>
            <a:r>
              <a:rPr lang="de-DE" sz="600" dirty="0"/>
              <a:t> </a:t>
            </a:r>
            <a:r>
              <a:rPr lang="de-DE" sz="600" dirty="0" err="1"/>
              <a:t>icon</a:t>
            </a:r>
            <a:r>
              <a:rPr lang="de-DE" sz="600" dirty="0"/>
              <a:t>): </a:t>
            </a:r>
            <a:r>
              <a:rPr lang="de-AT" sz="600" dirty="0"/>
              <a:t>iStock.com/</a:t>
            </a:r>
            <a:r>
              <a:rPr lang="de-AT" sz="600" dirty="0" err="1"/>
              <a:t>Ville</a:t>
            </a:r>
            <a:r>
              <a:rPr lang="de-AT" sz="600" dirty="0"/>
              <a:t> Heikkinen </a:t>
            </a:r>
            <a:endParaRPr lang="de-DE" sz="6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044466D-94F2-F33B-7319-05FEB3BA3FE3}"/>
              </a:ext>
            </a:extLst>
          </p:cNvPr>
          <p:cNvGrpSpPr/>
          <p:nvPr/>
        </p:nvGrpSpPr>
        <p:grpSpPr>
          <a:xfrm>
            <a:off x="520300" y="2498868"/>
            <a:ext cx="4388584" cy="523220"/>
            <a:chOff x="536342" y="2733168"/>
            <a:chExt cx="4388584" cy="523220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C5FF8403-B8F0-7852-E181-59FEB01119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8528" y="2887579"/>
              <a:ext cx="20463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ED7F584-2028-ACF9-9E98-B4FD0E2D01AD}"/>
                </a:ext>
              </a:extLst>
            </p:cNvPr>
            <p:cNvSpPr txBox="1"/>
            <p:nvPr/>
          </p:nvSpPr>
          <p:spPr>
            <a:xfrm>
              <a:off x="536342" y="2733168"/>
              <a:ext cx="250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Adapt</a:t>
              </a:r>
              <a:r>
                <a:rPr lang="de-AT" sz="1400" dirty="0"/>
                <a:t> </a:t>
              </a:r>
              <a:r>
                <a:rPr lang="de-AT" sz="1400" dirty="0" err="1"/>
                <a:t>your</a:t>
              </a:r>
              <a:r>
                <a:rPr lang="de-AT" sz="1400" dirty="0"/>
                <a:t> </a:t>
              </a:r>
              <a:r>
                <a:rPr lang="de-AT" sz="1400" dirty="0" err="1"/>
                <a:t>leadership</a:t>
              </a:r>
              <a:r>
                <a:rPr lang="de-AT" sz="1400" dirty="0"/>
                <a:t> style </a:t>
              </a:r>
              <a:r>
                <a:rPr lang="de-AT" sz="1400" dirty="0" err="1"/>
                <a:t>to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situation</a:t>
              </a:r>
              <a:r>
                <a:rPr lang="de-AT" sz="1400" dirty="0"/>
                <a:t> and </a:t>
              </a:r>
              <a:r>
                <a:rPr lang="de-AT" sz="1400" dirty="0" err="1"/>
                <a:t>audience</a:t>
              </a:r>
              <a:endParaRPr lang="de-AT" sz="1400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1286462-4D7D-5787-016D-D4201758D998}"/>
              </a:ext>
            </a:extLst>
          </p:cNvPr>
          <p:cNvGrpSpPr/>
          <p:nvPr/>
        </p:nvGrpSpPr>
        <p:grpSpPr>
          <a:xfrm>
            <a:off x="6455918" y="2474772"/>
            <a:ext cx="4548188" cy="523220"/>
            <a:chOff x="6471960" y="2709072"/>
            <a:chExt cx="4548188" cy="523220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DA677B5-A158-1997-878D-710BDC66D410}"/>
                </a:ext>
              </a:extLst>
            </p:cNvPr>
            <p:cNvSpPr txBox="1"/>
            <p:nvPr/>
          </p:nvSpPr>
          <p:spPr>
            <a:xfrm>
              <a:off x="8517540" y="2709072"/>
              <a:ext cx="250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Decide</a:t>
              </a:r>
              <a:r>
                <a:rPr lang="de-AT" sz="1400" dirty="0"/>
                <a:t> on </a:t>
              </a:r>
              <a:r>
                <a:rPr lang="de-AT" sz="1400" dirty="0" err="1"/>
                <a:t>what</a:t>
              </a:r>
              <a:r>
                <a:rPr lang="de-AT" sz="1400" dirty="0"/>
                <a:t> </a:t>
              </a:r>
              <a:r>
                <a:rPr lang="de-AT" sz="1400" dirty="0" err="1"/>
                <a:t>you</a:t>
              </a:r>
              <a:r>
                <a:rPr lang="de-AT" sz="1400" dirty="0"/>
                <a:t> </a:t>
              </a:r>
              <a:r>
                <a:rPr lang="de-AT" sz="1400" dirty="0" err="1"/>
                <a:t>are</a:t>
              </a:r>
              <a:r>
                <a:rPr lang="de-AT" sz="1400" dirty="0"/>
                <a:t> </a:t>
              </a:r>
              <a:r>
                <a:rPr lang="de-AT" sz="1400" dirty="0" err="1"/>
                <a:t>going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r>
                <a:rPr lang="de-AT" sz="1400" dirty="0"/>
                <a:t> </a:t>
              </a:r>
              <a:r>
                <a:rPr lang="de-AT" sz="1400" dirty="0" err="1"/>
                <a:t>say</a:t>
              </a:r>
              <a:r>
                <a:rPr lang="de-AT" sz="1400" dirty="0"/>
                <a:t> in </a:t>
              </a:r>
              <a:r>
                <a:rPr lang="de-AT" sz="1400" dirty="0" err="1"/>
                <a:t>advance</a:t>
              </a:r>
              <a:r>
                <a:rPr lang="de-AT" sz="1400" dirty="0"/>
                <a:t>, </a:t>
              </a:r>
              <a:r>
                <a:rPr lang="de-AT" sz="1400" dirty="0" err="1"/>
                <a:t>make</a:t>
              </a:r>
              <a:r>
                <a:rPr lang="de-AT" sz="1400" dirty="0"/>
                <a:t> a plan</a:t>
              </a:r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9B2E92F0-1080-2BF1-C1E5-D1F74D7B34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1960" y="2871537"/>
              <a:ext cx="20463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91A6B82-634F-876A-775B-56227F14C7A7}"/>
              </a:ext>
            </a:extLst>
          </p:cNvPr>
          <p:cNvGrpSpPr/>
          <p:nvPr/>
        </p:nvGrpSpPr>
        <p:grpSpPr>
          <a:xfrm>
            <a:off x="7355305" y="3315974"/>
            <a:ext cx="3215452" cy="523220"/>
            <a:chOff x="7371347" y="3550274"/>
            <a:chExt cx="3215452" cy="523220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D34E6BAB-D26E-0AB5-3A0E-0A6384688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1347" y="3697705"/>
              <a:ext cx="712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3E687984-40C0-407D-9FDC-A09AFA4356A4}"/>
                </a:ext>
              </a:extLst>
            </p:cNvPr>
            <p:cNvSpPr txBox="1"/>
            <p:nvPr/>
          </p:nvSpPr>
          <p:spPr>
            <a:xfrm>
              <a:off x="8084191" y="3550274"/>
              <a:ext cx="250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Make</a:t>
              </a:r>
              <a:r>
                <a:rPr lang="de-AT" sz="1400" dirty="0"/>
                <a:t> </a:t>
              </a:r>
              <a:r>
                <a:rPr lang="de-AT" sz="1400" dirty="0" err="1"/>
                <a:t>sure</a:t>
              </a:r>
              <a:r>
                <a:rPr lang="de-AT" sz="1400" dirty="0"/>
                <a:t> </a:t>
              </a:r>
              <a:r>
                <a:rPr lang="de-AT" sz="1400" dirty="0" err="1"/>
                <a:t>that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message</a:t>
              </a:r>
              <a:r>
                <a:rPr lang="de-AT" sz="1400" dirty="0"/>
                <a:t> </a:t>
              </a:r>
              <a:r>
                <a:rPr lang="de-AT" sz="1400" dirty="0" err="1"/>
                <a:t>is</a:t>
              </a:r>
              <a:r>
                <a:rPr lang="de-AT" sz="1400" dirty="0"/>
                <a:t> </a:t>
              </a:r>
              <a:br>
                <a:rPr lang="de-AT" sz="1400" dirty="0"/>
              </a:br>
              <a:r>
                <a:rPr lang="de-AT" sz="1400" dirty="0" err="1"/>
                <a:t>absorbed</a:t>
              </a:r>
              <a:r>
                <a:rPr lang="de-AT" sz="1400" dirty="0"/>
                <a:t> and </a:t>
              </a:r>
              <a:r>
                <a:rPr lang="de-AT" sz="1400" dirty="0" err="1"/>
                <a:t>understood</a:t>
              </a:r>
              <a:endParaRPr lang="de-AT" sz="1400" dirty="0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91D5CCD-59E7-3F12-E908-3CE554379778}"/>
              </a:ext>
            </a:extLst>
          </p:cNvPr>
          <p:cNvGrpSpPr/>
          <p:nvPr/>
        </p:nvGrpSpPr>
        <p:grpSpPr>
          <a:xfrm>
            <a:off x="7496494" y="4459426"/>
            <a:ext cx="3215452" cy="523220"/>
            <a:chOff x="7512536" y="4693726"/>
            <a:chExt cx="3215452" cy="523220"/>
          </a:xfrm>
        </p:grpSpPr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4791D6D2-1A52-35CE-D035-CEDCB9356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2536" y="4841157"/>
              <a:ext cx="712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3BE78882-CEDD-E07B-8E77-CB962C0CABE5}"/>
                </a:ext>
              </a:extLst>
            </p:cNvPr>
            <p:cNvSpPr txBox="1"/>
            <p:nvPr/>
          </p:nvSpPr>
          <p:spPr>
            <a:xfrm>
              <a:off x="8225380" y="4693726"/>
              <a:ext cx="250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Listen </a:t>
              </a:r>
              <a:r>
                <a:rPr lang="de-AT" sz="1400" dirty="0" err="1"/>
                <a:t>carefully</a:t>
              </a:r>
              <a:r>
                <a:rPr lang="de-AT" sz="1400" dirty="0"/>
                <a:t> </a:t>
              </a:r>
              <a:r>
                <a:rPr lang="de-AT" sz="1400" dirty="0" err="1"/>
                <a:t>with</a:t>
              </a:r>
              <a:r>
                <a:rPr lang="de-AT" sz="1400" dirty="0"/>
                <a:t> a </a:t>
              </a:r>
              <a:r>
                <a:rPr lang="de-AT" sz="1400" dirty="0" err="1"/>
                <a:t>focus</a:t>
              </a:r>
              <a:r>
                <a:rPr lang="de-AT" sz="1400" dirty="0"/>
                <a:t> on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other</a:t>
              </a:r>
              <a:r>
                <a:rPr lang="de-AT" sz="1400" dirty="0"/>
                <a:t> </a:t>
              </a:r>
              <a:r>
                <a:rPr lang="de-AT" sz="1400" dirty="0" err="1"/>
                <a:t>person</a:t>
              </a:r>
              <a:endParaRPr lang="de-AT" sz="1400" dirty="0"/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4107486-86C6-A132-774B-4BD0EB6B8DFA}"/>
              </a:ext>
            </a:extLst>
          </p:cNvPr>
          <p:cNvGrpSpPr/>
          <p:nvPr/>
        </p:nvGrpSpPr>
        <p:grpSpPr>
          <a:xfrm>
            <a:off x="6332106" y="5832173"/>
            <a:ext cx="4544785" cy="307777"/>
            <a:chOff x="6348148" y="6066473"/>
            <a:chExt cx="4544785" cy="307777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7DE0583C-651F-844F-3AFB-D67CACFAA1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8148" y="6248400"/>
              <a:ext cx="20463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B632C230-14F4-B143-A113-16F8A6463679}"/>
                </a:ext>
              </a:extLst>
            </p:cNvPr>
            <p:cNvSpPr txBox="1"/>
            <p:nvPr/>
          </p:nvSpPr>
          <p:spPr>
            <a:xfrm>
              <a:off x="8390325" y="6066473"/>
              <a:ext cx="2502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Address</a:t>
              </a:r>
              <a:r>
                <a:rPr lang="de-AT" sz="1400" dirty="0"/>
                <a:t> </a:t>
              </a:r>
              <a:r>
                <a:rPr lang="de-AT" sz="1400" dirty="0" err="1"/>
                <a:t>everyone</a:t>
              </a:r>
              <a:r>
                <a:rPr lang="de-AT" sz="1400" dirty="0"/>
                <a:t> </a:t>
              </a:r>
              <a:r>
                <a:rPr lang="de-AT" sz="1400" dirty="0" err="1"/>
                <a:t>as</a:t>
              </a:r>
              <a:r>
                <a:rPr lang="de-AT" sz="1400" dirty="0"/>
                <a:t> </a:t>
              </a:r>
              <a:r>
                <a:rPr lang="de-AT" sz="1400" dirty="0" err="1"/>
                <a:t>individuals</a:t>
              </a:r>
              <a:endParaRPr lang="de-AT" sz="1400" dirty="0"/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3F442C6-6EE8-D0E1-DA98-50D690225E2D}"/>
              </a:ext>
            </a:extLst>
          </p:cNvPr>
          <p:cNvGrpSpPr/>
          <p:nvPr/>
        </p:nvGrpSpPr>
        <p:grpSpPr>
          <a:xfrm>
            <a:off x="661295" y="5878340"/>
            <a:ext cx="4468796" cy="523220"/>
            <a:chOff x="616552" y="6072405"/>
            <a:chExt cx="4468796" cy="523220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038B6FEF-B448-EF1D-0576-FEE56DDC8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8950" y="6248400"/>
              <a:ext cx="20463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379BA4-3D18-6B7F-2D9C-ECED59B080F8}"/>
                </a:ext>
              </a:extLst>
            </p:cNvPr>
            <p:cNvSpPr txBox="1"/>
            <p:nvPr/>
          </p:nvSpPr>
          <p:spPr>
            <a:xfrm>
              <a:off x="616552" y="6072405"/>
              <a:ext cx="2502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/>
                <a:t>Be </a:t>
              </a:r>
              <a:r>
                <a:rPr lang="de-AT" sz="1400" dirty="0" err="1"/>
                <a:t>yourself</a:t>
              </a:r>
              <a:r>
                <a:rPr lang="de-AT" sz="1400" dirty="0"/>
                <a:t>, </a:t>
              </a:r>
              <a:r>
                <a:rPr lang="de-AT" sz="1400" dirty="0" err="1"/>
                <a:t>don’t</a:t>
              </a:r>
              <a:r>
                <a:rPr lang="de-AT" sz="1400" dirty="0"/>
                <a:t> </a:t>
              </a:r>
              <a:r>
                <a:rPr lang="de-AT" sz="1400" dirty="0" err="1"/>
                <a:t>try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r>
                <a:rPr lang="de-AT" sz="1400" dirty="0"/>
                <a:t> </a:t>
              </a:r>
              <a:r>
                <a:rPr lang="de-AT" sz="1400" dirty="0" err="1"/>
                <a:t>behave</a:t>
              </a:r>
              <a:r>
                <a:rPr lang="de-AT" sz="1400" dirty="0"/>
                <a:t> </a:t>
              </a:r>
              <a:br>
                <a:rPr lang="de-AT" sz="1400" dirty="0"/>
              </a:br>
              <a:r>
                <a:rPr lang="de-AT" sz="1400" dirty="0"/>
                <a:t>like </a:t>
              </a:r>
              <a:r>
                <a:rPr lang="de-AT" sz="1400" dirty="0" err="1"/>
                <a:t>someone</a:t>
              </a:r>
              <a:r>
                <a:rPr lang="de-AT" sz="1400" dirty="0"/>
                <a:t> </a:t>
              </a:r>
              <a:r>
                <a:rPr lang="de-AT" sz="1400" dirty="0" err="1"/>
                <a:t>else</a:t>
              </a:r>
              <a:endParaRPr lang="de-AT" sz="14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ABE13E3-9B72-04F5-E101-DA6ED41CA138}"/>
              </a:ext>
            </a:extLst>
          </p:cNvPr>
          <p:cNvGrpSpPr/>
          <p:nvPr/>
        </p:nvGrpSpPr>
        <p:grpSpPr>
          <a:xfrm>
            <a:off x="809690" y="3391902"/>
            <a:ext cx="3159701" cy="738664"/>
            <a:chOff x="825732" y="3626202"/>
            <a:chExt cx="3159701" cy="738664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526C789A-DA1E-F33B-F6A8-28A9CE3F4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589" y="3801979"/>
              <a:ext cx="712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AEBE6137-6766-AF50-2870-26D8D280E536}"/>
                </a:ext>
              </a:extLst>
            </p:cNvPr>
            <p:cNvSpPr txBox="1"/>
            <p:nvPr/>
          </p:nvSpPr>
          <p:spPr>
            <a:xfrm>
              <a:off x="825732" y="3626202"/>
              <a:ext cx="25026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Don’t</a:t>
              </a:r>
              <a:r>
                <a:rPr lang="de-AT" sz="1400" dirty="0"/>
                <a:t> </a:t>
              </a:r>
              <a:r>
                <a:rPr lang="de-AT" sz="1400" dirty="0" err="1"/>
                <a:t>deliver</a:t>
              </a:r>
              <a:r>
                <a:rPr lang="de-AT" sz="1400" dirty="0"/>
                <a:t> </a:t>
              </a:r>
              <a:r>
                <a:rPr lang="de-AT" sz="1400" dirty="0" err="1"/>
                <a:t>monologues</a:t>
              </a:r>
              <a:r>
                <a:rPr lang="de-AT" sz="1400" dirty="0"/>
                <a:t>, </a:t>
              </a:r>
              <a:r>
                <a:rPr lang="de-AT" sz="1400" dirty="0" err="1"/>
                <a:t>give</a:t>
              </a:r>
              <a:r>
                <a:rPr lang="de-AT" sz="1400" dirty="0"/>
                <a:t> </a:t>
              </a:r>
              <a:r>
                <a:rPr lang="de-AT" sz="1400" dirty="0" err="1"/>
                <a:t>them</a:t>
              </a:r>
              <a:r>
                <a:rPr lang="de-AT" sz="1400" dirty="0"/>
                <a:t> </a:t>
              </a:r>
              <a:r>
                <a:rPr lang="de-AT" sz="1400" dirty="0" err="1"/>
                <a:t>the</a:t>
              </a:r>
              <a:r>
                <a:rPr lang="de-AT" sz="1400" dirty="0"/>
                <a:t> </a:t>
              </a:r>
              <a:r>
                <a:rPr lang="de-AT" sz="1400" dirty="0" err="1"/>
                <a:t>opportunity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r>
                <a:rPr lang="de-AT" sz="1400" dirty="0"/>
                <a:t> </a:t>
              </a:r>
              <a:r>
                <a:rPr lang="de-AT" sz="1400" dirty="0" err="1"/>
                <a:t>share</a:t>
              </a:r>
              <a:r>
                <a:rPr lang="de-AT" sz="1400" dirty="0"/>
                <a:t> </a:t>
              </a:r>
              <a:r>
                <a:rPr lang="de-AT" sz="1400" dirty="0" err="1"/>
                <a:t>their</a:t>
              </a:r>
              <a:r>
                <a:rPr lang="de-AT" sz="1400" dirty="0"/>
                <a:t> </a:t>
              </a:r>
              <a:r>
                <a:rPr lang="de-AT" sz="1400" dirty="0" err="1"/>
                <a:t>thoughts</a:t>
              </a:r>
              <a:r>
                <a:rPr lang="de-AT" sz="1400" dirty="0"/>
                <a:t> and </a:t>
              </a:r>
              <a:r>
                <a:rPr lang="de-AT" sz="1400" dirty="0" err="1"/>
                <a:t>ideas</a:t>
              </a:r>
              <a:endParaRPr lang="de-AT" sz="1400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1317E29-C8D0-C4F1-0FC1-397C9D216E51}"/>
              </a:ext>
            </a:extLst>
          </p:cNvPr>
          <p:cNvGrpSpPr/>
          <p:nvPr/>
        </p:nvGrpSpPr>
        <p:grpSpPr>
          <a:xfrm>
            <a:off x="936103" y="4548158"/>
            <a:ext cx="2964594" cy="738664"/>
            <a:chOff x="952145" y="4782458"/>
            <a:chExt cx="2964594" cy="73866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0D92E62B-112D-188F-BC13-7CF198C98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3895" y="4989095"/>
              <a:ext cx="7128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F9ED306-55B2-8C2D-989D-437BCA59FA89}"/>
                </a:ext>
              </a:extLst>
            </p:cNvPr>
            <p:cNvSpPr txBox="1"/>
            <p:nvPr/>
          </p:nvSpPr>
          <p:spPr>
            <a:xfrm>
              <a:off x="952145" y="4782458"/>
              <a:ext cx="25026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dirty="0" err="1"/>
                <a:t>Don’t</a:t>
              </a:r>
              <a:r>
                <a:rPr lang="de-AT" sz="1400" dirty="0"/>
                <a:t> </a:t>
              </a:r>
              <a:r>
                <a:rPr lang="de-AT" sz="1400" dirty="0" err="1"/>
                <a:t>be</a:t>
              </a:r>
              <a:r>
                <a:rPr lang="de-AT" sz="1400" dirty="0"/>
                <a:t> </a:t>
              </a:r>
              <a:r>
                <a:rPr lang="de-AT" sz="1400" dirty="0" err="1"/>
                <a:t>vague</a:t>
              </a:r>
              <a:r>
                <a:rPr lang="de-AT" sz="1400" dirty="0"/>
                <a:t>, </a:t>
              </a:r>
              <a:r>
                <a:rPr lang="de-AT" sz="1400" dirty="0" err="1"/>
                <a:t>translate</a:t>
              </a:r>
              <a:r>
                <a:rPr lang="de-AT" sz="1400" dirty="0"/>
                <a:t> </a:t>
              </a:r>
              <a:r>
                <a:rPr lang="de-AT" sz="1400" dirty="0" err="1"/>
                <a:t>complex</a:t>
              </a:r>
              <a:r>
                <a:rPr lang="de-AT" sz="1400" dirty="0"/>
                <a:t> </a:t>
              </a:r>
              <a:r>
                <a:rPr lang="de-AT" sz="1400" dirty="0" err="1"/>
                <a:t>concepts</a:t>
              </a:r>
              <a:r>
                <a:rPr lang="de-AT" sz="1400" dirty="0"/>
                <a:t> </a:t>
              </a:r>
              <a:r>
                <a:rPr lang="de-AT" sz="1400" dirty="0" err="1"/>
                <a:t>into</a:t>
              </a:r>
              <a:r>
                <a:rPr lang="de-AT" sz="1400" dirty="0"/>
                <a:t> simple </a:t>
              </a:r>
              <a:r>
                <a:rPr lang="de-AT" sz="1400" dirty="0" err="1"/>
                <a:t>ideas</a:t>
              </a:r>
              <a:r>
                <a:rPr lang="de-AT" sz="1400" dirty="0"/>
                <a:t> </a:t>
              </a:r>
              <a:r>
                <a:rPr lang="de-AT" sz="1400" dirty="0" err="1"/>
                <a:t>that</a:t>
              </a:r>
              <a:r>
                <a:rPr lang="de-AT" sz="1400" dirty="0"/>
                <a:t> </a:t>
              </a:r>
              <a:r>
                <a:rPr lang="de-AT" sz="1400" dirty="0" err="1"/>
                <a:t>people</a:t>
              </a:r>
              <a:r>
                <a:rPr lang="de-AT" sz="1400" dirty="0"/>
                <a:t> </a:t>
              </a:r>
              <a:r>
                <a:rPr lang="de-AT" sz="1400" dirty="0" err="1"/>
                <a:t>can</a:t>
              </a:r>
              <a:r>
                <a:rPr lang="de-AT" sz="1400" dirty="0"/>
                <a:t> </a:t>
              </a:r>
              <a:r>
                <a:rPr lang="de-AT" sz="1400" dirty="0" err="1"/>
                <a:t>relate</a:t>
              </a:r>
              <a:r>
                <a:rPr lang="de-AT" sz="1400" dirty="0"/>
                <a:t> </a:t>
              </a:r>
              <a:r>
                <a:rPr lang="de-AT" sz="1400" dirty="0" err="1"/>
                <a:t>to</a:t>
              </a:r>
              <a:endParaRPr lang="de-A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4335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How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create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vision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46778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DE" sz="600" dirty="0" err="1"/>
              <a:t>inspired</a:t>
            </a:r>
            <a:r>
              <a:rPr lang="de-DE" sz="600" dirty="0"/>
              <a:t> </a:t>
            </a:r>
            <a:r>
              <a:rPr lang="de-DE" sz="600" dirty="0" err="1"/>
              <a:t>by</a:t>
            </a:r>
            <a:r>
              <a:rPr lang="de-DE" sz="600" dirty="0"/>
              <a:t> </a:t>
            </a:r>
            <a:r>
              <a:rPr lang="de-DE" sz="600" dirty="0" err="1"/>
              <a:t>contents</a:t>
            </a:r>
            <a:r>
              <a:rPr lang="de-DE" sz="600" dirty="0"/>
              <a:t> in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Yukl, G. (2013). </a:t>
            </a:r>
            <a:r>
              <a:rPr lang="en-US" sz="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in Organizations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6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ed. Boston, MA: Pearson Education. Picture source: pixabay.com</a:t>
            </a:r>
            <a:endParaRPr lang="de-DE" sz="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AE1639-3B7F-81EA-9040-CEC66ADF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35" y="1772385"/>
            <a:ext cx="2921477" cy="304023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F530894-E140-272B-4F1C-0D52D464EF25}"/>
              </a:ext>
            </a:extLst>
          </p:cNvPr>
          <p:cNvSpPr/>
          <p:nvPr/>
        </p:nvSpPr>
        <p:spPr>
          <a:xfrm>
            <a:off x="922420" y="2334125"/>
            <a:ext cx="3320716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bg1"/>
                </a:solidFill>
              </a:rPr>
              <a:t>Focus on </a:t>
            </a:r>
            <a:r>
              <a:rPr lang="de-AT" sz="1600" b="1" dirty="0" err="1">
                <a:solidFill>
                  <a:schemeClr val="bg1"/>
                </a:solidFill>
              </a:rPr>
              <a:t>long</a:t>
            </a:r>
            <a:r>
              <a:rPr lang="de-AT" sz="1600" b="1" dirty="0">
                <a:solidFill>
                  <a:schemeClr val="bg1"/>
                </a:solidFill>
              </a:rPr>
              <a:t>-term </a:t>
            </a:r>
            <a:r>
              <a:rPr lang="de-AT" sz="1600" b="1" dirty="0" err="1">
                <a:solidFill>
                  <a:schemeClr val="bg1"/>
                </a:solidFill>
              </a:rPr>
              <a:t>ideals</a:t>
            </a:r>
            <a:r>
              <a:rPr lang="de-AT" sz="1600" b="1" dirty="0">
                <a:solidFill>
                  <a:schemeClr val="bg1"/>
                </a:solidFill>
              </a:rPr>
              <a:t> </a:t>
            </a:r>
            <a:br>
              <a:rPr lang="de-AT" sz="1600" b="1" dirty="0">
                <a:solidFill>
                  <a:schemeClr val="bg1"/>
                </a:solidFill>
              </a:rPr>
            </a:br>
            <a:r>
              <a:rPr lang="de-AT" sz="1600" b="1" dirty="0">
                <a:solidFill>
                  <a:schemeClr val="bg1"/>
                </a:solidFill>
              </a:rPr>
              <a:t>and </a:t>
            </a:r>
            <a:r>
              <a:rPr lang="de-AT" sz="1600" b="1" dirty="0" err="1">
                <a:solidFill>
                  <a:schemeClr val="bg1"/>
                </a:solidFill>
              </a:rPr>
              <a:t>objectives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10B61BC-D620-45FF-BAD7-94E5AEA61201}"/>
              </a:ext>
            </a:extLst>
          </p:cNvPr>
          <p:cNvSpPr/>
          <p:nvPr/>
        </p:nvSpPr>
        <p:spPr>
          <a:xfrm>
            <a:off x="937556" y="3628285"/>
            <a:ext cx="3320716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</a:rPr>
              <a:t>Foresee an </a:t>
            </a:r>
            <a:r>
              <a:rPr lang="en-US" sz="1600" b="1" dirty="0">
                <a:solidFill>
                  <a:schemeClr val="bg1"/>
                </a:solidFill>
              </a:rPr>
              <a:t>attainable future </a:t>
            </a:r>
            <a:r>
              <a:rPr lang="en-US" sz="1600" dirty="0">
                <a:solidFill>
                  <a:schemeClr val="bg1"/>
                </a:solidFill>
              </a:rPr>
              <a:t>that is linked to the current reality rather than being ‘wishful thinking’</a:t>
            </a:r>
            <a:endParaRPr lang="de-AT" sz="1600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C6A5974-934B-0515-55B7-D46743CD5EEF}"/>
              </a:ext>
            </a:extLst>
          </p:cNvPr>
          <p:cNvSpPr/>
          <p:nvPr/>
        </p:nvSpPr>
        <p:spPr>
          <a:xfrm>
            <a:off x="7049946" y="2334125"/>
            <a:ext cx="3320716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6A7964C4-18BE-E130-0DB2-2E0692133100}"/>
              </a:ext>
            </a:extLst>
          </p:cNvPr>
          <p:cNvSpPr/>
          <p:nvPr/>
        </p:nvSpPr>
        <p:spPr>
          <a:xfrm>
            <a:off x="7049946" y="3628285"/>
            <a:ext cx="3320716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de-AT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A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possible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communicated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concisely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D19E81-DCFF-8A24-EEA2-B50E6D612241}"/>
              </a:ext>
            </a:extLst>
          </p:cNvPr>
          <p:cNvSpPr txBox="1"/>
          <p:nvPr/>
        </p:nvSpPr>
        <p:spPr>
          <a:xfrm>
            <a:off x="3914273" y="5302097"/>
            <a:ext cx="368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/>
              <a:t>short</a:t>
            </a:r>
            <a:r>
              <a:rPr lang="de-AT" b="1" dirty="0"/>
              <a:t> – </a:t>
            </a:r>
            <a:r>
              <a:rPr lang="de-AT" b="1" dirty="0" err="1"/>
              <a:t>inspiring</a:t>
            </a:r>
            <a:r>
              <a:rPr lang="de-AT" b="1" dirty="0"/>
              <a:t> – easy </a:t>
            </a:r>
            <a:r>
              <a:rPr lang="de-AT" b="1" dirty="0" err="1"/>
              <a:t>to</a:t>
            </a:r>
            <a:r>
              <a:rPr lang="de-AT" b="1" dirty="0"/>
              <a:t> </a:t>
            </a:r>
            <a:r>
              <a:rPr lang="de-AT" b="1" dirty="0" err="1"/>
              <a:t>remember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146017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B110C34-F7D7-F9B1-D57E-7F5EFA0F9727}"/>
              </a:ext>
            </a:extLst>
          </p:cNvPr>
          <p:cNvSpPr/>
          <p:nvPr/>
        </p:nvSpPr>
        <p:spPr>
          <a:xfrm>
            <a:off x="197767" y="3219724"/>
            <a:ext cx="2972837" cy="407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6952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structure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a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speech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17780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(2020)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Picture source: pixabay.com</a:t>
            </a:r>
            <a:endParaRPr lang="de-DE" sz="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DD4E4F-9AAC-C55B-A8E7-C8AE24B8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163416"/>
            <a:ext cx="2972837" cy="2062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703A041-4E3B-62E8-698B-B99546516773}"/>
              </a:ext>
            </a:extLst>
          </p:cNvPr>
          <p:cNvSpPr txBox="1"/>
          <p:nvPr/>
        </p:nvSpPr>
        <p:spPr>
          <a:xfrm>
            <a:off x="197768" y="3238593"/>
            <a:ext cx="131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0972E49-2CDB-54DC-19C4-7B7D5DDBEA0D}"/>
              </a:ext>
            </a:extLst>
          </p:cNvPr>
          <p:cNvSpPr/>
          <p:nvPr/>
        </p:nvSpPr>
        <p:spPr>
          <a:xfrm>
            <a:off x="3433010" y="1223240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Situation—Complication—Resolution (SCR)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777B9EE-ECAD-BB98-072C-B274F272C1B4}"/>
              </a:ext>
            </a:extLst>
          </p:cNvPr>
          <p:cNvSpPr/>
          <p:nvPr/>
        </p:nvSpPr>
        <p:spPr>
          <a:xfrm>
            <a:off x="3433010" y="1946820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Explanation</a:t>
            </a:r>
            <a:r>
              <a:rPr lang="en-US" dirty="0">
                <a:solidFill>
                  <a:schemeClr val="bg1"/>
                </a:solidFill>
              </a:rPr>
              <a:t> (facts &amp; storytelling or metaphors to clarify the facts)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C669354-6564-4C33-4F3E-EEC9DFC50798}"/>
              </a:ext>
            </a:extLst>
          </p:cNvPr>
          <p:cNvSpPr/>
          <p:nvPr/>
        </p:nvSpPr>
        <p:spPr>
          <a:xfrm>
            <a:off x="3433010" y="2670400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Pitch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 of events or facts leading to an obstacle that can ultimately be overcome thanks to an effective idea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CFD99BA-3CDC-6528-1B00-B0CED9B1AA3F}"/>
              </a:ext>
            </a:extLst>
          </p:cNvPr>
          <p:cNvSpPr/>
          <p:nvPr/>
        </p:nvSpPr>
        <p:spPr>
          <a:xfrm>
            <a:off x="3433010" y="3405982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Drama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inspirational story of overcoming hardships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0DD39AD-C6D4-FBA4-5358-BD9464D0A56E}"/>
              </a:ext>
            </a:extLst>
          </p:cNvPr>
          <p:cNvSpPr/>
          <p:nvPr/>
        </p:nvSpPr>
        <p:spPr>
          <a:xfrm>
            <a:off x="3433010" y="4120505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Situation—Opportunity—Resolution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5694E8C-0C35-0329-1A7C-5884AF5B7B4E}"/>
              </a:ext>
            </a:extLst>
          </p:cNvPr>
          <p:cNvSpPr/>
          <p:nvPr/>
        </p:nvSpPr>
        <p:spPr>
          <a:xfrm>
            <a:off x="3433010" y="4835028"/>
            <a:ext cx="6657474" cy="662466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Hook, Meat, and Payoff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(catchy message, information/story and rewarding/inspiring conclusion)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9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B110C34-F7D7-F9B1-D57E-7F5EFA0F9727}"/>
              </a:ext>
            </a:extLst>
          </p:cNvPr>
          <p:cNvSpPr/>
          <p:nvPr/>
        </p:nvSpPr>
        <p:spPr>
          <a:xfrm>
            <a:off x="197767" y="3219724"/>
            <a:ext cx="2972837" cy="407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874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Using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rhetorical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devises</a:t>
            </a:r>
            <a:r>
              <a:rPr lang="de-DE" sz="3600" dirty="0">
                <a:solidFill>
                  <a:schemeClr val="bg1"/>
                </a:solidFill>
              </a:rPr>
              <a:t> in a </a:t>
            </a:r>
            <a:r>
              <a:rPr lang="de-DE" sz="3600" dirty="0" err="1">
                <a:solidFill>
                  <a:schemeClr val="bg1"/>
                </a:solidFill>
              </a:rPr>
              <a:t>leadership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speech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17780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(2020)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Picture source: pixabay.com</a:t>
            </a:r>
            <a:endParaRPr lang="de-DE" sz="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DD4E4F-9AAC-C55B-A8E7-C8AE24B8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163416"/>
            <a:ext cx="2972837" cy="2062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703A041-4E3B-62E8-698B-B99546516773}"/>
              </a:ext>
            </a:extLst>
          </p:cNvPr>
          <p:cNvSpPr txBox="1"/>
          <p:nvPr/>
        </p:nvSpPr>
        <p:spPr>
          <a:xfrm>
            <a:off x="197768" y="3238593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RHETORICAL DEVICES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777B9EE-ECAD-BB98-072C-B274F272C1B4}"/>
              </a:ext>
            </a:extLst>
          </p:cNvPr>
          <p:cNvSpPr/>
          <p:nvPr/>
        </p:nvSpPr>
        <p:spPr>
          <a:xfrm>
            <a:off x="3452060" y="1666860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Metaphors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figurative language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4C1A2E-0F0D-BF52-41C8-B89306201CFD}"/>
              </a:ext>
            </a:extLst>
          </p:cNvPr>
          <p:cNvSpPr txBox="1"/>
          <p:nvPr/>
        </p:nvSpPr>
        <p:spPr>
          <a:xfrm>
            <a:off x="4290259" y="1186028"/>
            <a:ext cx="512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 err="1"/>
              <a:t>Get</a:t>
            </a:r>
            <a:r>
              <a:rPr lang="de-AT" i="1" dirty="0"/>
              <a:t> </a:t>
            </a:r>
            <a:r>
              <a:rPr lang="de-AT" i="1" dirty="0" err="1"/>
              <a:t>your</a:t>
            </a:r>
            <a:r>
              <a:rPr lang="de-AT" i="1" dirty="0"/>
              <a:t> </a:t>
            </a:r>
            <a:r>
              <a:rPr lang="de-AT" i="1" dirty="0" err="1"/>
              <a:t>message</a:t>
            </a:r>
            <a:r>
              <a:rPr lang="de-AT" i="1" dirty="0"/>
              <a:t> </a:t>
            </a:r>
            <a:r>
              <a:rPr lang="de-AT" i="1" dirty="0" err="1"/>
              <a:t>across</a:t>
            </a:r>
            <a:r>
              <a:rPr lang="de-AT" i="1" dirty="0"/>
              <a:t> </a:t>
            </a:r>
            <a:r>
              <a:rPr lang="de-AT" i="1" dirty="0" err="1"/>
              <a:t>more</a:t>
            </a:r>
            <a:r>
              <a:rPr lang="de-AT" i="1" dirty="0"/>
              <a:t> </a:t>
            </a:r>
            <a:r>
              <a:rPr lang="de-AT" i="1" dirty="0" err="1"/>
              <a:t>effectively</a:t>
            </a:r>
            <a:r>
              <a:rPr lang="de-AT" i="1" dirty="0"/>
              <a:t> </a:t>
            </a:r>
            <a:r>
              <a:rPr lang="de-AT" i="1" dirty="0" err="1"/>
              <a:t>by</a:t>
            </a:r>
            <a:r>
              <a:rPr lang="de-AT" i="1" dirty="0"/>
              <a:t> </a:t>
            </a:r>
            <a:r>
              <a:rPr lang="de-AT" i="1" dirty="0" err="1"/>
              <a:t>using</a:t>
            </a:r>
            <a:r>
              <a:rPr lang="de-AT" i="1" dirty="0"/>
              <a:t> …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2C6713B-A6B8-BB25-C4CA-E1C7F53FAB96}"/>
              </a:ext>
            </a:extLst>
          </p:cNvPr>
          <p:cNvSpPr/>
          <p:nvPr/>
        </p:nvSpPr>
        <p:spPr>
          <a:xfrm>
            <a:off x="3452060" y="2420839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Repetition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tx1"/>
                </a:solidFill>
              </a:rPr>
              <a:t> rhythm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9B6631E-5E61-C76F-2AF5-57FE014C03BA}"/>
              </a:ext>
            </a:extLst>
          </p:cNvPr>
          <p:cNvSpPr/>
          <p:nvPr/>
        </p:nvSpPr>
        <p:spPr>
          <a:xfrm>
            <a:off x="3452060" y="3172417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Tricolon </a:t>
            </a:r>
            <a:r>
              <a:rPr lang="en-US" dirty="0">
                <a:solidFill>
                  <a:schemeClr val="tx1"/>
                </a:solidFill>
              </a:rPr>
              <a:t>(three phrases that resemble each other in wording, length, structure, and/or rhythm)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345C815-84CC-6836-54FE-66E6D5E99D35}"/>
              </a:ext>
            </a:extLst>
          </p:cNvPr>
          <p:cNvSpPr/>
          <p:nvPr/>
        </p:nvSpPr>
        <p:spPr>
          <a:xfrm>
            <a:off x="3452060" y="3923995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Antithesis </a:t>
            </a:r>
            <a:r>
              <a:rPr lang="en-US" dirty="0">
                <a:solidFill>
                  <a:schemeClr val="tx1"/>
                </a:solidFill>
              </a:rPr>
              <a:t>(contrast of two opposing ideas in the same sentence, or in two consecutive sentences)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EDD7FCC-10B2-4069-B8EF-27820B0CE8FD}"/>
              </a:ext>
            </a:extLst>
          </p:cNvPr>
          <p:cNvSpPr/>
          <p:nvPr/>
        </p:nvSpPr>
        <p:spPr>
          <a:xfrm>
            <a:off x="3452060" y="4651479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Anaphora </a:t>
            </a:r>
            <a:r>
              <a:rPr lang="en-US" dirty="0">
                <a:solidFill>
                  <a:schemeClr val="tx1"/>
                </a:solidFill>
              </a:rPr>
              <a:t>(repeating the same word or phrase at the beginning of two or more sentences)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E2CB6A8-DA55-6F67-4D30-3F602B5A7E31}"/>
              </a:ext>
            </a:extLst>
          </p:cNvPr>
          <p:cNvSpPr/>
          <p:nvPr/>
        </p:nvSpPr>
        <p:spPr>
          <a:xfrm>
            <a:off x="3452060" y="5378963"/>
            <a:ext cx="6657474" cy="662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Epistrophe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repeating the same word or phrase at the end of two or more sentences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B110C34-F7D7-F9B1-D57E-7F5EFA0F9727}"/>
              </a:ext>
            </a:extLst>
          </p:cNvPr>
          <p:cNvSpPr/>
          <p:nvPr/>
        </p:nvSpPr>
        <p:spPr>
          <a:xfrm>
            <a:off x="197767" y="3219724"/>
            <a:ext cx="2972837" cy="4070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169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delivery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speech</a:t>
            </a:r>
            <a:r>
              <a:rPr lang="de-DE" sz="3600" dirty="0">
                <a:solidFill>
                  <a:schemeClr val="bg1"/>
                </a:solidFill>
              </a:rPr>
              <a:t>: </a:t>
            </a:r>
            <a:r>
              <a:rPr lang="de-DE" sz="3600" dirty="0" err="1">
                <a:solidFill>
                  <a:schemeClr val="bg1"/>
                </a:solidFill>
              </a:rPr>
              <a:t>body</a:t>
            </a:r>
            <a:r>
              <a:rPr lang="de-DE" sz="3600" dirty="0">
                <a:solidFill>
                  <a:schemeClr val="bg1"/>
                </a:solidFill>
              </a:rPr>
              <a:t> and </a:t>
            </a:r>
            <a:r>
              <a:rPr lang="de-DE" sz="3600" dirty="0" err="1">
                <a:solidFill>
                  <a:schemeClr val="bg1"/>
                </a:solidFill>
              </a:rPr>
              <a:t>voice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7A40378-E039-46B0-4BBF-0BA4DCEEC069}"/>
              </a:ext>
            </a:extLst>
          </p:cNvPr>
          <p:cNvSpPr txBox="1"/>
          <p:nvPr/>
        </p:nvSpPr>
        <p:spPr>
          <a:xfrm>
            <a:off x="375920" y="6634480"/>
            <a:ext cx="17780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(2020)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Picture source: pixabay.com</a:t>
            </a:r>
            <a:endParaRPr lang="de-DE" sz="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DD4E4F-9AAC-C55B-A8E7-C8AE24B8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163416"/>
            <a:ext cx="2972837" cy="20620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703A041-4E3B-62E8-698B-B99546516773}"/>
              </a:ext>
            </a:extLst>
          </p:cNvPr>
          <p:cNvSpPr txBox="1"/>
          <p:nvPr/>
        </p:nvSpPr>
        <p:spPr>
          <a:xfrm>
            <a:off x="197768" y="3238593"/>
            <a:ext cx="18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BODY AND VOICE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4C1A2E-0F0D-BF52-41C8-B89306201CFD}"/>
              </a:ext>
            </a:extLst>
          </p:cNvPr>
          <p:cNvSpPr txBox="1"/>
          <p:nvPr/>
        </p:nvSpPr>
        <p:spPr>
          <a:xfrm>
            <a:off x="4743050" y="1305349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i="1" dirty="0"/>
              <a:t>Non-verbal </a:t>
            </a:r>
            <a:r>
              <a:rPr lang="de-AT" i="1" dirty="0" err="1"/>
              <a:t>components</a:t>
            </a:r>
            <a:r>
              <a:rPr lang="de-AT" i="1" dirty="0"/>
              <a:t> </a:t>
            </a:r>
            <a:r>
              <a:rPr lang="de-AT" i="1" dirty="0" err="1"/>
              <a:t>of</a:t>
            </a:r>
            <a:r>
              <a:rPr lang="de-AT" i="1" dirty="0"/>
              <a:t> a </a:t>
            </a:r>
            <a:r>
              <a:rPr lang="de-AT" i="1" dirty="0" err="1"/>
              <a:t>speech</a:t>
            </a:r>
            <a:endParaRPr lang="de-AT" i="1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08C9B0A-F11E-8054-66B5-1A1B9AD8D21F}"/>
              </a:ext>
            </a:extLst>
          </p:cNvPr>
          <p:cNvSpPr/>
          <p:nvPr/>
        </p:nvSpPr>
        <p:spPr>
          <a:xfrm>
            <a:off x="3657600" y="2029327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Be </a:t>
            </a:r>
            <a:r>
              <a:rPr lang="de-AT" b="1" dirty="0" err="1">
                <a:solidFill>
                  <a:schemeClr val="tx1"/>
                </a:solidFill>
              </a:rPr>
              <a:t>loud</a:t>
            </a:r>
            <a:r>
              <a:rPr lang="de-AT" b="1" dirty="0">
                <a:solidFill>
                  <a:schemeClr val="tx1"/>
                </a:solidFill>
              </a:rPr>
              <a:t> and </a:t>
            </a:r>
            <a:r>
              <a:rPr lang="de-AT" b="1" dirty="0" err="1">
                <a:solidFill>
                  <a:schemeClr val="tx1"/>
                </a:solidFill>
              </a:rPr>
              <a:t>clear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enough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9FD0C436-551C-A710-4914-449C545D3F70}"/>
              </a:ext>
            </a:extLst>
          </p:cNvPr>
          <p:cNvSpPr/>
          <p:nvPr/>
        </p:nvSpPr>
        <p:spPr>
          <a:xfrm>
            <a:off x="6672873" y="2029327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err="1">
                <a:solidFill>
                  <a:schemeClr val="tx1"/>
                </a:solidFill>
              </a:rPr>
              <a:t>Vary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your</a:t>
            </a:r>
            <a:r>
              <a:rPr lang="de-AT" dirty="0">
                <a:solidFill>
                  <a:schemeClr val="tx1"/>
                </a:solidFill>
              </a:rPr>
              <a:t> tone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B38DE76F-4766-BB4F-013F-77879FC62A16}"/>
              </a:ext>
            </a:extLst>
          </p:cNvPr>
          <p:cNvSpPr/>
          <p:nvPr/>
        </p:nvSpPr>
        <p:spPr>
          <a:xfrm>
            <a:off x="3657600" y="2866798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Keep an </a:t>
            </a:r>
            <a:r>
              <a:rPr lang="de-AT" b="1" dirty="0" err="1">
                <a:solidFill>
                  <a:schemeClr val="tx1"/>
                </a:solidFill>
              </a:rPr>
              <a:t>appropriate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pace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298379C-9F70-3867-BDD1-9444C18C9DFB}"/>
              </a:ext>
            </a:extLst>
          </p:cNvPr>
          <p:cNvSpPr/>
          <p:nvPr/>
        </p:nvSpPr>
        <p:spPr>
          <a:xfrm>
            <a:off x="6672873" y="2866798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… but </a:t>
            </a:r>
            <a:r>
              <a:rPr lang="de-AT" b="1" dirty="0" err="1">
                <a:solidFill>
                  <a:schemeClr val="tx1"/>
                </a:solidFill>
              </a:rPr>
              <a:t>vary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the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pace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in </a:t>
            </a:r>
            <a:r>
              <a:rPr lang="de-AT" dirty="0" err="1">
                <a:solidFill>
                  <a:schemeClr val="tx1"/>
                </a:solidFill>
              </a:rPr>
              <a:t>some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parts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speech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68CE3D14-FAAD-133E-9ED7-4769A931AC0C}"/>
              </a:ext>
            </a:extLst>
          </p:cNvPr>
          <p:cNvSpPr/>
          <p:nvPr/>
        </p:nvSpPr>
        <p:spPr>
          <a:xfrm>
            <a:off x="3657600" y="3681483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Maintain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b="1" dirty="0" err="1">
                <a:solidFill>
                  <a:schemeClr val="tx1"/>
                </a:solidFill>
              </a:rPr>
              <a:t>good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posture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A67B2A27-5E0E-9EEC-4944-CF621829596A}"/>
              </a:ext>
            </a:extLst>
          </p:cNvPr>
          <p:cNvSpPr/>
          <p:nvPr/>
        </p:nvSpPr>
        <p:spPr>
          <a:xfrm>
            <a:off x="6672873" y="3681483"/>
            <a:ext cx="2807368" cy="7058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Maintain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eye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contact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E36E0CC-A4C1-F49B-BBA1-8A9225381D8C}"/>
              </a:ext>
            </a:extLst>
          </p:cNvPr>
          <p:cNvSpPr/>
          <p:nvPr/>
        </p:nvSpPr>
        <p:spPr>
          <a:xfrm>
            <a:off x="9335219" y="3681483"/>
            <a:ext cx="705853" cy="705853"/>
          </a:xfrm>
          <a:prstGeom prst="ellipse">
            <a:avLst/>
          </a:prstGeom>
          <a:blipFill>
            <a:blip r:embed="rId3"/>
            <a:stretch>
              <a:fillRect l="-25000" r="-25000"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05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6709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Identify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decision-making</a:t>
            </a:r>
            <a:r>
              <a:rPr lang="de-DE" sz="3600" dirty="0">
                <a:solidFill>
                  <a:schemeClr val="bg1"/>
                </a:solidFill>
              </a:rPr>
              <a:t> style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41589E1-41CD-18F6-F395-2409570CD5E3}"/>
              </a:ext>
            </a:extLst>
          </p:cNvPr>
          <p:cNvSpPr/>
          <p:nvPr/>
        </p:nvSpPr>
        <p:spPr>
          <a:xfrm>
            <a:off x="449349" y="3057525"/>
            <a:ext cx="2581275" cy="771525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Analytical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B97CE17-409F-C59F-896F-629B0395B125}"/>
              </a:ext>
            </a:extLst>
          </p:cNvPr>
          <p:cNvSpPr/>
          <p:nvPr/>
        </p:nvSpPr>
        <p:spPr>
          <a:xfrm>
            <a:off x="3183024" y="3057525"/>
            <a:ext cx="2581275" cy="771525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/>
              <a:t>Directive</a:t>
            </a:r>
            <a:endParaRPr lang="de-AT" sz="2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DB869EF-E124-95D7-D4FD-D4DDD2B0E821}"/>
              </a:ext>
            </a:extLst>
          </p:cNvPr>
          <p:cNvSpPr/>
          <p:nvPr/>
        </p:nvSpPr>
        <p:spPr>
          <a:xfrm>
            <a:off x="5916699" y="3057524"/>
            <a:ext cx="2581275" cy="771525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/>
              <a:t>Conceptual</a:t>
            </a:r>
            <a:endParaRPr lang="de-AT" sz="2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4F5FF0A-947B-0842-924C-C6C89240AA63}"/>
              </a:ext>
            </a:extLst>
          </p:cNvPr>
          <p:cNvSpPr/>
          <p:nvPr/>
        </p:nvSpPr>
        <p:spPr>
          <a:xfrm>
            <a:off x="8650374" y="3057524"/>
            <a:ext cx="2581275" cy="771525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/>
              <a:t>Behavioral</a:t>
            </a: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A35D393A-8F82-149F-F5D9-F154123E5F1F}"/>
              </a:ext>
            </a:extLst>
          </p:cNvPr>
          <p:cNvSpPr/>
          <p:nvPr/>
        </p:nvSpPr>
        <p:spPr>
          <a:xfrm rot="5400000">
            <a:off x="5638873" y="-2699174"/>
            <a:ext cx="403252" cy="10782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D5B55D9-0484-F525-53B2-D2EE621CD6FF}"/>
              </a:ext>
            </a:extLst>
          </p:cNvPr>
          <p:cNvSpPr txBox="1"/>
          <p:nvPr/>
        </p:nvSpPr>
        <p:spPr>
          <a:xfrm>
            <a:off x="4473661" y="2015167"/>
            <a:ext cx="323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err="1"/>
              <a:t>Decision-making</a:t>
            </a:r>
            <a:r>
              <a:rPr lang="de-AT" sz="2000" b="1" dirty="0"/>
              <a:t> </a:t>
            </a:r>
            <a:r>
              <a:rPr lang="de-AT" sz="2000" b="1" dirty="0" err="1"/>
              <a:t>styles</a:t>
            </a:r>
            <a:endParaRPr lang="de-AT" sz="20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909A728-B8C9-5546-C058-D26249584581}"/>
              </a:ext>
            </a:extLst>
          </p:cNvPr>
          <p:cNvSpPr txBox="1"/>
          <p:nvPr/>
        </p:nvSpPr>
        <p:spPr>
          <a:xfrm>
            <a:off x="554124" y="4069527"/>
            <a:ext cx="2218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Information-</a:t>
            </a:r>
            <a:r>
              <a:rPr lang="de-AT" dirty="0" err="1"/>
              <a:t>based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Weighing</a:t>
            </a:r>
            <a:r>
              <a:rPr lang="de-AT" dirty="0"/>
              <a:t> different</a:t>
            </a:r>
            <a:br>
              <a:rPr lang="de-AT" dirty="0"/>
            </a:br>
            <a:r>
              <a:rPr lang="de-AT" dirty="0" err="1"/>
              <a:t>options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Takes time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68F828A-2683-4AA0-221D-4E4B3A634BBF}"/>
              </a:ext>
            </a:extLst>
          </p:cNvPr>
          <p:cNvSpPr txBox="1"/>
          <p:nvPr/>
        </p:nvSpPr>
        <p:spPr>
          <a:xfrm>
            <a:off x="3183024" y="4062328"/>
            <a:ext cx="2723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Results-orientation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Relying</a:t>
            </a:r>
            <a:r>
              <a:rPr lang="de-AT" dirty="0"/>
              <a:t> on </a:t>
            </a:r>
            <a:r>
              <a:rPr lang="de-AT" dirty="0" err="1"/>
              <a:t>experience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Taking</a:t>
            </a:r>
            <a:r>
              <a:rPr lang="de-AT" dirty="0"/>
              <a:t> </a:t>
            </a:r>
            <a:r>
              <a:rPr lang="de-AT" dirty="0" err="1"/>
              <a:t>action</a:t>
            </a:r>
            <a:r>
              <a:rPr lang="de-AT" dirty="0"/>
              <a:t> – fast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Other </a:t>
            </a:r>
            <a:r>
              <a:rPr lang="de-AT" dirty="0" err="1"/>
              <a:t>people’s</a:t>
            </a:r>
            <a:r>
              <a:rPr lang="de-AT" dirty="0"/>
              <a:t> </a:t>
            </a:r>
            <a:r>
              <a:rPr lang="de-AT" dirty="0" err="1"/>
              <a:t>interests</a:t>
            </a:r>
            <a:br>
              <a:rPr lang="de-AT" dirty="0"/>
            </a:b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sacrificed</a:t>
            </a:r>
            <a:endParaRPr lang="de-AT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6FF7BD1-BB6C-91B8-2253-7B0BB31A99A3}"/>
              </a:ext>
            </a:extLst>
          </p:cNvPr>
          <p:cNvSpPr txBox="1"/>
          <p:nvPr/>
        </p:nvSpPr>
        <p:spPr>
          <a:xfrm>
            <a:off x="5926487" y="4062328"/>
            <a:ext cx="2723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Seeing</a:t>
            </a:r>
            <a:r>
              <a:rPr lang="de-AT" dirty="0"/>
              <a:t> </a:t>
            </a:r>
            <a:r>
              <a:rPr lang="de-AT" dirty="0" err="1"/>
              <a:t>interconnections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Big </a:t>
            </a:r>
            <a:r>
              <a:rPr lang="de-AT" dirty="0" err="1"/>
              <a:t>picture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Creative </a:t>
            </a:r>
            <a:r>
              <a:rPr lang="de-AT" dirty="0" err="1"/>
              <a:t>ideas</a:t>
            </a:r>
            <a:r>
              <a:rPr lang="de-AT" dirty="0"/>
              <a:t>, </a:t>
            </a:r>
            <a:r>
              <a:rPr lang="de-AT" dirty="0" err="1"/>
              <a:t>holistic</a:t>
            </a:r>
            <a:br>
              <a:rPr lang="de-AT" dirty="0"/>
            </a:br>
            <a:r>
              <a:rPr lang="de-AT" dirty="0" err="1"/>
              <a:t>solutions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Sometimes</a:t>
            </a:r>
            <a:r>
              <a:rPr lang="de-AT" dirty="0"/>
              <a:t> </a:t>
            </a:r>
            <a:r>
              <a:rPr lang="de-AT" dirty="0" err="1"/>
              <a:t>difficult</a:t>
            </a:r>
            <a:r>
              <a:rPr lang="de-AT" dirty="0"/>
              <a:t> </a:t>
            </a:r>
            <a:r>
              <a:rPr lang="de-AT" dirty="0" err="1"/>
              <a:t>to</a:t>
            </a:r>
            <a:br>
              <a:rPr lang="de-AT" dirty="0"/>
            </a:br>
            <a:r>
              <a:rPr lang="de-AT" dirty="0" err="1"/>
              <a:t>implement</a:t>
            </a:r>
            <a:endParaRPr lang="de-AT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DAD73D-8FE6-FC5F-372A-78A1523383A7}"/>
              </a:ext>
            </a:extLst>
          </p:cNvPr>
          <p:cNvSpPr txBox="1"/>
          <p:nvPr/>
        </p:nvSpPr>
        <p:spPr>
          <a:xfrm>
            <a:off x="8736362" y="4069527"/>
            <a:ext cx="29983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Maintaining</a:t>
            </a:r>
            <a:r>
              <a:rPr lang="de-AT" dirty="0"/>
              <a:t> </a:t>
            </a:r>
            <a:r>
              <a:rPr lang="de-AT" dirty="0" err="1"/>
              <a:t>harmony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Consider</a:t>
            </a:r>
            <a:r>
              <a:rPr lang="de-AT" dirty="0"/>
              <a:t> </a:t>
            </a:r>
            <a:r>
              <a:rPr lang="de-AT" dirty="0" err="1"/>
              <a:t>opinions</a:t>
            </a:r>
            <a:r>
              <a:rPr lang="de-AT" dirty="0"/>
              <a:t> and</a:t>
            </a:r>
            <a:br>
              <a:rPr lang="de-AT" dirty="0"/>
            </a:b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others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Makes</a:t>
            </a:r>
            <a:r>
              <a:rPr lang="de-AT" dirty="0"/>
              <a:t> </a:t>
            </a:r>
            <a:r>
              <a:rPr lang="de-AT" dirty="0" err="1"/>
              <a:t>others</a:t>
            </a:r>
            <a:r>
              <a:rPr lang="de-AT" dirty="0"/>
              <a:t> </a:t>
            </a:r>
            <a:r>
              <a:rPr lang="de-AT" dirty="0" err="1"/>
              <a:t>feel</a:t>
            </a:r>
            <a:r>
              <a:rPr lang="de-AT" dirty="0"/>
              <a:t> </a:t>
            </a:r>
            <a:r>
              <a:rPr lang="de-AT" dirty="0" err="1"/>
              <a:t>included</a:t>
            </a:r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Potential </a:t>
            </a:r>
            <a:r>
              <a:rPr lang="de-AT" dirty="0" err="1"/>
              <a:t>for</a:t>
            </a:r>
            <a:r>
              <a:rPr lang="de-AT" dirty="0"/>
              <a:t> sub-optimal </a:t>
            </a:r>
            <a:br>
              <a:rPr lang="de-AT" dirty="0"/>
            </a:br>
            <a:r>
              <a:rPr lang="de-AT" dirty="0" err="1"/>
              <a:t>outcomes</a:t>
            </a:r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9809899-E103-629A-2FE0-12F5DDF8B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36" y="1177661"/>
            <a:ext cx="2252926" cy="834287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9765E3FE-3E58-507F-DE25-5ED59B1421A3}"/>
              </a:ext>
            </a:extLst>
          </p:cNvPr>
          <p:cNvSpPr txBox="1"/>
          <p:nvPr/>
        </p:nvSpPr>
        <p:spPr>
          <a:xfrm>
            <a:off x="375920" y="6634480"/>
            <a:ext cx="57935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Source: </a:t>
            </a:r>
            <a:r>
              <a:rPr lang="de-AT" sz="600" dirty="0"/>
              <a:t>Pittino (2020)</a:t>
            </a:r>
            <a:r>
              <a:rPr lang="en-US" sz="600" dirty="0">
                <a:latin typeface="Calibri" panose="020F0502020204030204" pitchFamily="34" charset="0"/>
                <a:cs typeface="Times New Roman" panose="02020603050405020304" pitchFamily="18" charset="0"/>
              </a:rPr>
              <a:t> inspired by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Rowe, A. J. and </a:t>
            </a:r>
            <a:r>
              <a:rPr lang="en-US" sz="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Boulgarides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D. (1992). </a:t>
            </a:r>
            <a:r>
              <a:rPr lang="en-US" sz="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Managerial Decision Making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New York, NY: Macmillan Publishing Company</a:t>
            </a:r>
            <a:r>
              <a:rPr lang="en-US" sz="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source: pixabay.com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9114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Microsoft Office PowerPoint</Application>
  <PresentationFormat>Breitbild</PresentationFormat>
  <Paragraphs>204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Gill Sans MT</vt:lpstr>
      <vt:lpstr>Calibri</vt:lpstr>
      <vt:lpstr>Calibri Light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200</cp:revision>
  <dcterms:created xsi:type="dcterms:W3CDTF">2018-05-14T09:22:51Z</dcterms:created>
  <dcterms:modified xsi:type="dcterms:W3CDTF">2022-09-13T11:03:32Z</dcterms:modified>
</cp:coreProperties>
</file>