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1"/>
  </p:notesMasterIdLst>
  <p:sldIdLst>
    <p:sldId id="258" r:id="rId5"/>
    <p:sldId id="444" r:id="rId6"/>
    <p:sldId id="447" r:id="rId7"/>
    <p:sldId id="480" r:id="rId8"/>
    <p:sldId id="482" r:id="rId9"/>
    <p:sldId id="481" r:id="rId10"/>
    <p:sldId id="483" r:id="rId11"/>
    <p:sldId id="484" r:id="rId12"/>
    <p:sldId id="485" r:id="rId13"/>
    <p:sldId id="486" r:id="rId14"/>
    <p:sldId id="487" r:id="rId15"/>
    <p:sldId id="458" r:id="rId16"/>
    <p:sldId id="488" r:id="rId17"/>
    <p:sldId id="489" r:id="rId18"/>
    <p:sldId id="490" r:id="rId19"/>
    <p:sldId id="491" r:id="rId20"/>
    <p:sldId id="492" r:id="rId21"/>
    <p:sldId id="459" r:id="rId22"/>
    <p:sldId id="332" r:id="rId23"/>
    <p:sldId id="477" r:id="rId24"/>
    <p:sldId id="478" r:id="rId25"/>
    <p:sldId id="446" r:id="rId26"/>
    <p:sldId id="479" r:id="rId27"/>
    <p:sldId id="448" r:id="rId28"/>
    <p:sldId id="449" r:id="rId29"/>
    <p:sldId id="460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5" r:id="rId42"/>
    <p:sldId id="461" r:id="rId43"/>
    <p:sldId id="497" r:id="rId44"/>
    <p:sldId id="498" r:id="rId45"/>
    <p:sldId id="500" r:id="rId46"/>
    <p:sldId id="501" r:id="rId47"/>
    <p:sldId id="502" r:id="rId48"/>
    <p:sldId id="504" r:id="rId49"/>
    <p:sldId id="503" r:id="rId50"/>
    <p:sldId id="505" r:id="rId51"/>
    <p:sldId id="506" r:id="rId52"/>
    <p:sldId id="507" r:id="rId53"/>
    <p:sldId id="508" r:id="rId54"/>
    <p:sldId id="462" r:id="rId55"/>
    <p:sldId id="493" r:id="rId56"/>
    <p:sldId id="494" r:id="rId57"/>
    <p:sldId id="495" r:id="rId58"/>
    <p:sldId id="496" r:id="rId59"/>
    <p:sldId id="276" r:id="rId60"/>
  </p:sldIdLst>
  <p:sldSz cx="12192000" cy="6858000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Gill Sans MT" panose="020B0502020104020203" pitchFamily="34" charset="0"/>
      <p:regular r:id="rId72"/>
      <p:bold r:id="rId73"/>
      <p:italic r:id="rId74"/>
      <p:boldItalic r:id="rId7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8AB"/>
    <a:srgbClr val="DAE2F0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7F5A7-509A-4EA6-9F15-25D9A3FC069E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560DA-3760-4D94-AF1D-D3EF514F78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6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ociology.fas.harvard.edu/files/sociology/files/interview_strategies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2F6A000-CB98-48A2-A615-B294F0355B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5558"/>
          <a:stretch/>
        </p:blipFill>
        <p:spPr>
          <a:xfrm>
            <a:off x="4635068" y="856072"/>
            <a:ext cx="2921863" cy="2323345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970527" y="3179425"/>
            <a:ext cx="8162252" cy="2479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02659" y="3553201"/>
            <a:ext cx="8162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1C78AB"/>
                </a:solidFill>
              </a:rPr>
              <a:t>THE MAIN PARTS</a:t>
            </a:r>
            <a:br>
              <a:rPr lang="de-DE" sz="3600" b="1" dirty="0">
                <a:solidFill>
                  <a:srgbClr val="1C78AB"/>
                </a:solidFill>
              </a:rPr>
            </a:br>
            <a:r>
              <a:rPr lang="de-DE" sz="3600" b="1" dirty="0">
                <a:solidFill>
                  <a:srgbClr val="1C78AB"/>
                </a:solidFill>
              </a:rPr>
              <a:t>OF YOUR THESIS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62328" y="4964980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Thesis Writing Survival Guide – Part II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/>
              <a:t>pixabay.com</a:t>
            </a:r>
            <a:endParaRPr lang="de-DE" sz="800" dirty="0"/>
          </a:p>
        </p:txBody>
      </p:sp>
      <p:pic>
        <p:nvPicPr>
          <p:cNvPr id="1034" name="Picture 10" descr="Kostenlose Fotos zum Thema Bibliothek">
            <a:extLst>
              <a:ext uri="{FF2B5EF4-FFF2-40B4-BE49-F238E27FC236}">
                <a16:creationId xmlns:a16="http://schemas.microsoft.com/office/drawing/2014/main" id="{D080D57F-D2E5-4DD0-BA82-593A008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6864" r="19064" b="4271"/>
          <a:stretch/>
        </p:blipFill>
        <p:spPr bwMode="auto">
          <a:xfrm>
            <a:off x="7445539" y="856072"/>
            <a:ext cx="2679041" cy="23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0287B97-11CD-415E-B2B2-6A8524B82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/>
          <a:stretch/>
        </p:blipFill>
        <p:spPr>
          <a:xfrm>
            <a:off x="1962328" y="856068"/>
            <a:ext cx="2781878" cy="23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6514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From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concept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an </a:t>
            </a:r>
            <a:r>
              <a:rPr lang="de-DE" sz="3600" dirty="0" err="1">
                <a:solidFill>
                  <a:schemeClr val="bg1"/>
                </a:solidFill>
              </a:rPr>
              <a:t>outline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6A8962-F066-4A9C-8549-2263909DB61C}"/>
              </a:ext>
            </a:extLst>
          </p:cNvPr>
          <p:cNvSpPr/>
          <p:nvPr/>
        </p:nvSpPr>
        <p:spPr>
          <a:xfrm>
            <a:off x="7845547" y="1306286"/>
            <a:ext cx="3612444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Outline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13F9AD-206B-4B3B-BF29-A56907DAFFA6}"/>
              </a:ext>
            </a:extLst>
          </p:cNvPr>
          <p:cNvSpPr/>
          <p:nvPr/>
        </p:nvSpPr>
        <p:spPr>
          <a:xfrm>
            <a:off x="395536" y="1306285"/>
            <a:ext cx="6882205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Concept </a:t>
            </a:r>
            <a:r>
              <a:rPr lang="de-DE" dirty="0" err="1"/>
              <a:t>map</a:t>
            </a:r>
            <a:r>
              <a:rPr lang="de-DE" dirty="0"/>
              <a:t> (</a:t>
            </a:r>
            <a:r>
              <a:rPr lang="de-DE" dirty="0" err="1"/>
              <a:t>example</a:t>
            </a:r>
            <a:r>
              <a:rPr lang="de-DE" dirty="0"/>
              <a:t>)</a:t>
            </a:r>
            <a:endParaRPr lang="de-DE" i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BF9E9E-BD4B-4BFB-8388-85175284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7" y="2165720"/>
            <a:ext cx="6882205" cy="30034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7D0B94-D39F-48A2-8929-85C00C19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458" y="1912775"/>
            <a:ext cx="3420653" cy="23774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212623-32A0-4D92-884F-86AE664C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789" y="4178283"/>
            <a:ext cx="4235790" cy="263618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75C1233-194B-4D49-AAF1-02BC4880E18D}"/>
              </a:ext>
            </a:extLst>
          </p:cNvPr>
          <p:cNvSpPr/>
          <p:nvPr/>
        </p:nvSpPr>
        <p:spPr>
          <a:xfrm>
            <a:off x="7405575" y="1362268"/>
            <a:ext cx="312137" cy="35456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DB6E22-D6A3-4C9D-A18C-06A659E28043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100920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6DFCAC2-E05B-4CD6-A7C2-F6C413DB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16" y="944383"/>
            <a:ext cx="8863502" cy="5913617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566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Writing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i="1" dirty="0" err="1">
                <a:solidFill>
                  <a:schemeClr val="bg1"/>
                </a:solidFill>
              </a:rPr>
              <a:t>Literature</a:t>
            </a:r>
            <a:r>
              <a:rPr lang="de-DE" sz="3600" i="1" dirty="0">
                <a:solidFill>
                  <a:schemeClr val="bg1"/>
                </a:solidFill>
              </a:rPr>
              <a:t> Review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783D0F-B324-4D8F-B716-4DD407D28794}"/>
              </a:ext>
            </a:extLst>
          </p:cNvPr>
          <p:cNvSpPr txBox="1"/>
          <p:nvPr/>
        </p:nvSpPr>
        <p:spPr>
          <a:xfrm>
            <a:off x="1719977" y="1896441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/>
              <a:t>Synthesize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literature</a:t>
            </a:r>
            <a:r>
              <a:rPr lang="de-DE" i="1" dirty="0"/>
              <a:t>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B70E48-B6D8-4639-B4CA-7D8D68F10286}"/>
              </a:ext>
            </a:extLst>
          </p:cNvPr>
          <p:cNvSpPr txBox="1"/>
          <p:nvPr/>
        </p:nvSpPr>
        <p:spPr>
          <a:xfrm>
            <a:off x="1816774" y="2504711"/>
            <a:ext cx="639880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Make</a:t>
            </a:r>
            <a:r>
              <a:rPr lang="de-DE" b="1" dirty="0"/>
              <a:t> </a:t>
            </a:r>
            <a:r>
              <a:rPr lang="de-DE" b="1" dirty="0" err="1"/>
              <a:t>connections</a:t>
            </a:r>
            <a:r>
              <a:rPr lang="de-DE" b="1" dirty="0"/>
              <a:t> </a:t>
            </a:r>
            <a:r>
              <a:rPr lang="de-DE" dirty="0" err="1"/>
              <a:t>between</a:t>
            </a:r>
            <a:r>
              <a:rPr lang="de-DE" dirty="0"/>
              <a:t> different </a:t>
            </a:r>
            <a:r>
              <a:rPr lang="de-DE" dirty="0" err="1"/>
              <a:t>studies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Highlight </a:t>
            </a:r>
            <a:r>
              <a:rPr lang="de-DE" b="1" dirty="0" err="1"/>
              <a:t>commonalities</a:t>
            </a:r>
            <a:r>
              <a:rPr lang="de-DE" b="1" dirty="0"/>
              <a:t> and </a:t>
            </a:r>
            <a:r>
              <a:rPr lang="de-DE" b="1" dirty="0" err="1"/>
              <a:t>similarities</a:t>
            </a:r>
            <a:r>
              <a:rPr lang="de-DE" b="1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b="1" dirty="0" err="1"/>
              <a:t>differences</a:t>
            </a:r>
            <a:r>
              <a:rPr lang="de-DE" b="1" dirty="0"/>
              <a:t>,</a:t>
            </a:r>
            <a:br>
              <a:rPr lang="de-DE" b="1" dirty="0"/>
            </a:br>
            <a:r>
              <a:rPr lang="de-DE" b="1" dirty="0" err="1"/>
              <a:t>contradictions</a:t>
            </a:r>
            <a:r>
              <a:rPr lang="de-DE" b="1" dirty="0"/>
              <a:t>, and </a:t>
            </a:r>
            <a:r>
              <a:rPr lang="de-DE" b="1" dirty="0" err="1"/>
              <a:t>inconsistencies</a:t>
            </a:r>
            <a:endParaRPr lang="de-DE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ideas</a:t>
            </a:r>
            <a:r>
              <a:rPr lang="de-DE" b="1" dirty="0"/>
              <a:t>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evolved</a:t>
            </a:r>
            <a:r>
              <a:rPr lang="de-DE" b="1" dirty="0"/>
              <a:t>/</a:t>
            </a:r>
            <a:r>
              <a:rPr lang="de-DE" b="1" dirty="0" err="1"/>
              <a:t>changed</a:t>
            </a:r>
            <a:r>
              <a:rPr lang="de-DE" b="1" dirty="0"/>
              <a:t> </a:t>
            </a:r>
            <a:r>
              <a:rPr lang="de-DE" b="1" dirty="0" err="1"/>
              <a:t>over</a:t>
            </a:r>
            <a:r>
              <a:rPr lang="de-DE" b="1" dirty="0"/>
              <a:t> time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Identify</a:t>
            </a:r>
            <a:r>
              <a:rPr lang="de-DE" b="1" dirty="0"/>
              <a:t> </a:t>
            </a:r>
            <a:r>
              <a:rPr lang="de-DE" b="1" dirty="0" err="1"/>
              <a:t>gaps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Develop</a:t>
            </a:r>
            <a:r>
              <a:rPr lang="de-DE" dirty="0"/>
              <a:t> a </a:t>
            </a:r>
            <a:r>
              <a:rPr lang="de-DE" b="1" dirty="0" err="1"/>
              <a:t>conceptual</a:t>
            </a:r>
            <a:r>
              <a:rPr lang="de-DE" b="1" dirty="0"/>
              <a:t> </a:t>
            </a:r>
            <a:r>
              <a:rPr lang="de-DE" b="1" dirty="0" err="1"/>
              <a:t>framework</a:t>
            </a:r>
            <a:r>
              <a:rPr lang="de-DE" b="1" dirty="0"/>
              <a:t> </a:t>
            </a:r>
            <a:r>
              <a:rPr lang="de-DE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derive</a:t>
            </a:r>
            <a:r>
              <a:rPr lang="de-DE" b="1" dirty="0"/>
              <a:t> </a:t>
            </a:r>
            <a:r>
              <a:rPr lang="de-DE" b="1" dirty="0" err="1"/>
              <a:t>hypotheses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935F84-DAAD-4BCB-AA4E-29B718F4907E}"/>
              </a:ext>
            </a:extLst>
          </p:cNvPr>
          <p:cNvSpPr txBox="1"/>
          <p:nvPr/>
        </p:nvSpPr>
        <p:spPr>
          <a:xfrm>
            <a:off x="357181" y="6629537"/>
            <a:ext cx="2694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 </a:t>
            </a:r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02B39BC-EE8A-40DF-ABD3-746B44D51D05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10261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197479" y="4710116"/>
            <a:ext cx="5501640" cy="1245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263475" y="4917239"/>
            <a:ext cx="433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create</a:t>
            </a:r>
            <a:r>
              <a:rPr lang="de-DE" sz="2400" dirty="0"/>
              <a:t> a </a:t>
            </a:r>
            <a:br>
              <a:rPr lang="de-DE" sz="2400" dirty="0"/>
            </a:br>
            <a:r>
              <a:rPr lang="de-DE" sz="2400" dirty="0" err="1"/>
              <a:t>conceptual</a:t>
            </a:r>
            <a:r>
              <a:rPr lang="de-DE" sz="2400" dirty="0"/>
              <a:t> </a:t>
            </a:r>
            <a:r>
              <a:rPr lang="de-DE" sz="2400" dirty="0" err="1"/>
              <a:t>framework</a:t>
            </a:r>
            <a:endParaRPr lang="de-DE" sz="2400" i="1" dirty="0"/>
          </a:p>
        </p:txBody>
      </p:sp>
      <p:sp>
        <p:nvSpPr>
          <p:cNvPr id="27" name="Ellipse 26"/>
          <p:cNvSpPr/>
          <p:nvPr/>
        </p:nvSpPr>
        <p:spPr>
          <a:xfrm>
            <a:off x="3456695" y="4842618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6F132B-FF29-EA74-41B7-2A787D7F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79" y="956575"/>
            <a:ext cx="55016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8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C2C0AD-0EBC-49E2-B8AF-B26178FD0BC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14DCCA9-5695-4F08-AD4C-B1A020110A65}"/>
              </a:ext>
            </a:extLst>
          </p:cNvPr>
          <p:cNvSpPr/>
          <p:nvPr/>
        </p:nvSpPr>
        <p:spPr>
          <a:xfrm>
            <a:off x="150702" y="298052"/>
            <a:ext cx="8491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Conceptual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framework</a:t>
            </a:r>
            <a:r>
              <a:rPr lang="de-DE" sz="3600" dirty="0">
                <a:solidFill>
                  <a:schemeClr val="bg1"/>
                </a:solidFill>
              </a:rPr>
              <a:t> / </a:t>
            </a:r>
            <a:r>
              <a:rPr lang="de-DE" sz="3600" dirty="0" err="1">
                <a:solidFill>
                  <a:schemeClr val="bg1"/>
                </a:solidFill>
              </a:rPr>
              <a:t>theory</a:t>
            </a:r>
            <a:r>
              <a:rPr lang="de-DE" sz="3600" dirty="0">
                <a:solidFill>
                  <a:schemeClr val="bg1"/>
                </a:solidFill>
              </a:rPr>
              <a:t> / </a:t>
            </a:r>
            <a:r>
              <a:rPr lang="de-DE" sz="3600" dirty="0" err="1">
                <a:solidFill>
                  <a:schemeClr val="bg1"/>
                </a:solidFill>
              </a:rPr>
              <a:t>hypothesis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22ACC1C-82A8-4903-B3CA-A15EEF843AB9}"/>
              </a:ext>
            </a:extLst>
          </p:cNvPr>
          <p:cNvSpPr/>
          <p:nvPr/>
        </p:nvSpPr>
        <p:spPr>
          <a:xfrm>
            <a:off x="2892506" y="1606525"/>
            <a:ext cx="8416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 </a:t>
            </a:r>
            <a:r>
              <a:rPr lang="de-DE" b="1" dirty="0" err="1"/>
              <a:t>written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visual</a:t>
            </a:r>
            <a:r>
              <a:rPr lang="de-DE" b="1" dirty="0"/>
              <a:t> </a:t>
            </a:r>
            <a:r>
              <a:rPr lang="de-DE" b="1" dirty="0" err="1"/>
              <a:t>representation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expected</a:t>
            </a:r>
            <a:r>
              <a:rPr lang="de-DE" b="1" dirty="0"/>
              <a:t> </a:t>
            </a:r>
            <a:r>
              <a:rPr lang="de-DE" b="1" dirty="0" err="1"/>
              <a:t>relationship</a:t>
            </a:r>
            <a:r>
              <a:rPr lang="de-DE" b="1" dirty="0"/>
              <a:t>(s) </a:t>
            </a:r>
            <a:r>
              <a:rPr lang="de-DE" b="1" dirty="0" err="1"/>
              <a:t>between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main</a:t>
            </a:r>
            <a:r>
              <a:rPr lang="de-DE" b="1" dirty="0"/>
              <a:t> variables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studying</a:t>
            </a:r>
            <a:r>
              <a:rPr lang="de-DE" dirty="0"/>
              <a:t> (</a:t>
            </a:r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variables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).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864B0D-1883-4C97-B4FF-25B05B64CA28}"/>
              </a:ext>
            </a:extLst>
          </p:cNvPr>
          <p:cNvSpPr/>
          <p:nvPr/>
        </p:nvSpPr>
        <p:spPr>
          <a:xfrm>
            <a:off x="2892506" y="2655910"/>
            <a:ext cx="7380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/>
              <a:t>Creating</a:t>
            </a:r>
            <a:r>
              <a:rPr lang="de-DE" i="1" dirty="0"/>
              <a:t> a  </a:t>
            </a:r>
            <a:r>
              <a:rPr lang="de-DE" i="1" dirty="0" err="1"/>
              <a:t>conceptual</a:t>
            </a:r>
            <a:r>
              <a:rPr lang="de-DE" i="1" dirty="0"/>
              <a:t> </a:t>
            </a:r>
            <a:r>
              <a:rPr lang="de-DE" i="1" dirty="0" err="1"/>
              <a:t>framework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a </a:t>
            </a:r>
            <a:r>
              <a:rPr lang="de-DE" i="1" dirty="0" err="1"/>
              <a:t>key</a:t>
            </a:r>
            <a:r>
              <a:rPr lang="de-DE" i="1" dirty="0"/>
              <a:t> </a:t>
            </a:r>
            <a:r>
              <a:rPr lang="de-DE" i="1" dirty="0" err="1"/>
              <a:t>step</a:t>
            </a:r>
            <a:r>
              <a:rPr lang="de-DE" i="1" dirty="0"/>
              <a:t> in </a:t>
            </a:r>
            <a:r>
              <a:rPr lang="de-DE" i="1" dirty="0" err="1"/>
              <a:t>building</a:t>
            </a:r>
            <a:r>
              <a:rPr lang="de-DE" i="1" dirty="0"/>
              <a:t> a </a:t>
            </a:r>
            <a:r>
              <a:rPr lang="de-DE" i="1" dirty="0" err="1"/>
              <a:t>theory</a:t>
            </a:r>
            <a:r>
              <a:rPr lang="de-DE" i="1" dirty="0"/>
              <a:t>.</a:t>
            </a:r>
          </a:p>
          <a:p>
            <a:endParaRPr lang="de-DE" i="1" dirty="0"/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861A9A-393C-43FC-BE32-4454BC306E90}"/>
              </a:ext>
            </a:extLst>
          </p:cNvPr>
          <p:cNvSpPr/>
          <p:nvPr/>
        </p:nvSpPr>
        <p:spPr>
          <a:xfrm>
            <a:off x="718465" y="1606525"/>
            <a:ext cx="1996767" cy="850345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Conceptual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BF93D2-BD1D-498B-BD4C-DDD3347F4C26}"/>
              </a:ext>
            </a:extLst>
          </p:cNvPr>
          <p:cNvSpPr/>
          <p:nvPr/>
        </p:nvSpPr>
        <p:spPr>
          <a:xfrm>
            <a:off x="2783641" y="3681246"/>
            <a:ext cx="7598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 </a:t>
            </a:r>
            <a:r>
              <a:rPr lang="de-DE" dirty="0" err="1"/>
              <a:t>concise</a:t>
            </a:r>
            <a:r>
              <a:rPr lang="de-DE" dirty="0"/>
              <a:t> and well-</a:t>
            </a:r>
            <a:r>
              <a:rPr lang="de-DE" dirty="0" err="1"/>
              <a:t>founded</a:t>
            </a:r>
            <a:r>
              <a:rPr lang="de-DE" dirty="0"/>
              <a:t> (</a:t>
            </a:r>
            <a:r>
              <a:rPr lang="de-DE" dirty="0" err="1"/>
              <a:t>yet</a:t>
            </a:r>
            <a:r>
              <a:rPr lang="de-DE" dirty="0"/>
              <a:t> tentative) </a:t>
            </a:r>
            <a:r>
              <a:rPr lang="de-DE" b="1" dirty="0" err="1"/>
              <a:t>explanation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certain</a:t>
            </a:r>
            <a:r>
              <a:rPr lang="de-DE" b="1" dirty="0"/>
              <a:t> </a:t>
            </a:r>
            <a:r>
              <a:rPr lang="de-DE" b="1" dirty="0" err="1"/>
              <a:t>phenomena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repeatedly</a:t>
            </a:r>
            <a:r>
              <a:rPr lang="de-DE" b="1" dirty="0"/>
              <a:t> </a:t>
            </a:r>
            <a:r>
              <a:rPr lang="de-DE" b="1" dirty="0" err="1"/>
              <a:t>observe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real </a:t>
            </a:r>
            <a:r>
              <a:rPr lang="de-DE" b="1" dirty="0" err="1"/>
              <a:t>world</a:t>
            </a:r>
            <a:r>
              <a:rPr lang="de-DE" dirty="0"/>
              <a:t>.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E5B8A7C-8716-40A8-BFC9-F506FF70E273}"/>
              </a:ext>
            </a:extLst>
          </p:cNvPr>
          <p:cNvSpPr/>
          <p:nvPr/>
        </p:nvSpPr>
        <p:spPr>
          <a:xfrm>
            <a:off x="718465" y="3579240"/>
            <a:ext cx="1996767" cy="850345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Theory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164CE72-768C-4768-8036-FBBEEB9A8212}"/>
              </a:ext>
            </a:extLst>
          </p:cNvPr>
          <p:cNvSpPr txBox="1"/>
          <p:nvPr/>
        </p:nvSpPr>
        <p:spPr>
          <a:xfrm>
            <a:off x="395536" y="6610197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E3175F5-884A-4CCD-9052-81C34F270F9B}"/>
              </a:ext>
            </a:extLst>
          </p:cNvPr>
          <p:cNvSpPr/>
          <p:nvPr/>
        </p:nvSpPr>
        <p:spPr>
          <a:xfrm>
            <a:off x="2892506" y="5145495"/>
            <a:ext cx="878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 </a:t>
            </a:r>
            <a:r>
              <a:rPr lang="en-US" dirty="0"/>
              <a:t>concise </a:t>
            </a:r>
            <a:r>
              <a:rPr lang="en-US" b="1" dirty="0"/>
              <a:t>statement that you can test (i.e. either support or falsify) with empirical data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6AF6F1E-8706-49C9-8B01-4F4EB11DDB41}"/>
              </a:ext>
            </a:extLst>
          </p:cNvPr>
          <p:cNvSpPr/>
          <p:nvPr/>
        </p:nvSpPr>
        <p:spPr>
          <a:xfrm>
            <a:off x="718465" y="4904989"/>
            <a:ext cx="1996767" cy="850345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183263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C2C0AD-0EBC-49E2-B8AF-B26178FD0BC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14DCCA9-5695-4F08-AD4C-B1A020110A65}"/>
              </a:ext>
            </a:extLst>
          </p:cNvPr>
          <p:cNvSpPr/>
          <p:nvPr/>
        </p:nvSpPr>
        <p:spPr>
          <a:xfrm>
            <a:off x="150702" y="298052"/>
            <a:ext cx="746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create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conceptual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framework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AB37A-1C24-40C7-B5AB-C78EFD01FD5F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18DB577-7307-44DA-82D3-20F6A01FB91B}"/>
              </a:ext>
            </a:extLst>
          </p:cNvPr>
          <p:cNvSpPr/>
          <p:nvPr/>
        </p:nvSpPr>
        <p:spPr>
          <a:xfrm>
            <a:off x="2071395" y="1800808"/>
            <a:ext cx="6540759" cy="597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Identify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define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main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concepts</a:t>
            </a:r>
            <a:r>
              <a:rPr lang="de-DE" dirty="0">
                <a:solidFill>
                  <a:schemeClr val="tx1"/>
                </a:solidFill>
              </a:rPr>
              <a:t>/variables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2B6040E-D959-4EC4-94B1-3CDD9F713B80}"/>
              </a:ext>
            </a:extLst>
          </p:cNvPr>
          <p:cNvSpPr/>
          <p:nvPr/>
        </p:nvSpPr>
        <p:spPr>
          <a:xfrm>
            <a:off x="2071395" y="2755640"/>
            <a:ext cx="6540759" cy="597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How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concepts</a:t>
            </a:r>
            <a:r>
              <a:rPr lang="de-DE" dirty="0">
                <a:solidFill>
                  <a:schemeClr val="tx1"/>
                </a:solidFill>
              </a:rPr>
              <a:t>/variables </a:t>
            </a:r>
            <a:r>
              <a:rPr lang="de-DE" dirty="0" err="1">
                <a:solidFill>
                  <a:schemeClr val="tx1"/>
                </a:solidFill>
              </a:rPr>
              <a:t>connected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each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other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0E2EDE6-905C-4F68-8C3F-FFCBEA296C7D}"/>
              </a:ext>
            </a:extLst>
          </p:cNvPr>
          <p:cNvSpPr/>
          <p:nvPr/>
        </p:nvSpPr>
        <p:spPr>
          <a:xfrm>
            <a:off x="2093166" y="3710472"/>
            <a:ext cx="6540759" cy="597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Develop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conceptual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framework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394B3CD1-5943-4E32-B047-C0C4286FB46B}"/>
              </a:ext>
            </a:extLst>
          </p:cNvPr>
          <p:cNvSpPr/>
          <p:nvPr/>
        </p:nvSpPr>
        <p:spPr>
          <a:xfrm>
            <a:off x="2093166" y="4665304"/>
            <a:ext cx="6540759" cy="597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Can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measure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variables </a:t>
            </a:r>
            <a:r>
              <a:rPr lang="de-DE" dirty="0" err="1">
                <a:solidFill>
                  <a:schemeClr val="tx1"/>
                </a:solidFill>
              </a:rPr>
              <a:t>empirically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79600FE-A2B3-4D55-9E74-0DE4C486375D}"/>
              </a:ext>
            </a:extLst>
          </p:cNvPr>
          <p:cNvCxnSpPr>
            <a:stCxn id="2" idx="2"/>
            <a:endCxn id="15" idx="0"/>
          </p:cNvCxnSpPr>
          <p:nvPr/>
        </p:nvCxnSpPr>
        <p:spPr>
          <a:xfrm>
            <a:off x="5341775" y="2397968"/>
            <a:ext cx="0" cy="35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55BC755-80ED-4AAC-9B14-2448E74F5874}"/>
              </a:ext>
            </a:extLst>
          </p:cNvPr>
          <p:cNvCxnSpPr/>
          <p:nvPr/>
        </p:nvCxnSpPr>
        <p:spPr>
          <a:xfrm>
            <a:off x="5312228" y="3352800"/>
            <a:ext cx="0" cy="35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5638B24-6EAC-4EDE-A543-C2BA4F794CE0}"/>
              </a:ext>
            </a:extLst>
          </p:cNvPr>
          <p:cNvCxnSpPr/>
          <p:nvPr/>
        </p:nvCxnSpPr>
        <p:spPr>
          <a:xfrm>
            <a:off x="5321558" y="4307632"/>
            <a:ext cx="0" cy="35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EC9B503-14E9-4B02-9CFE-194212A7AF69}"/>
              </a:ext>
            </a:extLst>
          </p:cNvPr>
          <p:cNvCxnSpPr>
            <a:cxnSpLocks/>
          </p:cNvCxnSpPr>
          <p:nvPr/>
        </p:nvCxnSpPr>
        <p:spPr>
          <a:xfrm>
            <a:off x="5312228" y="5262464"/>
            <a:ext cx="0" cy="57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9AF9A22-0A23-4C64-911E-B0455582DE96}"/>
              </a:ext>
            </a:extLst>
          </p:cNvPr>
          <p:cNvSpPr txBox="1"/>
          <p:nvPr/>
        </p:nvSpPr>
        <p:spPr>
          <a:xfrm>
            <a:off x="3884128" y="5927903"/>
            <a:ext cx="29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Conduct </a:t>
            </a:r>
            <a:r>
              <a:rPr lang="de-DE" i="1" dirty="0" err="1"/>
              <a:t>your</a:t>
            </a:r>
            <a:r>
              <a:rPr lang="de-DE" i="1" dirty="0"/>
              <a:t> </a:t>
            </a:r>
            <a:r>
              <a:rPr lang="de-DE" i="1" dirty="0" err="1"/>
              <a:t>empirical</a:t>
            </a:r>
            <a:r>
              <a:rPr lang="de-DE" i="1" dirty="0"/>
              <a:t> </a:t>
            </a:r>
            <a:r>
              <a:rPr lang="de-DE" i="1" dirty="0" err="1"/>
              <a:t>study</a:t>
            </a:r>
            <a:endParaRPr lang="de-DE" i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23EE67D-48B5-4312-BAD1-FB3A068A064F}"/>
              </a:ext>
            </a:extLst>
          </p:cNvPr>
          <p:cNvSpPr txBox="1"/>
          <p:nvPr/>
        </p:nvSpPr>
        <p:spPr>
          <a:xfrm>
            <a:off x="5350651" y="5389691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YES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90286F7-A46C-4041-88FB-343272E580D9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8612154" y="2099388"/>
            <a:ext cx="49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19B1FE4-2B35-4FC5-BAF4-A824C6271E57}"/>
              </a:ext>
            </a:extLst>
          </p:cNvPr>
          <p:cNvCxnSpPr/>
          <p:nvPr/>
        </p:nvCxnSpPr>
        <p:spPr>
          <a:xfrm>
            <a:off x="9134669" y="2099388"/>
            <a:ext cx="0" cy="28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4D97C98B-1B02-4754-B1D5-776F71D49017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633925" y="4963884"/>
            <a:ext cx="500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645E1183-81D9-4055-865C-1B35F09C2387}"/>
              </a:ext>
            </a:extLst>
          </p:cNvPr>
          <p:cNvSpPr txBox="1"/>
          <p:nvPr/>
        </p:nvSpPr>
        <p:spPr>
          <a:xfrm>
            <a:off x="9175661" y="34645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2922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C2C0AD-0EBC-49E2-B8AF-B26178FD0BC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14DCCA9-5695-4F08-AD4C-B1A020110A65}"/>
              </a:ext>
            </a:extLst>
          </p:cNvPr>
          <p:cNvSpPr/>
          <p:nvPr/>
        </p:nvSpPr>
        <p:spPr>
          <a:xfrm>
            <a:off x="150702" y="298052"/>
            <a:ext cx="870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graphical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conceptual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framework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AB37A-1C24-40C7-B5AB-C78EFD01FD5F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F49D8E-7624-408D-B477-2F8DE949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78" y="2011294"/>
            <a:ext cx="9400147" cy="32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C2C0AD-0EBC-49E2-B8AF-B26178FD0BC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14DCCA9-5695-4F08-AD4C-B1A020110A65}"/>
              </a:ext>
            </a:extLst>
          </p:cNvPr>
          <p:cNvSpPr/>
          <p:nvPr/>
        </p:nvSpPr>
        <p:spPr>
          <a:xfrm>
            <a:off x="150702" y="298052"/>
            <a:ext cx="820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variables </a:t>
            </a:r>
            <a:r>
              <a:rPr lang="de-DE" sz="3600" dirty="0" err="1">
                <a:solidFill>
                  <a:schemeClr val="bg1"/>
                </a:solidFill>
              </a:rPr>
              <a:t>can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related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each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other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AB37A-1C24-40C7-B5AB-C78EFD01FD5F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A7F6AE-F2CF-4C0D-82A7-12F18B99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2" y="1779859"/>
            <a:ext cx="4378817" cy="19260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9CBEC3-EF79-4329-83BC-1AE0E320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783" y="1737870"/>
            <a:ext cx="4559121" cy="17380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0B72F5-ADBF-4F56-B4A6-EC8A4CBAD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374" y="4280300"/>
            <a:ext cx="4456090" cy="197147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0EFC55D-6DCC-4564-AF1A-2D3193A257DD}"/>
              </a:ext>
            </a:extLst>
          </p:cNvPr>
          <p:cNvSpPr/>
          <p:nvPr/>
        </p:nvSpPr>
        <p:spPr>
          <a:xfrm>
            <a:off x="640438" y="1345591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Mediating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1F5178-A5A4-49F7-9E42-FDCDA145C98D}"/>
              </a:ext>
            </a:extLst>
          </p:cNvPr>
          <p:cNvSpPr/>
          <p:nvPr/>
        </p:nvSpPr>
        <p:spPr>
          <a:xfrm>
            <a:off x="5626095" y="1345591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Moderating </a:t>
            </a:r>
            <a:r>
              <a:rPr lang="de-DE" dirty="0" err="1"/>
              <a:t>relationship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4B5BBFD-E1B2-4F20-B584-A900914F3AB8}"/>
              </a:ext>
            </a:extLst>
          </p:cNvPr>
          <p:cNvSpPr/>
          <p:nvPr/>
        </p:nvSpPr>
        <p:spPr>
          <a:xfrm>
            <a:off x="3092083" y="3846032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causal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8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C2C0AD-0EBC-49E2-B8AF-B26178FD0BC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14DCCA9-5695-4F08-AD4C-B1A020110A65}"/>
              </a:ext>
            </a:extLst>
          </p:cNvPr>
          <p:cNvSpPr/>
          <p:nvPr/>
        </p:nvSpPr>
        <p:spPr>
          <a:xfrm>
            <a:off x="150702" y="298052"/>
            <a:ext cx="8407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Alternative </a:t>
            </a:r>
            <a:r>
              <a:rPr lang="de-DE" sz="3600" dirty="0" err="1">
                <a:solidFill>
                  <a:schemeClr val="bg1"/>
                </a:solidFill>
              </a:rPr>
              <a:t>types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conceptual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frameworks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AB37A-1C24-40C7-B5AB-C78EFD01FD5F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EFC55D-6DCC-4564-AF1A-2D3193A257DD}"/>
              </a:ext>
            </a:extLst>
          </p:cNvPr>
          <p:cNvSpPr/>
          <p:nvPr/>
        </p:nvSpPr>
        <p:spPr>
          <a:xfrm>
            <a:off x="640438" y="1345591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Categorization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1F5178-A5A4-49F7-9E42-FDCDA145C98D}"/>
              </a:ext>
            </a:extLst>
          </p:cNvPr>
          <p:cNvSpPr/>
          <p:nvPr/>
        </p:nvSpPr>
        <p:spPr>
          <a:xfrm>
            <a:off x="5626095" y="1345591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Chronological</a:t>
            </a:r>
            <a:r>
              <a:rPr lang="de-DE" dirty="0"/>
              <a:t> </a:t>
            </a:r>
            <a:r>
              <a:rPr lang="de-DE" dirty="0" err="1"/>
              <a:t>order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8EEAFE2-B460-4535-A030-6F953DAE615E}"/>
              </a:ext>
            </a:extLst>
          </p:cNvPr>
          <p:cNvSpPr/>
          <p:nvPr/>
        </p:nvSpPr>
        <p:spPr>
          <a:xfrm>
            <a:off x="640438" y="3868158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Sequence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56DE88B-E01F-4F76-9916-B1F44D561C2E}"/>
              </a:ext>
            </a:extLst>
          </p:cNvPr>
          <p:cNvSpPr/>
          <p:nvPr/>
        </p:nvSpPr>
        <p:spPr>
          <a:xfrm>
            <a:off x="5626095" y="3868158"/>
            <a:ext cx="4553381" cy="40822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Process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0C4064-D896-47B4-B064-11F22210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71" y="1816860"/>
            <a:ext cx="3434897" cy="17920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8AE150-1224-4A9E-BA81-F8DEC8DEB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13" y="1863175"/>
            <a:ext cx="3098223" cy="18990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C255A0-4AD6-4BB7-89A5-6B141454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328" y="4296751"/>
            <a:ext cx="1463599" cy="22326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C89A9B-C52A-4566-A17B-2733A9A72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095" y="4635428"/>
            <a:ext cx="4553381" cy="8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8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197479" y="4710116"/>
            <a:ext cx="5501640" cy="1245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263475" y="4917239"/>
            <a:ext cx="433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choose</a:t>
            </a:r>
            <a:r>
              <a:rPr lang="de-DE" sz="2400" dirty="0"/>
              <a:t> and </a:t>
            </a:r>
            <a:r>
              <a:rPr lang="de-DE" sz="2400" dirty="0" err="1"/>
              <a:t>describe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method</a:t>
            </a:r>
            <a:endParaRPr lang="de-DE" sz="2400" i="1" dirty="0"/>
          </a:p>
        </p:txBody>
      </p:sp>
      <p:sp>
        <p:nvSpPr>
          <p:cNvPr id="27" name="Ellipse 26"/>
          <p:cNvSpPr/>
          <p:nvPr/>
        </p:nvSpPr>
        <p:spPr>
          <a:xfrm>
            <a:off x="3456695" y="4842618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E6DD17-2C9E-181A-05D8-04EB849F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79" y="956575"/>
            <a:ext cx="55016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AA18350-BE23-4527-B6DE-3F772E497260}"/>
              </a:ext>
            </a:extLst>
          </p:cNvPr>
          <p:cNvSpPr/>
          <p:nvPr/>
        </p:nvSpPr>
        <p:spPr>
          <a:xfrm>
            <a:off x="6758897" y="1637972"/>
            <a:ext cx="4593771" cy="910389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QUALITATIVE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RESEACH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EBDA844-C362-4BAA-B4CA-25D3C9ADC100}"/>
              </a:ext>
            </a:extLst>
          </p:cNvPr>
          <p:cNvSpPr/>
          <p:nvPr/>
        </p:nvSpPr>
        <p:spPr>
          <a:xfrm>
            <a:off x="1963053" y="1637972"/>
            <a:ext cx="4593771" cy="910389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QUANTITATIVE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RESEACH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9B6B058-E47A-42CB-88A8-6571AD161E2F}"/>
              </a:ext>
            </a:extLst>
          </p:cNvPr>
          <p:cNvGrpSpPr/>
          <p:nvPr/>
        </p:nvGrpSpPr>
        <p:grpSpPr>
          <a:xfrm>
            <a:off x="380217" y="2611026"/>
            <a:ext cx="10954058" cy="742167"/>
            <a:chOff x="380217" y="2611026"/>
            <a:chExt cx="10954058" cy="74216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A1815AA-28FE-400D-A4E0-F39D2D009CC1}"/>
                </a:ext>
              </a:extLst>
            </p:cNvPr>
            <p:cNvSpPr/>
            <p:nvPr/>
          </p:nvSpPr>
          <p:spPr>
            <a:xfrm>
              <a:off x="1963053" y="2624529"/>
              <a:ext cx="4593771" cy="72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1FBBF168-D94B-454D-9DCE-0EACECD1D473}"/>
                </a:ext>
              </a:extLst>
            </p:cNvPr>
            <p:cNvSpPr/>
            <p:nvPr/>
          </p:nvSpPr>
          <p:spPr>
            <a:xfrm>
              <a:off x="6740504" y="2611026"/>
              <a:ext cx="4593771" cy="72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15670901-9312-4A75-A1CE-FFD5A8486669}"/>
                </a:ext>
              </a:extLst>
            </p:cNvPr>
            <p:cNvSpPr txBox="1"/>
            <p:nvPr/>
          </p:nvSpPr>
          <p:spPr>
            <a:xfrm>
              <a:off x="6731566" y="2658686"/>
              <a:ext cx="4593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Non-</a:t>
              </a:r>
              <a:r>
                <a:rPr lang="de-DE" sz="1600" dirty="0" err="1"/>
                <a:t>numerical</a:t>
              </a:r>
              <a:r>
                <a:rPr lang="de-DE" sz="1600" dirty="0"/>
                <a:t> </a:t>
              </a:r>
              <a:r>
                <a:rPr lang="de-DE" sz="1600" dirty="0" err="1"/>
                <a:t>data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(</a:t>
              </a:r>
              <a:r>
                <a:rPr lang="de-DE" sz="1600" dirty="0" err="1"/>
                <a:t>text</a:t>
              </a:r>
              <a:r>
                <a:rPr lang="de-DE" sz="1600" dirty="0"/>
                <a:t>, </a:t>
              </a:r>
              <a:r>
                <a:rPr lang="de-DE" sz="1600" dirty="0" err="1"/>
                <a:t>pictures</a:t>
              </a:r>
              <a:r>
                <a:rPr lang="de-DE" sz="1600" dirty="0"/>
                <a:t>, </a:t>
              </a:r>
              <a:r>
                <a:rPr lang="de-DE" sz="1600" dirty="0" err="1"/>
                <a:t>audio</a:t>
              </a:r>
              <a:r>
                <a:rPr lang="de-DE" sz="1600" dirty="0"/>
                <a:t>, </a:t>
              </a:r>
              <a:r>
                <a:rPr lang="de-DE" sz="1600" dirty="0" err="1"/>
                <a:t>video</a:t>
              </a:r>
              <a:r>
                <a:rPr lang="de-DE" sz="1600" dirty="0"/>
                <a:t>)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6B03E15-E07F-4911-AC30-B721E4FE9A97}"/>
                </a:ext>
              </a:extLst>
            </p:cNvPr>
            <p:cNvSpPr txBox="1"/>
            <p:nvPr/>
          </p:nvSpPr>
          <p:spPr>
            <a:xfrm>
              <a:off x="1945959" y="2827031"/>
              <a:ext cx="462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/>
                <a:t>Quantifiable</a:t>
              </a:r>
              <a:r>
                <a:rPr lang="de-DE" sz="1600" dirty="0"/>
                <a:t>, </a:t>
              </a:r>
              <a:r>
                <a:rPr lang="de-DE" sz="1600" dirty="0" err="1"/>
                <a:t>numerical</a:t>
              </a:r>
              <a:r>
                <a:rPr lang="de-DE" sz="1600" dirty="0"/>
                <a:t> </a:t>
              </a:r>
              <a:r>
                <a:rPr lang="de-DE" sz="1600" dirty="0" err="1"/>
                <a:t>data</a:t>
              </a:r>
              <a:endParaRPr lang="de-DE" sz="1600" dirty="0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BCB155B-E39B-4A39-8858-7E5D7E1E9AFD}"/>
                </a:ext>
              </a:extLst>
            </p:cNvPr>
            <p:cNvSpPr/>
            <p:nvPr/>
          </p:nvSpPr>
          <p:spPr>
            <a:xfrm>
              <a:off x="380217" y="2624529"/>
              <a:ext cx="1420273" cy="7286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Type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data</a:t>
              </a:r>
              <a:endParaRPr lang="de-DE" sz="16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7778E8D-490F-4B6F-BCBA-FEAC4224E564}"/>
              </a:ext>
            </a:extLst>
          </p:cNvPr>
          <p:cNvGrpSpPr/>
          <p:nvPr/>
        </p:nvGrpSpPr>
        <p:grpSpPr>
          <a:xfrm>
            <a:off x="380217" y="3416581"/>
            <a:ext cx="10972451" cy="744893"/>
            <a:chOff x="380217" y="3416581"/>
            <a:chExt cx="10972451" cy="744893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B1765F08-CC59-4B54-8E25-1C0231C84580}"/>
                </a:ext>
              </a:extLst>
            </p:cNvPr>
            <p:cNvSpPr/>
            <p:nvPr/>
          </p:nvSpPr>
          <p:spPr>
            <a:xfrm>
              <a:off x="1971377" y="3432810"/>
              <a:ext cx="4593771" cy="72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45969570-ADF9-4434-B668-7FAF8F95E04F}"/>
                </a:ext>
              </a:extLst>
            </p:cNvPr>
            <p:cNvSpPr/>
            <p:nvPr/>
          </p:nvSpPr>
          <p:spPr>
            <a:xfrm>
              <a:off x="6736035" y="3432810"/>
              <a:ext cx="4593771" cy="72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97F5AA9-FC59-4E3C-88CE-BC8B5844F42A}"/>
                </a:ext>
              </a:extLst>
            </p:cNvPr>
            <p:cNvSpPr txBox="1"/>
            <p:nvPr/>
          </p:nvSpPr>
          <p:spPr>
            <a:xfrm>
              <a:off x="3306631" y="3625896"/>
              <a:ext cx="2074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Statistical </a:t>
              </a:r>
              <a:r>
                <a:rPr lang="de-DE" sz="1600" dirty="0" err="1"/>
                <a:t>methods</a:t>
              </a:r>
              <a:endParaRPr lang="de-DE" sz="1600" dirty="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DC2AD8F-97DB-44B3-BB71-E4EF2A893BE0}"/>
                </a:ext>
              </a:extLst>
            </p:cNvPr>
            <p:cNvSpPr txBox="1"/>
            <p:nvPr/>
          </p:nvSpPr>
          <p:spPr>
            <a:xfrm>
              <a:off x="6716267" y="3518240"/>
              <a:ext cx="46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Qualitative </a:t>
              </a:r>
              <a:r>
                <a:rPr lang="de-DE" sz="1600" dirty="0" err="1"/>
                <a:t>data</a:t>
              </a:r>
              <a:r>
                <a:rPr lang="de-DE" sz="1600" dirty="0"/>
                <a:t> </a:t>
              </a:r>
              <a:r>
                <a:rPr lang="de-DE" sz="1600" dirty="0" err="1"/>
                <a:t>analysis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(</a:t>
              </a:r>
              <a:r>
                <a:rPr lang="de-DE" sz="1600" dirty="0" err="1"/>
                <a:t>coding</a:t>
              </a:r>
              <a:r>
                <a:rPr lang="de-DE" sz="1600" dirty="0"/>
                <a:t>, </a:t>
              </a:r>
              <a:r>
                <a:rPr lang="de-DE" sz="1600" dirty="0" err="1"/>
                <a:t>theme</a:t>
              </a:r>
              <a:r>
                <a:rPr lang="de-DE" sz="1600" dirty="0"/>
                <a:t>-/</a:t>
              </a:r>
              <a:r>
                <a:rPr lang="de-DE" sz="1600" dirty="0" err="1"/>
                <a:t>category</a:t>
              </a:r>
              <a:r>
                <a:rPr lang="de-DE" sz="1600" dirty="0"/>
                <a:t>-building)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2585E5C-274A-43E2-9C51-AF942B1EA38F}"/>
                </a:ext>
              </a:extLst>
            </p:cNvPr>
            <p:cNvSpPr/>
            <p:nvPr/>
          </p:nvSpPr>
          <p:spPr>
            <a:xfrm>
              <a:off x="380217" y="3416581"/>
              <a:ext cx="1420273" cy="7286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Data </a:t>
              </a:r>
              <a:r>
                <a:rPr lang="de-DE" sz="1600" dirty="0" err="1"/>
                <a:t>analysis</a:t>
              </a:r>
              <a:r>
                <a:rPr lang="de-DE" sz="1600" dirty="0"/>
                <a:t> </a:t>
              </a:r>
              <a:r>
                <a:rPr lang="de-DE" sz="1600" dirty="0" err="1"/>
                <a:t>methods</a:t>
              </a:r>
              <a:endParaRPr lang="de-DE" sz="16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105B04B-7968-4B22-9A4B-2E747ABB72B2}"/>
              </a:ext>
            </a:extLst>
          </p:cNvPr>
          <p:cNvGrpSpPr/>
          <p:nvPr/>
        </p:nvGrpSpPr>
        <p:grpSpPr>
          <a:xfrm>
            <a:off x="380217" y="4212300"/>
            <a:ext cx="10954058" cy="753517"/>
            <a:chOff x="380217" y="4212300"/>
            <a:chExt cx="10954058" cy="753517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C04BA7-2B8E-4A7C-B955-53A931C8C4EC}"/>
                </a:ext>
              </a:extLst>
            </p:cNvPr>
            <p:cNvSpPr/>
            <p:nvPr/>
          </p:nvSpPr>
          <p:spPr>
            <a:xfrm>
              <a:off x="1971377" y="4237153"/>
              <a:ext cx="4593771" cy="72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DD6C0341-A98A-4749-A09C-CE80A69ADCBF}"/>
                </a:ext>
              </a:extLst>
            </p:cNvPr>
            <p:cNvSpPr/>
            <p:nvPr/>
          </p:nvSpPr>
          <p:spPr>
            <a:xfrm>
              <a:off x="6736035" y="4237153"/>
              <a:ext cx="4593771" cy="72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C24C67A-0010-437F-BC1A-EED1140FB7CB}"/>
                </a:ext>
              </a:extLst>
            </p:cNvPr>
            <p:cNvSpPr/>
            <p:nvPr/>
          </p:nvSpPr>
          <p:spPr>
            <a:xfrm>
              <a:off x="380217" y="4212300"/>
              <a:ext cx="1420273" cy="7286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Purpose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EAE5F191-182A-4FA7-B1A0-785E5A06B854}"/>
                </a:ext>
              </a:extLst>
            </p:cNvPr>
            <p:cNvSpPr txBox="1"/>
            <p:nvPr/>
          </p:nvSpPr>
          <p:spPr>
            <a:xfrm>
              <a:off x="2115778" y="4309097"/>
              <a:ext cx="4304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/>
                <a:t>Measuring</a:t>
              </a:r>
              <a:r>
                <a:rPr lang="de-DE" sz="1600" dirty="0"/>
                <a:t> and </a:t>
              </a:r>
              <a:r>
                <a:rPr lang="de-DE" sz="1600" dirty="0" err="1"/>
                <a:t>explaining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relationship</a:t>
              </a:r>
              <a:r>
                <a:rPr lang="de-DE" sz="1600" dirty="0"/>
                <a:t> </a:t>
              </a:r>
              <a:r>
                <a:rPr lang="de-DE" sz="1600" dirty="0" err="1"/>
                <a:t>between</a:t>
              </a:r>
              <a:r>
                <a:rPr lang="de-DE" sz="1600" dirty="0"/>
                <a:t> different variables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131F7983-EF72-4828-A96B-9B07B3BFB281}"/>
                </a:ext>
              </a:extLst>
            </p:cNvPr>
            <p:cNvSpPr txBox="1"/>
            <p:nvPr/>
          </p:nvSpPr>
          <p:spPr>
            <a:xfrm>
              <a:off x="6758897" y="4302269"/>
              <a:ext cx="4575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/>
                <a:t>Exploring</a:t>
              </a:r>
              <a:r>
                <a:rPr lang="de-DE" sz="1600" dirty="0"/>
                <a:t>, </a:t>
              </a:r>
              <a:r>
                <a:rPr lang="de-DE" sz="1600" dirty="0" err="1"/>
                <a:t>describing</a:t>
              </a:r>
              <a:r>
                <a:rPr lang="de-DE" sz="1600" dirty="0"/>
                <a:t>, and </a:t>
              </a:r>
              <a:r>
                <a:rPr lang="de-DE" sz="1600" dirty="0" err="1"/>
                <a:t>understanding</a:t>
              </a:r>
              <a:br>
                <a:rPr lang="de-DE" sz="1600" dirty="0"/>
              </a:b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meaning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certain</a:t>
              </a:r>
              <a:r>
                <a:rPr lang="de-DE" sz="1600" dirty="0"/>
                <a:t> </a:t>
              </a:r>
              <a:r>
                <a:rPr lang="de-DE" sz="1600" dirty="0" err="1"/>
                <a:t>phenomena</a:t>
              </a:r>
              <a:endParaRPr lang="de-DE" sz="1600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5237EA0-12EE-4AD2-9DCF-6B2319924FBD}"/>
              </a:ext>
            </a:extLst>
          </p:cNvPr>
          <p:cNvGrpSpPr/>
          <p:nvPr/>
        </p:nvGrpSpPr>
        <p:grpSpPr>
          <a:xfrm>
            <a:off x="375748" y="4963082"/>
            <a:ext cx="10949589" cy="830997"/>
            <a:chOff x="375748" y="4963082"/>
            <a:chExt cx="10949589" cy="830997"/>
          </a:xfrm>
        </p:grpSpPr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74B103DD-728C-4F6E-9BEC-88E07C0CC80A}"/>
                </a:ext>
              </a:extLst>
            </p:cNvPr>
            <p:cNvSpPr/>
            <p:nvPr/>
          </p:nvSpPr>
          <p:spPr>
            <a:xfrm>
              <a:off x="1966908" y="5014249"/>
              <a:ext cx="4593771" cy="779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AFA87FE-1214-4CCF-86D6-A3CB01888A6E}"/>
                </a:ext>
              </a:extLst>
            </p:cNvPr>
            <p:cNvSpPr/>
            <p:nvPr/>
          </p:nvSpPr>
          <p:spPr>
            <a:xfrm>
              <a:off x="6731566" y="5014249"/>
              <a:ext cx="4593771" cy="779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588A7F1-91DE-4A22-893F-E762B6F793AD}"/>
                </a:ext>
              </a:extLst>
            </p:cNvPr>
            <p:cNvSpPr/>
            <p:nvPr/>
          </p:nvSpPr>
          <p:spPr>
            <a:xfrm>
              <a:off x="375748" y="4989395"/>
              <a:ext cx="1420273" cy="8046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Type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research</a:t>
              </a:r>
              <a:r>
                <a:rPr lang="de-DE" sz="1600" dirty="0"/>
                <a:t> </a:t>
              </a:r>
              <a:r>
                <a:rPr lang="de-DE" sz="1600" dirty="0" err="1"/>
                <a:t>questions</a:t>
              </a:r>
              <a:endParaRPr lang="de-DE" sz="1600" dirty="0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589507B-0FDA-43B7-B2B3-5E2684FAB6AD}"/>
                </a:ext>
              </a:extLst>
            </p:cNvPr>
            <p:cNvSpPr txBox="1"/>
            <p:nvPr/>
          </p:nvSpPr>
          <p:spPr>
            <a:xfrm>
              <a:off x="2058595" y="4963082"/>
              <a:ext cx="4523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“How many …?”, “What is the relationship between X and Y?”, “What is the difference between X and Y?”, “What is the effect of X on Y?” </a:t>
              </a:r>
              <a:endParaRPr lang="de-DE" sz="1600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627B82A-8C1D-40DF-A164-8546A8FCDC9A}"/>
                </a:ext>
              </a:extLst>
            </p:cNvPr>
            <p:cNvSpPr txBox="1"/>
            <p:nvPr/>
          </p:nvSpPr>
          <p:spPr>
            <a:xfrm>
              <a:off x="6758898" y="5220032"/>
              <a:ext cx="4523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“Why?”, “How?”, “In what way?” </a:t>
              </a:r>
              <a:endParaRPr lang="de-DE" sz="1600" dirty="0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9F945FC9-953E-4B8A-892C-F06A862D2F6D}"/>
              </a:ext>
            </a:extLst>
          </p:cNvPr>
          <p:cNvSpPr txBox="1"/>
          <p:nvPr/>
        </p:nvSpPr>
        <p:spPr>
          <a:xfrm>
            <a:off x="3806623" y="6275986"/>
            <a:ext cx="606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A </a:t>
            </a:r>
            <a:r>
              <a:rPr lang="de-DE" i="1" dirty="0" err="1"/>
              <a:t>combination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possible (</a:t>
            </a:r>
            <a:r>
              <a:rPr lang="de-DE" i="1" dirty="0" err="1"/>
              <a:t>mixed</a:t>
            </a:r>
            <a:r>
              <a:rPr lang="de-DE" i="1" dirty="0"/>
              <a:t> </a:t>
            </a:r>
            <a:r>
              <a:rPr lang="de-DE" i="1" dirty="0" err="1"/>
              <a:t>methods</a:t>
            </a:r>
            <a:r>
              <a:rPr lang="de-DE" i="1" dirty="0"/>
              <a:t> / multiple </a:t>
            </a:r>
            <a:r>
              <a:rPr lang="de-DE" i="1" dirty="0" err="1"/>
              <a:t>methods</a:t>
            </a:r>
            <a:r>
              <a:rPr lang="de-DE" i="1" dirty="0"/>
              <a:t>)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B131815-F63C-42EE-94D8-AA288EBDBDE7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3749B4E6-4638-4018-ABAE-5EFDC43BA88D}"/>
              </a:ext>
            </a:extLst>
          </p:cNvPr>
          <p:cNvSpPr/>
          <p:nvPr/>
        </p:nvSpPr>
        <p:spPr>
          <a:xfrm>
            <a:off x="150702" y="298052"/>
            <a:ext cx="6912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Quantitative vs. 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DA8359D-9E9E-42A9-A307-CCD262F31B7F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19124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4298C5-369B-4206-B5FE-040B7A98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55" y="1474758"/>
            <a:ext cx="2990888" cy="41465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FD55CFF-9D09-4D1A-A06D-81DDE90F1902}"/>
              </a:ext>
            </a:extLst>
          </p:cNvPr>
          <p:cNvSpPr txBox="1"/>
          <p:nvPr/>
        </p:nvSpPr>
        <p:spPr>
          <a:xfrm>
            <a:off x="1416191" y="2010548"/>
            <a:ext cx="3739292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Part II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algn="ctr"/>
            <a:endParaRPr lang="de-DE" sz="2000" b="1" i="1" dirty="0"/>
          </a:p>
          <a:p>
            <a:pPr algn="ctr"/>
            <a:r>
              <a:rPr lang="de-DE" sz="3200" b="1" i="1" dirty="0"/>
              <a:t>THE THESIS WRITING</a:t>
            </a:r>
            <a:br>
              <a:rPr lang="de-DE" sz="3200" b="1" i="1" dirty="0"/>
            </a:br>
            <a:r>
              <a:rPr lang="de-DE" sz="3200" b="1" i="1" dirty="0"/>
              <a:t>SURVIVAL GUIDE</a:t>
            </a:r>
          </a:p>
          <a:p>
            <a:pPr algn="ctr"/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/>
              <a:t>Authors: Dietmar Sternad &amp; Harriet Power</a:t>
            </a:r>
          </a:p>
          <a:p>
            <a:pPr algn="ctr"/>
            <a:r>
              <a:rPr lang="de-DE" sz="1400" dirty="0"/>
              <a:t>©2023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ED7D4C3-854E-43C1-8B1B-82B7D670C7FC}"/>
              </a:ext>
            </a:extLst>
          </p:cNvPr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feil nach rechts 35">
            <a:extLst>
              <a:ext uri="{FF2B5EF4-FFF2-40B4-BE49-F238E27FC236}">
                <a16:creationId xmlns:a16="http://schemas.microsoft.com/office/drawing/2014/main" id="{BBAE7D5E-7C0D-421B-B0EC-0FCF22916CC6}"/>
              </a:ext>
            </a:extLst>
          </p:cNvPr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B681DEF-6FFA-491C-8D3C-DBCF1454E589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7B40A38-0B28-45C1-B63E-CABD56AA68C1}"/>
              </a:ext>
            </a:extLst>
          </p:cNvPr>
          <p:cNvSpPr/>
          <p:nvPr/>
        </p:nvSpPr>
        <p:spPr>
          <a:xfrm>
            <a:off x="150702" y="298052"/>
            <a:ext cx="6415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Thesis Writing Survival Guide</a:t>
            </a:r>
          </a:p>
        </p:txBody>
      </p:sp>
    </p:spTree>
    <p:extLst>
      <p:ext uri="{BB962C8B-B14F-4D97-AF65-F5344CB8AC3E}">
        <p14:creationId xmlns:p14="http://schemas.microsoft.com/office/powerpoint/2010/main" val="66685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B8655D9-9C07-4C59-9A35-2CAC102629C3}"/>
              </a:ext>
            </a:extLst>
          </p:cNvPr>
          <p:cNvGrpSpPr/>
          <p:nvPr/>
        </p:nvGrpSpPr>
        <p:grpSpPr>
          <a:xfrm>
            <a:off x="1204292" y="1578367"/>
            <a:ext cx="8667495" cy="861176"/>
            <a:chOff x="868390" y="1782425"/>
            <a:chExt cx="8667495" cy="861176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1FBBF168-D94B-454D-9DCE-0EACECD1D473}"/>
                </a:ext>
              </a:extLst>
            </p:cNvPr>
            <p:cNvSpPr/>
            <p:nvPr/>
          </p:nvSpPr>
          <p:spPr>
            <a:xfrm>
              <a:off x="2937954" y="1782426"/>
              <a:ext cx="6597931" cy="861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Describing the </a:t>
              </a:r>
              <a:r>
                <a:rPr lang="en-US" sz="1600" b="1" dirty="0">
                  <a:solidFill>
                    <a:schemeClr val="tx1"/>
                  </a:solidFill>
                </a:rPr>
                <a:t>characteristics of a situation or a certain group </a:t>
              </a:r>
              <a:r>
                <a:rPr lang="en-US" sz="1600" dirty="0">
                  <a:solidFill>
                    <a:schemeClr val="tx1"/>
                  </a:solidFill>
                </a:rPr>
                <a:t>(e.g. finding out how often something occurs) without determining cause-and-effect relationships</a:t>
              </a:r>
              <a:endParaRPr lang="de-DE" dirty="0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2EBDA844-C362-4BAA-B4CA-25D3C9ADC100}"/>
                </a:ext>
              </a:extLst>
            </p:cNvPr>
            <p:cNvSpPr/>
            <p:nvPr/>
          </p:nvSpPr>
          <p:spPr>
            <a:xfrm>
              <a:off x="868390" y="1782425"/>
              <a:ext cx="1760583" cy="861176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Descriptive</a:t>
              </a:r>
              <a:r>
                <a:rPr lang="de-DE" b="1" dirty="0"/>
                <a:t> </a:t>
              </a:r>
              <a:r>
                <a:rPr lang="de-DE" dirty="0" err="1"/>
                <a:t>research</a:t>
              </a:r>
              <a:endParaRPr lang="de-DE" dirty="0"/>
            </a:p>
          </p:txBody>
        </p:sp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8A3C4CDC-D72A-4C8E-94AE-5B7604606708}"/>
                </a:ext>
              </a:extLst>
            </p:cNvPr>
            <p:cNvSpPr/>
            <p:nvPr/>
          </p:nvSpPr>
          <p:spPr>
            <a:xfrm rot="5400000">
              <a:off x="2662171" y="2157029"/>
              <a:ext cx="289249" cy="1119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A1CFB8A-86EA-4FD2-8A8E-A8D33D543E26}"/>
              </a:ext>
            </a:extLst>
          </p:cNvPr>
          <p:cNvGrpSpPr/>
          <p:nvPr/>
        </p:nvGrpSpPr>
        <p:grpSpPr>
          <a:xfrm>
            <a:off x="1204290" y="2757145"/>
            <a:ext cx="8667497" cy="873312"/>
            <a:chOff x="868388" y="2961203"/>
            <a:chExt cx="8667497" cy="873312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A193300-3236-4ED3-A5D2-4F7410816D61}"/>
                </a:ext>
              </a:extLst>
            </p:cNvPr>
            <p:cNvSpPr/>
            <p:nvPr/>
          </p:nvSpPr>
          <p:spPr>
            <a:xfrm>
              <a:off x="868388" y="2961203"/>
              <a:ext cx="1760583" cy="861176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Correlational</a:t>
              </a:r>
              <a:r>
                <a:rPr lang="de-DE" b="1" dirty="0"/>
                <a:t> </a:t>
              </a:r>
              <a:r>
                <a:rPr lang="de-DE" dirty="0" err="1"/>
                <a:t>research</a:t>
              </a:r>
              <a:endParaRPr lang="de-DE" dirty="0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6589F4F1-1D96-4E1A-BC52-61929DB99FDD}"/>
                </a:ext>
              </a:extLst>
            </p:cNvPr>
            <p:cNvSpPr/>
            <p:nvPr/>
          </p:nvSpPr>
          <p:spPr>
            <a:xfrm>
              <a:off x="2937954" y="2973340"/>
              <a:ext cx="6597931" cy="861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Trying to find out more about the </a:t>
              </a:r>
              <a:r>
                <a:rPr lang="en-US" sz="1600" b="1" dirty="0">
                  <a:solidFill>
                    <a:schemeClr val="tx1"/>
                  </a:solidFill>
                </a:rPr>
                <a:t>relationship between two (or more) variables</a:t>
              </a:r>
              <a:r>
                <a:rPr lang="en-US" sz="1600" dirty="0">
                  <a:solidFill>
                    <a:schemeClr val="tx1"/>
                  </a:solidFill>
                </a:rPr>
                <a:t>, testing the likelihood that these variables occur together (again without determining cause-and-effect relationships)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Gleichschenkliges Dreieck 64">
              <a:extLst>
                <a:ext uri="{FF2B5EF4-FFF2-40B4-BE49-F238E27FC236}">
                  <a16:creationId xmlns:a16="http://schemas.microsoft.com/office/drawing/2014/main" id="{2A2C324C-3A73-40C1-8EAA-F5F63A2EE910}"/>
                </a:ext>
              </a:extLst>
            </p:cNvPr>
            <p:cNvSpPr/>
            <p:nvPr/>
          </p:nvSpPr>
          <p:spPr>
            <a:xfrm rot="5400000">
              <a:off x="2660981" y="3334824"/>
              <a:ext cx="289249" cy="1119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D876E10-EA16-40D6-87B9-12A5CDF7BF88}"/>
              </a:ext>
            </a:extLst>
          </p:cNvPr>
          <p:cNvGrpSpPr/>
          <p:nvPr/>
        </p:nvGrpSpPr>
        <p:grpSpPr>
          <a:xfrm>
            <a:off x="1204290" y="3935923"/>
            <a:ext cx="8667497" cy="865618"/>
            <a:chOff x="868388" y="4139981"/>
            <a:chExt cx="8667497" cy="865618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DA15D15-BC96-45F3-9B75-01462688EC44}"/>
                </a:ext>
              </a:extLst>
            </p:cNvPr>
            <p:cNvSpPr/>
            <p:nvPr/>
          </p:nvSpPr>
          <p:spPr>
            <a:xfrm>
              <a:off x="868388" y="4139981"/>
              <a:ext cx="1760583" cy="861176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Quasi-experimental </a:t>
              </a:r>
              <a:r>
                <a:rPr lang="de-DE" dirty="0" err="1"/>
                <a:t>research</a:t>
              </a:r>
              <a:endParaRPr lang="de-DE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43673DFA-B7B4-4EBA-9414-6C491082A929}"/>
                </a:ext>
              </a:extLst>
            </p:cNvPr>
            <p:cNvSpPr/>
            <p:nvPr/>
          </p:nvSpPr>
          <p:spPr>
            <a:xfrm>
              <a:off x="2937954" y="4144424"/>
              <a:ext cx="6597931" cy="861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Trying to determine </a:t>
              </a:r>
              <a:r>
                <a:rPr lang="en-US" sz="1600" b="1" dirty="0">
                  <a:solidFill>
                    <a:schemeClr val="tx1"/>
                  </a:solidFill>
                </a:rPr>
                <a:t>cause-effect relationships, often in a natural setting</a:t>
              </a:r>
              <a:r>
                <a:rPr lang="en-US" sz="1600" dirty="0">
                  <a:solidFill>
                    <a:schemeClr val="tx1"/>
                  </a:solidFill>
                </a:rPr>
                <a:t>, without being able to control all variables and randomly allocate groups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Gleichschenkliges Dreieck 65">
              <a:extLst>
                <a:ext uri="{FF2B5EF4-FFF2-40B4-BE49-F238E27FC236}">
                  <a16:creationId xmlns:a16="http://schemas.microsoft.com/office/drawing/2014/main" id="{DE16FA71-544C-41C2-9EE6-1E3E8384B98C}"/>
                </a:ext>
              </a:extLst>
            </p:cNvPr>
            <p:cNvSpPr/>
            <p:nvPr/>
          </p:nvSpPr>
          <p:spPr>
            <a:xfrm rot="5400000">
              <a:off x="2660981" y="4514585"/>
              <a:ext cx="289249" cy="1119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B2CCFBE-D1F8-4B04-9736-CDB2AEEC16B7}"/>
              </a:ext>
            </a:extLst>
          </p:cNvPr>
          <p:cNvGrpSpPr/>
          <p:nvPr/>
        </p:nvGrpSpPr>
        <p:grpSpPr>
          <a:xfrm>
            <a:off x="1188816" y="5097687"/>
            <a:ext cx="8646968" cy="891166"/>
            <a:chOff x="852914" y="5301745"/>
            <a:chExt cx="8646968" cy="891166"/>
          </a:xfrm>
        </p:grpSpPr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55FBD4DE-2180-46A3-AF87-D0E834BCC573}"/>
                </a:ext>
              </a:extLst>
            </p:cNvPr>
            <p:cNvSpPr/>
            <p:nvPr/>
          </p:nvSpPr>
          <p:spPr>
            <a:xfrm>
              <a:off x="852914" y="5301745"/>
              <a:ext cx="1760583" cy="861176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Experimental </a:t>
              </a:r>
              <a:r>
                <a:rPr lang="de-DE" dirty="0" err="1"/>
                <a:t>research</a:t>
              </a:r>
              <a:endParaRPr lang="de-DE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94A2A667-3DD8-42A6-BF8C-4D859E2B6E68}"/>
                </a:ext>
              </a:extLst>
            </p:cNvPr>
            <p:cNvSpPr/>
            <p:nvPr/>
          </p:nvSpPr>
          <p:spPr>
            <a:xfrm>
              <a:off x="2901951" y="5331736"/>
              <a:ext cx="6597931" cy="861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Trying to determine </a:t>
              </a:r>
              <a:r>
                <a:rPr lang="en-US" sz="1600" b="1" dirty="0">
                  <a:solidFill>
                    <a:schemeClr val="tx1"/>
                  </a:solidFill>
                </a:rPr>
                <a:t>cause-effect relationships under controlled conditions 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in which all subjects are randomly assigned to different groups 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Gleichschenkliges Dreieck 66">
              <a:extLst>
                <a:ext uri="{FF2B5EF4-FFF2-40B4-BE49-F238E27FC236}">
                  <a16:creationId xmlns:a16="http://schemas.microsoft.com/office/drawing/2014/main" id="{F008256E-9F2E-456B-8E15-8E4C8C2F717D}"/>
                </a:ext>
              </a:extLst>
            </p:cNvPr>
            <p:cNvSpPr/>
            <p:nvPr/>
          </p:nvSpPr>
          <p:spPr>
            <a:xfrm rot="5400000">
              <a:off x="2613099" y="5691920"/>
              <a:ext cx="289249" cy="1119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2EA8427A-12C1-40C6-A6FB-C657A8748B4E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FEFE560-A044-452E-A302-EBAE84BE8F6C}"/>
              </a:ext>
            </a:extLst>
          </p:cNvPr>
          <p:cNvSpPr/>
          <p:nvPr/>
        </p:nvSpPr>
        <p:spPr>
          <a:xfrm>
            <a:off x="150702" y="298052"/>
            <a:ext cx="581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Types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quantitative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0C7CDDD-BCEB-455C-A1D2-8D1F89C08DE6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28974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B9AFF75-C3B2-4263-BA2D-32169CA83629}"/>
              </a:ext>
            </a:extLst>
          </p:cNvPr>
          <p:cNvSpPr/>
          <p:nvPr/>
        </p:nvSpPr>
        <p:spPr>
          <a:xfrm>
            <a:off x="1597643" y="2942912"/>
            <a:ext cx="1828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Interviews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D5902E9-AB72-4E69-9D76-6EC765F1BCE7}"/>
              </a:ext>
            </a:extLst>
          </p:cNvPr>
          <p:cNvSpPr/>
          <p:nvPr/>
        </p:nvSpPr>
        <p:spPr>
          <a:xfrm>
            <a:off x="3768029" y="2944185"/>
            <a:ext cx="1828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Focus </a:t>
            </a:r>
            <a:r>
              <a:rPr lang="de-DE" sz="2000" b="1" dirty="0" err="1">
                <a:solidFill>
                  <a:schemeClr val="tx1"/>
                </a:solidFill>
              </a:rPr>
              <a:t>groups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09330F9-7E38-4332-9DAD-B60971CA240E}"/>
              </a:ext>
            </a:extLst>
          </p:cNvPr>
          <p:cNvSpPr/>
          <p:nvPr/>
        </p:nvSpPr>
        <p:spPr>
          <a:xfrm>
            <a:off x="5938415" y="2942911"/>
            <a:ext cx="1828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tx1"/>
                </a:solidFill>
              </a:rPr>
              <a:t>Observations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539A3FA-DEB8-4A45-A2B6-31721DB663E5}"/>
              </a:ext>
            </a:extLst>
          </p:cNvPr>
          <p:cNvSpPr/>
          <p:nvPr/>
        </p:nvSpPr>
        <p:spPr>
          <a:xfrm>
            <a:off x="8108801" y="2942911"/>
            <a:ext cx="1828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tx1"/>
                </a:solidFill>
              </a:rPr>
              <a:t>Documents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97B373-12E1-4407-B7D3-AC326C1870FD}"/>
              </a:ext>
            </a:extLst>
          </p:cNvPr>
          <p:cNvSpPr txBox="1"/>
          <p:nvPr/>
        </p:nvSpPr>
        <p:spPr>
          <a:xfrm>
            <a:off x="8122299" y="3589242"/>
            <a:ext cx="1891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/>
              <a:t>text</a:t>
            </a:r>
            <a:r>
              <a:rPr lang="de-DE" sz="1600" i="1" dirty="0"/>
              <a:t>, </a:t>
            </a:r>
            <a:r>
              <a:rPr lang="de-DE" sz="1600" i="1" dirty="0" err="1"/>
              <a:t>pictures</a:t>
            </a:r>
            <a:r>
              <a:rPr lang="de-DE" sz="1600" i="1" dirty="0"/>
              <a:t>, </a:t>
            </a:r>
            <a:br>
              <a:rPr lang="de-DE" sz="1600" i="1" dirty="0"/>
            </a:br>
            <a:r>
              <a:rPr lang="de-DE" sz="1600" i="1" dirty="0" err="1"/>
              <a:t>audio</a:t>
            </a:r>
            <a:r>
              <a:rPr lang="de-DE" sz="1600" i="1" dirty="0"/>
              <a:t>, </a:t>
            </a:r>
            <a:r>
              <a:rPr lang="de-DE" sz="1600" i="1" dirty="0" err="1"/>
              <a:t>video</a:t>
            </a:r>
            <a:r>
              <a:rPr lang="de-DE" sz="1600" i="1" dirty="0"/>
              <a:t>;</a:t>
            </a:r>
          </a:p>
          <a:p>
            <a:pPr algn="ctr"/>
            <a:r>
              <a:rPr lang="de-DE" sz="1600" i="1" dirty="0"/>
              <a:t>e.g. annual </a:t>
            </a:r>
            <a:r>
              <a:rPr lang="de-DE" sz="1600" i="1" dirty="0" err="1"/>
              <a:t>reports</a:t>
            </a:r>
            <a:r>
              <a:rPr lang="de-DE" sz="1600" i="1" dirty="0"/>
              <a:t>,</a:t>
            </a:r>
            <a:br>
              <a:rPr lang="de-DE" sz="1600" i="1" dirty="0"/>
            </a:br>
            <a:r>
              <a:rPr lang="de-DE" sz="1600" i="1" dirty="0"/>
              <a:t>social </a:t>
            </a:r>
            <a:r>
              <a:rPr lang="de-DE" sz="1600" i="1" dirty="0" err="1"/>
              <a:t>media</a:t>
            </a:r>
            <a:r>
              <a:rPr lang="de-DE" sz="1600" i="1" dirty="0"/>
              <a:t> </a:t>
            </a:r>
            <a:r>
              <a:rPr lang="de-DE" sz="1600" i="1" dirty="0" err="1"/>
              <a:t>posts</a:t>
            </a:r>
            <a:r>
              <a:rPr lang="de-DE" sz="1600" i="1" dirty="0"/>
              <a:t> …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65448D3-BA2C-45BA-8309-C229113D7EB1}"/>
              </a:ext>
            </a:extLst>
          </p:cNvPr>
          <p:cNvSpPr txBox="1"/>
          <p:nvPr/>
        </p:nvSpPr>
        <p:spPr>
          <a:xfrm>
            <a:off x="6329563" y="3589242"/>
            <a:ext cx="10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/>
              <a:t>including</a:t>
            </a:r>
            <a:endParaRPr lang="de-DE" sz="1600" i="1" dirty="0"/>
          </a:p>
          <a:p>
            <a:pPr algn="ctr"/>
            <a:r>
              <a:rPr lang="de-DE" sz="1600" i="1" dirty="0" err="1"/>
              <a:t>field</a:t>
            </a:r>
            <a:r>
              <a:rPr lang="de-DE" sz="1600" i="1" dirty="0"/>
              <a:t> </a:t>
            </a:r>
            <a:r>
              <a:rPr lang="de-DE" sz="1600" i="1" dirty="0" err="1"/>
              <a:t>notes</a:t>
            </a:r>
            <a:endParaRPr lang="de-DE" sz="1600" i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D5C32B3-4B2B-42C0-B4F2-C18BFB923594}"/>
              </a:ext>
            </a:extLst>
          </p:cNvPr>
          <p:cNvSpPr txBox="1"/>
          <p:nvPr/>
        </p:nvSpPr>
        <p:spPr>
          <a:xfrm>
            <a:off x="3905613" y="3589242"/>
            <a:ext cx="15536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/>
              <a:t>small</a:t>
            </a:r>
            <a:r>
              <a:rPr lang="de-DE" sz="1600" i="1" dirty="0"/>
              <a:t> </a:t>
            </a:r>
            <a:r>
              <a:rPr lang="de-DE" sz="1600" i="1" dirty="0" err="1"/>
              <a:t>groups</a:t>
            </a:r>
            <a:br>
              <a:rPr lang="de-DE" sz="1600" i="1" dirty="0"/>
            </a:br>
            <a:r>
              <a:rPr lang="de-DE" sz="1600" i="1" dirty="0" err="1"/>
              <a:t>sharing</a:t>
            </a:r>
            <a:r>
              <a:rPr lang="de-DE" sz="1600" i="1" dirty="0"/>
              <a:t> </a:t>
            </a:r>
            <a:r>
              <a:rPr lang="de-DE" sz="1600" i="1" dirty="0" err="1"/>
              <a:t>opinions</a:t>
            </a:r>
            <a:br>
              <a:rPr lang="de-DE" sz="1600" i="1" dirty="0"/>
            </a:br>
            <a:r>
              <a:rPr lang="de-DE" sz="1600" i="1" dirty="0"/>
              <a:t>in a </a:t>
            </a:r>
            <a:r>
              <a:rPr lang="de-DE" sz="1600" i="1" dirty="0" err="1"/>
              <a:t>moderated</a:t>
            </a:r>
            <a:endParaRPr lang="de-DE" sz="1600" i="1" dirty="0"/>
          </a:p>
          <a:p>
            <a:pPr algn="ctr"/>
            <a:r>
              <a:rPr lang="de-DE" sz="1600" i="1" dirty="0" err="1"/>
              <a:t>setting</a:t>
            </a:r>
            <a:endParaRPr lang="de-DE" sz="1600" i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8491A78-39B7-4F7F-A920-511FE3DB3CCC}"/>
              </a:ext>
            </a:extLst>
          </p:cNvPr>
          <p:cNvSpPr txBox="1"/>
          <p:nvPr/>
        </p:nvSpPr>
        <p:spPr>
          <a:xfrm>
            <a:off x="1799974" y="3635408"/>
            <a:ext cx="1444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experts</a:t>
            </a:r>
            <a:br>
              <a:rPr lang="de-DE" sz="1600" i="1" dirty="0"/>
            </a:br>
            <a:r>
              <a:rPr lang="de-DE" sz="1600" i="1" dirty="0" err="1"/>
              <a:t>or</a:t>
            </a:r>
            <a:r>
              <a:rPr lang="de-DE" sz="1600" i="1" dirty="0"/>
              <a:t> </a:t>
            </a:r>
            <a:r>
              <a:rPr lang="de-DE" sz="1600" i="1" dirty="0" err="1"/>
              <a:t>members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</a:t>
            </a:r>
            <a:br>
              <a:rPr lang="de-DE" sz="1600" i="1" dirty="0"/>
            </a:br>
            <a:r>
              <a:rPr lang="de-DE" sz="1600" i="1" dirty="0" err="1"/>
              <a:t>the</a:t>
            </a:r>
            <a:r>
              <a:rPr lang="de-DE" sz="1600" i="1" dirty="0"/>
              <a:t> </a:t>
            </a:r>
            <a:r>
              <a:rPr lang="de-DE" sz="1600" i="1" dirty="0" err="1"/>
              <a:t>group</a:t>
            </a:r>
            <a:r>
              <a:rPr lang="de-DE" sz="1600" i="1" dirty="0"/>
              <a:t> </a:t>
            </a:r>
            <a:r>
              <a:rPr lang="de-DE" sz="1600" i="1" dirty="0" err="1"/>
              <a:t>you</a:t>
            </a:r>
            <a:br>
              <a:rPr lang="de-DE" sz="1600" i="1" dirty="0"/>
            </a:br>
            <a:r>
              <a:rPr lang="de-DE" sz="1600" i="1" dirty="0" err="1"/>
              <a:t>intend</a:t>
            </a:r>
            <a:r>
              <a:rPr lang="de-DE" sz="1600" i="1" dirty="0"/>
              <a:t> </a:t>
            </a:r>
            <a:r>
              <a:rPr lang="de-DE" sz="1600" i="1" dirty="0" err="1"/>
              <a:t>to</a:t>
            </a:r>
            <a:r>
              <a:rPr lang="de-DE" sz="1600" i="1" dirty="0"/>
              <a:t> </a:t>
            </a:r>
            <a:r>
              <a:rPr lang="de-DE" sz="1600" i="1" dirty="0" err="1"/>
              <a:t>study</a:t>
            </a:r>
            <a:endParaRPr lang="de-DE" sz="1600" i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38F8E7-23C7-4B24-8C53-B343BF597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0" y="1588529"/>
            <a:ext cx="1263096" cy="12790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2AD5065-A4E9-4ECB-A22C-A2783C359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4" y="1746699"/>
            <a:ext cx="1264389" cy="112808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B7F0164-A1DD-47DF-B4CE-CE8BDABD1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60" y="1806464"/>
            <a:ext cx="833879" cy="106831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E1F27F4-A153-4E10-BF5B-98F7AC761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5" y="1892793"/>
            <a:ext cx="1228120" cy="930685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4992544A-7973-41A6-A6CD-F8964788C51E}"/>
              </a:ext>
            </a:extLst>
          </p:cNvPr>
          <p:cNvSpPr txBox="1"/>
          <p:nvPr/>
        </p:nvSpPr>
        <p:spPr>
          <a:xfrm>
            <a:off x="357181" y="6629537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3488447-A687-49D2-B7E4-28E7F39A00CB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080CEE1-F4E7-4E12-9399-199E942F6FAB}"/>
              </a:ext>
            </a:extLst>
          </p:cNvPr>
          <p:cNvSpPr/>
          <p:nvPr/>
        </p:nvSpPr>
        <p:spPr>
          <a:xfrm>
            <a:off x="150702" y="298052"/>
            <a:ext cx="8952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Selected </a:t>
            </a:r>
            <a:r>
              <a:rPr lang="de-DE" sz="3600" dirty="0" err="1">
                <a:solidFill>
                  <a:schemeClr val="bg1"/>
                </a:solidFill>
              </a:rPr>
              <a:t>data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sources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6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70B13D-ED9F-4661-B888-E7E341DA0D46}"/>
              </a:ext>
            </a:extLst>
          </p:cNvPr>
          <p:cNvGrpSpPr/>
          <p:nvPr/>
        </p:nvGrpSpPr>
        <p:grpSpPr>
          <a:xfrm>
            <a:off x="1342110" y="1484372"/>
            <a:ext cx="8884241" cy="701042"/>
            <a:chOff x="651644" y="1782425"/>
            <a:chExt cx="8884241" cy="70104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00428119-DE9E-472F-825A-D0158466FB7E}"/>
                </a:ext>
              </a:extLst>
            </p:cNvPr>
            <p:cNvSpPr/>
            <p:nvPr/>
          </p:nvSpPr>
          <p:spPr>
            <a:xfrm>
              <a:off x="2937954" y="1782426"/>
              <a:ext cx="6597931" cy="701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Describing certain experiences from the perspective of those who are experiencing it 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922B2AB6-1559-485C-B91E-C210589E66A5}"/>
                </a:ext>
              </a:extLst>
            </p:cNvPr>
            <p:cNvSpPr/>
            <p:nvPr/>
          </p:nvSpPr>
          <p:spPr>
            <a:xfrm>
              <a:off x="651644" y="1782425"/>
              <a:ext cx="1977330" cy="701042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Phenomenology</a:t>
              </a:r>
              <a:endParaRPr lang="de-DE" dirty="0"/>
            </a:p>
          </p:txBody>
        </p:sp>
        <p:sp>
          <p:nvSpPr>
            <p:cNvPr id="41" name="Gleichschenkliges Dreieck 40">
              <a:extLst>
                <a:ext uri="{FF2B5EF4-FFF2-40B4-BE49-F238E27FC236}">
                  <a16:creationId xmlns:a16="http://schemas.microsoft.com/office/drawing/2014/main" id="{CA35B1FC-A3D8-4CF8-A2DE-8705D8B6FFE7}"/>
                </a:ext>
              </a:extLst>
            </p:cNvPr>
            <p:cNvSpPr/>
            <p:nvPr/>
          </p:nvSpPr>
          <p:spPr>
            <a:xfrm rot="5400000">
              <a:off x="2688855" y="2129931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839D160-49CE-4ABD-A2F8-A7E060F38A10}"/>
              </a:ext>
            </a:extLst>
          </p:cNvPr>
          <p:cNvGrpSpPr/>
          <p:nvPr/>
        </p:nvGrpSpPr>
        <p:grpSpPr>
          <a:xfrm>
            <a:off x="1342108" y="2282032"/>
            <a:ext cx="8884243" cy="713178"/>
            <a:chOff x="651642" y="2580085"/>
            <a:chExt cx="8884243" cy="713178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0ED7ADEF-1D30-4290-85AE-3B7ED520A763}"/>
                </a:ext>
              </a:extLst>
            </p:cNvPr>
            <p:cNvSpPr/>
            <p:nvPr/>
          </p:nvSpPr>
          <p:spPr>
            <a:xfrm>
              <a:off x="651642" y="2580085"/>
              <a:ext cx="1977330" cy="701042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Grounded</a:t>
              </a:r>
              <a:r>
                <a:rPr lang="de-DE" b="1" dirty="0"/>
                <a:t> </a:t>
              </a:r>
            </a:p>
            <a:p>
              <a:pPr algn="ctr"/>
              <a:r>
                <a:rPr lang="de-DE" b="1" dirty="0" err="1"/>
                <a:t>theory</a:t>
              </a:r>
              <a:endParaRPr lang="de-DE" dirty="0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8547B930-6BC9-4B00-BA41-5BBF9AE03B8C}"/>
                </a:ext>
              </a:extLst>
            </p:cNvPr>
            <p:cNvSpPr/>
            <p:nvPr/>
          </p:nvSpPr>
          <p:spPr>
            <a:xfrm>
              <a:off x="2937954" y="2592222"/>
              <a:ext cx="6597931" cy="701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Collecting data about a phenomenon, and without preconceived theories trying to find patterns, concepts and theories that emerge from the data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Gleichschenkliges Dreieck 41">
              <a:extLst>
                <a:ext uri="{FF2B5EF4-FFF2-40B4-BE49-F238E27FC236}">
                  <a16:creationId xmlns:a16="http://schemas.microsoft.com/office/drawing/2014/main" id="{6B2D6D6C-07D2-46EA-BE71-658CA127C14C}"/>
                </a:ext>
              </a:extLst>
            </p:cNvPr>
            <p:cNvSpPr/>
            <p:nvPr/>
          </p:nvSpPr>
          <p:spPr>
            <a:xfrm rot="5400000">
              <a:off x="2687665" y="2926608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127D3C3-9613-4B37-A9C8-5F49881B59F8}"/>
              </a:ext>
            </a:extLst>
          </p:cNvPr>
          <p:cNvGrpSpPr/>
          <p:nvPr/>
        </p:nvGrpSpPr>
        <p:grpSpPr>
          <a:xfrm>
            <a:off x="1342110" y="3079692"/>
            <a:ext cx="8884241" cy="701042"/>
            <a:chOff x="651644" y="3377745"/>
            <a:chExt cx="8884241" cy="701042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0074DD01-E7B2-4EB2-B040-B7EB53E772D9}"/>
                </a:ext>
              </a:extLst>
            </p:cNvPr>
            <p:cNvSpPr/>
            <p:nvPr/>
          </p:nvSpPr>
          <p:spPr>
            <a:xfrm>
              <a:off x="2937954" y="3377746"/>
              <a:ext cx="6597931" cy="701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Trying to understand the characteristics of the culture of a certain group of people (usually through becoming a participant)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62C2ADF2-4592-49D3-9CF9-280CE824D3E0}"/>
                </a:ext>
              </a:extLst>
            </p:cNvPr>
            <p:cNvSpPr/>
            <p:nvPr/>
          </p:nvSpPr>
          <p:spPr>
            <a:xfrm>
              <a:off x="651644" y="3377745"/>
              <a:ext cx="1977330" cy="701042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Ethnography</a:t>
              </a:r>
              <a:endParaRPr lang="de-DE" dirty="0"/>
            </a:p>
          </p:txBody>
        </p:sp>
        <p:sp>
          <p:nvSpPr>
            <p:cNvPr id="52" name="Gleichschenkliges Dreieck 51">
              <a:extLst>
                <a:ext uri="{FF2B5EF4-FFF2-40B4-BE49-F238E27FC236}">
                  <a16:creationId xmlns:a16="http://schemas.microsoft.com/office/drawing/2014/main" id="{9E998647-6D14-4558-A539-D47961525822}"/>
                </a:ext>
              </a:extLst>
            </p:cNvPr>
            <p:cNvSpPr/>
            <p:nvPr/>
          </p:nvSpPr>
          <p:spPr>
            <a:xfrm rot="5400000">
              <a:off x="2688855" y="3725251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28AB433-7DC4-4576-A813-7BDDDD651150}"/>
              </a:ext>
            </a:extLst>
          </p:cNvPr>
          <p:cNvGrpSpPr/>
          <p:nvPr/>
        </p:nvGrpSpPr>
        <p:grpSpPr>
          <a:xfrm>
            <a:off x="1342108" y="3877352"/>
            <a:ext cx="8884243" cy="713178"/>
            <a:chOff x="651642" y="4175405"/>
            <a:chExt cx="8884243" cy="713178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DE4F9238-D465-4042-8F3F-FA0441AD16E5}"/>
                </a:ext>
              </a:extLst>
            </p:cNvPr>
            <p:cNvSpPr/>
            <p:nvPr/>
          </p:nvSpPr>
          <p:spPr>
            <a:xfrm>
              <a:off x="651642" y="4175405"/>
              <a:ext cx="1977330" cy="701042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Case </a:t>
              </a:r>
              <a:r>
                <a:rPr lang="de-DE" b="1" dirty="0" err="1"/>
                <a:t>study</a:t>
              </a:r>
              <a:r>
                <a:rPr lang="de-DE" b="1" dirty="0"/>
                <a:t> </a:t>
              </a:r>
              <a:r>
                <a:rPr lang="de-DE" b="1" dirty="0" err="1"/>
                <a:t>research</a:t>
              </a:r>
              <a:endParaRPr lang="de-DE" dirty="0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D5C22551-6A47-4BFA-8B8C-DFE751FE56BD}"/>
                </a:ext>
              </a:extLst>
            </p:cNvPr>
            <p:cNvSpPr/>
            <p:nvPr/>
          </p:nvSpPr>
          <p:spPr>
            <a:xfrm>
              <a:off x="2937954" y="4187542"/>
              <a:ext cx="6597931" cy="701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An in-depth study of one person, event, process, group, or organization in a real-world context (usually based on different sources); multiple case study designs in which several cases are observed are possible, too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Gleichschenkliges Dreieck 53">
              <a:extLst>
                <a:ext uri="{FF2B5EF4-FFF2-40B4-BE49-F238E27FC236}">
                  <a16:creationId xmlns:a16="http://schemas.microsoft.com/office/drawing/2014/main" id="{19A00F10-60F3-4F60-AFB6-60CE78062DBB}"/>
                </a:ext>
              </a:extLst>
            </p:cNvPr>
            <p:cNvSpPr/>
            <p:nvPr/>
          </p:nvSpPr>
          <p:spPr>
            <a:xfrm rot="5400000">
              <a:off x="2687665" y="4521928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87B6F00-3848-421A-A44F-71D4F42A2853}"/>
              </a:ext>
            </a:extLst>
          </p:cNvPr>
          <p:cNvGrpSpPr/>
          <p:nvPr/>
        </p:nvGrpSpPr>
        <p:grpSpPr>
          <a:xfrm>
            <a:off x="1342108" y="4664114"/>
            <a:ext cx="8884241" cy="701042"/>
            <a:chOff x="651642" y="4962167"/>
            <a:chExt cx="8884241" cy="70104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AC2D15F6-5DF1-4941-8070-A2E28B088883}"/>
                </a:ext>
              </a:extLst>
            </p:cNvPr>
            <p:cNvSpPr/>
            <p:nvPr/>
          </p:nvSpPr>
          <p:spPr>
            <a:xfrm>
              <a:off x="2937952" y="4962168"/>
              <a:ext cx="6597931" cy="701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 systematic analysis of the type and frequency of use of certain contents in documents (e.g. texts, pictures, audio or video files) 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3CFCCD05-7742-4CB5-BAD8-A04BBFC1D12A}"/>
                </a:ext>
              </a:extLst>
            </p:cNvPr>
            <p:cNvSpPr/>
            <p:nvPr/>
          </p:nvSpPr>
          <p:spPr>
            <a:xfrm>
              <a:off x="651642" y="4962167"/>
              <a:ext cx="1977330" cy="701042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Content </a:t>
              </a:r>
            </a:p>
            <a:p>
              <a:pPr algn="ctr"/>
              <a:r>
                <a:rPr lang="de-DE" b="1" dirty="0" err="1"/>
                <a:t>analysis</a:t>
              </a:r>
              <a:endParaRPr lang="de-DE" dirty="0"/>
            </a:p>
          </p:txBody>
        </p:sp>
        <p:sp>
          <p:nvSpPr>
            <p:cNvPr id="59" name="Gleichschenkliges Dreieck 58">
              <a:extLst>
                <a:ext uri="{FF2B5EF4-FFF2-40B4-BE49-F238E27FC236}">
                  <a16:creationId xmlns:a16="http://schemas.microsoft.com/office/drawing/2014/main" id="{3B0B87EF-5D62-413F-9E4C-34F294C7973D}"/>
                </a:ext>
              </a:extLst>
            </p:cNvPr>
            <p:cNvSpPr/>
            <p:nvPr/>
          </p:nvSpPr>
          <p:spPr>
            <a:xfrm rot="5400000">
              <a:off x="2688853" y="5309673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CE6B654-C5FA-4785-8C19-DAE72D142A12}"/>
              </a:ext>
            </a:extLst>
          </p:cNvPr>
          <p:cNvGrpSpPr/>
          <p:nvPr/>
        </p:nvGrpSpPr>
        <p:grpSpPr>
          <a:xfrm>
            <a:off x="1342106" y="5461774"/>
            <a:ext cx="8884243" cy="713178"/>
            <a:chOff x="651640" y="5759827"/>
            <a:chExt cx="8884243" cy="713178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D5B3DCAC-9278-49BC-8EBC-D0EF0C754A51}"/>
                </a:ext>
              </a:extLst>
            </p:cNvPr>
            <p:cNvSpPr/>
            <p:nvPr/>
          </p:nvSpPr>
          <p:spPr>
            <a:xfrm>
              <a:off x="651640" y="5759827"/>
              <a:ext cx="1977330" cy="701042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Historical </a:t>
              </a:r>
              <a:br>
                <a:rPr lang="de-DE" b="1" dirty="0"/>
              </a:br>
              <a:r>
                <a:rPr lang="de-DE" b="1" dirty="0" err="1"/>
                <a:t>analysis</a:t>
              </a:r>
              <a:endParaRPr lang="de-DE" dirty="0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06429975-A1C5-4E0F-A391-D91AE8C0DE41}"/>
                </a:ext>
              </a:extLst>
            </p:cNvPr>
            <p:cNvSpPr/>
            <p:nvPr/>
          </p:nvSpPr>
          <p:spPr>
            <a:xfrm>
              <a:off x="2937952" y="5771964"/>
              <a:ext cx="6597931" cy="701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Describing events that happened in the past and trying to draw conclusions about their causes, as well as about effects on the present (and potentially also for the future)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Gleichschenkliges Dreieck 59">
              <a:extLst>
                <a:ext uri="{FF2B5EF4-FFF2-40B4-BE49-F238E27FC236}">
                  <a16:creationId xmlns:a16="http://schemas.microsoft.com/office/drawing/2014/main" id="{7F0C12FF-D328-4C4D-B818-0C4ACA8DAF8E}"/>
                </a:ext>
              </a:extLst>
            </p:cNvPr>
            <p:cNvSpPr/>
            <p:nvPr/>
          </p:nvSpPr>
          <p:spPr>
            <a:xfrm rot="5400000">
              <a:off x="2687663" y="6106350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A3266CA2-2B70-46F9-8CFD-89E15DC0B00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0E506A0-B965-4F55-9AF4-6EA0D1294ADF}"/>
              </a:ext>
            </a:extLst>
          </p:cNvPr>
          <p:cNvSpPr/>
          <p:nvPr/>
        </p:nvSpPr>
        <p:spPr>
          <a:xfrm>
            <a:off x="150702" y="298052"/>
            <a:ext cx="717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Selected </a:t>
            </a:r>
            <a:r>
              <a:rPr lang="de-DE" sz="3600" dirty="0" err="1">
                <a:solidFill>
                  <a:schemeClr val="bg1"/>
                </a:solidFill>
              </a:rPr>
              <a:t>types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F73ED37-7238-4A27-8367-79738646292C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16681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FC0202-8613-40F1-BC18-64EEDB7CD1D6}"/>
              </a:ext>
            </a:extLst>
          </p:cNvPr>
          <p:cNvGrpSpPr/>
          <p:nvPr/>
        </p:nvGrpSpPr>
        <p:grpSpPr>
          <a:xfrm>
            <a:off x="599753" y="1857984"/>
            <a:ext cx="3466571" cy="2172294"/>
            <a:chOff x="590422" y="2135303"/>
            <a:chExt cx="3466571" cy="2172294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26072A0-0EC8-4C80-9EA7-11A817646633}"/>
                </a:ext>
              </a:extLst>
            </p:cNvPr>
            <p:cNvSpPr/>
            <p:nvPr/>
          </p:nvSpPr>
          <p:spPr>
            <a:xfrm>
              <a:off x="590422" y="2135303"/>
              <a:ext cx="3466571" cy="8828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Best fit </a:t>
              </a:r>
              <a:r>
                <a:rPr lang="de-DE" dirty="0" err="1">
                  <a:solidFill>
                    <a:schemeClr val="tx1"/>
                  </a:solidFill>
                </a:rPr>
                <a:t>for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answering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your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research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question</a:t>
              </a:r>
              <a:r>
                <a:rPr lang="de-DE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5" name="Gleichschenkliges Dreieck 34">
              <a:extLst>
                <a:ext uri="{FF2B5EF4-FFF2-40B4-BE49-F238E27FC236}">
                  <a16:creationId xmlns:a16="http://schemas.microsoft.com/office/drawing/2014/main" id="{169918E7-21EC-4839-919A-42D24FD4B975}"/>
                </a:ext>
              </a:extLst>
            </p:cNvPr>
            <p:cNvSpPr/>
            <p:nvPr/>
          </p:nvSpPr>
          <p:spPr>
            <a:xfrm rot="10800000">
              <a:off x="2205974" y="3145027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C4C1CB5-D91B-4557-AD75-76CDC45732B0}"/>
                </a:ext>
              </a:extLst>
            </p:cNvPr>
            <p:cNvSpPr txBox="1"/>
            <p:nvPr/>
          </p:nvSpPr>
          <p:spPr>
            <a:xfrm>
              <a:off x="799089" y="3384267"/>
              <a:ext cx="30492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i="1" dirty="0" err="1"/>
                <a:t>What</a:t>
              </a:r>
              <a:r>
                <a:rPr lang="de-DE" i="1" dirty="0"/>
                <a:t> </a:t>
              </a:r>
              <a:r>
                <a:rPr lang="de-DE" i="1" dirty="0" err="1"/>
                <a:t>are</a:t>
              </a:r>
              <a:r>
                <a:rPr lang="de-DE" i="1" dirty="0"/>
                <a:t> </a:t>
              </a:r>
              <a:r>
                <a:rPr lang="de-DE" i="1" dirty="0" err="1"/>
                <a:t>your</a:t>
              </a:r>
              <a:r>
                <a:rPr lang="de-DE" i="1" dirty="0"/>
                <a:t> </a:t>
              </a:r>
              <a:r>
                <a:rPr lang="de-DE" i="1" dirty="0" err="1"/>
                <a:t>research</a:t>
              </a:r>
              <a:r>
                <a:rPr lang="de-DE" i="1" dirty="0"/>
                <a:t> </a:t>
              </a:r>
              <a:r>
                <a:rPr lang="de-DE" i="1" dirty="0" err="1"/>
                <a:t>goals</a:t>
              </a:r>
              <a:r>
                <a:rPr lang="de-DE" i="1" dirty="0"/>
                <a:t>?</a:t>
              </a:r>
            </a:p>
            <a:p>
              <a:pPr algn="ctr"/>
              <a:r>
                <a:rPr lang="de-DE" i="1" dirty="0"/>
                <a:t>(</a:t>
              </a:r>
              <a:r>
                <a:rPr lang="de-DE" i="1" dirty="0" err="1"/>
                <a:t>testing</a:t>
              </a:r>
              <a:r>
                <a:rPr lang="de-DE" i="1" dirty="0"/>
                <a:t> </a:t>
              </a:r>
              <a:r>
                <a:rPr lang="de-DE" i="1" dirty="0" err="1"/>
                <a:t>hypotheses</a:t>
              </a:r>
              <a:r>
                <a:rPr lang="de-DE" i="1" dirty="0"/>
                <a:t> vs.</a:t>
              </a:r>
              <a:br>
                <a:rPr lang="de-DE" i="1" dirty="0"/>
              </a:br>
              <a:r>
                <a:rPr lang="de-DE" i="1" dirty="0" err="1"/>
                <a:t>exploratory</a:t>
              </a:r>
              <a:r>
                <a:rPr lang="de-DE" i="1" dirty="0"/>
                <a:t> </a:t>
              </a:r>
              <a:r>
                <a:rPr lang="de-DE" i="1" dirty="0" err="1"/>
                <a:t>research</a:t>
              </a:r>
              <a:r>
                <a:rPr lang="de-DE" i="1" dirty="0"/>
                <a:t>)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6BDABBE-9941-44EC-B1AE-75920286DC86}"/>
              </a:ext>
            </a:extLst>
          </p:cNvPr>
          <p:cNvGrpSpPr/>
          <p:nvPr/>
        </p:nvGrpSpPr>
        <p:grpSpPr>
          <a:xfrm>
            <a:off x="4220567" y="1857983"/>
            <a:ext cx="3466571" cy="1895296"/>
            <a:chOff x="4211236" y="2135302"/>
            <a:chExt cx="3466571" cy="1895296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C55F660-7AB3-4DF3-9F1F-0B44ED9FD514}"/>
                </a:ext>
              </a:extLst>
            </p:cNvPr>
            <p:cNvSpPr/>
            <p:nvPr/>
          </p:nvSpPr>
          <p:spPr>
            <a:xfrm>
              <a:off x="4211236" y="2135302"/>
              <a:ext cx="3466571" cy="8828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“</a:t>
              </a:r>
              <a:r>
                <a:rPr lang="de-DE" dirty="0" err="1">
                  <a:solidFill>
                    <a:schemeClr val="tx1"/>
                  </a:solidFill>
                </a:rPr>
                <a:t>Norms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of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discipline</a:t>
              </a:r>
              <a:r>
                <a:rPr lang="de-DE" dirty="0">
                  <a:solidFill>
                    <a:schemeClr val="tx1"/>
                  </a:solidFill>
                </a:rPr>
                <a:t>” &amp;</a:t>
              </a:r>
            </a:p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expectations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of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advisor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Gleichschenkliges Dreieck 38">
              <a:extLst>
                <a:ext uri="{FF2B5EF4-FFF2-40B4-BE49-F238E27FC236}">
                  <a16:creationId xmlns:a16="http://schemas.microsoft.com/office/drawing/2014/main" id="{8C6952D2-9FB0-4219-81FF-982F16AB0EDD}"/>
                </a:ext>
              </a:extLst>
            </p:cNvPr>
            <p:cNvSpPr/>
            <p:nvPr/>
          </p:nvSpPr>
          <p:spPr>
            <a:xfrm rot="10800000">
              <a:off x="5895009" y="3088835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96F1750-3B93-40E9-8D8E-B63AB88557BE}"/>
                </a:ext>
              </a:extLst>
            </p:cNvPr>
            <p:cNvSpPr txBox="1"/>
            <p:nvPr/>
          </p:nvSpPr>
          <p:spPr>
            <a:xfrm>
              <a:off x="4968225" y="3384267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i="1" dirty="0"/>
                <a:t>Check </a:t>
              </a:r>
              <a:r>
                <a:rPr lang="de-DE" i="1" dirty="0" err="1"/>
                <a:t>prior</a:t>
              </a:r>
              <a:r>
                <a:rPr lang="de-DE" i="1" dirty="0"/>
                <a:t> </a:t>
              </a:r>
              <a:r>
                <a:rPr lang="de-DE" i="1" dirty="0" err="1"/>
                <a:t>research</a:t>
              </a:r>
              <a:br>
                <a:rPr lang="de-DE" i="1" dirty="0"/>
              </a:br>
              <a:r>
                <a:rPr lang="de-DE" i="1" dirty="0"/>
                <a:t>in </a:t>
              </a:r>
              <a:r>
                <a:rPr lang="de-DE" i="1" dirty="0" err="1"/>
                <a:t>the</a:t>
              </a:r>
              <a:r>
                <a:rPr lang="de-DE" i="1" dirty="0"/>
                <a:t> </a:t>
              </a:r>
              <a:r>
                <a:rPr lang="de-DE" i="1" dirty="0" err="1"/>
                <a:t>field</a:t>
              </a:r>
              <a:endParaRPr lang="de-DE" i="1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D7969AF-E708-47F8-8A52-33FF2D7A03B9}"/>
              </a:ext>
            </a:extLst>
          </p:cNvPr>
          <p:cNvGrpSpPr/>
          <p:nvPr/>
        </p:nvGrpSpPr>
        <p:grpSpPr>
          <a:xfrm>
            <a:off x="7999036" y="1857983"/>
            <a:ext cx="3466571" cy="2166193"/>
            <a:chOff x="7989705" y="2135302"/>
            <a:chExt cx="3466571" cy="2166193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2233E12-B843-49AE-92F6-831FF3228FF8}"/>
                </a:ext>
              </a:extLst>
            </p:cNvPr>
            <p:cNvSpPr/>
            <p:nvPr/>
          </p:nvSpPr>
          <p:spPr>
            <a:xfrm>
              <a:off x="7989705" y="2135302"/>
              <a:ext cx="3466571" cy="8828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What’s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practical</a:t>
              </a:r>
              <a:r>
                <a:rPr lang="de-DE" b="1" dirty="0">
                  <a:solidFill>
                    <a:schemeClr val="tx1"/>
                  </a:solidFill>
                </a:rPr>
                <a:t> &amp; </a:t>
              </a:r>
              <a:r>
                <a:rPr lang="de-DE" b="1" dirty="0" err="1">
                  <a:solidFill>
                    <a:schemeClr val="tx1"/>
                  </a:solidFill>
                </a:rPr>
                <a:t>feasible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Gleichschenkliges Dreieck 39">
              <a:extLst>
                <a:ext uri="{FF2B5EF4-FFF2-40B4-BE49-F238E27FC236}">
                  <a16:creationId xmlns:a16="http://schemas.microsoft.com/office/drawing/2014/main" id="{A222B2AA-C20F-4C4C-940A-A42D71B7EBD6}"/>
                </a:ext>
              </a:extLst>
            </p:cNvPr>
            <p:cNvSpPr/>
            <p:nvPr/>
          </p:nvSpPr>
          <p:spPr>
            <a:xfrm rot="10800000">
              <a:off x="9673382" y="3088835"/>
              <a:ext cx="235466" cy="11238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FD9CAB2-239F-4B10-8D9E-6DD9CBB23A38}"/>
                </a:ext>
              </a:extLst>
            </p:cNvPr>
            <p:cNvSpPr txBox="1"/>
            <p:nvPr/>
          </p:nvSpPr>
          <p:spPr>
            <a:xfrm>
              <a:off x="8640736" y="3378165"/>
              <a:ext cx="23007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i="1" dirty="0"/>
                <a:t>Access </a:t>
              </a:r>
              <a:r>
                <a:rPr lang="de-DE" b="1" i="1" dirty="0" err="1"/>
                <a:t>to</a:t>
              </a:r>
              <a:r>
                <a:rPr lang="de-DE" b="1" i="1" dirty="0"/>
                <a:t> </a:t>
              </a:r>
              <a:r>
                <a:rPr lang="de-DE" b="1" i="1" dirty="0" err="1"/>
                <a:t>data</a:t>
              </a:r>
              <a:r>
                <a:rPr lang="de-DE" i="1" dirty="0"/>
                <a:t>,</a:t>
              </a:r>
            </a:p>
            <a:p>
              <a:pPr algn="ctr"/>
              <a:r>
                <a:rPr lang="de-DE" i="1" dirty="0"/>
                <a:t>time &amp; </a:t>
              </a:r>
              <a:r>
                <a:rPr lang="de-DE" i="1" dirty="0" err="1"/>
                <a:t>money</a:t>
              </a:r>
              <a:r>
                <a:rPr lang="de-DE" i="1" dirty="0"/>
                <a:t> </a:t>
              </a:r>
              <a:r>
                <a:rPr lang="de-DE" i="1" dirty="0" err="1"/>
                <a:t>needed</a:t>
              </a:r>
              <a:r>
                <a:rPr lang="de-DE" i="1" dirty="0"/>
                <a:t>,</a:t>
              </a:r>
            </a:p>
            <a:p>
              <a:pPr algn="ctr"/>
              <a:r>
                <a:rPr lang="de-DE" i="1" dirty="0" err="1"/>
                <a:t>research</a:t>
              </a:r>
              <a:r>
                <a:rPr lang="de-DE" i="1" dirty="0"/>
                <a:t> </a:t>
              </a:r>
              <a:r>
                <a:rPr lang="de-DE" i="1" dirty="0" err="1"/>
                <a:t>skills</a:t>
              </a:r>
              <a:r>
                <a:rPr lang="de-DE" i="1" dirty="0"/>
                <a:t> </a:t>
              </a:r>
              <a:r>
                <a:rPr lang="de-DE" i="1" dirty="0" err="1"/>
                <a:t>needed</a:t>
              </a:r>
              <a:endParaRPr lang="de-DE" i="1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215721D-9FA1-4CBB-85BC-F5503F149BD4}"/>
              </a:ext>
            </a:extLst>
          </p:cNvPr>
          <p:cNvGrpSpPr/>
          <p:nvPr/>
        </p:nvGrpSpPr>
        <p:grpSpPr>
          <a:xfrm>
            <a:off x="8713160" y="4227363"/>
            <a:ext cx="2174571" cy="1481871"/>
            <a:chOff x="8703829" y="4504682"/>
            <a:chExt cx="2174571" cy="1481871"/>
          </a:xfrm>
        </p:grpSpPr>
        <p:sp>
          <p:nvSpPr>
            <p:cNvPr id="4" name="Pfeil: nach unten 3">
              <a:extLst>
                <a:ext uri="{FF2B5EF4-FFF2-40B4-BE49-F238E27FC236}">
                  <a16:creationId xmlns:a16="http://schemas.microsoft.com/office/drawing/2014/main" id="{8A4A3507-13A9-4B43-8FDF-869FB54C4EBC}"/>
                </a:ext>
              </a:extLst>
            </p:cNvPr>
            <p:cNvSpPr/>
            <p:nvPr/>
          </p:nvSpPr>
          <p:spPr>
            <a:xfrm>
              <a:off x="9673382" y="4504682"/>
              <a:ext cx="331263" cy="35535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F02E96C-EBB6-4C5A-843A-335448E83679}"/>
                </a:ext>
              </a:extLst>
            </p:cNvPr>
            <p:cNvSpPr txBox="1"/>
            <p:nvPr/>
          </p:nvSpPr>
          <p:spPr>
            <a:xfrm>
              <a:off x="8703829" y="5063223"/>
              <a:ext cx="2174571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Which</a:t>
              </a:r>
              <a:r>
                <a:rPr lang="de-DE" dirty="0"/>
                <a:t> </a:t>
              </a:r>
              <a:r>
                <a:rPr lang="de-DE" dirty="0" err="1"/>
                <a:t>research</a:t>
              </a:r>
              <a:r>
                <a:rPr lang="de-DE" dirty="0"/>
                <a:t> </a:t>
              </a:r>
              <a:r>
                <a:rPr lang="de-DE" dirty="0" err="1"/>
                <a:t>skills</a:t>
              </a:r>
              <a:br>
                <a:rPr lang="de-DE" dirty="0"/>
              </a:br>
              <a:r>
                <a:rPr lang="de-DE" dirty="0" err="1"/>
                <a:t>would</a:t>
              </a:r>
              <a:r>
                <a:rPr lang="de-DE" dirty="0"/>
                <a:t> </a:t>
              </a:r>
              <a:r>
                <a:rPr lang="de-DE" dirty="0" err="1"/>
                <a:t>you</a:t>
              </a:r>
              <a:r>
                <a:rPr lang="de-DE" dirty="0"/>
                <a:t> like </a:t>
              </a:r>
              <a:r>
                <a:rPr lang="de-DE" dirty="0" err="1"/>
                <a:t>to</a:t>
              </a:r>
              <a:endParaRPr lang="de-DE" dirty="0"/>
            </a:p>
            <a:p>
              <a:pPr algn="ctr"/>
              <a:r>
                <a:rPr lang="de-DE" dirty="0" err="1"/>
                <a:t>develop</a:t>
              </a:r>
              <a:r>
                <a:rPr lang="de-DE" dirty="0"/>
                <a:t> (</a:t>
              </a:r>
              <a:r>
                <a:rPr lang="de-DE" dirty="0" err="1"/>
                <a:t>further</a:t>
              </a:r>
              <a:r>
                <a:rPr lang="de-DE" dirty="0"/>
                <a:t>)?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22F3CA30-9782-44BC-B547-CDA104792086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FAECF84-9CB3-488D-8AEC-B3B5B11D328F}"/>
              </a:ext>
            </a:extLst>
          </p:cNvPr>
          <p:cNvSpPr/>
          <p:nvPr/>
        </p:nvSpPr>
        <p:spPr>
          <a:xfrm>
            <a:off x="150702" y="298052"/>
            <a:ext cx="5514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choose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method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AB7CA9-A276-4C6D-91DA-EC8C74DCE499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69A0C1D-CB51-4897-9FA9-086521D5C300}"/>
              </a:ext>
            </a:extLst>
          </p:cNvPr>
          <p:cNvGrpSpPr/>
          <p:nvPr/>
        </p:nvGrpSpPr>
        <p:grpSpPr>
          <a:xfrm>
            <a:off x="6849024" y="3100846"/>
            <a:ext cx="3881180" cy="1481871"/>
            <a:chOff x="6849024" y="3100846"/>
            <a:chExt cx="3881180" cy="1481871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C8B30D8D-740B-4433-97C6-87D8CB35C3F1}"/>
                </a:ext>
              </a:extLst>
            </p:cNvPr>
            <p:cNvSpPr/>
            <p:nvPr/>
          </p:nvSpPr>
          <p:spPr>
            <a:xfrm>
              <a:off x="8892073" y="3100846"/>
              <a:ext cx="1838131" cy="32815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7FCEF93C-7712-4D94-B1D9-92192D609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9036" y="3283895"/>
              <a:ext cx="846384" cy="9172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FFCEED6-2863-4CF0-A760-F9B3C4567563}"/>
                </a:ext>
              </a:extLst>
            </p:cNvPr>
            <p:cNvSpPr txBox="1"/>
            <p:nvPr/>
          </p:nvSpPr>
          <p:spPr>
            <a:xfrm>
              <a:off x="6849024" y="4213385"/>
              <a:ext cx="1709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Very </a:t>
              </a:r>
              <a:r>
                <a:rPr lang="de-DE" b="1" dirty="0" err="1">
                  <a:solidFill>
                    <a:srgbClr val="FF0000"/>
                  </a:solidFill>
                </a:rPr>
                <a:t>important</a:t>
              </a:r>
              <a:r>
                <a:rPr lang="de-DE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3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C3B200-CDBD-4DF5-8613-EF3505457A5D}"/>
              </a:ext>
            </a:extLst>
          </p:cNvPr>
          <p:cNvSpPr/>
          <p:nvPr/>
        </p:nvSpPr>
        <p:spPr>
          <a:xfrm>
            <a:off x="1676400" y="1839310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The </a:t>
            </a:r>
            <a:r>
              <a:rPr lang="de-DE" b="1" dirty="0" err="1">
                <a:solidFill>
                  <a:schemeClr val="tx1"/>
                </a:solidFill>
              </a:rPr>
              <a:t>research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question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and </a:t>
            </a:r>
            <a:r>
              <a:rPr lang="de-DE" b="1" dirty="0" err="1">
                <a:solidFill>
                  <a:schemeClr val="tx1"/>
                </a:solidFill>
              </a:rPr>
              <a:t>purpose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research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65FFA18-86ED-498A-930D-7B350ED2F1D6}"/>
              </a:ext>
            </a:extLst>
          </p:cNvPr>
          <p:cNvSpPr/>
          <p:nvPr/>
        </p:nvSpPr>
        <p:spPr>
          <a:xfrm>
            <a:off x="1692166" y="2286000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The </a:t>
            </a:r>
            <a:r>
              <a:rPr lang="de-DE" b="1" dirty="0" err="1">
                <a:solidFill>
                  <a:schemeClr val="tx1"/>
                </a:solidFill>
              </a:rPr>
              <a:t>method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that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selected</a:t>
            </a:r>
            <a:r>
              <a:rPr lang="de-DE" dirty="0">
                <a:solidFill>
                  <a:schemeClr val="tx1"/>
                </a:solidFill>
              </a:rPr>
              <a:t> (&amp; a </a:t>
            </a:r>
            <a:r>
              <a:rPr lang="de-DE" b="1" dirty="0">
                <a:solidFill>
                  <a:schemeClr val="tx1"/>
                </a:solidFill>
              </a:rPr>
              <a:t>rationale </a:t>
            </a:r>
            <a:r>
              <a:rPr lang="de-DE" b="1" dirty="0" err="1">
                <a:solidFill>
                  <a:schemeClr val="tx1"/>
                </a:solidFill>
              </a:rPr>
              <a:t>why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selected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it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EDEF4B6-FCBD-4D72-A2EB-73F1D35CA495}"/>
              </a:ext>
            </a:extLst>
          </p:cNvPr>
          <p:cNvSpPr/>
          <p:nvPr/>
        </p:nvSpPr>
        <p:spPr>
          <a:xfrm>
            <a:off x="1692166" y="2748455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The </a:t>
            </a:r>
            <a:r>
              <a:rPr lang="de-DE" b="1" dirty="0" err="1">
                <a:solidFill>
                  <a:schemeClr val="tx1"/>
                </a:solidFill>
              </a:rPr>
              <a:t>population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and </a:t>
            </a:r>
            <a:r>
              <a:rPr lang="de-DE" b="1" dirty="0">
                <a:solidFill>
                  <a:schemeClr val="tx1"/>
                </a:solidFill>
              </a:rPr>
              <a:t>sample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research</a:t>
            </a:r>
            <a:r>
              <a:rPr lang="de-DE" dirty="0">
                <a:solidFill>
                  <a:schemeClr val="tx1"/>
                </a:solidFill>
              </a:rPr>
              <a:t> (&amp; </a:t>
            </a:r>
            <a:r>
              <a:rPr lang="de-DE" dirty="0" err="1">
                <a:solidFill>
                  <a:schemeClr val="tx1"/>
                </a:solidFill>
              </a:rPr>
              <a:t>sampling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procedure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176BCFD-7F8A-4A97-900B-9B19C144E35E}"/>
              </a:ext>
            </a:extLst>
          </p:cNvPr>
          <p:cNvSpPr/>
          <p:nvPr/>
        </p:nvSpPr>
        <p:spPr>
          <a:xfrm>
            <a:off x="1692165" y="3210910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Instruments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that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collecting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3E0FE50-ACBA-408D-B47A-6BB418582672}"/>
              </a:ext>
            </a:extLst>
          </p:cNvPr>
          <p:cNvSpPr/>
          <p:nvPr/>
        </p:nvSpPr>
        <p:spPr>
          <a:xfrm>
            <a:off x="1676400" y="3669820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Data </a:t>
            </a:r>
            <a:r>
              <a:rPr lang="de-DE" b="1" dirty="0" err="1">
                <a:solidFill>
                  <a:schemeClr val="tx1"/>
                </a:solidFill>
              </a:rPr>
              <a:t>collection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procedures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B02C7C5-52AE-481C-A671-75F16B24DF25}"/>
              </a:ext>
            </a:extLst>
          </p:cNvPr>
          <p:cNvSpPr/>
          <p:nvPr/>
        </p:nvSpPr>
        <p:spPr>
          <a:xfrm>
            <a:off x="1692165" y="4116510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Data </a:t>
            </a:r>
            <a:r>
              <a:rPr lang="de-DE" b="1" dirty="0" err="1">
                <a:solidFill>
                  <a:schemeClr val="tx1"/>
                </a:solidFill>
              </a:rPr>
              <a:t>analysis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procedures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4D389F3-6B44-4573-9069-9AC9C2027C3D}"/>
              </a:ext>
            </a:extLst>
          </p:cNvPr>
          <p:cNvSpPr/>
          <p:nvPr/>
        </p:nvSpPr>
        <p:spPr>
          <a:xfrm>
            <a:off x="1692165" y="4582510"/>
            <a:ext cx="7120759" cy="378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Measures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ensuring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reliability</a:t>
            </a:r>
            <a:r>
              <a:rPr lang="de-DE" b="1" dirty="0">
                <a:solidFill>
                  <a:schemeClr val="tx1"/>
                </a:solidFill>
              </a:rPr>
              <a:t>, </a:t>
            </a:r>
            <a:r>
              <a:rPr lang="de-DE" b="1" dirty="0" err="1">
                <a:solidFill>
                  <a:schemeClr val="tx1"/>
                </a:solidFill>
              </a:rPr>
              <a:t>validity</a:t>
            </a:r>
            <a:r>
              <a:rPr lang="de-DE" b="1" dirty="0">
                <a:solidFill>
                  <a:schemeClr val="tx1"/>
                </a:solidFill>
              </a:rPr>
              <a:t>, and </a:t>
            </a:r>
            <a:r>
              <a:rPr lang="de-DE" b="1" dirty="0" err="1">
                <a:solidFill>
                  <a:schemeClr val="tx1"/>
                </a:solidFill>
              </a:rPr>
              <a:t>objectivity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433288F-2DF9-4E37-99DD-CE4CEFDF29B9}"/>
              </a:ext>
            </a:extLst>
          </p:cNvPr>
          <p:cNvSpPr/>
          <p:nvPr/>
        </p:nvSpPr>
        <p:spPr>
          <a:xfrm>
            <a:off x="1440630" y="1862959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99632DE-AAD0-41CB-A059-AA51A30755C8}"/>
              </a:ext>
            </a:extLst>
          </p:cNvPr>
          <p:cNvSpPr/>
          <p:nvPr/>
        </p:nvSpPr>
        <p:spPr>
          <a:xfrm>
            <a:off x="1440630" y="2311421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746E3A3-C2E4-4F59-92FB-8DF37AC605EA}"/>
              </a:ext>
            </a:extLst>
          </p:cNvPr>
          <p:cNvSpPr/>
          <p:nvPr/>
        </p:nvSpPr>
        <p:spPr>
          <a:xfrm>
            <a:off x="1440630" y="2787869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F400A80-EB5C-4008-9BDF-F85D2CA506BA}"/>
              </a:ext>
            </a:extLst>
          </p:cNvPr>
          <p:cNvSpPr/>
          <p:nvPr/>
        </p:nvSpPr>
        <p:spPr>
          <a:xfrm>
            <a:off x="1445885" y="3233964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DB9D0E1-8298-440B-9456-6696A55A064F}"/>
              </a:ext>
            </a:extLst>
          </p:cNvPr>
          <p:cNvSpPr/>
          <p:nvPr/>
        </p:nvSpPr>
        <p:spPr>
          <a:xfrm>
            <a:off x="1447779" y="3703124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9AE0219-C2C6-452D-9335-B478A4102806}"/>
              </a:ext>
            </a:extLst>
          </p:cNvPr>
          <p:cNvSpPr/>
          <p:nvPr/>
        </p:nvSpPr>
        <p:spPr>
          <a:xfrm>
            <a:off x="1447779" y="4165579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DB24B4C-CFBE-44EB-8D15-B93CA7551B66}"/>
              </a:ext>
            </a:extLst>
          </p:cNvPr>
          <p:cNvSpPr/>
          <p:nvPr/>
        </p:nvSpPr>
        <p:spPr>
          <a:xfrm>
            <a:off x="1468800" y="4612269"/>
            <a:ext cx="301869" cy="299545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CE2C9FA-2016-452D-AA2D-0FD7FBF45C38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339FE25-A50B-4F3B-8429-2C0C72DA936B}"/>
              </a:ext>
            </a:extLst>
          </p:cNvPr>
          <p:cNvSpPr/>
          <p:nvPr/>
        </p:nvSpPr>
        <p:spPr>
          <a:xfrm>
            <a:off x="150702" y="298052"/>
            <a:ext cx="10055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include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i="1" dirty="0">
                <a:solidFill>
                  <a:schemeClr val="bg1"/>
                </a:solidFill>
              </a:rPr>
              <a:t>Method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section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thesis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9709F67-C220-4C90-B326-2CFB37F21222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160771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AB85AC6-855B-4A49-9E8F-3A377A9F6F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65" y="1312749"/>
            <a:ext cx="5160869" cy="510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ACCCB7E-8088-477F-9833-264CD80199E8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8139663-4C03-48AE-AB5C-16983E1780A9}"/>
              </a:ext>
            </a:extLst>
          </p:cNvPr>
          <p:cNvSpPr/>
          <p:nvPr/>
        </p:nvSpPr>
        <p:spPr>
          <a:xfrm>
            <a:off x="150702" y="298052"/>
            <a:ext cx="4111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What’s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sample?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3DAB72B-78D1-4D16-BCCB-572068E1A746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1942363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197479" y="4710116"/>
            <a:ext cx="5501640" cy="1245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263475" y="4917239"/>
            <a:ext cx="433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conduct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qualitative </a:t>
            </a:r>
            <a:r>
              <a:rPr lang="de-DE" sz="2400" dirty="0" err="1"/>
              <a:t>research</a:t>
            </a:r>
            <a:br>
              <a:rPr lang="de-DE" sz="2400" dirty="0"/>
            </a:br>
            <a:endParaRPr lang="de-DE" sz="2400" i="1" dirty="0"/>
          </a:p>
        </p:txBody>
      </p:sp>
      <p:sp>
        <p:nvSpPr>
          <p:cNvPr id="27" name="Ellipse 26"/>
          <p:cNvSpPr/>
          <p:nvPr/>
        </p:nvSpPr>
        <p:spPr>
          <a:xfrm>
            <a:off x="3456695" y="4842618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752E85-8DCB-2CE9-D225-A1966484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79" y="964195"/>
            <a:ext cx="550164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0A5C801-743B-4DFC-B1BC-EC093CBA1C1C}"/>
              </a:ext>
            </a:extLst>
          </p:cNvPr>
          <p:cNvSpPr/>
          <p:nvPr/>
        </p:nvSpPr>
        <p:spPr>
          <a:xfrm>
            <a:off x="548841" y="1541426"/>
            <a:ext cx="1012632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Typical case sampling</a:t>
            </a:r>
            <a:r>
              <a:rPr lang="en-US" dirty="0">
                <a:ea typeface="Times New Roman" panose="02020603050405020304" pitchFamily="18" charset="0"/>
              </a:rPr>
              <a:t>: Selecting </a:t>
            </a:r>
            <a:r>
              <a:rPr lang="en-US" dirty="0" err="1">
                <a:ea typeface="Times New Roman" panose="02020603050405020304" pitchFamily="18" charset="0"/>
              </a:rPr>
              <a:t>ʻaverageʼ</a:t>
            </a:r>
            <a:r>
              <a:rPr lang="en-US" dirty="0">
                <a:ea typeface="Times New Roman" panose="02020603050405020304" pitchFamily="18" charset="0"/>
              </a:rPr>
              <a:t> cases that are </a:t>
            </a:r>
            <a:r>
              <a:rPr lang="en-US" dirty="0" err="1">
                <a:ea typeface="Times New Roman" panose="02020603050405020304" pitchFamily="18" charset="0"/>
              </a:rPr>
              <a:t>ʻtypicalʼ</a:t>
            </a:r>
            <a:r>
              <a:rPr lang="en-US" dirty="0">
                <a:ea typeface="Times New Roman" panose="02020603050405020304" pitchFamily="18" charset="0"/>
              </a:rPr>
              <a:t> for the sample universe.</a:t>
            </a:r>
            <a:endParaRPr lang="de-DE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Outlier/extreme case sampling</a:t>
            </a:r>
            <a:r>
              <a:rPr lang="en-US" dirty="0">
                <a:ea typeface="Times New Roman" panose="02020603050405020304" pitchFamily="18" charset="0"/>
              </a:rPr>
              <a:t>: Selecting very unusual cases (e.g. extremely successful companies,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or cases of </a:t>
            </a:r>
            <a:r>
              <a:rPr lang="en-US" dirty="0" err="1">
                <a:ea typeface="Times New Roman" panose="02020603050405020304" pitchFamily="18" charset="0"/>
              </a:rPr>
              <a:t>ʻextremeʼ</a:t>
            </a:r>
            <a:r>
              <a:rPr lang="en-US" dirty="0">
                <a:ea typeface="Times New Roman" panose="02020603050405020304" pitchFamily="18" charset="0"/>
              </a:rPr>
              <a:t> failure).</a:t>
            </a:r>
            <a:endParaRPr lang="de-DE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Maximum variation sampling</a:t>
            </a:r>
            <a:r>
              <a:rPr lang="en-US" dirty="0">
                <a:ea typeface="Times New Roman" panose="02020603050405020304" pitchFamily="18" charset="0"/>
              </a:rPr>
              <a:t>: Selecting cases which considerably differ on certain characteristics (especially also to find out whether there are differences between different groups of cases).</a:t>
            </a:r>
            <a:endParaRPr lang="de-DE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Purposive sampling</a:t>
            </a:r>
            <a:r>
              <a:rPr lang="en-US" dirty="0">
                <a:ea typeface="Times New Roman" panose="02020603050405020304" pitchFamily="18" charset="0"/>
              </a:rPr>
              <a:t>: including cases that are likely to be most informative regarding the research aim (e.g. interviewing individuals who are highly experienced or knowledgeable in a field).</a:t>
            </a:r>
            <a:endParaRPr lang="de-DE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Theoretical sampling </a:t>
            </a:r>
            <a:r>
              <a:rPr lang="en-US" dirty="0">
                <a:ea typeface="Times New Roman" panose="02020603050405020304" pitchFamily="18" charset="0"/>
              </a:rPr>
              <a:t>(often used in grounded theory studies): selecting cases that best represent emerging theoretical concepts.</a:t>
            </a:r>
            <a:endParaRPr lang="de-DE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Criterion sampling</a:t>
            </a:r>
            <a:r>
              <a:rPr lang="en-US" dirty="0">
                <a:ea typeface="Times New Roman" panose="02020603050405020304" pitchFamily="18" charset="0"/>
              </a:rPr>
              <a:t>: including cases that match certain pre-defined (inclusion and/or exclusion) criteria.</a:t>
            </a:r>
            <a:endParaRPr lang="de-DE" dirty="0"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D252DC-22AE-41BC-9B7E-08CB7C158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800" y="1356181"/>
            <a:ext cx="1696276" cy="149694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9E98DC4-4E3F-4644-B022-4D060FFFF307}"/>
              </a:ext>
            </a:extLst>
          </p:cNvPr>
          <p:cNvSpPr txBox="1"/>
          <p:nvPr/>
        </p:nvSpPr>
        <p:spPr>
          <a:xfrm>
            <a:off x="11149887" y="190756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?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2D13A58-B771-4DFD-946C-14036CF42488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363E58D-ABA2-40E3-9CF7-75CD862BC88D}"/>
              </a:ext>
            </a:extLst>
          </p:cNvPr>
          <p:cNvSpPr/>
          <p:nvPr/>
        </p:nvSpPr>
        <p:spPr>
          <a:xfrm>
            <a:off x="150702" y="298052"/>
            <a:ext cx="6141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Sampling in 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BB30A4B-0DBD-42AE-8808-ADAB2D9CA3D0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7975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DAFAE99-0721-4797-A37B-557BFB3F1A90}"/>
              </a:ext>
            </a:extLst>
          </p:cNvPr>
          <p:cNvSpPr/>
          <p:nvPr/>
        </p:nvSpPr>
        <p:spPr>
          <a:xfrm>
            <a:off x="874940" y="1749520"/>
            <a:ext cx="80581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the </a:t>
            </a:r>
            <a:r>
              <a:rPr lang="en-US" b="1" dirty="0">
                <a:ea typeface="Times New Roman" panose="02020603050405020304" pitchFamily="18" charset="0"/>
              </a:rPr>
              <a:t>type of method </a:t>
            </a:r>
            <a:r>
              <a:rPr lang="en-US" dirty="0">
                <a:ea typeface="Times New Roman" panose="02020603050405020304" pitchFamily="18" charset="0"/>
              </a:rPr>
              <a:t>that you use (case study research usually requires a smaller sample than, for example, the analysis of expert interviews),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the </a:t>
            </a:r>
            <a:r>
              <a:rPr lang="en-US" b="1" dirty="0">
                <a:ea typeface="Times New Roman" panose="02020603050405020304" pitchFamily="18" charset="0"/>
              </a:rPr>
              <a:t>homogeneity or heterogeneity of the group you are studying </a:t>
            </a:r>
            <a:r>
              <a:rPr lang="en-US" dirty="0">
                <a:ea typeface="Times New Roman" panose="02020603050405020304" pitchFamily="18" charset="0"/>
              </a:rPr>
              <a:t>(smaller samples are needed for more homogeneous groups),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Times New Roman" panose="02020603050405020304" pitchFamily="18" charset="0"/>
              </a:rPr>
              <a:t>pragmatic considerations </a:t>
            </a:r>
            <a:r>
              <a:rPr lang="en-US" dirty="0">
                <a:ea typeface="Times New Roman" panose="02020603050405020304" pitchFamily="18" charset="0"/>
              </a:rPr>
              <a:t>like resources and time constraints or the volume of data that you collect per case.</a:t>
            </a:r>
            <a:endParaRPr lang="de-DE" dirty="0">
              <a:ea typeface="Times New Roman" panose="02020603050405020304" pitchFamily="18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30C6D8B-7804-4ADC-9D2C-BB75102CD2F1}"/>
              </a:ext>
            </a:extLst>
          </p:cNvPr>
          <p:cNvGrpSpPr/>
          <p:nvPr/>
        </p:nvGrpSpPr>
        <p:grpSpPr>
          <a:xfrm>
            <a:off x="421112" y="3990396"/>
            <a:ext cx="11349776" cy="830997"/>
            <a:chOff x="421112" y="4393062"/>
            <a:chExt cx="11349776" cy="83099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3F3A10B-E226-4BDA-B87D-514F5A0962AC}"/>
                </a:ext>
              </a:extLst>
            </p:cNvPr>
            <p:cNvSpPr/>
            <p:nvPr/>
          </p:nvSpPr>
          <p:spPr>
            <a:xfrm>
              <a:off x="421112" y="4434738"/>
              <a:ext cx="1919040" cy="369332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Saturation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0A8EE6B-C21F-473D-8176-34C8AA783F51}"/>
                </a:ext>
              </a:extLst>
            </p:cNvPr>
            <p:cNvSpPr/>
            <p:nvPr/>
          </p:nvSpPr>
          <p:spPr>
            <a:xfrm>
              <a:off x="2466189" y="4393062"/>
              <a:ext cx="93046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ea typeface="Times New Roman" panose="02020603050405020304" pitchFamily="18" charset="0"/>
                </a:rPr>
                <a:t>Add further cases until you reach a point where you </a:t>
              </a:r>
              <a:r>
                <a:rPr lang="en-US" sz="1600" dirty="0" err="1">
                  <a:ea typeface="Times New Roman" panose="02020603050405020304" pitchFamily="18" charset="0"/>
                </a:rPr>
                <a:t>wonʼt</a:t>
              </a:r>
              <a:r>
                <a:rPr lang="en-US" sz="1600" dirty="0">
                  <a:ea typeface="Times New Roman" panose="02020603050405020304" pitchFamily="18" charset="0"/>
                </a:rPr>
                <a:t> get further relevant knowledge out of additional cases (i.e. there are no new insights, ideas or themes emerging from the new cases that you haven’t already noticed before). 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8F73A6A-61E1-49ED-A79B-4F7232EF64B0}"/>
              </a:ext>
            </a:extLst>
          </p:cNvPr>
          <p:cNvGrpSpPr/>
          <p:nvPr/>
        </p:nvGrpSpPr>
        <p:grpSpPr>
          <a:xfrm>
            <a:off x="421112" y="5117922"/>
            <a:ext cx="9976403" cy="584775"/>
            <a:chOff x="421112" y="5520588"/>
            <a:chExt cx="9976403" cy="58477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ED8B564-5B70-4407-9850-2FFF95532500}"/>
                </a:ext>
              </a:extLst>
            </p:cNvPr>
            <p:cNvSpPr/>
            <p:nvPr/>
          </p:nvSpPr>
          <p:spPr>
            <a:xfrm>
              <a:off x="2491765" y="5520588"/>
              <a:ext cx="79057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If there is “a shared perception, belief, or behavior among a relatively homogeneous group, then a sample of twelve will likely be sufficient.”</a:t>
              </a:r>
              <a:endParaRPr lang="de-DE" sz="1600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BDAD5B8-F9ED-4F8B-BD4B-C8B426B3EF4D}"/>
                </a:ext>
              </a:extLst>
            </p:cNvPr>
            <p:cNvSpPr/>
            <p:nvPr/>
          </p:nvSpPr>
          <p:spPr>
            <a:xfrm>
              <a:off x="421112" y="5520588"/>
              <a:ext cx="1919040" cy="369332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ʻRule</a:t>
              </a:r>
              <a:r>
                <a:rPr lang="en-US" dirty="0"/>
                <a:t> of </a:t>
              </a:r>
              <a:r>
                <a:rPr lang="en-US" dirty="0" err="1"/>
                <a:t>thumbʼ</a:t>
              </a:r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0B32FEC6-707F-44AA-B9F5-8734BEA8C933}"/>
              </a:ext>
            </a:extLst>
          </p:cNvPr>
          <p:cNvSpPr/>
          <p:nvPr/>
        </p:nvSpPr>
        <p:spPr>
          <a:xfrm>
            <a:off x="421112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Rule of thumb source: Guest, G., Bunce, A., &amp; Johnson, L. (2006). How many interviews are enough? An experiment with data saturation and variability. </a:t>
            </a:r>
            <a:r>
              <a:rPr lang="en-US" sz="800" i="1" dirty="0"/>
              <a:t>Field Methods</a:t>
            </a:r>
            <a:r>
              <a:rPr lang="en-US" sz="800" dirty="0"/>
              <a:t>, </a:t>
            </a:r>
            <a:r>
              <a:rPr lang="en-US" sz="800" i="1" dirty="0"/>
              <a:t>18</a:t>
            </a:r>
            <a:r>
              <a:rPr lang="en-US" sz="800" dirty="0"/>
              <a:t>(1), 59-82, p. 76.</a:t>
            </a:r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EBEC3B7-2938-4C30-89C1-6822838F8212}"/>
              </a:ext>
            </a:extLst>
          </p:cNvPr>
          <p:cNvSpPr/>
          <p:nvPr/>
        </p:nvSpPr>
        <p:spPr>
          <a:xfrm>
            <a:off x="326337" y="1348296"/>
            <a:ext cx="269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ʻHow</a:t>
            </a:r>
            <a:r>
              <a:rPr lang="en-US" b="1" dirty="0"/>
              <a:t> </a:t>
            </a:r>
            <a:r>
              <a:rPr lang="en-US" b="1" dirty="0" err="1"/>
              <a:t>manyʼ</a:t>
            </a:r>
            <a:r>
              <a:rPr lang="en-US" b="1" dirty="0"/>
              <a:t> </a:t>
            </a:r>
            <a:r>
              <a:rPr lang="en-US" dirty="0"/>
              <a:t>depends on …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B78279C-E533-4D8F-8C55-81F17033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702" y="1174440"/>
            <a:ext cx="1696276" cy="149694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EBC0EB8-A88F-4529-8DF6-524AA87AA0F8}"/>
              </a:ext>
            </a:extLst>
          </p:cNvPr>
          <p:cNvSpPr txBox="1"/>
          <p:nvPr/>
        </p:nvSpPr>
        <p:spPr>
          <a:xfrm>
            <a:off x="10783239" y="264022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n=?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D3560D7-890E-4979-B813-51B701ED30D4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927974-D800-421A-979B-17AFA8F14DAB}"/>
              </a:ext>
            </a:extLst>
          </p:cNvPr>
          <p:cNvSpPr/>
          <p:nvPr/>
        </p:nvSpPr>
        <p:spPr>
          <a:xfrm>
            <a:off x="150702" y="298052"/>
            <a:ext cx="659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Sample </a:t>
            </a:r>
            <a:r>
              <a:rPr lang="de-DE" sz="3600" dirty="0" err="1">
                <a:solidFill>
                  <a:schemeClr val="bg1"/>
                </a:solidFill>
              </a:rPr>
              <a:t>size</a:t>
            </a:r>
            <a:r>
              <a:rPr lang="de-DE" sz="3600" dirty="0">
                <a:solidFill>
                  <a:schemeClr val="bg1"/>
                </a:solidFill>
              </a:rPr>
              <a:t> in 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29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C2CC3CC-6CB0-4CC4-AC7B-8EAFDEBBC5A0}"/>
              </a:ext>
            </a:extLst>
          </p:cNvPr>
          <p:cNvSpPr/>
          <p:nvPr/>
        </p:nvSpPr>
        <p:spPr>
          <a:xfrm>
            <a:off x="715424" y="1502254"/>
            <a:ext cx="1075497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Derive the questions from your </a:t>
            </a:r>
            <a:r>
              <a:rPr lang="en-US" sz="1600" b="1" dirty="0">
                <a:ea typeface="Times New Roman" panose="02020603050405020304" pitchFamily="18" charset="0"/>
              </a:rPr>
              <a:t>research question </a:t>
            </a:r>
            <a:r>
              <a:rPr lang="en-US" sz="1600" dirty="0">
                <a:ea typeface="Times New Roman" panose="02020603050405020304" pitchFamily="18" charset="0"/>
              </a:rPr>
              <a:t>and the </a:t>
            </a:r>
            <a:r>
              <a:rPr lang="en-US" sz="1600" b="1" dirty="0">
                <a:ea typeface="Times New Roman" panose="02020603050405020304" pitchFamily="18" charset="0"/>
              </a:rPr>
              <a:t>theoretical framework</a:t>
            </a:r>
            <a:r>
              <a:rPr lang="en-US" sz="1600" dirty="0">
                <a:ea typeface="Times New Roman" panose="02020603050405020304" pitchFamily="18" charset="0"/>
              </a:rPr>
              <a:t>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Keep the questions </a:t>
            </a:r>
            <a:r>
              <a:rPr lang="en-US" sz="1600" b="1" dirty="0">
                <a:ea typeface="Times New Roman" panose="02020603050405020304" pitchFamily="18" charset="0"/>
              </a:rPr>
              <a:t>as simple and easy to understand </a:t>
            </a:r>
            <a:r>
              <a:rPr lang="en-US" sz="1600" dirty="0">
                <a:ea typeface="Times New Roman" panose="02020603050405020304" pitchFamily="18" charset="0"/>
              </a:rPr>
              <a:t>as possible (and well-adapted to the target group).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Ask </a:t>
            </a:r>
            <a:r>
              <a:rPr lang="en-US" sz="1600" b="1" dirty="0">
                <a:ea typeface="Times New Roman" panose="02020603050405020304" pitchFamily="18" charset="0"/>
              </a:rPr>
              <a:t>one question at the time</a:t>
            </a:r>
            <a:r>
              <a:rPr lang="en-US" sz="1600" dirty="0">
                <a:ea typeface="Times New Roman" panose="02020603050405020304" pitchFamily="18" charset="0"/>
              </a:rPr>
              <a:t>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Use </a:t>
            </a:r>
            <a:r>
              <a:rPr lang="en-US" sz="1600" b="1" dirty="0">
                <a:ea typeface="Times New Roman" panose="02020603050405020304" pitchFamily="18" charset="0"/>
              </a:rPr>
              <a:t>open questions </a:t>
            </a:r>
            <a:r>
              <a:rPr lang="en-US" sz="1600" dirty="0">
                <a:ea typeface="Times New Roman" panose="02020603050405020304" pitchFamily="18" charset="0"/>
              </a:rPr>
              <a:t>and formulate them in a way that they will elicit longer answers from your interviewees.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Think about a </a:t>
            </a:r>
            <a:r>
              <a:rPr lang="en-US" sz="1600" b="1" dirty="0" err="1">
                <a:ea typeface="Times New Roman" panose="02020603050405020304" pitchFamily="18" charset="0"/>
              </a:rPr>
              <a:t>ʻwarm-upʼ</a:t>
            </a:r>
            <a:r>
              <a:rPr lang="en-US" sz="1600" b="1" dirty="0">
                <a:ea typeface="Times New Roman" panose="02020603050405020304" pitchFamily="18" charset="0"/>
              </a:rPr>
              <a:t> question </a:t>
            </a:r>
            <a:r>
              <a:rPr lang="en-US" sz="1600" dirty="0">
                <a:ea typeface="Times New Roman" panose="02020603050405020304" pitchFamily="18" charset="0"/>
              </a:rPr>
              <a:t>to begin the interview with (should still generate data that will be relevant for you to analyze).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Follow a </a:t>
            </a:r>
            <a:r>
              <a:rPr lang="en-US" sz="1600" b="1" dirty="0">
                <a:ea typeface="Times New Roman" panose="02020603050405020304" pitchFamily="18" charset="0"/>
              </a:rPr>
              <a:t>logical flow </a:t>
            </a:r>
            <a:r>
              <a:rPr lang="en-US" sz="1600" dirty="0">
                <a:ea typeface="Times New Roman" panose="02020603050405020304" pitchFamily="18" charset="0"/>
              </a:rPr>
              <a:t>with your interview questions (e.g. from broader to more narrow questions).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a typeface="Times New Roman" panose="02020603050405020304" pitchFamily="18" charset="0"/>
              </a:rPr>
              <a:t>Don’t overload</a:t>
            </a:r>
            <a:r>
              <a:rPr lang="en-US" sz="1600" dirty="0">
                <a:ea typeface="Times New Roman" panose="02020603050405020304" pitchFamily="18" charset="0"/>
              </a:rPr>
              <a:t> the interview guideline with questions. </a:t>
            </a:r>
            <a:r>
              <a:rPr lang="en-US" sz="1600" b="1" dirty="0">
                <a:ea typeface="Times New Roman" panose="02020603050405020304" pitchFamily="18" charset="0"/>
              </a:rPr>
              <a:t>Focus on a few key questions </a:t>
            </a:r>
            <a:r>
              <a:rPr lang="en-US" sz="1600" dirty="0">
                <a:ea typeface="Times New Roman" panose="02020603050405020304" pitchFamily="18" charset="0"/>
              </a:rPr>
              <a:t>and then to use follow-up questions.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Ask questions that </a:t>
            </a:r>
            <a:r>
              <a:rPr lang="en-US" sz="1600" b="1" dirty="0">
                <a:ea typeface="Times New Roman" panose="02020603050405020304" pitchFamily="18" charset="0"/>
              </a:rPr>
              <a:t>tap into the experience of the interviewees </a:t>
            </a:r>
            <a:r>
              <a:rPr lang="en-US" sz="1600" dirty="0">
                <a:ea typeface="Times New Roman" panose="02020603050405020304" pitchFamily="18" charset="0"/>
              </a:rPr>
              <a:t>and do not let them do the analysis work (</a:t>
            </a:r>
            <a:r>
              <a:rPr lang="en-US" sz="1600" dirty="0" err="1">
                <a:ea typeface="Times New Roman" panose="02020603050405020304" pitchFamily="18" charset="0"/>
              </a:rPr>
              <a:t>thatʼs</a:t>
            </a:r>
            <a:r>
              <a:rPr lang="en-US" sz="1600" dirty="0">
                <a:ea typeface="Times New Roman" panose="02020603050405020304" pitchFamily="18" charset="0"/>
              </a:rPr>
              <a:t> your job, not theirs!).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Include an </a:t>
            </a:r>
            <a:r>
              <a:rPr lang="en-US" sz="1600" b="1" dirty="0">
                <a:ea typeface="Times New Roman" panose="02020603050405020304" pitchFamily="18" charset="0"/>
              </a:rPr>
              <a:t>empowering closing question </a:t>
            </a:r>
            <a:r>
              <a:rPr lang="en-US" sz="1600" dirty="0">
                <a:ea typeface="Times New Roman" panose="02020603050405020304" pitchFamily="18" charset="0"/>
              </a:rPr>
              <a:t>that leaves the interviewee with a positive feeling about the interview (and about you as an interviewer, respectively).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Times New Roman" panose="02020603050405020304" pitchFamily="18" charset="0"/>
              </a:rPr>
              <a:t>When formulating your questions, keep in mind</a:t>
            </a:r>
            <a:r>
              <a:rPr lang="en-US" sz="1600" b="1" dirty="0">
                <a:ea typeface="Times New Roman" panose="02020603050405020304" pitchFamily="18" charset="0"/>
              </a:rPr>
              <a:t> how you would like to analyze the data.</a:t>
            </a:r>
            <a:endParaRPr lang="en-US" sz="1600" dirty="0">
              <a:ea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A01BB4E-193A-46AC-AAB8-03DC6BCD84F5}"/>
              </a:ext>
            </a:extLst>
          </p:cNvPr>
          <p:cNvSpPr/>
          <p:nvPr/>
        </p:nvSpPr>
        <p:spPr>
          <a:xfrm>
            <a:off x="395536" y="650825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800" dirty="0">
                <a:ea typeface="Times New Roman" panose="02020603050405020304" pitchFamily="18" charset="0"/>
              </a:rPr>
              <a:t>Source:</a:t>
            </a:r>
            <a:r>
              <a:rPr lang="de-DE" sz="800" dirty="0"/>
              <a:t> Sternad &amp; Power (2023).</a:t>
            </a:r>
            <a:r>
              <a:rPr lang="en-US" sz="800" dirty="0">
                <a:ea typeface="Times New Roman" panose="02020603050405020304" pitchFamily="18" charset="0"/>
              </a:rPr>
              <a:t> Some of those tips are based on contents in Harvard FAS (n.d.). Some strategies for qualitative interviews. </a:t>
            </a:r>
            <a:r>
              <a:rPr lang="en-US" sz="800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https://sociology.fas.harvard.edu/files/sociology/files/interview_strategies.pdf</a:t>
            </a:r>
            <a:r>
              <a:rPr lang="en-US" sz="800" dirty="0">
                <a:ea typeface="Times New Roman" panose="02020603050405020304" pitchFamily="18" charset="0"/>
              </a:rPr>
              <a:t>, accessed 12 July 2022.</a:t>
            </a:r>
            <a:endParaRPr lang="de-AT" sz="800" dirty="0"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CB4661-D45B-4EEC-AF76-F1F2AD7FF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09" y="1076506"/>
            <a:ext cx="1905028" cy="135534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AAD5B73-A026-42C2-B96B-0300949116F0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8B5417-83F8-4CA0-8341-CDCDE2467BF5}"/>
              </a:ext>
            </a:extLst>
          </p:cNvPr>
          <p:cNvSpPr/>
          <p:nvPr/>
        </p:nvSpPr>
        <p:spPr>
          <a:xfrm>
            <a:off x="150702" y="298052"/>
            <a:ext cx="1151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Tips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preparing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interview </a:t>
            </a:r>
            <a:r>
              <a:rPr lang="de-DE" sz="3600" dirty="0" err="1">
                <a:solidFill>
                  <a:schemeClr val="bg1"/>
                </a:solidFill>
              </a:rPr>
              <a:t>guide</a:t>
            </a:r>
            <a:r>
              <a:rPr lang="de-DE" sz="3600" dirty="0">
                <a:solidFill>
                  <a:schemeClr val="bg1"/>
                </a:solidFill>
              </a:rPr>
              <a:t> (qualitative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243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197479" y="4710116"/>
            <a:ext cx="5501640" cy="1245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263475" y="4917239"/>
            <a:ext cx="433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write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i="1" dirty="0" err="1"/>
              <a:t>Introduction</a:t>
            </a:r>
            <a:r>
              <a:rPr lang="de-DE" sz="2400" dirty="0"/>
              <a:t> and </a:t>
            </a:r>
            <a:r>
              <a:rPr lang="de-DE" sz="2400" i="1" dirty="0" err="1"/>
              <a:t>Literature</a:t>
            </a:r>
            <a:r>
              <a:rPr lang="de-DE" sz="2400" i="1" dirty="0"/>
              <a:t> Review</a:t>
            </a:r>
          </a:p>
        </p:txBody>
      </p:sp>
      <p:sp>
        <p:nvSpPr>
          <p:cNvPr id="27" name="Ellipse 26"/>
          <p:cNvSpPr/>
          <p:nvPr/>
        </p:nvSpPr>
        <p:spPr>
          <a:xfrm>
            <a:off x="3456695" y="4842618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803DBA-602B-2111-63D3-C16F3630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79" y="993134"/>
            <a:ext cx="550164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4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C2CC3CC-6CB0-4CC4-AC7B-8EAFDEBBC5A0}"/>
              </a:ext>
            </a:extLst>
          </p:cNvPr>
          <p:cNvSpPr/>
          <p:nvPr/>
        </p:nvSpPr>
        <p:spPr>
          <a:xfrm>
            <a:off x="759086" y="2095341"/>
            <a:ext cx="1075497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Consider the </a:t>
            </a:r>
            <a:r>
              <a:rPr lang="en-US" b="1" dirty="0">
                <a:ea typeface="Times New Roman" panose="02020603050405020304" pitchFamily="18" charset="0"/>
              </a:rPr>
              <a:t>availability of potential interview partners </a:t>
            </a:r>
            <a:r>
              <a:rPr lang="en-US" dirty="0">
                <a:ea typeface="Times New Roman" panose="02020603050405020304" pitchFamily="18" charset="0"/>
              </a:rPr>
              <a:t>before you start (e.g. holidays)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Don’t write too long emails </a:t>
            </a:r>
            <a:r>
              <a:rPr lang="en-US" dirty="0">
                <a:ea typeface="Times New Roman" panose="02020603050405020304" pitchFamily="18" charset="0"/>
              </a:rPr>
              <a:t>when you ask for an interview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Try to </a:t>
            </a:r>
            <a:r>
              <a:rPr lang="en-US" b="1" dirty="0">
                <a:ea typeface="Times New Roman" panose="02020603050405020304" pitchFamily="18" charset="0"/>
              </a:rPr>
              <a:t>phone potential interview partners</a:t>
            </a:r>
            <a:endParaRPr lang="en-US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Transcribe</a:t>
            </a:r>
            <a:r>
              <a:rPr lang="en-US" dirty="0">
                <a:ea typeface="Times New Roman" panose="02020603050405020304" pitchFamily="18" charset="0"/>
              </a:rPr>
              <a:t> the data (verbatim or intelligent verbatim)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Times New Roman" panose="02020603050405020304" pitchFamily="18" charset="0"/>
              </a:rPr>
              <a:t>Keep records about your choices </a:t>
            </a:r>
            <a:r>
              <a:rPr lang="en-US" dirty="0">
                <a:ea typeface="Times New Roman" panose="02020603050405020304" pitchFamily="18" charset="0"/>
              </a:rPr>
              <a:t>during the data collection process (e.g. “case study protocol”)</a:t>
            </a:r>
            <a:endParaRPr lang="de-DE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dirty="0">
              <a:ea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F07BB22-98A4-49BB-BF56-2776F004F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58" y="1069516"/>
            <a:ext cx="1905028" cy="135534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47385C4-A9D3-4F32-A74B-34A4C02C7A4C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32FCFAE-AB3A-41FC-8719-368CDDE74091}"/>
              </a:ext>
            </a:extLst>
          </p:cNvPr>
          <p:cNvSpPr/>
          <p:nvPr/>
        </p:nvSpPr>
        <p:spPr>
          <a:xfrm>
            <a:off x="150702" y="298052"/>
            <a:ext cx="586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Further </a:t>
            </a:r>
            <a:r>
              <a:rPr lang="de-DE" sz="3600" dirty="0" err="1">
                <a:solidFill>
                  <a:schemeClr val="bg1"/>
                </a:solidFill>
              </a:rPr>
              <a:t>tips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data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collection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008EBD8-2AC3-49C0-B3CF-1BB3008AC47F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69753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AA785F9-D2AF-4CDF-99BC-82EE7EB3D72C}"/>
              </a:ext>
            </a:extLst>
          </p:cNvPr>
          <p:cNvGrpSpPr/>
          <p:nvPr/>
        </p:nvGrpSpPr>
        <p:grpSpPr>
          <a:xfrm>
            <a:off x="1129306" y="1885950"/>
            <a:ext cx="9106728" cy="542925"/>
            <a:chOff x="1129306" y="1885950"/>
            <a:chExt cx="9106728" cy="542925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BE59998-E101-45A1-A4B7-CD17A8F2E7B7}"/>
                </a:ext>
              </a:extLst>
            </p:cNvPr>
            <p:cNvSpPr/>
            <p:nvPr/>
          </p:nvSpPr>
          <p:spPr>
            <a:xfrm>
              <a:off x="1280240" y="1885950"/>
              <a:ext cx="5768259" cy="542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Familiarize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yourself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with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data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D39AE24-5E5D-45BE-8963-F64665B47AD8}"/>
                </a:ext>
              </a:extLst>
            </p:cNvPr>
            <p:cNvSpPr/>
            <p:nvPr/>
          </p:nvSpPr>
          <p:spPr>
            <a:xfrm>
              <a:off x="1129306" y="2007639"/>
              <a:ext cx="301869" cy="29954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206A46F-12DF-44E7-84D9-BCA73482533E}"/>
                </a:ext>
              </a:extLst>
            </p:cNvPr>
            <p:cNvSpPr txBox="1"/>
            <p:nvPr/>
          </p:nvSpPr>
          <p:spPr>
            <a:xfrm>
              <a:off x="7199433" y="1999407"/>
              <a:ext cx="3036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Read, </a:t>
              </a:r>
              <a:r>
                <a:rPr lang="de-DE" sz="1400" i="1" dirty="0" err="1"/>
                <a:t>re-read</a:t>
              </a:r>
              <a:r>
                <a:rPr lang="de-DE" sz="1400" i="1" dirty="0"/>
                <a:t>, </a:t>
              </a:r>
              <a:r>
                <a:rPr lang="de-DE" sz="1400" i="1" dirty="0" err="1"/>
                <a:t>look</a:t>
              </a:r>
              <a:r>
                <a:rPr lang="de-DE" sz="1400" i="1" dirty="0"/>
                <a:t> </a:t>
              </a:r>
              <a:r>
                <a:rPr lang="de-DE" sz="1400" i="1" dirty="0" err="1"/>
                <a:t>through</a:t>
              </a:r>
              <a:r>
                <a:rPr lang="de-DE" sz="1400" i="1" dirty="0"/>
                <a:t>, </a:t>
              </a:r>
              <a:r>
                <a:rPr lang="de-DE" sz="1400" i="1" dirty="0" err="1"/>
                <a:t>take</a:t>
              </a:r>
              <a:r>
                <a:rPr lang="de-DE" sz="1400" i="1" dirty="0"/>
                <a:t> </a:t>
              </a:r>
              <a:r>
                <a:rPr lang="de-DE" sz="1400" i="1" dirty="0" err="1"/>
                <a:t>notes</a:t>
              </a:r>
              <a:endParaRPr lang="de-DE" sz="1400" i="1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C398CB9-CE47-4B50-A74B-681AE9924D6F}"/>
              </a:ext>
            </a:extLst>
          </p:cNvPr>
          <p:cNvGrpSpPr/>
          <p:nvPr/>
        </p:nvGrpSpPr>
        <p:grpSpPr>
          <a:xfrm>
            <a:off x="1129306" y="2428875"/>
            <a:ext cx="9631295" cy="781582"/>
            <a:chOff x="1129306" y="2428875"/>
            <a:chExt cx="9631295" cy="781582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8C22B76-47D6-4D63-81BB-D4B29A5E9213}"/>
                </a:ext>
              </a:extLst>
            </p:cNvPr>
            <p:cNvSpPr/>
            <p:nvPr/>
          </p:nvSpPr>
          <p:spPr>
            <a:xfrm>
              <a:off x="1280240" y="2667532"/>
              <a:ext cx="5768259" cy="542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</a:rPr>
                <a:t>Set a clear focus for your analysis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B21F362-DF04-4630-B7D6-8FF1A61CBDC0}"/>
                </a:ext>
              </a:extLst>
            </p:cNvPr>
            <p:cNvSpPr/>
            <p:nvPr/>
          </p:nvSpPr>
          <p:spPr>
            <a:xfrm>
              <a:off x="1129306" y="2789221"/>
              <a:ext cx="301869" cy="29954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latin typeface="Century Gothic" panose="020B0502020202020204" pitchFamily="34" charset="0"/>
                </a:rPr>
                <a:t>2</a:t>
              </a:r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6513D827-E7B4-415A-84F7-1C1C9BEFAF06}"/>
                </a:ext>
              </a:extLst>
            </p:cNvPr>
            <p:cNvCxnSpPr>
              <a:stCxn id="4" idx="2"/>
              <a:endCxn id="20" idx="0"/>
            </p:cNvCxnSpPr>
            <p:nvPr/>
          </p:nvCxnSpPr>
          <p:spPr>
            <a:xfrm>
              <a:off x="4164370" y="2428875"/>
              <a:ext cx="0" cy="238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D47FA07E-20EE-4DCF-8A39-02E2E4A990D4}"/>
                </a:ext>
              </a:extLst>
            </p:cNvPr>
            <p:cNvSpPr txBox="1"/>
            <p:nvPr/>
          </p:nvSpPr>
          <p:spPr>
            <a:xfrm>
              <a:off x="7199433" y="2667532"/>
              <a:ext cx="35611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/>
                <a:t>Formulate</a:t>
              </a:r>
              <a:r>
                <a:rPr lang="de-DE" sz="1400" i="1" dirty="0"/>
                <a:t> </a:t>
              </a:r>
              <a:r>
                <a:rPr lang="de-DE" sz="1400" i="1" dirty="0" err="1"/>
                <a:t>key</a:t>
              </a:r>
              <a:r>
                <a:rPr lang="de-DE" sz="1400" i="1" dirty="0"/>
                <a:t> </a:t>
              </a:r>
              <a:r>
                <a:rPr lang="de-DE" sz="1400" i="1" dirty="0" err="1"/>
                <a:t>questions</a:t>
              </a:r>
              <a:r>
                <a:rPr lang="de-DE" sz="1400" i="1" dirty="0"/>
                <a:t> </a:t>
              </a:r>
              <a:r>
                <a:rPr lang="de-DE" sz="1400" i="1" dirty="0" err="1"/>
                <a:t>that</a:t>
              </a:r>
              <a:r>
                <a:rPr lang="de-DE" sz="1400" i="1" dirty="0"/>
                <a:t> </a:t>
              </a:r>
              <a:r>
                <a:rPr lang="de-DE" sz="1400" i="1" dirty="0" err="1"/>
                <a:t>you</a:t>
              </a:r>
              <a:r>
                <a:rPr lang="de-DE" sz="1400" i="1" dirty="0"/>
                <a:t> </a:t>
              </a:r>
              <a:r>
                <a:rPr lang="de-DE" sz="1400" i="1" dirty="0" err="1"/>
                <a:t>would</a:t>
              </a:r>
              <a:r>
                <a:rPr lang="de-DE" sz="1400" i="1" dirty="0"/>
                <a:t> like </a:t>
              </a:r>
              <a:r>
                <a:rPr lang="de-DE" sz="1400" i="1" dirty="0" err="1"/>
                <a:t>to</a:t>
              </a:r>
              <a:br>
                <a:rPr lang="de-DE" sz="1400" i="1" dirty="0"/>
              </a:br>
              <a:r>
                <a:rPr lang="de-DE" sz="1400" i="1" dirty="0" err="1"/>
                <a:t>answer</a:t>
              </a:r>
              <a:r>
                <a:rPr lang="de-DE" sz="1400" i="1" dirty="0"/>
                <a:t> </a:t>
              </a:r>
              <a:r>
                <a:rPr lang="de-DE" sz="1400" i="1" dirty="0" err="1"/>
                <a:t>through</a:t>
              </a:r>
              <a:r>
                <a:rPr lang="de-DE" sz="1400" i="1" dirty="0"/>
                <a:t> </a:t>
              </a:r>
              <a:r>
                <a:rPr lang="de-DE" sz="1400" i="1" dirty="0" err="1"/>
                <a:t>analyzing</a:t>
              </a:r>
              <a:r>
                <a:rPr lang="de-DE" sz="1400" i="1" dirty="0"/>
                <a:t> </a:t>
              </a:r>
              <a:r>
                <a:rPr lang="de-DE" sz="1400" i="1" dirty="0" err="1"/>
                <a:t>the</a:t>
              </a:r>
              <a:r>
                <a:rPr lang="de-DE" sz="1400" i="1" dirty="0"/>
                <a:t> </a:t>
              </a:r>
              <a:r>
                <a:rPr lang="de-DE" sz="1400" i="1" dirty="0" err="1"/>
                <a:t>data</a:t>
              </a:r>
              <a:endParaRPr lang="de-DE" sz="1400" i="1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C4E8288-4AD9-4DCA-B7DA-E1D8669B9E55}"/>
              </a:ext>
            </a:extLst>
          </p:cNvPr>
          <p:cNvGrpSpPr/>
          <p:nvPr/>
        </p:nvGrpSpPr>
        <p:grpSpPr>
          <a:xfrm>
            <a:off x="1129306" y="3210457"/>
            <a:ext cx="9611225" cy="777797"/>
            <a:chOff x="1129306" y="3210457"/>
            <a:chExt cx="9611225" cy="777797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644AD0F-3B99-43ED-8DBC-BE7AB573DB5A}"/>
                </a:ext>
              </a:extLst>
            </p:cNvPr>
            <p:cNvSpPr/>
            <p:nvPr/>
          </p:nvSpPr>
          <p:spPr>
            <a:xfrm>
              <a:off x="1280240" y="3445329"/>
              <a:ext cx="5768259" cy="542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</a:rPr>
                <a:t>Categorize the data (coding)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5D01F50-73F0-4FC4-8A49-8377051C0D22}"/>
                </a:ext>
              </a:extLst>
            </p:cNvPr>
            <p:cNvSpPr/>
            <p:nvPr/>
          </p:nvSpPr>
          <p:spPr>
            <a:xfrm>
              <a:off x="1129306" y="3567018"/>
              <a:ext cx="301869" cy="29954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latin typeface="Century Gothic" panose="020B0502020202020204" pitchFamily="34" charset="0"/>
                </a:rPr>
                <a:t>3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C4B3E143-74F8-4562-9B0D-0DF3BF50F354}"/>
                </a:ext>
              </a:extLst>
            </p:cNvPr>
            <p:cNvCxnSpPr/>
            <p:nvPr/>
          </p:nvCxnSpPr>
          <p:spPr>
            <a:xfrm>
              <a:off x="4154439" y="3210457"/>
              <a:ext cx="0" cy="238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16167FB-1A9F-48F8-BD6D-A3DC20F650B9}"/>
                </a:ext>
              </a:extLst>
            </p:cNvPr>
            <p:cNvSpPr txBox="1"/>
            <p:nvPr/>
          </p:nvSpPr>
          <p:spPr>
            <a:xfrm>
              <a:off x="7199433" y="3551100"/>
              <a:ext cx="354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Codes </a:t>
              </a:r>
              <a:r>
                <a:rPr lang="de-DE" sz="1400" i="1" dirty="0" err="1"/>
                <a:t>are</a:t>
              </a:r>
              <a:r>
                <a:rPr lang="de-DE" sz="1400" i="1" dirty="0"/>
                <a:t> </a:t>
              </a:r>
              <a:r>
                <a:rPr lang="de-DE" sz="1400" i="1" dirty="0" err="1"/>
                <a:t>labels</a:t>
              </a:r>
              <a:r>
                <a:rPr lang="de-DE" sz="1400" i="1" dirty="0"/>
                <a:t> </a:t>
              </a:r>
              <a:r>
                <a:rPr lang="de-DE" sz="1400" i="1" dirty="0" err="1"/>
                <a:t>that</a:t>
              </a:r>
              <a:r>
                <a:rPr lang="de-DE" sz="1400" i="1" dirty="0"/>
                <a:t> </a:t>
              </a:r>
              <a:r>
                <a:rPr lang="de-DE" sz="1400" i="1" dirty="0" err="1"/>
                <a:t>describe</a:t>
              </a:r>
              <a:r>
                <a:rPr lang="de-DE" sz="1400" i="1" dirty="0"/>
                <a:t> ‘</a:t>
              </a:r>
              <a:r>
                <a:rPr lang="de-DE" sz="1400" i="1" dirty="0" err="1"/>
                <a:t>chunks</a:t>
              </a:r>
              <a:r>
                <a:rPr lang="de-DE" sz="1400" i="1" dirty="0"/>
                <a:t>’ </a:t>
              </a:r>
              <a:r>
                <a:rPr lang="de-DE" sz="1400" i="1" dirty="0" err="1"/>
                <a:t>of</a:t>
              </a:r>
              <a:r>
                <a:rPr lang="de-DE" sz="1400" i="1" dirty="0"/>
                <a:t> </a:t>
              </a:r>
              <a:r>
                <a:rPr lang="de-DE" sz="1400" i="1" dirty="0" err="1"/>
                <a:t>data</a:t>
              </a:r>
              <a:endParaRPr lang="de-DE" sz="1400" i="1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EC21DC0-8E37-4CC6-96F7-3DA70B4EC475}"/>
              </a:ext>
            </a:extLst>
          </p:cNvPr>
          <p:cNvGrpSpPr/>
          <p:nvPr/>
        </p:nvGrpSpPr>
        <p:grpSpPr>
          <a:xfrm>
            <a:off x="1119375" y="3988254"/>
            <a:ext cx="10700105" cy="869042"/>
            <a:chOff x="1119375" y="3988254"/>
            <a:chExt cx="10700105" cy="869042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E472DC2-14B3-4113-A1D0-9251D9F74205}"/>
                </a:ext>
              </a:extLst>
            </p:cNvPr>
            <p:cNvSpPr/>
            <p:nvPr/>
          </p:nvSpPr>
          <p:spPr>
            <a:xfrm>
              <a:off x="1270309" y="4195043"/>
              <a:ext cx="5768259" cy="542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Identify themes, patterns, and connections in the data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CC5933B-555B-407F-BE17-CD30AC9959C2}"/>
                </a:ext>
              </a:extLst>
            </p:cNvPr>
            <p:cNvSpPr/>
            <p:nvPr/>
          </p:nvSpPr>
          <p:spPr>
            <a:xfrm>
              <a:off x="1119375" y="4316732"/>
              <a:ext cx="301869" cy="29954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latin typeface="Century Gothic" panose="020B0502020202020204" pitchFamily="34" charset="0"/>
                </a:rPr>
                <a:t>4</a:t>
              </a:r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08741F71-DF9F-4347-906D-E0A5125917BD}"/>
                </a:ext>
              </a:extLst>
            </p:cNvPr>
            <p:cNvCxnSpPr/>
            <p:nvPr/>
          </p:nvCxnSpPr>
          <p:spPr>
            <a:xfrm>
              <a:off x="4154439" y="3988254"/>
              <a:ext cx="0" cy="238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B0A6A47-FD4C-411F-82BD-DDC0A8B55BAE}"/>
                </a:ext>
              </a:extLst>
            </p:cNvPr>
            <p:cNvSpPr txBox="1"/>
            <p:nvPr/>
          </p:nvSpPr>
          <p:spPr>
            <a:xfrm>
              <a:off x="7199433" y="4118632"/>
              <a:ext cx="46200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Common </a:t>
              </a:r>
              <a:r>
                <a:rPr lang="de-DE" sz="1400" i="1" dirty="0" err="1"/>
                <a:t>themes</a:t>
              </a:r>
              <a:r>
                <a:rPr lang="de-DE" sz="1400" i="1" dirty="0"/>
                <a:t>, </a:t>
              </a:r>
              <a:r>
                <a:rPr lang="de-DE" sz="1400" i="1" dirty="0" err="1"/>
                <a:t>similarities</a:t>
              </a:r>
              <a:r>
                <a:rPr lang="de-DE" sz="1400" i="1" dirty="0"/>
                <a:t>/</a:t>
              </a:r>
              <a:r>
                <a:rPr lang="de-DE" sz="1400" i="1" dirty="0" err="1"/>
                <a:t>differences</a:t>
              </a:r>
              <a:r>
                <a:rPr lang="de-DE" sz="1400" i="1" dirty="0"/>
                <a:t>, </a:t>
              </a:r>
              <a:r>
                <a:rPr lang="de-DE" sz="1400" i="1" dirty="0" err="1"/>
                <a:t>outliers</a:t>
              </a:r>
              <a:r>
                <a:rPr lang="de-DE" sz="1400" i="1" dirty="0"/>
                <a:t>,</a:t>
              </a:r>
            </a:p>
            <a:p>
              <a:r>
                <a:rPr lang="de-DE" sz="1400" i="1" dirty="0"/>
                <a:t>relative </a:t>
              </a:r>
              <a:r>
                <a:rPr lang="de-DE" sz="1400" i="1" dirty="0" err="1"/>
                <a:t>importance</a:t>
              </a:r>
              <a:r>
                <a:rPr lang="de-DE" sz="1400" i="1" dirty="0"/>
                <a:t> </a:t>
              </a:r>
              <a:r>
                <a:rPr lang="de-DE" sz="1400" i="1" dirty="0" err="1"/>
                <a:t>of</a:t>
              </a:r>
              <a:r>
                <a:rPr lang="de-DE" sz="1400" i="1" dirty="0"/>
                <a:t> </a:t>
              </a:r>
              <a:r>
                <a:rPr lang="de-DE" sz="1400" i="1" dirty="0" err="1"/>
                <a:t>themes</a:t>
              </a:r>
              <a:r>
                <a:rPr lang="de-DE" sz="1400" i="1" dirty="0"/>
                <a:t>, </a:t>
              </a:r>
              <a:r>
                <a:rPr lang="de-DE" sz="1400" i="1" dirty="0" err="1"/>
                <a:t>relationship</a:t>
              </a:r>
              <a:r>
                <a:rPr lang="de-DE" sz="1400" i="1" dirty="0"/>
                <a:t> </a:t>
              </a:r>
              <a:r>
                <a:rPr lang="de-DE" sz="1400" i="1" dirty="0" err="1"/>
                <a:t>between</a:t>
              </a:r>
              <a:r>
                <a:rPr lang="de-DE" sz="1400" i="1" dirty="0"/>
                <a:t> </a:t>
              </a:r>
              <a:r>
                <a:rPr lang="de-DE" sz="1400" i="1" dirty="0" err="1"/>
                <a:t>themes</a:t>
              </a:r>
              <a:endParaRPr lang="de-DE" sz="1400" i="1" dirty="0"/>
            </a:p>
            <a:p>
              <a:r>
                <a:rPr lang="de-DE" sz="1400" dirty="0">
                  <a:sym typeface="Wingdings" panose="05000000000000000000" pitchFamily="2" charset="2"/>
                </a:rPr>
                <a:t> </a:t>
              </a:r>
              <a:r>
                <a:rPr lang="de-DE" sz="1400" i="1" dirty="0">
                  <a:sym typeface="Wingdings" panose="05000000000000000000" pitchFamily="2" charset="2"/>
                </a:rPr>
                <a:t>Use </a:t>
              </a:r>
              <a:r>
                <a:rPr lang="de-DE" sz="1400" i="1" dirty="0" err="1">
                  <a:sym typeface="Wingdings" panose="05000000000000000000" pitchFamily="2" charset="2"/>
                </a:rPr>
                <a:t>data</a:t>
              </a:r>
              <a:r>
                <a:rPr lang="de-DE" sz="1400" i="1" dirty="0">
                  <a:sym typeface="Wingdings" panose="05000000000000000000" pitchFamily="2" charset="2"/>
                </a:rPr>
                <a:t> </a:t>
              </a:r>
              <a:r>
                <a:rPr lang="de-DE" sz="1400" i="1" dirty="0" err="1">
                  <a:sym typeface="Wingdings" panose="05000000000000000000" pitchFamily="2" charset="2"/>
                </a:rPr>
                <a:t>condensation</a:t>
              </a:r>
              <a:r>
                <a:rPr lang="de-DE" sz="1400" i="1" dirty="0">
                  <a:sym typeface="Wingdings" panose="05000000000000000000" pitchFamily="2" charset="2"/>
                </a:rPr>
                <a:t> / </a:t>
              </a:r>
              <a:r>
                <a:rPr lang="de-DE" sz="1400" i="1" dirty="0" err="1">
                  <a:sym typeface="Wingdings" panose="05000000000000000000" pitchFamily="2" charset="2"/>
                </a:rPr>
                <a:t>data</a:t>
              </a:r>
              <a:r>
                <a:rPr lang="de-DE" sz="1400" i="1" dirty="0">
                  <a:sym typeface="Wingdings" panose="05000000000000000000" pitchFamily="2" charset="2"/>
                </a:rPr>
                <a:t> </a:t>
              </a:r>
              <a:r>
                <a:rPr lang="de-DE" sz="1400" i="1" dirty="0" err="1">
                  <a:sym typeface="Wingdings" panose="05000000000000000000" pitchFamily="2" charset="2"/>
                </a:rPr>
                <a:t>display</a:t>
              </a:r>
              <a:r>
                <a:rPr lang="de-DE" sz="1400" i="1" dirty="0">
                  <a:sym typeface="Wingdings" panose="05000000000000000000" pitchFamily="2" charset="2"/>
                </a:rPr>
                <a:t> </a:t>
              </a:r>
              <a:r>
                <a:rPr lang="de-DE" sz="1400" i="1" dirty="0" err="1">
                  <a:sym typeface="Wingdings" panose="05000000000000000000" pitchFamily="2" charset="2"/>
                </a:rPr>
                <a:t>methods</a:t>
              </a:r>
              <a:endParaRPr lang="de-DE" sz="1400" i="1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AFDBB57-DE88-4782-9CEF-1ACD9FC1268C}"/>
              </a:ext>
            </a:extLst>
          </p:cNvPr>
          <p:cNvGrpSpPr/>
          <p:nvPr/>
        </p:nvGrpSpPr>
        <p:grpSpPr>
          <a:xfrm>
            <a:off x="1129306" y="4737968"/>
            <a:ext cx="8582546" cy="743963"/>
            <a:chOff x="1129306" y="4737968"/>
            <a:chExt cx="8582546" cy="743963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3A5BC72-CB0D-42AA-8D32-986B8A388082}"/>
                </a:ext>
              </a:extLst>
            </p:cNvPr>
            <p:cNvSpPr/>
            <p:nvPr/>
          </p:nvSpPr>
          <p:spPr>
            <a:xfrm>
              <a:off x="1280240" y="4939006"/>
              <a:ext cx="5768259" cy="542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</a:rPr>
                <a:t>Interpret and make sense of the data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B6F90E51-7E30-440D-9442-4C848C7E5447}"/>
                </a:ext>
              </a:extLst>
            </p:cNvPr>
            <p:cNvSpPr/>
            <p:nvPr/>
          </p:nvSpPr>
          <p:spPr>
            <a:xfrm>
              <a:off x="1129306" y="5060695"/>
              <a:ext cx="301869" cy="29954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latin typeface="Century Gothic" panose="020B0502020202020204" pitchFamily="34" charset="0"/>
                </a:rPr>
                <a:t>5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AC5A1193-7BD6-4398-A042-4625458B7054}"/>
                </a:ext>
              </a:extLst>
            </p:cNvPr>
            <p:cNvCxnSpPr/>
            <p:nvPr/>
          </p:nvCxnSpPr>
          <p:spPr>
            <a:xfrm>
              <a:off x="4154439" y="4737968"/>
              <a:ext cx="0" cy="238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B7A514A-369B-4C6C-B24F-C78C779644C2}"/>
                </a:ext>
              </a:extLst>
            </p:cNvPr>
            <p:cNvSpPr txBox="1"/>
            <p:nvPr/>
          </p:nvSpPr>
          <p:spPr>
            <a:xfrm>
              <a:off x="7199433" y="5081173"/>
              <a:ext cx="2512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/>
                <a:t>Answer</a:t>
              </a:r>
              <a:r>
                <a:rPr lang="de-DE" sz="1400" i="1" dirty="0"/>
                <a:t> </a:t>
              </a:r>
              <a:r>
                <a:rPr lang="de-DE" sz="1400" i="1" dirty="0" err="1"/>
                <a:t>the</a:t>
              </a:r>
              <a:r>
                <a:rPr lang="de-DE" sz="1400" i="1" dirty="0"/>
                <a:t> ‘So </a:t>
              </a:r>
              <a:r>
                <a:rPr lang="de-DE" sz="1400" i="1" dirty="0" err="1"/>
                <a:t>what</a:t>
              </a:r>
              <a:r>
                <a:rPr lang="de-DE" sz="1400" i="1" dirty="0"/>
                <a:t>?’ </a:t>
              </a:r>
              <a:r>
                <a:rPr lang="de-DE" sz="1400" i="1" dirty="0" err="1"/>
                <a:t>question</a:t>
              </a:r>
              <a:endParaRPr lang="de-DE" sz="1400" i="1" dirty="0"/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6225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Steps</a:t>
            </a:r>
            <a:r>
              <a:rPr lang="de-DE" sz="3600" dirty="0">
                <a:solidFill>
                  <a:schemeClr val="bg1"/>
                </a:solidFill>
              </a:rPr>
              <a:t> in qualitative </a:t>
            </a:r>
            <a:r>
              <a:rPr lang="de-DE" sz="3600" dirty="0" err="1">
                <a:solidFill>
                  <a:schemeClr val="bg1"/>
                </a:solidFill>
              </a:rPr>
              <a:t>data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analysis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5A4762E-A1B3-4C64-83DA-97E808C6B8D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4752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32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4D28853-FA70-43F8-A459-D587DFA34CA7}"/>
              </a:ext>
            </a:extLst>
          </p:cNvPr>
          <p:cNvGrpSpPr/>
          <p:nvPr/>
        </p:nvGrpSpPr>
        <p:grpSpPr>
          <a:xfrm>
            <a:off x="395536" y="1671276"/>
            <a:ext cx="5527157" cy="3824649"/>
            <a:chOff x="395536" y="1671276"/>
            <a:chExt cx="5527157" cy="3824649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20BBEA4-46DF-4384-9911-71DA708F013B}"/>
                </a:ext>
              </a:extLst>
            </p:cNvPr>
            <p:cNvSpPr/>
            <p:nvPr/>
          </p:nvSpPr>
          <p:spPr>
            <a:xfrm>
              <a:off x="1181634" y="3779226"/>
              <a:ext cx="654423" cy="1165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CE8E629-E6CA-4E5D-A5EF-585293F3E707}"/>
                </a:ext>
              </a:extLst>
            </p:cNvPr>
            <p:cNvSpPr/>
            <p:nvPr/>
          </p:nvSpPr>
          <p:spPr>
            <a:xfrm>
              <a:off x="1181634" y="3931626"/>
              <a:ext cx="654423" cy="1165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142B03D-1B8F-42A7-8041-3E8DE0B5CBBC}"/>
                </a:ext>
              </a:extLst>
            </p:cNvPr>
            <p:cNvSpPr/>
            <p:nvPr/>
          </p:nvSpPr>
          <p:spPr>
            <a:xfrm>
              <a:off x="1181634" y="4084026"/>
              <a:ext cx="654423" cy="116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D57786C-5D82-4990-9F25-F1B2086987E8}"/>
                </a:ext>
              </a:extLst>
            </p:cNvPr>
            <p:cNvSpPr txBox="1"/>
            <p:nvPr/>
          </p:nvSpPr>
          <p:spPr>
            <a:xfrm>
              <a:off x="679609" y="3712897"/>
              <a:ext cx="5469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Code 1</a:t>
              </a:r>
            </a:p>
            <a:p>
              <a:r>
                <a:rPr lang="de-DE" sz="1000" dirty="0"/>
                <a:t>Code 2</a:t>
              </a:r>
            </a:p>
            <a:p>
              <a:r>
                <a:rPr lang="de-DE" sz="1000" dirty="0"/>
                <a:t>Code 3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4BBBF9A-B80D-42AF-B7D0-5C8B407E54E6}"/>
                </a:ext>
              </a:extLst>
            </p:cNvPr>
            <p:cNvSpPr/>
            <p:nvPr/>
          </p:nvSpPr>
          <p:spPr>
            <a:xfrm>
              <a:off x="2958604" y="3257769"/>
              <a:ext cx="1272989" cy="168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7EB0AC6-C647-4D82-B249-D6C6D2EBD51F}"/>
                </a:ext>
              </a:extLst>
            </p:cNvPr>
            <p:cNvSpPr/>
            <p:nvPr/>
          </p:nvSpPr>
          <p:spPr>
            <a:xfrm>
              <a:off x="4141946" y="2888418"/>
              <a:ext cx="1272989" cy="168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C02009D9-2AA4-49CA-BF08-47091B3902B6}"/>
                </a:ext>
              </a:extLst>
            </p:cNvPr>
            <p:cNvCxnSpPr>
              <a:cxnSpLocks/>
            </p:cNvCxnSpPr>
            <p:nvPr/>
          </p:nvCxnSpPr>
          <p:spPr>
            <a:xfrm>
              <a:off x="4321240" y="3996446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17E9F56-BFC1-4F8B-AF86-B9A6E9DEDA86}"/>
                </a:ext>
              </a:extLst>
            </p:cNvPr>
            <p:cNvSpPr/>
            <p:nvPr/>
          </p:nvSpPr>
          <p:spPr>
            <a:xfrm>
              <a:off x="4321240" y="3677282"/>
              <a:ext cx="914400" cy="233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C7F4D6E-6F6D-4CFD-97AE-FD96A9424B14}"/>
                </a:ext>
              </a:extLst>
            </p:cNvPr>
            <p:cNvSpPr txBox="1"/>
            <p:nvPr/>
          </p:nvSpPr>
          <p:spPr>
            <a:xfrm>
              <a:off x="473005" y="2350366"/>
              <a:ext cx="2143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/>
                <a:t>Use </a:t>
              </a:r>
              <a:r>
                <a:rPr lang="de-DE" sz="1200" b="1" dirty="0" err="1"/>
                <a:t>predefined</a:t>
              </a:r>
              <a:r>
                <a:rPr lang="de-DE" sz="1200" b="1" dirty="0"/>
                <a:t> </a:t>
              </a:r>
              <a:r>
                <a:rPr lang="de-DE" sz="1200" b="1" dirty="0" err="1"/>
                <a:t>codes</a:t>
              </a:r>
              <a:endParaRPr lang="de-DE" sz="1200" b="1" dirty="0"/>
            </a:p>
            <a:p>
              <a:pPr algn="ctr"/>
              <a:r>
                <a:rPr lang="de-DE" sz="1000" dirty="0"/>
                <a:t>(</a:t>
              </a:r>
              <a:r>
                <a:rPr lang="de-DE" sz="1000" dirty="0" err="1"/>
                <a:t>based</a:t>
              </a:r>
              <a:r>
                <a:rPr lang="de-DE" sz="1000" dirty="0"/>
                <a:t> on </a:t>
              </a:r>
              <a:r>
                <a:rPr lang="de-DE" sz="1000" dirty="0" err="1"/>
                <a:t>the</a:t>
              </a:r>
              <a:r>
                <a:rPr lang="de-DE" sz="1000" dirty="0"/>
                <a:t> </a:t>
              </a:r>
              <a:r>
                <a:rPr lang="de-DE" sz="1000" dirty="0" err="1"/>
                <a:t>conceptual</a:t>
              </a:r>
              <a:r>
                <a:rPr lang="de-DE" sz="1000" dirty="0"/>
                <a:t> </a:t>
              </a:r>
              <a:r>
                <a:rPr lang="de-DE" sz="1000" dirty="0" err="1"/>
                <a:t>framework</a:t>
              </a:r>
              <a:r>
                <a:rPr lang="de-DE" sz="1000" dirty="0"/>
                <a:t>)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D9D8FDF-0A81-4006-93AD-297098008C3B}"/>
                </a:ext>
              </a:extLst>
            </p:cNvPr>
            <p:cNvCxnSpPr/>
            <p:nvPr/>
          </p:nvCxnSpPr>
          <p:spPr>
            <a:xfrm>
              <a:off x="4321240" y="3740045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903E6C30-E977-4A99-806D-9546ED680AFD}"/>
                </a:ext>
              </a:extLst>
            </p:cNvPr>
            <p:cNvCxnSpPr/>
            <p:nvPr/>
          </p:nvCxnSpPr>
          <p:spPr>
            <a:xfrm>
              <a:off x="4321240" y="3870941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2CC67DE-61FC-45B9-93BA-DC84BFD6C5BE}"/>
                </a:ext>
              </a:extLst>
            </p:cNvPr>
            <p:cNvSpPr/>
            <p:nvPr/>
          </p:nvSpPr>
          <p:spPr>
            <a:xfrm>
              <a:off x="4307796" y="4082511"/>
              <a:ext cx="927844" cy="2330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064CE532-CB75-446D-9715-879CA6549C83}"/>
                </a:ext>
              </a:extLst>
            </p:cNvPr>
            <p:cNvCxnSpPr/>
            <p:nvPr/>
          </p:nvCxnSpPr>
          <p:spPr>
            <a:xfrm>
              <a:off x="4321240" y="4133604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976214F7-F962-4639-9569-DC1A6A525E08}"/>
                </a:ext>
              </a:extLst>
            </p:cNvPr>
            <p:cNvCxnSpPr/>
            <p:nvPr/>
          </p:nvCxnSpPr>
          <p:spPr>
            <a:xfrm>
              <a:off x="4321240" y="4264500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78B35C29-EABC-498B-B53E-32A2D5FCE5AD}"/>
                </a:ext>
              </a:extLst>
            </p:cNvPr>
            <p:cNvSpPr/>
            <p:nvPr/>
          </p:nvSpPr>
          <p:spPr>
            <a:xfrm>
              <a:off x="4307797" y="4318206"/>
              <a:ext cx="470644" cy="128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81143698-749F-41B0-990F-AB1E539A6625}"/>
                </a:ext>
              </a:extLst>
            </p:cNvPr>
            <p:cNvCxnSpPr>
              <a:cxnSpLocks/>
            </p:cNvCxnSpPr>
            <p:nvPr/>
          </p:nvCxnSpPr>
          <p:spPr>
            <a:xfrm>
              <a:off x="4321240" y="4390005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357A9B8-2C3E-4489-9888-23511A4D84E5}"/>
                </a:ext>
              </a:extLst>
            </p:cNvPr>
            <p:cNvSpPr/>
            <p:nvPr/>
          </p:nvSpPr>
          <p:spPr>
            <a:xfrm>
              <a:off x="4307796" y="3050497"/>
              <a:ext cx="927844" cy="366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548031E9-8A87-47DF-AE2F-C0B51D4318D0}"/>
                </a:ext>
              </a:extLst>
            </p:cNvPr>
            <p:cNvCxnSpPr/>
            <p:nvPr/>
          </p:nvCxnSpPr>
          <p:spPr>
            <a:xfrm>
              <a:off x="4312275" y="3099088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708D82CF-A4C9-4010-B3D3-39461E885FC1}"/>
                </a:ext>
              </a:extLst>
            </p:cNvPr>
            <p:cNvCxnSpPr/>
            <p:nvPr/>
          </p:nvCxnSpPr>
          <p:spPr>
            <a:xfrm>
              <a:off x="4321240" y="3233558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DBCD4EF-E6B5-427A-869F-42BC499A48E8}"/>
                </a:ext>
              </a:extLst>
            </p:cNvPr>
            <p:cNvCxnSpPr/>
            <p:nvPr/>
          </p:nvCxnSpPr>
          <p:spPr>
            <a:xfrm>
              <a:off x="4321240" y="3362639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28481B6-FD33-4502-A178-13C54EF6E70E}"/>
                </a:ext>
              </a:extLst>
            </p:cNvPr>
            <p:cNvCxnSpPr/>
            <p:nvPr/>
          </p:nvCxnSpPr>
          <p:spPr>
            <a:xfrm>
              <a:off x="4321240" y="3493535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B13E1590-3B28-4BA8-854A-2B37F782D046}"/>
                </a:ext>
              </a:extLst>
            </p:cNvPr>
            <p:cNvCxnSpPr>
              <a:cxnSpLocks/>
            </p:cNvCxnSpPr>
            <p:nvPr/>
          </p:nvCxnSpPr>
          <p:spPr>
            <a:xfrm>
              <a:off x="4321240" y="3619040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DE2DD232-D567-4B6C-AB92-FE65ED9913DD}"/>
                </a:ext>
              </a:extLst>
            </p:cNvPr>
            <p:cNvSpPr/>
            <p:nvPr/>
          </p:nvSpPr>
          <p:spPr>
            <a:xfrm>
              <a:off x="3137898" y="4633852"/>
              <a:ext cx="654423" cy="194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FE5D0780-187A-4C24-81DB-A7F85D14CC96}"/>
                </a:ext>
              </a:extLst>
            </p:cNvPr>
            <p:cNvSpPr/>
            <p:nvPr/>
          </p:nvSpPr>
          <p:spPr>
            <a:xfrm>
              <a:off x="3128932" y="4560348"/>
              <a:ext cx="936811" cy="112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2610EB42-C3E5-4885-9070-9D8F351A7130}"/>
                </a:ext>
              </a:extLst>
            </p:cNvPr>
            <p:cNvSpPr/>
            <p:nvPr/>
          </p:nvSpPr>
          <p:spPr>
            <a:xfrm>
              <a:off x="3140589" y="3818049"/>
              <a:ext cx="911709" cy="154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2986886-01B2-4AA9-B893-5B22B7398F05}"/>
                </a:ext>
              </a:extLst>
            </p:cNvPr>
            <p:cNvSpPr/>
            <p:nvPr/>
          </p:nvSpPr>
          <p:spPr>
            <a:xfrm>
              <a:off x="3128933" y="3934590"/>
              <a:ext cx="654423" cy="1165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080E77ED-B2A3-44FE-8B98-D2800064DEC0}"/>
                </a:ext>
              </a:extLst>
            </p:cNvPr>
            <p:cNvSpPr/>
            <p:nvPr/>
          </p:nvSpPr>
          <p:spPr>
            <a:xfrm>
              <a:off x="3115487" y="3685844"/>
              <a:ext cx="936811" cy="1124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273586BA-3C6B-4B3E-8CD2-6BE4A089319E}"/>
                </a:ext>
              </a:extLst>
            </p:cNvPr>
            <p:cNvCxnSpPr/>
            <p:nvPr/>
          </p:nvCxnSpPr>
          <p:spPr>
            <a:xfrm>
              <a:off x="3128933" y="3468439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6CCE28E0-B828-4DDA-84E7-34DDBFF85E1B}"/>
                </a:ext>
              </a:extLst>
            </p:cNvPr>
            <p:cNvCxnSpPr/>
            <p:nvPr/>
          </p:nvCxnSpPr>
          <p:spPr>
            <a:xfrm>
              <a:off x="3137898" y="3602909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0DBAEFD8-9F06-451D-9BE6-AB199A9FBE3B}"/>
                </a:ext>
              </a:extLst>
            </p:cNvPr>
            <p:cNvCxnSpPr/>
            <p:nvPr/>
          </p:nvCxnSpPr>
          <p:spPr>
            <a:xfrm>
              <a:off x="3137898" y="3731990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2F48665A-E252-4BD8-AC4F-7558F539588A}"/>
                </a:ext>
              </a:extLst>
            </p:cNvPr>
            <p:cNvCxnSpPr/>
            <p:nvPr/>
          </p:nvCxnSpPr>
          <p:spPr>
            <a:xfrm>
              <a:off x="3137898" y="3862886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DB66D4B2-9E4B-472D-8107-44B6652B917A}"/>
                </a:ext>
              </a:extLst>
            </p:cNvPr>
            <p:cNvCxnSpPr>
              <a:cxnSpLocks/>
            </p:cNvCxnSpPr>
            <p:nvPr/>
          </p:nvCxnSpPr>
          <p:spPr>
            <a:xfrm>
              <a:off x="3137898" y="3988391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1795E9E2-ABD9-4688-86F8-273EC2F64420}"/>
                </a:ext>
              </a:extLst>
            </p:cNvPr>
            <p:cNvCxnSpPr/>
            <p:nvPr/>
          </p:nvCxnSpPr>
          <p:spPr>
            <a:xfrm>
              <a:off x="3137898" y="4109396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A1DBE18B-EAA4-4D87-9029-27C2712AF4D3}"/>
                </a:ext>
              </a:extLst>
            </p:cNvPr>
            <p:cNvCxnSpPr/>
            <p:nvPr/>
          </p:nvCxnSpPr>
          <p:spPr>
            <a:xfrm>
              <a:off x="3137898" y="4240292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A3E6584E-F31C-44ED-A6BD-759D3131DDA7}"/>
                </a:ext>
              </a:extLst>
            </p:cNvPr>
            <p:cNvCxnSpPr>
              <a:cxnSpLocks/>
            </p:cNvCxnSpPr>
            <p:nvPr/>
          </p:nvCxnSpPr>
          <p:spPr>
            <a:xfrm>
              <a:off x="3137898" y="4365797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4BB13CCA-7BCB-41EF-8982-CD66C850F955}"/>
                </a:ext>
              </a:extLst>
            </p:cNvPr>
            <p:cNvCxnSpPr/>
            <p:nvPr/>
          </p:nvCxnSpPr>
          <p:spPr>
            <a:xfrm>
              <a:off x="3137898" y="4502955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9F082C7A-55AB-4011-AAF7-8ACA9BC908A1}"/>
                </a:ext>
              </a:extLst>
            </p:cNvPr>
            <p:cNvCxnSpPr/>
            <p:nvPr/>
          </p:nvCxnSpPr>
          <p:spPr>
            <a:xfrm>
              <a:off x="3137898" y="4633851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97443CBC-C3C5-4128-875C-AD1C0EB69AE6}"/>
                </a:ext>
              </a:extLst>
            </p:cNvPr>
            <p:cNvCxnSpPr>
              <a:cxnSpLocks/>
            </p:cNvCxnSpPr>
            <p:nvPr/>
          </p:nvCxnSpPr>
          <p:spPr>
            <a:xfrm>
              <a:off x="3137898" y="4759356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145477C6-88A4-4AE7-A716-54C4D30B60CD}"/>
                </a:ext>
              </a:extLst>
            </p:cNvPr>
            <p:cNvSpPr txBox="1"/>
            <p:nvPr/>
          </p:nvSpPr>
          <p:spPr>
            <a:xfrm>
              <a:off x="3336901" y="2302583"/>
              <a:ext cx="1728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/>
                <a:t>Label </a:t>
              </a:r>
              <a:r>
                <a:rPr lang="de-DE" sz="1200" b="1" dirty="0" err="1"/>
                <a:t>chunks</a:t>
              </a:r>
              <a:r>
                <a:rPr lang="de-DE" sz="1200" b="1" dirty="0"/>
                <a:t> </a:t>
              </a:r>
              <a:r>
                <a:rPr lang="de-DE" sz="1200" b="1" dirty="0" err="1"/>
                <a:t>that</a:t>
              </a:r>
              <a:r>
                <a:rPr lang="de-DE" sz="1200" b="1" dirty="0"/>
                <a:t> fit </a:t>
              </a:r>
              <a:r>
                <a:rPr lang="de-DE" sz="1200" b="1" dirty="0" err="1"/>
                <a:t>the</a:t>
              </a:r>
              <a:br>
                <a:rPr lang="de-DE" sz="1200" b="1" dirty="0"/>
              </a:br>
              <a:r>
                <a:rPr lang="de-DE" sz="1200" b="1" dirty="0" err="1"/>
                <a:t>predefined</a:t>
              </a:r>
              <a:r>
                <a:rPr lang="de-DE" sz="1200" b="1" dirty="0"/>
                <a:t> </a:t>
              </a:r>
              <a:r>
                <a:rPr lang="de-DE" sz="1200" b="1" dirty="0" err="1"/>
                <a:t>codes</a:t>
              </a:r>
              <a:endParaRPr lang="de-DE" sz="1200" b="1" dirty="0"/>
            </a:p>
          </p:txBody>
        </p:sp>
        <p:cxnSp>
          <p:nvCxnSpPr>
            <p:cNvPr id="105" name="Gerade Verbindung mit Pfeil 104">
              <a:extLst>
                <a:ext uri="{FF2B5EF4-FFF2-40B4-BE49-F238E27FC236}">
                  <a16:creationId xmlns:a16="http://schemas.microsoft.com/office/drawing/2014/main" id="{5479E24B-AAEE-4ED7-8278-63D5548B3EAF}"/>
                </a:ext>
              </a:extLst>
            </p:cNvPr>
            <p:cNvCxnSpPr/>
            <p:nvPr/>
          </p:nvCxnSpPr>
          <p:spPr>
            <a:xfrm>
              <a:off x="2237230" y="3988391"/>
              <a:ext cx="46840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950E0EC-9487-4EF3-934A-EF16F66CDD59}"/>
                </a:ext>
              </a:extLst>
            </p:cNvPr>
            <p:cNvSpPr/>
            <p:nvPr/>
          </p:nvSpPr>
          <p:spPr>
            <a:xfrm>
              <a:off x="395536" y="1671276"/>
              <a:ext cx="5527157" cy="3824649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855AAA4-BB94-4ECB-9610-EE83F73FD2CC}"/>
                </a:ext>
              </a:extLst>
            </p:cNvPr>
            <p:cNvSpPr txBox="1"/>
            <p:nvPr/>
          </p:nvSpPr>
          <p:spPr>
            <a:xfrm>
              <a:off x="463975" y="1696294"/>
              <a:ext cx="2089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DEDUCTIVE CODING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7536231-63CB-42E7-B686-565E1F0F2617}"/>
              </a:ext>
            </a:extLst>
          </p:cNvPr>
          <p:cNvGrpSpPr/>
          <p:nvPr/>
        </p:nvGrpSpPr>
        <p:grpSpPr>
          <a:xfrm>
            <a:off x="6107370" y="1671276"/>
            <a:ext cx="5527157" cy="3824649"/>
            <a:chOff x="6107370" y="1671276"/>
            <a:chExt cx="5527157" cy="3824649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F925CE71-0794-40FC-8350-D2BE06F6B958}"/>
                </a:ext>
              </a:extLst>
            </p:cNvPr>
            <p:cNvSpPr/>
            <p:nvPr/>
          </p:nvSpPr>
          <p:spPr>
            <a:xfrm>
              <a:off x="10118577" y="3573861"/>
              <a:ext cx="654423" cy="1165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70C5D514-E482-4735-B190-39CAF62221A5}"/>
                </a:ext>
              </a:extLst>
            </p:cNvPr>
            <p:cNvSpPr/>
            <p:nvPr/>
          </p:nvSpPr>
          <p:spPr>
            <a:xfrm>
              <a:off x="10118577" y="3726261"/>
              <a:ext cx="654423" cy="1165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AEF308F1-D739-4469-B295-961FCFE8F926}"/>
                </a:ext>
              </a:extLst>
            </p:cNvPr>
            <p:cNvSpPr/>
            <p:nvPr/>
          </p:nvSpPr>
          <p:spPr>
            <a:xfrm>
              <a:off x="10118577" y="3878661"/>
              <a:ext cx="654423" cy="116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72A2F10-B1B3-4280-82D5-523EA40D8787}"/>
                </a:ext>
              </a:extLst>
            </p:cNvPr>
            <p:cNvSpPr txBox="1"/>
            <p:nvPr/>
          </p:nvSpPr>
          <p:spPr>
            <a:xfrm>
              <a:off x="9616552" y="3507532"/>
              <a:ext cx="5469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Code 4</a:t>
              </a:r>
            </a:p>
            <a:p>
              <a:r>
                <a:rPr lang="de-DE" sz="1000" dirty="0"/>
                <a:t>Code 5</a:t>
              </a:r>
            </a:p>
            <a:p>
              <a:r>
                <a:rPr lang="de-DE" sz="1000" dirty="0"/>
                <a:t>Code 6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25EBBD97-D30F-45DB-ACDA-7295F6976ADC}"/>
                </a:ext>
              </a:extLst>
            </p:cNvPr>
            <p:cNvSpPr/>
            <p:nvPr/>
          </p:nvSpPr>
          <p:spPr>
            <a:xfrm>
              <a:off x="6341403" y="3242556"/>
              <a:ext cx="1272989" cy="168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E81F1CDE-C02D-40D5-A93B-FE66B8EEE319}"/>
                </a:ext>
              </a:extLst>
            </p:cNvPr>
            <p:cNvSpPr/>
            <p:nvPr/>
          </p:nvSpPr>
          <p:spPr>
            <a:xfrm>
              <a:off x="7524745" y="2873205"/>
              <a:ext cx="1272989" cy="168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E591FB25-32DE-4F99-8C4C-2DFAA80F9BCF}"/>
                </a:ext>
              </a:extLst>
            </p:cNvPr>
            <p:cNvCxnSpPr>
              <a:cxnSpLocks/>
            </p:cNvCxnSpPr>
            <p:nvPr/>
          </p:nvCxnSpPr>
          <p:spPr>
            <a:xfrm>
              <a:off x="7704039" y="3981233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67461B2D-6276-4C24-8C7E-ABAEF0797F3A}"/>
                </a:ext>
              </a:extLst>
            </p:cNvPr>
            <p:cNvSpPr/>
            <p:nvPr/>
          </p:nvSpPr>
          <p:spPr>
            <a:xfrm>
              <a:off x="7704039" y="3662069"/>
              <a:ext cx="914400" cy="233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CF01BA9F-9CE7-435B-BA58-B2B16DB3704B}"/>
                </a:ext>
              </a:extLst>
            </p:cNvPr>
            <p:cNvSpPr txBox="1"/>
            <p:nvPr/>
          </p:nvSpPr>
          <p:spPr>
            <a:xfrm>
              <a:off x="8955087" y="2461347"/>
              <a:ext cx="1978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/>
                <a:t>Label </a:t>
              </a:r>
              <a:r>
                <a:rPr lang="de-DE" sz="1200" b="1" dirty="0" err="1"/>
                <a:t>recurring</a:t>
              </a:r>
              <a:r>
                <a:rPr lang="de-DE" sz="1200" b="1" dirty="0"/>
                <a:t> </a:t>
              </a:r>
              <a:r>
                <a:rPr lang="de-DE" sz="1200" b="1" dirty="0" err="1"/>
                <a:t>themes</a:t>
              </a:r>
              <a:r>
                <a:rPr lang="de-DE" sz="1200" b="1" dirty="0"/>
                <a:t> </a:t>
              </a:r>
              <a:r>
                <a:rPr lang="de-DE" sz="1200" b="1" dirty="0" err="1"/>
                <a:t>with</a:t>
              </a:r>
              <a:br>
                <a:rPr lang="de-DE" sz="1200" b="1" dirty="0"/>
              </a:br>
              <a:r>
                <a:rPr lang="de-DE" sz="1200" b="1" dirty="0" err="1"/>
                <a:t>new</a:t>
              </a:r>
              <a:r>
                <a:rPr lang="de-DE" sz="1200" b="1" dirty="0"/>
                <a:t> </a:t>
              </a:r>
              <a:r>
                <a:rPr lang="de-DE" sz="1200" b="1" dirty="0" err="1"/>
                <a:t>codes</a:t>
              </a:r>
              <a:endParaRPr lang="de-DE" sz="1200" b="1" dirty="0"/>
            </a:p>
          </p:txBody>
        </p: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84A79789-2DE6-4DC0-9A73-AFBFFC0953BE}"/>
                </a:ext>
              </a:extLst>
            </p:cNvPr>
            <p:cNvCxnSpPr/>
            <p:nvPr/>
          </p:nvCxnSpPr>
          <p:spPr>
            <a:xfrm>
              <a:off x="7704039" y="3724832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BE1382B5-B708-4A19-B5BD-7A0BB9872FE7}"/>
                </a:ext>
              </a:extLst>
            </p:cNvPr>
            <p:cNvCxnSpPr/>
            <p:nvPr/>
          </p:nvCxnSpPr>
          <p:spPr>
            <a:xfrm>
              <a:off x="7704039" y="3855728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72B9B216-B9EB-40AD-AE07-E8B0A5267362}"/>
                </a:ext>
              </a:extLst>
            </p:cNvPr>
            <p:cNvSpPr/>
            <p:nvPr/>
          </p:nvSpPr>
          <p:spPr>
            <a:xfrm>
              <a:off x="7690595" y="4067298"/>
              <a:ext cx="927844" cy="2330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57485CB4-C0C3-414C-AC8F-ACD91D5C1E26}"/>
                </a:ext>
              </a:extLst>
            </p:cNvPr>
            <p:cNvCxnSpPr/>
            <p:nvPr/>
          </p:nvCxnSpPr>
          <p:spPr>
            <a:xfrm>
              <a:off x="7704039" y="4118391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DF5CA1E9-F6AD-426D-AAFB-561C4E6D4057}"/>
                </a:ext>
              </a:extLst>
            </p:cNvPr>
            <p:cNvCxnSpPr/>
            <p:nvPr/>
          </p:nvCxnSpPr>
          <p:spPr>
            <a:xfrm>
              <a:off x="7704039" y="4249287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B8D0BCA1-10E0-4D92-814E-F8AF2F9DE65D}"/>
                </a:ext>
              </a:extLst>
            </p:cNvPr>
            <p:cNvSpPr/>
            <p:nvPr/>
          </p:nvSpPr>
          <p:spPr>
            <a:xfrm>
              <a:off x="7690596" y="4302993"/>
              <a:ext cx="470644" cy="1282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42CCE51C-151E-47CC-A219-C8422B58E094}"/>
                </a:ext>
              </a:extLst>
            </p:cNvPr>
            <p:cNvCxnSpPr>
              <a:cxnSpLocks/>
            </p:cNvCxnSpPr>
            <p:nvPr/>
          </p:nvCxnSpPr>
          <p:spPr>
            <a:xfrm>
              <a:off x="7704039" y="4374792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751FEC44-6372-4CD9-9E6D-B47C7E08844F}"/>
                </a:ext>
              </a:extLst>
            </p:cNvPr>
            <p:cNvSpPr/>
            <p:nvPr/>
          </p:nvSpPr>
          <p:spPr>
            <a:xfrm>
              <a:off x="7690595" y="3035284"/>
              <a:ext cx="927844" cy="3668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F9351074-C8B9-47CC-A996-B31ECECF341D}"/>
                </a:ext>
              </a:extLst>
            </p:cNvPr>
            <p:cNvCxnSpPr/>
            <p:nvPr/>
          </p:nvCxnSpPr>
          <p:spPr>
            <a:xfrm>
              <a:off x="7695074" y="3083875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D582E47E-19E6-4377-A537-332FD5E506DE}"/>
                </a:ext>
              </a:extLst>
            </p:cNvPr>
            <p:cNvCxnSpPr/>
            <p:nvPr/>
          </p:nvCxnSpPr>
          <p:spPr>
            <a:xfrm>
              <a:off x="7704039" y="3218345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2419B1EF-0EA0-4160-B4FD-4F23DAF0F230}"/>
                </a:ext>
              </a:extLst>
            </p:cNvPr>
            <p:cNvCxnSpPr/>
            <p:nvPr/>
          </p:nvCxnSpPr>
          <p:spPr>
            <a:xfrm>
              <a:off x="7704039" y="3347426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F41701AA-FC88-4892-A785-442600890C7F}"/>
                </a:ext>
              </a:extLst>
            </p:cNvPr>
            <p:cNvCxnSpPr/>
            <p:nvPr/>
          </p:nvCxnSpPr>
          <p:spPr>
            <a:xfrm>
              <a:off x="7704039" y="3478322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D773C423-7AE1-4604-B20A-90053A8EF51C}"/>
                </a:ext>
              </a:extLst>
            </p:cNvPr>
            <p:cNvCxnSpPr>
              <a:cxnSpLocks/>
            </p:cNvCxnSpPr>
            <p:nvPr/>
          </p:nvCxnSpPr>
          <p:spPr>
            <a:xfrm>
              <a:off x="7704039" y="3603827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0EB999E4-05B2-4DB4-9C44-23C3305A6E8B}"/>
                </a:ext>
              </a:extLst>
            </p:cNvPr>
            <p:cNvSpPr/>
            <p:nvPr/>
          </p:nvSpPr>
          <p:spPr>
            <a:xfrm>
              <a:off x="6520697" y="4618639"/>
              <a:ext cx="654423" cy="194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613E0816-780E-406E-B6F8-4972E6C37031}"/>
                </a:ext>
              </a:extLst>
            </p:cNvPr>
            <p:cNvSpPr/>
            <p:nvPr/>
          </p:nvSpPr>
          <p:spPr>
            <a:xfrm>
              <a:off x="6511731" y="4545135"/>
              <a:ext cx="936811" cy="1124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DA71B253-11C1-46CA-98A8-1D28A163266F}"/>
                </a:ext>
              </a:extLst>
            </p:cNvPr>
            <p:cNvSpPr/>
            <p:nvPr/>
          </p:nvSpPr>
          <p:spPr>
            <a:xfrm>
              <a:off x="6523388" y="3802836"/>
              <a:ext cx="911709" cy="154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B6EC39C9-EB23-45A7-8C8B-7B003033B4E9}"/>
                </a:ext>
              </a:extLst>
            </p:cNvPr>
            <p:cNvSpPr/>
            <p:nvPr/>
          </p:nvSpPr>
          <p:spPr>
            <a:xfrm>
              <a:off x="6511732" y="3919377"/>
              <a:ext cx="654423" cy="1165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67A6D99D-9879-4135-8E2A-72ECBC10E6AA}"/>
                </a:ext>
              </a:extLst>
            </p:cNvPr>
            <p:cNvSpPr/>
            <p:nvPr/>
          </p:nvSpPr>
          <p:spPr>
            <a:xfrm>
              <a:off x="6498286" y="3670631"/>
              <a:ext cx="936811" cy="1124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E5A1AF78-7D91-4117-816B-B583F1744FDC}"/>
                </a:ext>
              </a:extLst>
            </p:cNvPr>
            <p:cNvCxnSpPr/>
            <p:nvPr/>
          </p:nvCxnSpPr>
          <p:spPr>
            <a:xfrm>
              <a:off x="6511732" y="3453226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C136801D-C342-4336-A0B5-CE3FD565B25A}"/>
                </a:ext>
              </a:extLst>
            </p:cNvPr>
            <p:cNvCxnSpPr/>
            <p:nvPr/>
          </p:nvCxnSpPr>
          <p:spPr>
            <a:xfrm>
              <a:off x="6520697" y="3587696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D3744131-9115-41C7-B600-591324E39253}"/>
                </a:ext>
              </a:extLst>
            </p:cNvPr>
            <p:cNvCxnSpPr/>
            <p:nvPr/>
          </p:nvCxnSpPr>
          <p:spPr>
            <a:xfrm>
              <a:off x="6520697" y="3716777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DF1B7CC4-7FA8-45CC-95FE-FD5FB30F1D74}"/>
                </a:ext>
              </a:extLst>
            </p:cNvPr>
            <p:cNvCxnSpPr/>
            <p:nvPr/>
          </p:nvCxnSpPr>
          <p:spPr>
            <a:xfrm>
              <a:off x="6520697" y="3847673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9FFD1C60-D8CF-4603-A62A-7A2DC5A6ABF8}"/>
                </a:ext>
              </a:extLst>
            </p:cNvPr>
            <p:cNvCxnSpPr>
              <a:cxnSpLocks/>
            </p:cNvCxnSpPr>
            <p:nvPr/>
          </p:nvCxnSpPr>
          <p:spPr>
            <a:xfrm>
              <a:off x="6520697" y="3973178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4D40CBFF-1C76-4EB1-B932-920CE64EF5BF}"/>
                </a:ext>
              </a:extLst>
            </p:cNvPr>
            <p:cNvCxnSpPr/>
            <p:nvPr/>
          </p:nvCxnSpPr>
          <p:spPr>
            <a:xfrm>
              <a:off x="6520697" y="4094183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2F575B14-25C9-4336-952A-4CAD2112644F}"/>
                </a:ext>
              </a:extLst>
            </p:cNvPr>
            <p:cNvCxnSpPr/>
            <p:nvPr/>
          </p:nvCxnSpPr>
          <p:spPr>
            <a:xfrm>
              <a:off x="6520697" y="4225079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E88B359A-A757-401F-9475-74F9AE2A04E8}"/>
                </a:ext>
              </a:extLst>
            </p:cNvPr>
            <p:cNvCxnSpPr>
              <a:cxnSpLocks/>
            </p:cNvCxnSpPr>
            <p:nvPr/>
          </p:nvCxnSpPr>
          <p:spPr>
            <a:xfrm>
              <a:off x="6520697" y="4350584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39F01C5C-3D46-441B-87E2-1D03454656C5}"/>
                </a:ext>
              </a:extLst>
            </p:cNvPr>
            <p:cNvCxnSpPr/>
            <p:nvPr/>
          </p:nvCxnSpPr>
          <p:spPr>
            <a:xfrm>
              <a:off x="6520697" y="4487742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316671FF-68D7-4F9E-9761-41785F54CEC0}"/>
                </a:ext>
              </a:extLst>
            </p:cNvPr>
            <p:cNvCxnSpPr/>
            <p:nvPr/>
          </p:nvCxnSpPr>
          <p:spPr>
            <a:xfrm>
              <a:off x="6520697" y="4618638"/>
              <a:ext cx="9144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1F2BF22A-04D9-4E57-8B81-7B22F9024105}"/>
                </a:ext>
              </a:extLst>
            </p:cNvPr>
            <p:cNvCxnSpPr>
              <a:cxnSpLocks/>
            </p:cNvCxnSpPr>
            <p:nvPr/>
          </p:nvCxnSpPr>
          <p:spPr>
            <a:xfrm>
              <a:off x="6520697" y="4744143"/>
              <a:ext cx="457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7E94F0BD-5D80-4337-B41E-335D13F50526}"/>
                </a:ext>
              </a:extLst>
            </p:cNvPr>
            <p:cNvSpPr txBox="1"/>
            <p:nvPr/>
          </p:nvSpPr>
          <p:spPr>
            <a:xfrm>
              <a:off x="6269308" y="2458145"/>
              <a:ext cx="2313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/>
                <a:t>Find </a:t>
              </a:r>
              <a:r>
                <a:rPr lang="de-DE" sz="1200" b="1" dirty="0" err="1"/>
                <a:t>recurring</a:t>
              </a:r>
              <a:r>
                <a:rPr lang="de-DE" sz="1200" b="1" dirty="0"/>
                <a:t> </a:t>
              </a:r>
              <a:r>
                <a:rPr lang="de-DE" sz="1200" b="1" dirty="0" err="1"/>
                <a:t>themes</a:t>
              </a:r>
              <a:r>
                <a:rPr lang="de-DE" sz="1200" b="1" dirty="0"/>
                <a:t> in </a:t>
              </a:r>
              <a:r>
                <a:rPr lang="de-DE" sz="1200" b="1" dirty="0" err="1"/>
                <a:t>the</a:t>
              </a:r>
              <a:r>
                <a:rPr lang="de-DE" sz="1200" b="1" dirty="0"/>
                <a:t> </a:t>
              </a:r>
              <a:r>
                <a:rPr lang="de-DE" sz="1200" b="1" dirty="0" err="1"/>
                <a:t>data</a:t>
              </a:r>
              <a:endParaRPr lang="de-DE" sz="1200" b="1" dirty="0"/>
            </a:p>
          </p:txBody>
        </p:sp>
        <p:cxnSp>
          <p:nvCxnSpPr>
            <p:cNvPr id="106" name="Gerade Verbindung mit Pfeil 105">
              <a:extLst>
                <a:ext uri="{FF2B5EF4-FFF2-40B4-BE49-F238E27FC236}">
                  <a16:creationId xmlns:a16="http://schemas.microsoft.com/office/drawing/2014/main" id="{47C83F67-1448-41D8-8A9F-9743B5935057}"/>
                </a:ext>
              </a:extLst>
            </p:cNvPr>
            <p:cNvCxnSpPr/>
            <p:nvPr/>
          </p:nvCxnSpPr>
          <p:spPr>
            <a:xfrm>
              <a:off x="9038378" y="3778609"/>
              <a:ext cx="46840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E47B5A8B-5785-4656-9B21-3E5B3EF19E64}"/>
                </a:ext>
              </a:extLst>
            </p:cNvPr>
            <p:cNvSpPr/>
            <p:nvPr/>
          </p:nvSpPr>
          <p:spPr>
            <a:xfrm>
              <a:off x="6107370" y="1671276"/>
              <a:ext cx="5527157" cy="3824649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47A0FF28-B431-4905-B419-18CC06ADE69A}"/>
                </a:ext>
              </a:extLst>
            </p:cNvPr>
            <p:cNvSpPr txBox="1"/>
            <p:nvPr/>
          </p:nvSpPr>
          <p:spPr>
            <a:xfrm>
              <a:off x="6178975" y="1734394"/>
              <a:ext cx="2041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INDUCTIVE CODING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AD0F0371-E848-425F-9F74-64D6D607CB99}"/>
              </a:ext>
            </a:extLst>
          </p:cNvPr>
          <p:cNvSpPr txBox="1"/>
          <p:nvPr/>
        </p:nvSpPr>
        <p:spPr>
          <a:xfrm>
            <a:off x="1305459" y="5818725"/>
            <a:ext cx="916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Use </a:t>
            </a:r>
            <a:r>
              <a:rPr lang="de-DE" b="1" dirty="0"/>
              <a:t>qualitative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analysis</a:t>
            </a:r>
            <a:r>
              <a:rPr lang="de-DE" b="1" dirty="0"/>
              <a:t> </a:t>
            </a:r>
            <a:r>
              <a:rPr lang="de-DE" b="1" dirty="0" err="1"/>
              <a:t>software</a:t>
            </a:r>
            <a:r>
              <a:rPr lang="de-DE" b="1" dirty="0"/>
              <a:t> </a:t>
            </a:r>
            <a:r>
              <a:rPr lang="de-DE" dirty="0"/>
              <a:t>(e.g. </a:t>
            </a:r>
            <a:r>
              <a:rPr lang="en-US" dirty="0"/>
              <a:t>MAXQDA, </a:t>
            </a:r>
            <a:r>
              <a:rPr lang="en-US" dirty="0" err="1"/>
              <a:t>ATLAS.ti</a:t>
            </a:r>
            <a:r>
              <a:rPr lang="en-US" dirty="0"/>
              <a:t>, NVivo, QDA Miner, or </a:t>
            </a:r>
            <a:r>
              <a:rPr lang="en-US" dirty="0" err="1"/>
              <a:t>Dedoose</a:t>
            </a:r>
            <a:r>
              <a:rPr lang="en-US" dirty="0"/>
              <a:t>) </a:t>
            </a:r>
            <a:endParaRPr lang="de-DE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331ED494-BA39-41FF-AF0D-542A138B7EA7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AEE6A646-1E73-44F1-9955-DC36F7501CF3}"/>
              </a:ext>
            </a:extLst>
          </p:cNvPr>
          <p:cNvSpPr/>
          <p:nvPr/>
        </p:nvSpPr>
        <p:spPr>
          <a:xfrm>
            <a:off x="150702" y="298052"/>
            <a:ext cx="605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Deductive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inductive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coding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486386EB-45D2-4F5D-AB72-60DE971CB31B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9603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33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ED77687-246D-4729-B6AB-964042525B2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727326"/>
          <a:ext cx="8211185" cy="41452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289322">
                  <a:extLst>
                    <a:ext uri="{9D8B030D-6E8A-4147-A177-3AD203B41FA5}">
                      <a16:colId xmlns:a16="http://schemas.microsoft.com/office/drawing/2014/main" val="1698221376"/>
                    </a:ext>
                  </a:extLst>
                </a:gridCol>
                <a:gridCol w="1921863">
                  <a:extLst>
                    <a:ext uri="{9D8B030D-6E8A-4147-A177-3AD203B41FA5}">
                      <a16:colId xmlns:a16="http://schemas.microsoft.com/office/drawing/2014/main" val="3051274387"/>
                    </a:ext>
                  </a:extLst>
                </a:gridCol>
              </a:tblGrid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Category: COACHING CHALLENGES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Abbreviation: CHA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288946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CHA-COMMUNICATION CHALLENGE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CHA-COMM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506143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CHA-RELATIONSHIP CHALLENGE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CHA-REL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41041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CHA-ORGANIZATIONAL CHALLENGE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CHA-ORG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306510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…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518518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Category: COACHING BENEFITS</a:t>
                      </a:r>
                      <a:endParaRPr lang="de-DE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Abbreviation: BEN</a:t>
                      </a:r>
                      <a:endParaRPr lang="de-DE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601733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BEN-FOR COACHEES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BEN-C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947421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Self-confidence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BEN-C-SELF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265968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Personal development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BEN-C-DEV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482886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Problem solving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BEN-C-SOLV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731346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Goal attainment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BEN-C-GOAL</a:t>
                      </a:r>
                      <a:endParaRPr lang="de-D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545712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Learning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BEN-C-LEAR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120374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…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090352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BEN-FOR THE ORGANIZATION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BEN-O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011246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Higher work productivity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BEN-O-PROD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621335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     Return on investment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BEN-O-ROI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156743"/>
                  </a:ext>
                </a:extLst>
              </a:tr>
              <a:tr h="2099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effectLst/>
                        </a:rPr>
                        <a:t>…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477198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7354CAAC-A35B-44E9-B57B-6D844903F5D9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32D52D1-F208-42D9-9AE6-D78DCFF444F7}"/>
              </a:ext>
            </a:extLst>
          </p:cNvPr>
          <p:cNvSpPr/>
          <p:nvPr/>
        </p:nvSpPr>
        <p:spPr>
          <a:xfrm>
            <a:off x="150702" y="298052"/>
            <a:ext cx="4534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codebook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9FE4D8E-A02D-4BD3-8C08-CFCED63E5008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647381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34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1E35AF3-EBF5-463F-9D1C-689EC9E6AE91}"/>
              </a:ext>
            </a:extLst>
          </p:cNvPr>
          <p:cNvGraphicFramePr>
            <a:graphicFrameLocks noGrp="1"/>
          </p:cNvGraphicFramePr>
          <p:nvPr/>
        </p:nvGraphicFramePr>
        <p:xfrm>
          <a:off x="558252" y="2153469"/>
          <a:ext cx="11377364" cy="21945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09414">
                  <a:extLst>
                    <a:ext uri="{9D8B030D-6E8A-4147-A177-3AD203B41FA5}">
                      <a16:colId xmlns:a16="http://schemas.microsoft.com/office/drawing/2014/main" val="3176000350"/>
                    </a:ext>
                  </a:extLst>
                </a:gridCol>
                <a:gridCol w="4520913">
                  <a:extLst>
                    <a:ext uri="{9D8B030D-6E8A-4147-A177-3AD203B41FA5}">
                      <a16:colId xmlns:a16="http://schemas.microsoft.com/office/drawing/2014/main" val="1869927406"/>
                    </a:ext>
                  </a:extLst>
                </a:gridCol>
                <a:gridCol w="2422812">
                  <a:extLst>
                    <a:ext uri="{9D8B030D-6E8A-4147-A177-3AD203B41FA5}">
                      <a16:colId xmlns:a16="http://schemas.microsoft.com/office/drawing/2014/main" val="3383680466"/>
                    </a:ext>
                  </a:extLst>
                </a:gridCol>
                <a:gridCol w="1571001">
                  <a:extLst>
                    <a:ext uri="{9D8B030D-6E8A-4147-A177-3AD203B41FA5}">
                      <a16:colId xmlns:a16="http://schemas.microsoft.com/office/drawing/2014/main" val="1980024650"/>
                    </a:ext>
                  </a:extLst>
                </a:gridCol>
                <a:gridCol w="1753224">
                  <a:extLst>
                    <a:ext uri="{9D8B030D-6E8A-4147-A177-3AD203B41FA5}">
                      <a16:colId xmlns:a16="http://schemas.microsoft.com/office/drawing/2014/main" val="1989475737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Interview nr.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Text excerpt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Reduction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Generalization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Code applied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08632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 dirty="0">
                          <a:effectLst/>
                        </a:rPr>
                        <a:t>5</a:t>
                      </a:r>
                      <a:endParaRPr lang="de-DE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i="1" dirty="0">
                          <a:effectLst/>
                        </a:rPr>
                        <a:t>“I find it very challenging if the expectations of the people who I am supposed to coach about the purpose and potential outcomes of the coaching intervention differ from the expectations of their managers.”</a:t>
                      </a:r>
                      <a:endParaRPr lang="de-DE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Challenge: Different expectations of coaches and managers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Challenge: diverging expectations 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CHA-REL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135523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…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…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028596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24F167B2-B965-4D4E-BDFD-363F89ADEE36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A303B83-E680-4A29-B1DB-C977224A8E95}"/>
              </a:ext>
            </a:extLst>
          </p:cNvPr>
          <p:cNvSpPr/>
          <p:nvPr/>
        </p:nvSpPr>
        <p:spPr>
          <a:xfrm>
            <a:off x="150702" y="298052"/>
            <a:ext cx="525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Reduction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table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015267D-2B10-41DE-A7BC-46BE45800043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47199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6236ED-DD80-4D65-A6F8-D8B3F9DA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72" y="1282085"/>
            <a:ext cx="7459323" cy="5575915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F0CDC37-CEDF-4DDE-B73B-612E0C78AC13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A0243D-DF4E-4A93-AA67-37AA5D89AD8D}"/>
              </a:ext>
            </a:extLst>
          </p:cNvPr>
          <p:cNvSpPr/>
          <p:nvPr/>
        </p:nvSpPr>
        <p:spPr>
          <a:xfrm>
            <a:off x="150702" y="298052"/>
            <a:ext cx="7070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From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codes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categories</a:t>
            </a:r>
            <a:r>
              <a:rPr lang="de-DE" sz="3600" dirty="0">
                <a:solidFill>
                  <a:schemeClr val="bg1"/>
                </a:solidFill>
              </a:rPr>
              <a:t> (</a:t>
            </a:r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3AB0FA2-EED1-411F-AB59-1A2FC7721F97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742614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36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911ED68-C50D-4B72-84A0-5A894E34ABF6}"/>
              </a:ext>
            </a:extLst>
          </p:cNvPr>
          <p:cNvGraphicFramePr>
            <a:graphicFrameLocks noGrp="1"/>
          </p:cNvGraphicFramePr>
          <p:nvPr/>
        </p:nvGraphicFramePr>
        <p:xfrm>
          <a:off x="1460176" y="1969124"/>
          <a:ext cx="8000681" cy="16927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1999">
                  <a:extLst>
                    <a:ext uri="{9D8B030D-6E8A-4147-A177-3AD203B41FA5}">
                      <a16:colId xmlns:a16="http://schemas.microsoft.com/office/drawing/2014/main" val="1446947216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03635898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3330369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1712283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65438473"/>
                    </a:ext>
                  </a:extLst>
                </a:gridCol>
                <a:gridCol w="1393182">
                  <a:extLst>
                    <a:ext uri="{9D8B030D-6E8A-4147-A177-3AD203B41FA5}">
                      <a16:colId xmlns:a16="http://schemas.microsoft.com/office/drawing/2014/main" val="3843015556"/>
                    </a:ext>
                  </a:extLst>
                </a:gridCol>
              </a:tblGrid>
              <a:tr h="282125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Time period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044925"/>
                  </a:ext>
                </a:extLst>
              </a:tr>
              <a:tr h="282125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Oct-Dec 2023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Jan-Mar 2023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Apr-Jun 2023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Jul-Sept 2023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856630"/>
                  </a:ext>
                </a:extLst>
              </a:tr>
              <a:tr h="282125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Level of analysis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Society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i="1" dirty="0">
                          <a:effectLst/>
                        </a:rPr>
                        <a:t>(Reduced) data</a:t>
                      </a:r>
                      <a:endParaRPr lang="de-DE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776269"/>
                  </a:ext>
                </a:extLst>
              </a:tr>
              <a:tr h="282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Organization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688977"/>
                  </a:ext>
                </a:extLst>
              </a:tr>
              <a:tr h="282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Team 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155081"/>
                  </a:ext>
                </a:extLst>
              </a:tr>
              <a:tr h="282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Individual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698565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602E854-AA2B-4588-9DFA-923E675A18A9}"/>
              </a:ext>
            </a:extLst>
          </p:cNvPr>
          <p:cNvGraphicFramePr>
            <a:graphicFrameLocks noGrp="1"/>
          </p:cNvGraphicFramePr>
          <p:nvPr/>
        </p:nvGraphicFramePr>
        <p:xfrm>
          <a:off x="1460176" y="4365139"/>
          <a:ext cx="6933565" cy="1463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1999">
                  <a:extLst>
                    <a:ext uri="{9D8B030D-6E8A-4147-A177-3AD203B41FA5}">
                      <a16:colId xmlns:a16="http://schemas.microsoft.com/office/drawing/2014/main" val="3903904267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589123557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64974705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43301217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4286530442"/>
                    </a:ext>
                  </a:extLst>
                </a:gridCol>
                <a:gridCol w="1307141">
                  <a:extLst>
                    <a:ext uri="{9D8B030D-6E8A-4147-A177-3AD203B41FA5}">
                      <a16:colId xmlns:a16="http://schemas.microsoft.com/office/drawing/2014/main" val="1991680735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Variables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04937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Variable 1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 2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 3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Variable 4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9719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Cases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Case A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i="1" dirty="0">
                          <a:effectLst/>
                        </a:rPr>
                        <a:t>Data</a:t>
                      </a:r>
                      <a:endParaRPr lang="de-DE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9619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Case B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0165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Case C 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4169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Case D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095402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5E3F9CFD-75F0-482E-8267-2D9F2D39907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C283F26-8899-403B-9B56-382208F5EDD2}"/>
              </a:ext>
            </a:extLst>
          </p:cNvPr>
          <p:cNvSpPr/>
          <p:nvPr/>
        </p:nvSpPr>
        <p:spPr>
          <a:xfrm>
            <a:off x="150702" y="298052"/>
            <a:ext cx="733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Cross-</a:t>
            </a:r>
            <a:r>
              <a:rPr lang="de-DE" sz="3600" dirty="0" err="1">
                <a:solidFill>
                  <a:schemeClr val="bg1"/>
                </a:solidFill>
              </a:rPr>
              <a:t>case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analysis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matrix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examples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B63366F-E922-477F-AF9D-2CFA32A88BD8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671903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C4D435D-178D-4C52-9303-D2C3DD9FAF70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93300FD-D54A-43BC-9645-F8222B994511}"/>
              </a:ext>
            </a:extLst>
          </p:cNvPr>
          <p:cNvSpPr/>
          <p:nvPr/>
        </p:nvSpPr>
        <p:spPr>
          <a:xfrm>
            <a:off x="150702" y="298052"/>
            <a:ext cx="532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Network </a:t>
            </a:r>
            <a:r>
              <a:rPr lang="de-DE" sz="3600" dirty="0" err="1">
                <a:solidFill>
                  <a:schemeClr val="bg1"/>
                </a:solidFill>
              </a:rPr>
              <a:t>display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0E0CDD-9682-4BE6-81B9-046DEFC5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9" y="1403636"/>
            <a:ext cx="9190215" cy="428429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80FA73F-F276-418C-A758-026E754BF9D3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425044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38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B31E937-E965-444A-B780-FF779D1818F0}"/>
              </a:ext>
            </a:extLst>
          </p:cNvPr>
          <p:cNvGrpSpPr/>
          <p:nvPr/>
        </p:nvGrpSpPr>
        <p:grpSpPr>
          <a:xfrm>
            <a:off x="498172" y="1499601"/>
            <a:ext cx="11344275" cy="953219"/>
            <a:chOff x="395536" y="1934085"/>
            <a:chExt cx="11344275" cy="953219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A09D624-933C-4560-B7F3-7D73B623F7E1}"/>
                </a:ext>
              </a:extLst>
            </p:cNvPr>
            <p:cNvSpPr/>
            <p:nvPr/>
          </p:nvSpPr>
          <p:spPr>
            <a:xfrm>
              <a:off x="395536" y="1934085"/>
              <a:ext cx="1586161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Credibility</a:t>
              </a:r>
              <a:endParaRPr lang="de-DE" dirty="0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DF15B91-CCF6-4FC9-82C0-9D0633F1F0B3}"/>
                </a:ext>
              </a:extLst>
            </p:cNvPr>
            <p:cNvSpPr/>
            <p:nvPr/>
          </p:nvSpPr>
          <p:spPr>
            <a:xfrm>
              <a:off x="1981697" y="1936228"/>
              <a:ext cx="92723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8F84D3D-5AFD-4474-A6A9-6309D6889963}"/>
                </a:ext>
              </a:extLst>
            </p:cNvPr>
            <p:cNvSpPr/>
            <p:nvPr/>
          </p:nvSpPr>
          <p:spPr>
            <a:xfrm>
              <a:off x="2062006" y="1936228"/>
              <a:ext cx="96778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Is the data accurately representing the phenomenon that you are attempting to study?</a:t>
              </a:r>
              <a:endParaRPr lang="en-US" dirty="0">
                <a:solidFill>
                  <a:srgbClr val="ED7D3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ADCA670-9F62-43FC-A5DE-BD9521E6F7E3}"/>
                </a:ext>
              </a:extLst>
            </p:cNvPr>
            <p:cNvSpPr/>
            <p:nvPr/>
          </p:nvSpPr>
          <p:spPr>
            <a:xfrm>
              <a:off x="2062005" y="2364084"/>
              <a:ext cx="72667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1400" b="1" dirty="0">
                  <a:ea typeface="Times New Roman" panose="02020603050405020304" pitchFamily="18" charset="0"/>
                </a:rPr>
                <a:t>Improve it with: </a:t>
              </a:r>
              <a:r>
                <a:rPr lang="en-US" sz="1400" dirty="0">
                  <a:ea typeface="Times New Roman" panose="02020603050405020304" pitchFamily="18" charset="0"/>
                </a:rPr>
                <a:t>triangulation (cross-verification with data from different sources, member checks (getting feedback on your interpretations from participants in the study)</a:t>
              </a:r>
              <a:endParaRPr lang="de-DE" sz="14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A3CC6A0-216E-432A-B5C9-562CF1D818E4}"/>
              </a:ext>
            </a:extLst>
          </p:cNvPr>
          <p:cNvGrpSpPr/>
          <p:nvPr/>
        </p:nvGrpSpPr>
        <p:grpSpPr>
          <a:xfrm>
            <a:off x="498172" y="2710328"/>
            <a:ext cx="11344275" cy="1236294"/>
            <a:chOff x="395536" y="3144812"/>
            <a:chExt cx="11344275" cy="1236294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D006B63-F640-4517-B37E-4812F664B34C}"/>
                </a:ext>
              </a:extLst>
            </p:cNvPr>
            <p:cNvSpPr/>
            <p:nvPr/>
          </p:nvSpPr>
          <p:spPr>
            <a:xfrm>
              <a:off x="395536" y="3144812"/>
              <a:ext cx="1586161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Transferability</a:t>
              </a:r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06F6030-D866-4DCE-959E-1C73594BBAC7}"/>
                </a:ext>
              </a:extLst>
            </p:cNvPr>
            <p:cNvSpPr/>
            <p:nvPr/>
          </p:nvSpPr>
          <p:spPr>
            <a:xfrm>
              <a:off x="1981697" y="3146955"/>
              <a:ext cx="92723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723C5EB-008A-46C1-B0E6-B185EFC7B31C}"/>
                </a:ext>
              </a:extLst>
            </p:cNvPr>
            <p:cNvSpPr/>
            <p:nvPr/>
          </p:nvSpPr>
          <p:spPr>
            <a:xfrm>
              <a:off x="2062006" y="3146955"/>
              <a:ext cx="96778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extent to which the results can be transferred to other cases or situations</a:t>
              </a:r>
              <a:endParaRPr lang="en-US" dirty="0">
                <a:solidFill>
                  <a:srgbClr val="ED7D3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9548C38-F07E-44CC-ADE6-2AEABC8912AD}"/>
                </a:ext>
              </a:extLst>
            </p:cNvPr>
            <p:cNvSpPr/>
            <p:nvPr/>
          </p:nvSpPr>
          <p:spPr>
            <a:xfrm>
              <a:off x="2062005" y="3565498"/>
              <a:ext cx="8253569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ea typeface="Times New Roman" panose="02020603050405020304" pitchFamily="18" charset="0"/>
                </a:rPr>
                <a:t>Improve it with: </a:t>
              </a:r>
              <a:r>
                <a:rPr lang="en-US" sz="1400" dirty="0"/>
                <a:t>applying purposive sampling based on clear selection criteria,</a:t>
              </a:r>
              <a:br>
                <a:rPr lang="en-US" sz="1400" dirty="0"/>
              </a:br>
              <a:r>
                <a:rPr lang="en-US" sz="1400" dirty="0"/>
                <a:t>using </a:t>
              </a:r>
              <a:r>
                <a:rPr lang="en-US" sz="1400" dirty="0" err="1"/>
                <a:t>ʻthick</a:t>
              </a:r>
              <a:r>
                <a:rPr lang="en-US" sz="1400" dirty="0"/>
                <a:t> </a:t>
              </a:r>
              <a:r>
                <a:rPr lang="en-US" sz="1400" dirty="0" err="1"/>
                <a:t>descriptionsʼ</a:t>
              </a:r>
              <a:r>
                <a:rPr lang="en-US" sz="1400" dirty="0"/>
                <a:t> that provide detailed background information about the context of the research</a:t>
              </a:r>
              <a:endParaRPr lang="de-DE" sz="1400" dirty="0"/>
            </a:p>
            <a:p>
              <a:pPr lvl="0">
                <a:spcAft>
                  <a:spcPts val="600"/>
                </a:spcAft>
              </a:pPr>
              <a:endParaRPr lang="de-DE" sz="14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DA22B83-89AB-4343-8F85-DB7F5A732894}"/>
              </a:ext>
            </a:extLst>
          </p:cNvPr>
          <p:cNvGrpSpPr/>
          <p:nvPr/>
        </p:nvGrpSpPr>
        <p:grpSpPr>
          <a:xfrm>
            <a:off x="528332" y="3969181"/>
            <a:ext cx="11344275" cy="932190"/>
            <a:chOff x="425696" y="4403665"/>
            <a:chExt cx="11344275" cy="93219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CA7F049-8464-4724-9981-F4BDAA18514C}"/>
                </a:ext>
              </a:extLst>
            </p:cNvPr>
            <p:cNvSpPr/>
            <p:nvPr/>
          </p:nvSpPr>
          <p:spPr>
            <a:xfrm>
              <a:off x="425696" y="4403665"/>
              <a:ext cx="1586161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Dependability</a:t>
              </a:r>
              <a:endParaRPr lang="de-DE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F2A30E7-A667-4AB4-B908-322B4C4FAC5D}"/>
                </a:ext>
              </a:extLst>
            </p:cNvPr>
            <p:cNvSpPr/>
            <p:nvPr/>
          </p:nvSpPr>
          <p:spPr>
            <a:xfrm>
              <a:off x="2011857" y="4405808"/>
              <a:ext cx="92723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3A1A581-6E12-49F7-BDF5-BEB59BE58398}"/>
                </a:ext>
              </a:extLst>
            </p:cNvPr>
            <p:cNvSpPr/>
            <p:nvPr/>
          </p:nvSpPr>
          <p:spPr>
            <a:xfrm>
              <a:off x="2092166" y="4405808"/>
              <a:ext cx="96778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possibility for the study to be replicated</a:t>
              </a:r>
              <a:endParaRPr lang="en-US" dirty="0">
                <a:solidFill>
                  <a:srgbClr val="ED7D3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B3FB403-5F7D-4417-BD91-20A0A5A4F2C7}"/>
                </a:ext>
              </a:extLst>
            </p:cNvPr>
            <p:cNvSpPr/>
            <p:nvPr/>
          </p:nvSpPr>
          <p:spPr>
            <a:xfrm>
              <a:off x="2092165" y="4812635"/>
              <a:ext cx="94426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dirty="0">
                  <a:ea typeface="Times New Roman" panose="02020603050405020304" pitchFamily="18" charset="0"/>
                </a:rPr>
                <a:t>Improve it with: </a:t>
              </a:r>
              <a:r>
                <a:rPr lang="en-US" sz="1400" dirty="0"/>
                <a:t>creating an audit trail (e.g. a detailed protocol of the decisions that you have taken in the research process), using outside reviewers</a:t>
              </a:r>
              <a:endParaRPr lang="de-DE" sz="14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64DBA6F-06B6-47DF-A062-8D88FBBA6530}"/>
              </a:ext>
            </a:extLst>
          </p:cNvPr>
          <p:cNvGrpSpPr/>
          <p:nvPr/>
        </p:nvGrpSpPr>
        <p:grpSpPr>
          <a:xfrm>
            <a:off x="528332" y="5121384"/>
            <a:ext cx="11344275" cy="946235"/>
            <a:chOff x="425696" y="5555868"/>
            <a:chExt cx="11344275" cy="946235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C18024FD-4FBA-4F03-BFB4-56E679B29467}"/>
                </a:ext>
              </a:extLst>
            </p:cNvPr>
            <p:cNvSpPr/>
            <p:nvPr/>
          </p:nvSpPr>
          <p:spPr>
            <a:xfrm>
              <a:off x="425696" y="5555868"/>
              <a:ext cx="1586161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Confirmability</a:t>
              </a:r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53C703BF-7B06-4161-AC7B-8F1DB3077845}"/>
                </a:ext>
              </a:extLst>
            </p:cNvPr>
            <p:cNvSpPr/>
            <p:nvPr/>
          </p:nvSpPr>
          <p:spPr>
            <a:xfrm>
              <a:off x="2011857" y="5558011"/>
              <a:ext cx="927233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ABD959F-48C1-4615-9927-B0DAE15868DE}"/>
                </a:ext>
              </a:extLst>
            </p:cNvPr>
            <p:cNvSpPr/>
            <p:nvPr/>
          </p:nvSpPr>
          <p:spPr>
            <a:xfrm>
              <a:off x="2092166" y="5558011"/>
              <a:ext cx="96778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To avoid that the results are biased by either the researcher or participants</a:t>
              </a:r>
              <a:endParaRPr lang="en-US" dirty="0">
                <a:solidFill>
                  <a:srgbClr val="ED7D3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56AF177-4D97-48DD-9612-FB1C121B0872}"/>
                </a:ext>
              </a:extLst>
            </p:cNvPr>
            <p:cNvSpPr/>
            <p:nvPr/>
          </p:nvSpPr>
          <p:spPr>
            <a:xfrm>
              <a:off x="2092165" y="5978883"/>
              <a:ext cx="94426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ea typeface="Times New Roman" panose="02020603050405020304" pitchFamily="18" charset="0"/>
                </a:rPr>
                <a:t>Improve it with: </a:t>
              </a:r>
              <a:r>
                <a:rPr lang="en-US" sz="1400" dirty="0"/>
                <a:t>triangulation; practicing reflexivity—being aware and explicitly reporting on potential biases</a:t>
              </a:r>
              <a:endParaRPr lang="de-DE" sz="1400" dirty="0"/>
            </a:p>
            <a:p>
              <a:pPr lvl="0"/>
              <a:endParaRPr lang="de-DE" sz="1400" dirty="0"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7393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Quality </a:t>
            </a:r>
            <a:r>
              <a:rPr lang="de-DE" sz="3600" dirty="0" err="1">
                <a:solidFill>
                  <a:schemeClr val="bg1"/>
                </a:solidFill>
              </a:rPr>
              <a:t>criteria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qualitative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7149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197479" y="4710116"/>
            <a:ext cx="5501640" cy="1245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263475" y="4917239"/>
            <a:ext cx="433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conduct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quantitative </a:t>
            </a:r>
            <a:r>
              <a:rPr lang="de-DE" sz="2400" dirty="0" err="1"/>
              <a:t>research</a:t>
            </a:r>
            <a:br>
              <a:rPr lang="de-DE" sz="2400" dirty="0"/>
            </a:br>
            <a:endParaRPr lang="de-DE" sz="2400" i="1" dirty="0"/>
          </a:p>
        </p:txBody>
      </p:sp>
      <p:sp>
        <p:nvSpPr>
          <p:cNvPr id="27" name="Ellipse 26"/>
          <p:cNvSpPr/>
          <p:nvPr/>
        </p:nvSpPr>
        <p:spPr>
          <a:xfrm>
            <a:off x="3456695" y="4842618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39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39F29D-17A6-2244-0AC6-4E190EE2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79" y="968416"/>
            <a:ext cx="550164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ACCCB7E-8088-477F-9833-264CD80199E8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8139663-4C03-48AE-AB5C-16983E1780A9}"/>
              </a:ext>
            </a:extLst>
          </p:cNvPr>
          <p:cNvSpPr/>
          <p:nvPr/>
        </p:nvSpPr>
        <p:spPr>
          <a:xfrm>
            <a:off x="150702" y="298052"/>
            <a:ext cx="4731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Writing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i="1" dirty="0" err="1">
                <a:solidFill>
                  <a:schemeClr val="bg1"/>
                </a:solidFill>
              </a:rPr>
              <a:t>Introduction</a:t>
            </a:r>
            <a:endParaRPr lang="de-DE" sz="3600" i="1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B7A40F-E4E3-4685-AA9B-B07B343CD717}"/>
              </a:ext>
            </a:extLst>
          </p:cNvPr>
          <p:cNvSpPr txBox="1"/>
          <p:nvPr/>
        </p:nvSpPr>
        <p:spPr>
          <a:xfrm>
            <a:off x="1390262" y="1679510"/>
            <a:ext cx="668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usually</a:t>
            </a:r>
            <a:r>
              <a:rPr lang="de-DE" sz="2000" dirty="0"/>
              <a:t> </a:t>
            </a:r>
            <a:r>
              <a:rPr lang="de-DE" sz="2000" dirty="0" err="1"/>
              <a:t>included</a:t>
            </a:r>
            <a:r>
              <a:rPr lang="de-DE" sz="2000" dirty="0"/>
              <a:t> in an </a:t>
            </a:r>
            <a:r>
              <a:rPr lang="de-DE" sz="2000" b="1" i="1" dirty="0" err="1"/>
              <a:t>Introduction</a:t>
            </a:r>
            <a:r>
              <a:rPr lang="de-DE" sz="2000" b="1" dirty="0"/>
              <a:t> </a:t>
            </a:r>
            <a:r>
              <a:rPr lang="de-DE" sz="2000" b="1" dirty="0" err="1"/>
              <a:t>section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a </a:t>
            </a:r>
            <a:r>
              <a:rPr lang="de-DE" sz="2000" b="1" dirty="0" err="1"/>
              <a:t>thesis</a:t>
            </a:r>
            <a:r>
              <a:rPr lang="de-DE" sz="2000" dirty="0"/>
              <a:t>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61D443-204F-4087-9A50-33A2EC8DA929}"/>
              </a:ext>
            </a:extLst>
          </p:cNvPr>
          <p:cNvSpPr txBox="1"/>
          <p:nvPr/>
        </p:nvSpPr>
        <p:spPr>
          <a:xfrm>
            <a:off x="2049754" y="2267339"/>
            <a:ext cx="85490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dirty="0"/>
              <a:t>A </a:t>
            </a:r>
            <a:r>
              <a:rPr lang="de-DE" sz="2000" dirty="0" err="1"/>
              <a:t>few</a:t>
            </a:r>
            <a:r>
              <a:rPr lang="de-DE" sz="2000" dirty="0"/>
              <a:t> </a:t>
            </a:r>
            <a:r>
              <a:rPr lang="de-DE" sz="2000" dirty="0" err="1"/>
              <a:t>introductory</a:t>
            </a:r>
            <a:r>
              <a:rPr lang="de-DE" sz="2000" dirty="0"/>
              <a:t> </a:t>
            </a:r>
            <a:r>
              <a:rPr lang="de-DE" sz="2000" dirty="0" err="1"/>
              <a:t>paragraphs</a:t>
            </a:r>
            <a:r>
              <a:rPr lang="de-DE" sz="2000" dirty="0"/>
              <a:t> (</a:t>
            </a:r>
            <a:r>
              <a:rPr lang="de-DE" sz="2000" dirty="0" err="1"/>
              <a:t>short</a:t>
            </a:r>
            <a:r>
              <a:rPr lang="de-DE" sz="2000" dirty="0"/>
              <a:t> </a:t>
            </a:r>
            <a:r>
              <a:rPr lang="de-DE" sz="2000" dirty="0" err="1"/>
              <a:t>overview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study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all </a:t>
            </a:r>
            <a:r>
              <a:rPr lang="de-DE" sz="2000" dirty="0" err="1"/>
              <a:t>about</a:t>
            </a:r>
            <a:r>
              <a:rPr lang="de-DE" sz="2000" dirty="0"/>
              <a:t>)</a:t>
            </a:r>
          </a:p>
          <a:p>
            <a:pPr marL="342900" indent="-342900">
              <a:buAutoNum type="arabicPeriod"/>
            </a:pPr>
            <a:r>
              <a:rPr lang="de-DE" sz="2000" dirty="0"/>
              <a:t>Background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study</a:t>
            </a:r>
            <a:endParaRPr lang="de-DE" sz="2000" dirty="0"/>
          </a:p>
          <a:p>
            <a:pPr marL="342900" indent="-342900">
              <a:buAutoNum type="arabicPeriod"/>
            </a:pPr>
            <a:r>
              <a:rPr lang="de-DE" sz="2000" dirty="0"/>
              <a:t>The </a:t>
            </a:r>
            <a:r>
              <a:rPr lang="de-DE" sz="2000" dirty="0" err="1"/>
              <a:t>problem</a:t>
            </a:r>
            <a:r>
              <a:rPr lang="de-DE" sz="2000" dirty="0"/>
              <a:t> </a:t>
            </a:r>
            <a:r>
              <a:rPr lang="de-DE" sz="2000" dirty="0" err="1"/>
              <a:t>statement</a:t>
            </a:r>
            <a:r>
              <a:rPr lang="de-DE" sz="2000" dirty="0"/>
              <a:t> (</a:t>
            </a:r>
            <a:r>
              <a:rPr lang="de-DE" sz="2000" dirty="0" err="1"/>
              <a:t>why</a:t>
            </a:r>
            <a:r>
              <a:rPr lang="de-DE" sz="2000" dirty="0"/>
              <a:t>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a </a:t>
            </a:r>
            <a:r>
              <a:rPr lang="de-DE" sz="2000" dirty="0" err="1"/>
              <a:t>need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research</a:t>
            </a:r>
            <a:r>
              <a:rPr lang="de-DE" sz="2000" dirty="0"/>
              <a:t>)</a:t>
            </a:r>
          </a:p>
          <a:p>
            <a:pPr marL="342900" indent="-342900">
              <a:buAutoNum type="arabicPeriod"/>
            </a:pPr>
            <a:r>
              <a:rPr lang="de-DE" sz="2000" dirty="0"/>
              <a:t>The </a:t>
            </a:r>
            <a:r>
              <a:rPr lang="de-DE" sz="2000" dirty="0" err="1"/>
              <a:t>purpose</a:t>
            </a:r>
            <a:r>
              <a:rPr lang="de-DE" sz="2000" dirty="0"/>
              <a:t> </a:t>
            </a:r>
            <a:r>
              <a:rPr lang="de-DE" sz="2000" dirty="0" err="1"/>
              <a:t>statement</a:t>
            </a:r>
            <a:endParaRPr lang="de-DE" sz="2000" dirty="0"/>
          </a:p>
          <a:p>
            <a:pPr marL="342900" indent="-342900">
              <a:buAutoNum type="arabicPeriod"/>
            </a:pPr>
            <a:r>
              <a:rPr lang="de-DE" sz="2000" dirty="0"/>
              <a:t>The </a:t>
            </a:r>
            <a:r>
              <a:rPr lang="de-DE" sz="2000" dirty="0" err="1"/>
              <a:t>research</a:t>
            </a:r>
            <a:r>
              <a:rPr lang="de-DE" sz="2000" dirty="0"/>
              <a:t> </a:t>
            </a:r>
            <a:r>
              <a:rPr lang="de-DE" sz="2000" dirty="0" err="1"/>
              <a:t>question</a:t>
            </a:r>
            <a:endParaRPr lang="de-DE" sz="2000" dirty="0"/>
          </a:p>
          <a:p>
            <a:pPr marL="342900" indent="-342900">
              <a:buAutoNum type="arabicPeriod"/>
            </a:pPr>
            <a:r>
              <a:rPr lang="de-DE" sz="2000" dirty="0"/>
              <a:t>A </a:t>
            </a:r>
            <a:r>
              <a:rPr lang="de-DE" sz="2000" dirty="0" err="1"/>
              <a:t>short</a:t>
            </a:r>
            <a:r>
              <a:rPr lang="de-DE" sz="2000" dirty="0"/>
              <a:t> </a:t>
            </a:r>
            <a:r>
              <a:rPr lang="de-DE" sz="2000" dirty="0" err="1"/>
              <a:t>overview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methodology</a:t>
            </a:r>
            <a:endParaRPr lang="de-DE" sz="2000" dirty="0"/>
          </a:p>
          <a:p>
            <a:pPr marL="342900" indent="-342900">
              <a:buAutoNum type="arabicPeriod"/>
            </a:pPr>
            <a:r>
              <a:rPr lang="de-DE" sz="2000" dirty="0"/>
              <a:t>The </a:t>
            </a:r>
            <a:r>
              <a:rPr lang="de-DE" sz="2000" dirty="0" err="1"/>
              <a:t>significance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study</a:t>
            </a:r>
            <a:endParaRPr lang="de-DE" sz="2000" dirty="0"/>
          </a:p>
          <a:p>
            <a:pPr marL="342900" indent="-342900">
              <a:buAutoNum type="arabicPeriod"/>
            </a:pPr>
            <a:r>
              <a:rPr lang="de-DE" sz="2000" dirty="0"/>
              <a:t>The </a:t>
            </a:r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rest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thesis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DA1458-616B-4944-9BDC-F87D5DF02CB9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1745355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6427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Sampling in quantitative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0C0B63A-0020-46D8-9366-B51D6E55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396" y="1467256"/>
            <a:ext cx="1696276" cy="149694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9114766-4073-4EB5-980B-A1BDD9D3FA19}"/>
              </a:ext>
            </a:extLst>
          </p:cNvPr>
          <p:cNvGrpSpPr/>
          <p:nvPr/>
        </p:nvGrpSpPr>
        <p:grpSpPr>
          <a:xfrm>
            <a:off x="772312" y="1450707"/>
            <a:ext cx="4282750" cy="2871270"/>
            <a:chOff x="933062" y="1450708"/>
            <a:chExt cx="4282750" cy="287127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0F65E2E-7161-40CD-B56A-287A33A53F40}"/>
                </a:ext>
              </a:extLst>
            </p:cNvPr>
            <p:cNvSpPr/>
            <p:nvPr/>
          </p:nvSpPr>
          <p:spPr>
            <a:xfrm>
              <a:off x="933062" y="1450708"/>
              <a:ext cx="4282750" cy="503853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Probability</a:t>
              </a:r>
              <a:r>
                <a:rPr lang="de-DE" dirty="0"/>
                <a:t> </a:t>
              </a:r>
              <a:r>
                <a:rPr lang="de-DE" dirty="0" err="1"/>
                <a:t>sampling</a:t>
              </a:r>
              <a:r>
                <a:rPr lang="de-DE" dirty="0"/>
                <a:t> </a:t>
              </a:r>
              <a:r>
                <a:rPr lang="de-DE" dirty="0" err="1"/>
                <a:t>methods</a:t>
              </a:r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8C76AE8-EDEF-422C-B1D1-4EA8535DDB30}"/>
                </a:ext>
              </a:extLst>
            </p:cNvPr>
            <p:cNvSpPr/>
            <p:nvPr/>
          </p:nvSpPr>
          <p:spPr>
            <a:xfrm>
              <a:off x="933062" y="2105471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Simple </a:t>
              </a:r>
              <a:r>
                <a:rPr lang="de-DE" dirty="0" err="1">
                  <a:solidFill>
                    <a:schemeClr val="tx1"/>
                  </a:solidFill>
                </a:rPr>
                <a:t>random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A3E1015-29C7-4F71-97A1-AD202B68AB85}"/>
                </a:ext>
              </a:extLst>
            </p:cNvPr>
            <p:cNvSpPr/>
            <p:nvPr/>
          </p:nvSpPr>
          <p:spPr>
            <a:xfrm>
              <a:off x="933062" y="2674273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Systematic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00CC943-6CB8-4A88-BF8E-976EF21462BC}"/>
                </a:ext>
              </a:extLst>
            </p:cNvPr>
            <p:cNvSpPr/>
            <p:nvPr/>
          </p:nvSpPr>
          <p:spPr>
            <a:xfrm>
              <a:off x="933062" y="3246199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Stratified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random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4772785-C4B0-4DFF-99A3-702B633D6E40}"/>
                </a:ext>
              </a:extLst>
            </p:cNvPr>
            <p:cNvSpPr/>
            <p:nvPr/>
          </p:nvSpPr>
          <p:spPr>
            <a:xfrm>
              <a:off x="933062" y="3818125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Cluster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1193AF2-B335-42F3-9EA6-31C78F18B922}"/>
              </a:ext>
            </a:extLst>
          </p:cNvPr>
          <p:cNvGrpSpPr/>
          <p:nvPr/>
        </p:nvGrpSpPr>
        <p:grpSpPr>
          <a:xfrm>
            <a:off x="5414866" y="1450707"/>
            <a:ext cx="4282750" cy="2871271"/>
            <a:chOff x="5414866" y="1450707"/>
            <a:chExt cx="4282750" cy="287127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80DC706-5D63-4442-BE23-85CFC1C4C918}"/>
                </a:ext>
              </a:extLst>
            </p:cNvPr>
            <p:cNvSpPr/>
            <p:nvPr/>
          </p:nvSpPr>
          <p:spPr>
            <a:xfrm>
              <a:off x="5414866" y="1450707"/>
              <a:ext cx="4282750" cy="503853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Non-</a:t>
              </a:r>
              <a:r>
                <a:rPr lang="de-DE" dirty="0" err="1"/>
                <a:t>probability</a:t>
              </a:r>
              <a:r>
                <a:rPr lang="de-DE" dirty="0"/>
                <a:t> </a:t>
              </a:r>
              <a:r>
                <a:rPr lang="de-DE" dirty="0" err="1"/>
                <a:t>sampling</a:t>
              </a:r>
              <a:r>
                <a:rPr lang="de-DE" dirty="0"/>
                <a:t> </a:t>
              </a:r>
              <a:r>
                <a:rPr lang="de-DE" dirty="0" err="1"/>
                <a:t>methods</a:t>
              </a:r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5DCAA9F-D1FC-41BA-92FB-820174E1A18C}"/>
                </a:ext>
              </a:extLst>
            </p:cNvPr>
            <p:cNvSpPr/>
            <p:nvPr/>
          </p:nvSpPr>
          <p:spPr>
            <a:xfrm>
              <a:off x="5414866" y="2105471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Convenience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D5E164C-635D-4F74-B50A-7A83FC59E5F5}"/>
                </a:ext>
              </a:extLst>
            </p:cNvPr>
            <p:cNvSpPr/>
            <p:nvPr/>
          </p:nvSpPr>
          <p:spPr>
            <a:xfrm>
              <a:off x="5414866" y="2674273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Quota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F5B1600-96AB-40A2-B2B2-2312B70FB9BF}"/>
                </a:ext>
              </a:extLst>
            </p:cNvPr>
            <p:cNvSpPr/>
            <p:nvPr/>
          </p:nvSpPr>
          <p:spPr>
            <a:xfrm>
              <a:off x="5414866" y="3246199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Snowball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659F8A2-1888-49BA-8517-8E1ADE0464E7}"/>
                </a:ext>
              </a:extLst>
            </p:cNvPr>
            <p:cNvSpPr/>
            <p:nvPr/>
          </p:nvSpPr>
          <p:spPr>
            <a:xfrm>
              <a:off x="5414866" y="3818125"/>
              <a:ext cx="4282750" cy="50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Purposive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sampling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CB39A40-1558-4A1F-9FC8-1FAB28D8D4EF}"/>
              </a:ext>
            </a:extLst>
          </p:cNvPr>
          <p:cNvGrpSpPr/>
          <p:nvPr/>
        </p:nvGrpSpPr>
        <p:grpSpPr>
          <a:xfrm>
            <a:off x="3738704" y="4977708"/>
            <a:ext cx="3237553" cy="1259013"/>
            <a:chOff x="3729373" y="4817366"/>
            <a:chExt cx="3237553" cy="1259013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A9595603-AD30-4B59-90EE-28512630EC51}"/>
                </a:ext>
              </a:extLst>
            </p:cNvPr>
            <p:cNvSpPr txBox="1"/>
            <p:nvPr/>
          </p:nvSpPr>
          <p:spPr>
            <a:xfrm>
              <a:off x="4085369" y="4817366"/>
              <a:ext cx="2525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Sample </a:t>
              </a:r>
              <a:r>
                <a:rPr lang="de-DE" b="1" dirty="0" err="1"/>
                <a:t>size</a:t>
              </a:r>
              <a:r>
                <a:rPr lang="de-DE" b="1" dirty="0"/>
                <a:t> </a:t>
              </a:r>
              <a:r>
                <a:rPr lang="de-DE" b="1" dirty="0" err="1"/>
                <a:t>depends</a:t>
              </a:r>
              <a:r>
                <a:rPr lang="de-DE" b="1" dirty="0"/>
                <a:t> on: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7486A40-2830-4F86-BBA8-A87FEB93E3E1}"/>
                </a:ext>
              </a:extLst>
            </p:cNvPr>
            <p:cNvSpPr txBox="1"/>
            <p:nvPr/>
          </p:nvSpPr>
          <p:spPr>
            <a:xfrm>
              <a:off x="3729373" y="5245382"/>
              <a:ext cx="32375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The </a:t>
              </a:r>
              <a:r>
                <a:rPr lang="de-DE" sz="1600" dirty="0" err="1"/>
                <a:t>size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overall</a:t>
              </a:r>
              <a:r>
                <a:rPr lang="de-DE" sz="1600" dirty="0"/>
                <a:t> </a:t>
              </a:r>
              <a:r>
                <a:rPr lang="de-DE" sz="1600" dirty="0" err="1"/>
                <a:t>population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The </a:t>
              </a:r>
              <a:r>
                <a:rPr lang="de-DE" sz="1600" dirty="0" err="1"/>
                <a:t>margin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error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/>
                <a:t>The </a:t>
              </a:r>
              <a:r>
                <a:rPr lang="de-DE" sz="1600" dirty="0" err="1"/>
                <a:t>confidence</a:t>
              </a:r>
              <a:r>
                <a:rPr lang="de-DE" sz="1600" dirty="0"/>
                <a:t> </a:t>
              </a:r>
              <a:r>
                <a:rPr lang="de-DE" sz="1600" dirty="0" err="1"/>
                <a:t>level</a:t>
              </a:r>
              <a:r>
                <a:rPr lang="de-DE" sz="1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2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10017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Developing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questionnaire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quantitative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788430-59F4-454C-B5DA-C7D71DA08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7" r="17531"/>
          <a:stretch/>
        </p:blipFill>
        <p:spPr>
          <a:xfrm>
            <a:off x="568191" y="1565791"/>
            <a:ext cx="2324350" cy="4435638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175D6A37-A3D5-42E9-9319-545D90506781}"/>
              </a:ext>
            </a:extLst>
          </p:cNvPr>
          <p:cNvSpPr/>
          <p:nvPr/>
        </p:nvSpPr>
        <p:spPr>
          <a:xfrm>
            <a:off x="3015220" y="1565792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 </a:t>
            </a:r>
            <a:r>
              <a:rPr lang="de-DE" dirty="0" err="1">
                <a:solidFill>
                  <a:schemeClr val="tx1"/>
                </a:solidFill>
              </a:rPr>
              <a:t>clear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about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what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you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want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to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measure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which</a:t>
            </a:r>
            <a:r>
              <a:rPr lang="de-DE" dirty="0">
                <a:solidFill>
                  <a:schemeClr val="tx1"/>
                </a:solidFill>
              </a:rPr>
              <a:t> variables, </a:t>
            </a:r>
            <a:r>
              <a:rPr lang="de-DE" dirty="0" err="1">
                <a:solidFill>
                  <a:schemeClr val="tx1"/>
                </a:solidFill>
              </a:rPr>
              <a:t>how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operationalize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them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D68F53D-AFD3-415E-8680-F87CD5570775}"/>
              </a:ext>
            </a:extLst>
          </p:cNvPr>
          <p:cNvSpPr/>
          <p:nvPr/>
        </p:nvSpPr>
        <p:spPr>
          <a:xfrm>
            <a:off x="3015219" y="2222045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Strive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clarity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short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specific</a:t>
            </a:r>
            <a:r>
              <a:rPr lang="de-DE" dirty="0">
                <a:solidFill>
                  <a:schemeClr val="tx1"/>
                </a:solidFill>
              </a:rPr>
              <a:t>, easy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understand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questions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8B6FF0B-46BB-48B1-9A5D-A6CBF1E8C882}"/>
              </a:ext>
            </a:extLst>
          </p:cNvPr>
          <p:cNvSpPr/>
          <p:nvPr/>
        </p:nvSpPr>
        <p:spPr>
          <a:xfrm>
            <a:off x="3015218" y="2878298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b="1" dirty="0">
                <a:solidFill>
                  <a:schemeClr val="tx1"/>
                </a:solidFill>
              </a:rPr>
              <a:t>multi-item scales</a:t>
            </a:r>
            <a:r>
              <a:rPr lang="en-US" dirty="0">
                <a:solidFill>
                  <a:schemeClr val="tx1"/>
                </a:solidFill>
              </a:rPr>
              <a:t> for measuring abstract concepts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D9B7817-D557-41BD-A894-58642158AC09}"/>
              </a:ext>
            </a:extLst>
          </p:cNvPr>
          <p:cNvSpPr/>
          <p:nvPr/>
        </p:nvSpPr>
        <p:spPr>
          <a:xfrm>
            <a:off x="3015217" y="3537418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possible, use </a:t>
            </a:r>
            <a:r>
              <a:rPr lang="en-US" b="1" dirty="0">
                <a:solidFill>
                  <a:schemeClr val="tx1"/>
                </a:solidFill>
              </a:rPr>
              <a:t>tried-and-tested scales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5F5A35D-A661-463E-97FB-877B939885EF}"/>
              </a:ext>
            </a:extLst>
          </p:cNvPr>
          <p:cNvSpPr/>
          <p:nvPr/>
        </p:nvSpPr>
        <p:spPr>
          <a:xfrm>
            <a:off x="3015217" y="4190804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an adequate </a:t>
            </a:r>
            <a:r>
              <a:rPr lang="en-US" b="1" dirty="0">
                <a:solidFill>
                  <a:schemeClr val="tx1"/>
                </a:solidFill>
              </a:rPr>
              <a:t>rating scale </a:t>
            </a:r>
            <a:r>
              <a:rPr lang="en-US" dirty="0">
                <a:solidFill>
                  <a:schemeClr val="tx1"/>
                </a:solidFill>
              </a:rPr>
              <a:t>(e.g. Likert-type scale)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62455B2-D35D-4CA0-942C-37E91E698569}"/>
              </a:ext>
            </a:extLst>
          </p:cNvPr>
          <p:cNvSpPr/>
          <p:nvPr/>
        </p:nvSpPr>
        <p:spPr>
          <a:xfrm>
            <a:off x="3015217" y="4844190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Include an </a:t>
            </a:r>
            <a:r>
              <a:rPr lang="en-US" b="1" dirty="0">
                <a:solidFill>
                  <a:schemeClr val="tx1"/>
                </a:solidFill>
              </a:rPr>
              <a:t>introductory statement </a:t>
            </a:r>
            <a:r>
              <a:rPr lang="en-US" dirty="0">
                <a:solidFill>
                  <a:schemeClr val="tx1"/>
                </a:solidFill>
              </a:rPr>
              <a:t>that informs participants about the purpose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AA2BC46-5899-469D-A68D-3EB20825A972}"/>
              </a:ext>
            </a:extLst>
          </p:cNvPr>
          <p:cNvSpPr/>
          <p:nvPr/>
        </p:nvSpPr>
        <p:spPr>
          <a:xfrm>
            <a:off x="3015217" y="5497576"/>
            <a:ext cx="8595623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 </a:t>
            </a:r>
            <a:r>
              <a:rPr lang="en-US" b="1" dirty="0">
                <a:solidFill>
                  <a:schemeClr val="tx1"/>
                </a:solidFill>
              </a:rPr>
              <a:t>demographic data </a:t>
            </a:r>
            <a:r>
              <a:rPr lang="en-US" dirty="0">
                <a:solidFill>
                  <a:schemeClr val="tx1"/>
                </a:solidFill>
              </a:rPr>
              <a:t>about survey participants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36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4949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3-item </a:t>
            </a:r>
            <a:r>
              <a:rPr lang="de-DE" sz="3600" dirty="0" err="1">
                <a:solidFill>
                  <a:schemeClr val="bg1"/>
                </a:solidFill>
              </a:rPr>
              <a:t>scale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25BFA4-D9F5-4DF4-B676-89E681BF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46" y="1250110"/>
            <a:ext cx="6847093" cy="4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1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5771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Likert-type </a:t>
            </a:r>
            <a:r>
              <a:rPr lang="de-DE" sz="3600" dirty="0" err="1">
                <a:solidFill>
                  <a:schemeClr val="bg1"/>
                </a:solidFill>
              </a:rPr>
              <a:t>scales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079645-1FA4-412C-87D3-52243F05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41" y="1584070"/>
            <a:ext cx="9805227" cy="36898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2E0C5D-21DB-4360-B8BD-B652E6B835EE}"/>
              </a:ext>
            </a:extLst>
          </p:cNvPr>
          <p:cNvSpPr txBox="1"/>
          <p:nvPr/>
        </p:nvSpPr>
        <p:spPr>
          <a:xfrm>
            <a:off x="2478423" y="5907297"/>
            <a:ext cx="688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Beware</a:t>
            </a:r>
            <a:r>
              <a:rPr lang="de-DE" dirty="0"/>
              <a:t>: such </a:t>
            </a:r>
            <a:r>
              <a:rPr lang="de-DE" dirty="0" err="1"/>
              <a:t>scales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ordinal </a:t>
            </a:r>
            <a:r>
              <a:rPr lang="de-DE" dirty="0" err="1"/>
              <a:t>scale</a:t>
            </a:r>
            <a:r>
              <a:rPr lang="de-DE" dirty="0"/>
              <a:t>;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an </a:t>
            </a:r>
            <a:r>
              <a:rPr lang="de-DE" dirty="0" err="1"/>
              <a:t>interval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62686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6636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Simple </a:t>
            </a:r>
            <a:r>
              <a:rPr lang="de-DE" sz="3600" dirty="0" err="1">
                <a:solidFill>
                  <a:schemeClr val="bg1"/>
                </a:solidFill>
              </a:rPr>
              <a:t>statistical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analysis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methods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DD02AD-AEBD-4270-B275-A0170A5C8F73}"/>
              </a:ext>
            </a:extLst>
          </p:cNvPr>
          <p:cNvSpPr/>
          <p:nvPr/>
        </p:nvSpPr>
        <p:spPr>
          <a:xfrm>
            <a:off x="681135" y="2603242"/>
            <a:ext cx="3265714" cy="60648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tendency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70AD2BA-7F1B-4140-A864-C13BFE346250}"/>
              </a:ext>
            </a:extLst>
          </p:cNvPr>
          <p:cNvSpPr/>
          <p:nvPr/>
        </p:nvSpPr>
        <p:spPr>
          <a:xfrm>
            <a:off x="4332515" y="2603242"/>
            <a:ext cx="3265714" cy="60648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A35E3D-F37D-41F2-8794-987DFEFC6925}"/>
              </a:ext>
            </a:extLst>
          </p:cNvPr>
          <p:cNvSpPr/>
          <p:nvPr/>
        </p:nvSpPr>
        <p:spPr>
          <a:xfrm>
            <a:off x="7983895" y="2603241"/>
            <a:ext cx="3265714" cy="606489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variability</a:t>
            </a:r>
            <a:r>
              <a:rPr lang="de-DE" dirty="0"/>
              <a:t>/</a:t>
            </a:r>
            <a:r>
              <a:rPr lang="de-DE" dirty="0" err="1"/>
              <a:t>dispersion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160E6D7-E721-46B6-94B3-3D88A04648E0}"/>
              </a:ext>
            </a:extLst>
          </p:cNvPr>
          <p:cNvSpPr/>
          <p:nvPr/>
        </p:nvSpPr>
        <p:spPr>
          <a:xfrm>
            <a:off x="681135" y="3316105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Mean (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mathematical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average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2516E4F-6683-494A-A735-E79510F8150A}"/>
              </a:ext>
            </a:extLst>
          </p:cNvPr>
          <p:cNvSpPr/>
          <p:nvPr/>
        </p:nvSpPr>
        <p:spPr>
          <a:xfrm>
            <a:off x="681135" y="3858209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Median (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central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number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9644DD8-F60C-4E65-B035-52D8F5558710}"/>
              </a:ext>
            </a:extLst>
          </p:cNvPr>
          <p:cNvSpPr/>
          <p:nvPr/>
        </p:nvSpPr>
        <p:spPr>
          <a:xfrm>
            <a:off x="681135" y="4400313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Mode (</a:t>
            </a:r>
            <a:r>
              <a:rPr lang="de-DE" sz="1600" dirty="0" err="1">
                <a:solidFill>
                  <a:schemeClr val="tx1"/>
                </a:solidFill>
              </a:rPr>
              <a:t>most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frequently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occuring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E726CF4-2111-450D-B4AD-02DFEDF4D577}"/>
              </a:ext>
            </a:extLst>
          </p:cNvPr>
          <p:cNvSpPr/>
          <p:nvPr/>
        </p:nvSpPr>
        <p:spPr>
          <a:xfrm>
            <a:off x="4332515" y="3316105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Minimum / maximum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59065B1-924B-42C4-8852-CB417571DF0E}"/>
              </a:ext>
            </a:extLst>
          </p:cNvPr>
          <p:cNvSpPr/>
          <p:nvPr/>
        </p:nvSpPr>
        <p:spPr>
          <a:xfrm>
            <a:off x="4332515" y="3858209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Quartiles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0684F75-4897-4424-922C-A29E7CC79841}"/>
              </a:ext>
            </a:extLst>
          </p:cNvPr>
          <p:cNvSpPr/>
          <p:nvPr/>
        </p:nvSpPr>
        <p:spPr>
          <a:xfrm>
            <a:off x="7983895" y="3316105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Range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0B48DAD-F2AE-4D49-82EB-54173866DB2D}"/>
              </a:ext>
            </a:extLst>
          </p:cNvPr>
          <p:cNvSpPr/>
          <p:nvPr/>
        </p:nvSpPr>
        <p:spPr>
          <a:xfrm>
            <a:off x="7983895" y="3858209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Variance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76A976-1E97-4CEF-BDBA-B7526D5B0EE9}"/>
              </a:ext>
            </a:extLst>
          </p:cNvPr>
          <p:cNvSpPr/>
          <p:nvPr/>
        </p:nvSpPr>
        <p:spPr>
          <a:xfrm>
            <a:off x="7983895" y="4400312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Standard </a:t>
            </a:r>
            <a:r>
              <a:rPr lang="de-DE" sz="1600" dirty="0" err="1">
                <a:solidFill>
                  <a:schemeClr val="tx1"/>
                </a:solidFill>
              </a:rPr>
              <a:t>deviation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AF08BA8-9BA6-4E4B-AF68-1F7CE90D75D2}"/>
              </a:ext>
            </a:extLst>
          </p:cNvPr>
          <p:cNvSpPr/>
          <p:nvPr/>
        </p:nvSpPr>
        <p:spPr>
          <a:xfrm>
            <a:off x="7983895" y="4942415"/>
            <a:ext cx="3265714" cy="453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Skewness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057037-B6FD-49C2-9B62-A59665536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76" y="944383"/>
            <a:ext cx="2186394" cy="14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8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9813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Commonly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used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methods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inferential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statistics</a:t>
            </a:r>
            <a:r>
              <a:rPr lang="de-DE" sz="3600" dirty="0">
                <a:solidFill>
                  <a:schemeClr val="bg1"/>
                </a:solidFill>
              </a:rPr>
              <a:t> (1)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DD02AD-AEBD-4270-B275-A0170A5C8F73}"/>
              </a:ext>
            </a:extLst>
          </p:cNvPr>
          <p:cNvSpPr/>
          <p:nvPr/>
        </p:nvSpPr>
        <p:spPr>
          <a:xfrm>
            <a:off x="796752" y="2704962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Chi-</a:t>
            </a:r>
            <a:r>
              <a:rPr lang="de-DE" dirty="0" err="1"/>
              <a:t>square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160E6D7-E721-46B6-94B3-3D88A04648E0}"/>
              </a:ext>
            </a:extLst>
          </p:cNvPr>
          <p:cNvSpPr/>
          <p:nvPr/>
        </p:nvSpPr>
        <p:spPr>
          <a:xfrm>
            <a:off x="4062466" y="2704962"/>
            <a:ext cx="7423517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Statistically significant association between two categorical variables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1577E0D-5CEF-446A-8CCC-7D78C54120FC}"/>
              </a:ext>
            </a:extLst>
          </p:cNvPr>
          <p:cNvSpPr/>
          <p:nvPr/>
        </p:nvSpPr>
        <p:spPr>
          <a:xfrm>
            <a:off x="796752" y="3267909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Mann-Whitney-U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38E86B2-E112-4006-ADDE-D2E773478AA8}"/>
              </a:ext>
            </a:extLst>
          </p:cNvPr>
          <p:cNvSpPr/>
          <p:nvPr/>
        </p:nvSpPr>
        <p:spPr>
          <a:xfrm>
            <a:off x="4062466" y="3267909"/>
            <a:ext cx="7423517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Statistically significant difference between two groups (comparing either ordinal or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continuous variables, which do not necessarily need to be normally distributed)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9B42634-CD94-4E0D-A367-2AB64A875162}"/>
              </a:ext>
            </a:extLst>
          </p:cNvPr>
          <p:cNvSpPr/>
          <p:nvPr/>
        </p:nvSpPr>
        <p:spPr>
          <a:xfrm>
            <a:off x="796752" y="3830856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t-test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82B0B9-B101-43D1-96F6-355D4EDECF0A}"/>
              </a:ext>
            </a:extLst>
          </p:cNvPr>
          <p:cNvSpPr/>
          <p:nvPr/>
        </p:nvSpPr>
        <p:spPr>
          <a:xfrm>
            <a:off x="4062466" y="3830856"/>
            <a:ext cx="7423517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Statistically significant difference between two groups (comparing the means of a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continuous dependent variable assuming a normal distribution of data)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B5A6ABC-A6E0-4185-A8A1-70D9BD6FB2CB}"/>
              </a:ext>
            </a:extLst>
          </p:cNvPr>
          <p:cNvSpPr/>
          <p:nvPr/>
        </p:nvSpPr>
        <p:spPr>
          <a:xfrm>
            <a:off x="796752" y="4393803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One-way ANOVA </a:t>
            </a:r>
            <a:br>
              <a:rPr lang="en-US" dirty="0"/>
            </a:br>
            <a:r>
              <a:rPr lang="en-US" sz="1200" dirty="0"/>
              <a:t>(Analysis of Variance)</a:t>
            </a:r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806BF52-6E0A-4C1B-9DF3-EA8DFAAF5622}"/>
              </a:ext>
            </a:extLst>
          </p:cNvPr>
          <p:cNvSpPr/>
          <p:nvPr/>
        </p:nvSpPr>
        <p:spPr>
          <a:xfrm>
            <a:off x="4062466" y="4393803"/>
            <a:ext cx="7423517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Statistically significant difference between the means of two or more groups of an independent variable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(comparing the means of a normally distributed continuous variable) [normally distributed data]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6DCE36D-690C-4A85-AEEF-3302E96BC0D1}"/>
              </a:ext>
            </a:extLst>
          </p:cNvPr>
          <p:cNvSpPr/>
          <p:nvPr/>
        </p:nvSpPr>
        <p:spPr>
          <a:xfrm>
            <a:off x="796752" y="4956750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Kruskal-Wallis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1C9161B-0A8B-45E8-AFDC-F349542455A0}"/>
              </a:ext>
            </a:extLst>
          </p:cNvPr>
          <p:cNvSpPr/>
          <p:nvPr/>
        </p:nvSpPr>
        <p:spPr>
          <a:xfrm>
            <a:off x="4062466" y="4956750"/>
            <a:ext cx="7423517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Statistically significant difference between the means of more than two groups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(comparing the means of a continuous variable) – also if the data is not normally distributed</a:t>
            </a:r>
            <a:endParaRPr lang="de-DE" sz="13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8A6D4B-E6BE-43BC-B8E8-CC4D8C7C3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6" b="20229"/>
          <a:stretch/>
        </p:blipFill>
        <p:spPr>
          <a:xfrm>
            <a:off x="796752" y="1521624"/>
            <a:ext cx="1955779" cy="10520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037E4C-3852-4EAF-89E9-713703C67855}"/>
              </a:ext>
            </a:extLst>
          </p:cNvPr>
          <p:cNvSpPr txBox="1"/>
          <p:nvPr/>
        </p:nvSpPr>
        <p:spPr>
          <a:xfrm>
            <a:off x="7160230" y="2342442"/>
            <a:ext cx="1474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What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measure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064125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9813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Commonly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used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methods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inferential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statistics</a:t>
            </a:r>
            <a:r>
              <a:rPr lang="de-DE" sz="3600" dirty="0">
                <a:solidFill>
                  <a:schemeClr val="bg1"/>
                </a:solidFill>
              </a:rPr>
              <a:t> (2)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E6D350C-D030-4567-9B3F-96C86C46DAF9}"/>
              </a:ext>
            </a:extLst>
          </p:cNvPr>
          <p:cNvSpPr/>
          <p:nvPr/>
        </p:nvSpPr>
        <p:spPr>
          <a:xfrm>
            <a:off x="960056" y="2724764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measures</a:t>
            </a:r>
            <a:br>
              <a:rPr lang="de-DE" dirty="0"/>
            </a:br>
            <a:r>
              <a:rPr lang="de-DE" sz="1100" dirty="0"/>
              <a:t>(</a:t>
            </a:r>
            <a:r>
              <a:rPr lang="en-US" sz="1100" dirty="0"/>
              <a:t>Pearson’s </a:t>
            </a:r>
            <a:r>
              <a:rPr lang="en-US" sz="1100" dirty="0" err="1"/>
              <a:t>correla-tion</a:t>
            </a:r>
            <a:r>
              <a:rPr lang="en-US" sz="1100" dirty="0"/>
              <a:t> coefficient or Spearman’s rho)</a:t>
            </a:r>
            <a:endParaRPr lang="de-DE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528D2CA-BD31-45C7-B40A-5C9D36BB5E35}"/>
              </a:ext>
            </a:extLst>
          </p:cNvPr>
          <p:cNvSpPr/>
          <p:nvPr/>
        </p:nvSpPr>
        <p:spPr>
          <a:xfrm>
            <a:off x="4225771" y="2724764"/>
            <a:ext cx="7012969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Do variables change in coordination with each other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(i.e. if one is changing, the other(s) are changing too).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49B36B0-65E4-4A1F-8AB0-95FE2B8FDFC6}"/>
              </a:ext>
            </a:extLst>
          </p:cNvPr>
          <p:cNvSpPr/>
          <p:nvPr/>
        </p:nvSpPr>
        <p:spPr>
          <a:xfrm>
            <a:off x="960056" y="3287711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Simple linear </a:t>
            </a:r>
            <a:r>
              <a:rPr lang="de-DE" dirty="0" err="1"/>
              <a:t>regression</a:t>
            </a: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8D3D3F1-60B7-4FAD-A579-D85A9F887A01}"/>
              </a:ext>
            </a:extLst>
          </p:cNvPr>
          <p:cNvSpPr/>
          <p:nvPr/>
        </p:nvSpPr>
        <p:spPr>
          <a:xfrm>
            <a:off x="4225771" y="3287711"/>
            <a:ext cx="7012969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Examining whether an independent variable is a good “predictor” of a dependent variable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 (with an attempt to fit a linear equation to the two variables)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CCDDDC47-18F9-4318-B02E-C1432E9C72EA}"/>
              </a:ext>
            </a:extLst>
          </p:cNvPr>
          <p:cNvSpPr/>
          <p:nvPr/>
        </p:nvSpPr>
        <p:spPr>
          <a:xfrm>
            <a:off x="960056" y="3850658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Multiple </a:t>
            </a:r>
            <a:r>
              <a:rPr lang="de-DE" dirty="0" err="1"/>
              <a:t>regression</a:t>
            </a:r>
            <a:endParaRPr lang="de-DE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8CE8F74-5849-4FCD-80FD-561A14BA83AD}"/>
              </a:ext>
            </a:extLst>
          </p:cNvPr>
          <p:cNvSpPr/>
          <p:nvPr/>
        </p:nvSpPr>
        <p:spPr>
          <a:xfrm>
            <a:off x="4225771" y="3850658"/>
            <a:ext cx="7012969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Examining the extent to which multiple independent variables together explain the variance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in the outcome of a dependent variable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3FAD60B-C73A-4391-92B8-459FD8B1DF5C}"/>
              </a:ext>
            </a:extLst>
          </p:cNvPr>
          <p:cNvSpPr/>
          <p:nvPr/>
        </p:nvSpPr>
        <p:spPr>
          <a:xfrm>
            <a:off x="960056" y="4431777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Hierarchical</a:t>
            </a:r>
            <a:r>
              <a:rPr lang="de-DE" dirty="0"/>
              <a:t> multiple </a:t>
            </a:r>
            <a:r>
              <a:rPr lang="de-DE" dirty="0" err="1"/>
              <a:t>regression</a:t>
            </a:r>
            <a:endParaRPr lang="de-DE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750DEC4-1FAB-43CB-B64F-55C370659550}"/>
              </a:ext>
            </a:extLst>
          </p:cNvPr>
          <p:cNvSpPr/>
          <p:nvPr/>
        </p:nvSpPr>
        <p:spPr>
          <a:xfrm>
            <a:off x="4225771" y="4431777"/>
            <a:ext cx="7012969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Examining whether an independent variable is a good “predictor” of a dependent variable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 (with an attempt to fit a linear equation to the two variables)</a:t>
            </a:r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0C3D48D-B633-41CD-82B6-75B454885A56}"/>
              </a:ext>
            </a:extLst>
          </p:cNvPr>
          <p:cNvSpPr/>
          <p:nvPr/>
        </p:nvSpPr>
        <p:spPr>
          <a:xfrm>
            <a:off x="960056" y="4994724"/>
            <a:ext cx="3265714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B21B1F8-97CB-405D-8E9B-8EAA1EBA3533}"/>
              </a:ext>
            </a:extLst>
          </p:cNvPr>
          <p:cNvSpPr/>
          <p:nvPr/>
        </p:nvSpPr>
        <p:spPr>
          <a:xfrm>
            <a:off x="4225771" y="4994724"/>
            <a:ext cx="7012969" cy="45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Investigating whether there are multiple variables with a similar response pattern and compressing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them into a smaller number of factors (that could be unobserved or “latent” variables)</a:t>
            </a:r>
            <a:endParaRPr lang="de-DE" sz="1300" dirty="0">
              <a:solidFill>
                <a:schemeClr val="tx1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B6F8B9C-E998-4FA1-83F2-C2563EBC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6" b="20229"/>
          <a:stretch/>
        </p:blipFill>
        <p:spPr>
          <a:xfrm>
            <a:off x="960056" y="1493632"/>
            <a:ext cx="1955779" cy="1052097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D3DB84C2-E99B-4752-AED4-C69BB77FF5C0}"/>
              </a:ext>
            </a:extLst>
          </p:cNvPr>
          <p:cNvSpPr txBox="1"/>
          <p:nvPr/>
        </p:nvSpPr>
        <p:spPr>
          <a:xfrm>
            <a:off x="7146252" y="2353158"/>
            <a:ext cx="1474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What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measure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108510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6396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An </a:t>
            </a:r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correlation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table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3A57A7-06D0-41AA-819F-5D6AB908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19" y="1698171"/>
            <a:ext cx="8649408" cy="44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0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7812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Presenting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data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tables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charts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C497E4-1620-443C-8209-C9CDFEFBE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0" y="1250110"/>
            <a:ext cx="3660711" cy="244238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E7920EF-1E94-4E49-8FA2-25570B8A97F3}"/>
              </a:ext>
            </a:extLst>
          </p:cNvPr>
          <p:cNvSpPr/>
          <p:nvPr/>
        </p:nvSpPr>
        <p:spPr>
          <a:xfrm>
            <a:off x="4217437" y="125011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Number tables and charts </a:t>
            </a:r>
            <a:r>
              <a:rPr lang="en-US" dirty="0">
                <a:solidFill>
                  <a:schemeClr val="tx1"/>
                </a:solidFill>
              </a:rPr>
              <a:t>separately and consecutively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FDBD2A1-BF51-4AD0-9194-EBDA212D17C8}"/>
              </a:ext>
            </a:extLst>
          </p:cNvPr>
          <p:cNvSpPr/>
          <p:nvPr/>
        </p:nvSpPr>
        <p:spPr>
          <a:xfrm>
            <a:off x="4217437" y="185038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Include a reference </a:t>
            </a:r>
            <a:r>
              <a:rPr lang="en-US" dirty="0">
                <a:solidFill>
                  <a:schemeClr val="tx1"/>
                </a:solidFill>
              </a:rPr>
              <a:t>for all tables and charts in the text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150418A-6E55-4DB0-AF06-30B8D00F3039}"/>
              </a:ext>
            </a:extLst>
          </p:cNvPr>
          <p:cNvSpPr/>
          <p:nvPr/>
        </p:nvSpPr>
        <p:spPr>
          <a:xfrm>
            <a:off x="4217437" y="245065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Make sure that every table or chart is </a:t>
            </a:r>
            <a:r>
              <a:rPr lang="en-US" b="1" dirty="0">
                <a:solidFill>
                  <a:schemeClr val="tx1"/>
                </a:solidFill>
              </a:rPr>
              <a:t>self-explanatory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3A90A60-F072-4C2A-B410-7DDBC3289B95}"/>
              </a:ext>
            </a:extLst>
          </p:cNvPr>
          <p:cNvSpPr/>
          <p:nvPr/>
        </p:nvSpPr>
        <p:spPr>
          <a:xfrm>
            <a:off x="4217436" y="305092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Strive for </a:t>
            </a:r>
            <a:r>
              <a:rPr lang="en-US" b="1" dirty="0">
                <a:solidFill>
                  <a:schemeClr val="tx1"/>
                </a:solidFill>
              </a:rPr>
              <a:t>simplicity and clarity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D67D4EB-B7D2-44FE-A571-E12D04F4481D}"/>
              </a:ext>
            </a:extLst>
          </p:cNvPr>
          <p:cNvSpPr/>
          <p:nvPr/>
        </p:nvSpPr>
        <p:spPr>
          <a:xfrm>
            <a:off x="4217435" y="365119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Avoid duplicating </a:t>
            </a:r>
            <a:r>
              <a:rPr lang="en-US" dirty="0">
                <a:solidFill>
                  <a:schemeClr val="tx1"/>
                </a:solidFill>
              </a:rPr>
              <a:t>the same information in both tables and charts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633D3B9-CBF4-4CE3-96E6-A21E546A7328}"/>
              </a:ext>
            </a:extLst>
          </p:cNvPr>
          <p:cNvSpPr/>
          <p:nvPr/>
        </p:nvSpPr>
        <p:spPr>
          <a:xfrm>
            <a:off x="4217435" y="425146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Don’t forget to </a:t>
            </a:r>
            <a:r>
              <a:rPr lang="en-US" b="1" dirty="0">
                <a:solidFill>
                  <a:schemeClr val="tx1"/>
                </a:solidFill>
              </a:rPr>
              <a:t>quote the source </a:t>
            </a:r>
            <a:r>
              <a:rPr lang="en-US" dirty="0">
                <a:solidFill>
                  <a:schemeClr val="tx1"/>
                </a:solidFill>
              </a:rPr>
              <a:t>for each table or chart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EE5B1F-E23F-4125-842B-EF624F6ED289}"/>
              </a:ext>
            </a:extLst>
          </p:cNvPr>
          <p:cNvSpPr/>
          <p:nvPr/>
        </p:nvSpPr>
        <p:spPr>
          <a:xfrm>
            <a:off x="4217435" y="4851731"/>
            <a:ext cx="7091265" cy="448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Graphs: </a:t>
            </a:r>
            <a:r>
              <a:rPr lang="en-US" b="1" dirty="0">
                <a:solidFill>
                  <a:schemeClr val="tx1"/>
                </a:solidFill>
              </a:rPr>
              <a:t>label the axes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include the measurement unit and scale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78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49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6063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Frequently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used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types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charts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4E9CF1-33D5-4AB2-99E7-3064765E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7" y="1763010"/>
            <a:ext cx="981148" cy="9597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5ED5D33-FA6D-4AB1-BEAD-002C5757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16" y="3592143"/>
            <a:ext cx="921409" cy="8906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1FC3E7-7FB3-47E2-8874-B84E303F8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06" y="1870607"/>
            <a:ext cx="821072" cy="8268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30BDD2-343C-4A78-B7E7-3E143769F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45" y="5351431"/>
            <a:ext cx="931203" cy="90007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B6BB0B-22CB-4D7B-A145-794691401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532" y="4305857"/>
            <a:ext cx="866457" cy="80567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7A90FBCC-AC81-44CB-AB52-21ED061B1237}"/>
              </a:ext>
            </a:extLst>
          </p:cNvPr>
          <p:cNvSpPr/>
          <p:nvPr/>
        </p:nvSpPr>
        <p:spPr>
          <a:xfrm>
            <a:off x="485191" y="1293012"/>
            <a:ext cx="5038531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Pie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A5060EE-0AD5-4E7D-9B0A-D24439A3A0EA}"/>
              </a:ext>
            </a:extLst>
          </p:cNvPr>
          <p:cNvSpPr/>
          <p:nvPr/>
        </p:nvSpPr>
        <p:spPr>
          <a:xfrm>
            <a:off x="1909477" y="1843612"/>
            <a:ext cx="3266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/>
              <a:t>Showing</a:t>
            </a:r>
            <a:r>
              <a:rPr lang="de-DE" sz="1600" dirty="0"/>
              <a:t> </a:t>
            </a:r>
            <a:endParaRPr lang="de-DE" sz="1600" b="1" dirty="0"/>
          </a:p>
          <a:p>
            <a:r>
              <a:rPr lang="de-DE" sz="1600" dirty="0"/>
              <a:t>in total </a:t>
            </a:r>
            <a:r>
              <a:rPr lang="de-DE" sz="1600" dirty="0" err="1"/>
              <a:t>the</a:t>
            </a:r>
            <a:r>
              <a:rPr lang="de-DE" sz="1600" dirty="0"/>
              <a:t>  </a:t>
            </a:r>
            <a:r>
              <a:rPr lang="de-DE" sz="1600" dirty="0" err="1"/>
              <a:t>segments</a:t>
            </a:r>
            <a:r>
              <a:rPr lang="de-DE" sz="1600" dirty="0"/>
              <a:t> </a:t>
            </a:r>
            <a:r>
              <a:rPr lang="de-DE" sz="1600" dirty="0" err="1"/>
              <a:t>should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100%)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56D58AE-7B73-4D6B-8DDC-3112969DA082}"/>
              </a:ext>
            </a:extLst>
          </p:cNvPr>
          <p:cNvSpPr/>
          <p:nvPr/>
        </p:nvSpPr>
        <p:spPr>
          <a:xfrm>
            <a:off x="479643" y="3061202"/>
            <a:ext cx="5038531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Bar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362A240-17E5-4980-9E21-014CC15D519A}"/>
              </a:ext>
            </a:extLst>
          </p:cNvPr>
          <p:cNvSpPr/>
          <p:nvPr/>
        </p:nvSpPr>
        <p:spPr>
          <a:xfrm>
            <a:off x="1924535" y="3595558"/>
            <a:ext cx="3266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Making a comparison between values in different categories </a:t>
            </a:r>
            <a:br>
              <a:rPr lang="en-US" sz="1600" dirty="0"/>
            </a:br>
            <a:r>
              <a:rPr lang="en-US" sz="1600" dirty="0"/>
              <a:t>(e.g. by gender or age group)</a:t>
            </a:r>
            <a:endParaRPr lang="de-DE" sz="16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EECBCF1-C603-4C3F-AB5D-32CAE086A7B8}"/>
              </a:ext>
            </a:extLst>
          </p:cNvPr>
          <p:cNvSpPr/>
          <p:nvPr/>
        </p:nvSpPr>
        <p:spPr>
          <a:xfrm>
            <a:off x="5863406" y="1293012"/>
            <a:ext cx="5038531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Line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14FFEFC-450B-4ED7-A7E5-97FAA1662E75}"/>
              </a:ext>
            </a:extLst>
          </p:cNvPr>
          <p:cNvSpPr/>
          <p:nvPr/>
        </p:nvSpPr>
        <p:spPr>
          <a:xfrm>
            <a:off x="7308298" y="1887832"/>
            <a:ext cx="3266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Describing changes in a dependent variable over time (to show trends and developments); multi-line charts are also used to show how diff </a:t>
            </a:r>
            <a:r>
              <a:rPr lang="en-US" sz="1600" dirty="0" err="1"/>
              <a:t>erent</a:t>
            </a:r>
            <a:r>
              <a:rPr lang="en-US" sz="1600" dirty="0"/>
              <a:t> groups develop over time compared to each other</a:t>
            </a:r>
            <a:endParaRPr lang="de-DE" sz="1600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E635908-3229-4223-9A6C-0EE8DD54A553}"/>
              </a:ext>
            </a:extLst>
          </p:cNvPr>
          <p:cNvSpPr/>
          <p:nvPr/>
        </p:nvSpPr>
        <p:spPr>
          <a:xfrm>
            <a:off x="479643" y="4811458"/>
            <a:ext cx="5038531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Histogram</a:t>
            </a:r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9F143B6-95D6-466F-BE3F-2EF99D41E1B9}"/>
              </a:ext>
            </a:extLst>
          </p:cNvPr>
          <p:cNvSpPr/>
          <p:nvPr/>
        </p:nvSpPr>
        <p:spPr>
          <a:xfrm>
            <a:off x="1915204" y="5355145"/>
            <a:ext cx="3266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Describing the frequency distribution of a numeric variable</a:t>
            </a:r>
            <a:endParaRPr lang="de-DE" sz="16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C835E9A-40EF-4F34-A731-682B31F17EC6}"/>
              </a:ext>
            </a:extLst>
          </p:cNvPr>
          <p:cNvSpPr/>
          <p:nvPr/>
        </p:nvSpPr>
        <p:spPr>
          <a:xfrm>
            <a:off x="5863406" y="3681559"/>
            <a:ext cx="5038531" cy="453462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XY </a:t>
            </a:r>
            <a:r>
              <a:rPr lang="de-DE" dirty="0" err="1"/>
              <a:t>scatter</a:t>
            </a:r>
            <a:r>
              <a:rPr lang="de-DE" dirty="0"/>
              <a:t> </a:t>
            </a:r>
            <a:r>
              <a:rPr lang="de-DE" dirty="0" err="1"/>
              <a:t>plot</a:t>
            </a:r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31AB68F-4276-4DB2-8AA3-AE676CA50543}"/>
              </a:ext>
            </a:extLst>
          </p:cNvPr>
          <p:cNvSpPr/>
          <p:nvPr/>
        </p:nvSpPr>
        <p:spPr>
          <a:xfrm>
            <a:off x="7308298" y="4305857"/>
            <a:ext cx="3266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Showing the relationship (especially correlation) between two variables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995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529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i="1" dirty="0" err="1">
                <a:solidFill>
                  <a:schemeClr val="bg1"/>
                </a:solidFill>
              </a:rPr>
              <a:t>Literature</a:t>
            </a:r>
            <a:r>
              <a:rPr lang="de-DE" sz="3600" i="1" dirty="0">
                <a:solidFill>
                  <a:schemeClr val="bg1"/>
                </a:solidFill>
              </a:rPr>
              <a:t> Review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053551E-BDC8-45AF-8302-9DE572BC04F6}"/>
              </a:ext>
            </a:extLst>
          </p:cNvPr>
          <p:cNvGrpSpPr/>
          <p:nvPr/>
        </p:nvGrpSpPr>
        <p:grpSpPr>
          <a:xfrm>
            <a:off x="793102" y="1567543"/>
            <a:ext cx="4739758" cy="2134896"/>
            <a:chOff x="793102" y="1567543"/>
            <a:chExt cx="4739758" cy="213489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2227ABE4-A60D-4834-999F-4EE3D58CFA75}"/>
                </a:ext>
              </a:extLst>
            </p:cNvPr>
            <p:cNvSpPr/>
            <p:nvPr/>
          </p:nvSpPr>
          <p:spPr>
            <a:xfrm>
              <a:off x="793102" y="1567543"/>
              <a:ext cx="4655782" cy="503853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Purpose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i="1" dirty="0" err="1"/>
                <a:t>Literature</a:t>
              </a:r>
              <a:r>
                <a:rPr lang="de-DE" i="1" dirty="0"/>
                <a:t> Review</a:t>
              </a:r>
            </a:p>
          </p:txBody>
        </p:sp>
        <p:sp>
          <p:nvSpPr>
            <p:cNvPr id="5" name="Gleichschenkliges Dreieck 4">
              <a:extLst>
                <a:ext uri="{FF2B5EF4-FFF2-40B4-BE49-F238E27FC236}">
                  <a16:creationId xmlns:a16="http://schemas.microsoft.com/office/drawing/2014/main" id="{A6098A0F-E597-4F79-94E2-F59AE4C050B5}"/>
                </a:ext>
              </a:extLst>
            </p:cNvPr>
            <p:cNvSpPr/>
            <p:nvPr/>
          </p:nvSpPr>
          <p:spPr>
            <a:xfrm flipV="1">
              <a:off x="2822414" y="2136710"/>
              <a:ext cx="592591" cy="21460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D182209-F2FA-4AE4-93CF-5DCB52472312}"/>
                </a:ext>
              </a:extLst>
            </p:cNvPr>
            <p:cNvSpPr txBox="1"/>
            <p:nvPr/>
          </p:nvSpPr>
          <p:spPr>
            <a:xfrm>
              <a:off x="877078" y="2548277"/>
              <a:ext cx="465578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provide</a:t>
              </a:r>
              <a:r>
                <a:rPr lang="de-DE" sz="1600" dirty="0"/>
                <a:t> a </a:t>
              </a:r>
              <a:r>
                <a:rPr lang="de-DE" sz="1600" b="1" dirty="0" err="1"/>
                <a:t>structured</a:t>
              </a:r>
              <a:r>
                <a:rPr lang="de-DE" sz="1600" b="1" dirty="0"/>
                <a:t> </a:t>
              </a:r>
              <a:r>
                <a:rPr lang="de-DE" sz="1600" b="1" dirty="0" err="1"/>
                <a:t>overview</a:t>
              </a:r>
              <a:r>
                <a:rPr lang="de-DE" sz="1600" b="1" dirty="0"/>
                <a:t> </a:t>
              </a:r>
              <a:r>
                <a:rPr lang="de-DE" sz="1600" b="1" dirty="0" err="1"/>
                <a:t>of</a:t>
              </a:r>
              <a:r>
                <a:rPr lang="de-DE" sz="1600" b="1" dirty="0"/>
                <a:t> </a:t>
              </a:r>
              <a:r>
                <a:rPr lang="de-DE" sz="1600" b="1" dirty="0" err="1"/>
                <a:t>previous</a:t>
              </a:r>
              <a:r>
                <a:rPr lang="de-DE" sz="1600" b="1" dirty="0"/>
                <a:t> </a:t>
              </a:r>
              <a:r>
                <a:rPr lang="de-DE" sz="1600" b="1" dirty="0" err="1"/>
                <a:t>research</a:t>
              </a:r>
              <a:r>
                <a:rPr lang="de-DE" sz="1600" b="1" dirty="0"/>
                <a:t> </a:t>
              </a:r>
              <a:r>
                <a:rPr lang="de-DE" sz="1600" dirty="0"/>
                <a:t>in </a:t>
              </a:r>
              <a:r>
                <a:rPr lang="de-DE" sz="1600" dirty="0" err="1"/>
                <a:t>your</a:t>
              </a:r>
              <a:r>
                <a:rPr lang="de-DE" sz="1600" dirty="0"/>
                <a:t> </a:t>
              </a:r>
              <a:r>
                <a:rPr lang="de-DE" sz="1600" dirty="0" err="1"/>
                <a:t>field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study</a:t>
              </a:r>
              <a:endParaRPr lang="de-DE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b="1" dirty="0"/>
                <a:t>connect</a:t>
              </a:r>
              <a:r>
                <a:rPr lang="de-DE" sz="1600" dirty="0"/>
                <a:t> </a:t>
              </a:r>
              <a:r>
                <a:rPr lang="de-DE" sz="1600" dirty="0" err="1"/>
                <a:t>your</a:t>
              </a:r>
              <a:r>
                <a:rPr lang="de-DE" sz="1600" dirty="0"/>
                <a:t> own </a:t>
              </a:r>
              <a:r>
                <a:rPr lang="de-DE" sz="1600" dirty="0" err="1"/>
                <a:t>research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existing</a:t>
              </a:r>
              <a:r>
                <a:rPr lang="de-DE" sz="1600" dirty="0"/>
                <a:t> </a:t>
              </a:r>
              <a:r>
                <a:rPr lang="de-DE" sz="1600" dirty="0" err="1"/>
                <a:t>knowledge</a:t>
              </a:r>
              <a:endParaRPr lang="de-DE" sz="1600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FB34FEB-1941-45BF-B279-F2974F1B505A}"/>
              </a:ext>
            </a:extLst>
          </p:cNvPr>
          <p:cNvGrpSpPr/>
          <p:nvPr/>
        </p:nvGrpSpPr>
        <p:grpSpPr>
          <a:xfrm>
            <a:off x="5834742" y="1567543"/>
            <a:ext cx="4758420" cy="1888675"/>
            <a:chOff x="5834742" y="1567543"/>
            <a:chExt cx="4758420" cy="1888675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57298E38-190C-466C-BDB0-8AF1C4D8C7D3}"/>
                </a:ext>
              </a:extLst>
            </p:cNvPr>
            <p:cNvSpPr/>
            <p:nvPr/>
          </p:nvSpPr>
          <p:spPr>
            <a:xfrm>
              <a:off x="5834742" y="1567543"/>
              <a:ext cx="4655782" cy="503853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/>
                <a:t>What’s</a:t>
              </a:r>
              <a:r>
                <a:rPr lang="de-DE" b="1" dirty="0"/>
                <a:t> </a:t>
              </a:r>
              <a:r>
                <a:rPr lang="de-DE" b="1" dirty="0" err="1"/>
                <a:t>expected</a:t>
              </a:r>
              <a:r>
                <a:rPr lang="de-DE" b="1" dirty="0"/>
                <a:t> </a:t>
              </a:r>
              <a:r>
                <a:rPr lang="de-DE" dirty="0"/>
                <a:t>in a </a:t>
              </a:r>
              <a:r>
                <a:rPr lang="de-DE" i="1" dirty="0" err="1"/>
                <a:t>Literature</a:t>
              </a:r>
              <a:r>
                <a:rPr lang="de-DE" i="1" dirty="0"/>
                <a:t> Review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61E84409-F3FA-40E7-9F87-E382F115E562}"/>
                </a:ext>
              </a:extLst>
            </p:cNvPr>
            <p:cNvSpPr/>
            <p:nvPr/>
          </p:nvSpPr>
          <p:spPr>
            <a:xfrm flipV="1">
              <a:off x="7866337" y="2136710"/>
              <a:ext cx="592591" cy="21460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63232F6-AE0A-410B-87E1-1FA566CCFA78}"/>
                </a:ext>
              </a:extLst>
            </p:cNvPr>
            <p:cNvSpPr txBox="1"/>
            <p:nvPr/>
          </p:nvSpPr>
          <p:spPr>
            <a:xfrm>
              <a:off x="5937380" y="2548277"/>
              <a:ext cx="465578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A </a:t>
              </a:r>
              <a:r>
                <a:rPr lang="en-US" sz="1600" b="1" dirty="0"/>
                <a:t>structured summary </a:t>
              </a:r>
              <a:r>
                <a:rPr lang="en-US" sz="1600" dirty="0"/>
                <a:t>of the most relevant existing research about your topic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A </a:t>
              </a:r>
              <a:r>
                <a:rPr lang="en-US" sz="1600" b="1" dirty="0"/>
                <a:t>critical evaluation </a:t>
              </a:r>
              <a:r>
                <a:rPr lang="en-US" sz="1600" dirty="0"/>
                <a:t>of the existing research</a:t>
              </a:r>
              <a:endParaRPr lang="de-DE" sz="1600" dirty="0"/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1354D60F-53CC-455F-9721-CAF8751D109E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924685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7679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Quality </a:t>
            </a:r>
            <a:r>
              <a:rPr lang="de-DE" sz="3600" dirty="0" err="1">
                <a:solidFill>
                  <a:schemeClr val="bg1"/>
                </a:solidFill>
              </a:rPr>
              <a:t>criteria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quantitative </a:t>
            </a:r>
            <a:r>
              <a:rPr lang="de-DE" sz="3600" dirty="0" err="1">
                <a:solidFill>
                  <a:schemeClr val="bg1"/>
                </a:solidFill>
              </a:rPr>
              <a:t>research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77B4C72-BE90-4B26-A419-8B568AF4E797}"/>
              </a:ext>
            </a:extLst>
          </p:cNvPr>
          <p:cNvGrpSpPr/>
          <p:nvPr/>
        </p:nvGrpSpPr>
        <p:grpSpPr>
          <a:xfrm>
            <a:off x="498172" y="1499601"/>
            <a:ext cx="11344275" cy="953219"/>
            <a:chOff x="395536" y="1934085"/>
            <a:chExt cx="11344275" cy="953219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1355718-A536-4724-8812-CAD0CE7BE4D5}"/>
                </a:ext>
              </a:extLst>
            </p:cNvPr>
            <p:cNvSpPr/>
            <p:nvPr/>
          </p:nvSpPr>
          <p:spPr>
            <a:xfrm>
              <a:off x="395536" y="1934085"/>
              <a:ext cx="1586161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Objectivity</a:t>
              </a:r>
              <a:endParaRPr lang="de-DE" dirty="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84BF309-71A6-4571-B767-73D37CBC3733}"/>
                </a:ext>
              </a:extLst>
            </p:cNvPr>
            <p:cNvSpPr/>
            <p:nvPr/>
          </p:nvSpPr>
          <p:spPr>
            <a:xfrm>
              <a:off x="1981697" y="1936228"/>
              <a:ext cx="955307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A4A490B-CFEA-4D1C-B7AE-3EFF74E1D1C0}"/>
                </a:ext>
              </a:extLst>
            </p:cNvPr>
            <p:cNvSpPr/>
            <p:nvPr/>
          </p:nvSpPr>
          <p:spPr>
            <a:xfrm>
              <a:off x="2062006" y="1965933"/>
              <a:ext cx="96778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degree to which the research results remain unaffected by who the researcher is and what their feelings or opinions are</a:t>
              </a:r>
              <a:endParaRPr lang="en-US" sz="1400" dirty="0">
                <a:solidFill>
                  <a:srgbClr val="ED7D3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1788214-7E74-4C78-A0C4-43A314A55A1D}"/>
                </a:ext>
              </a:extLst>
            </p:cNvPr>
            <p:cNvSpPr/>
            <p:nvPr/>
          </p:nvSpPr>
          <p:spPr>
            <a:xfrm>
              <a:off x="2062005" y="2364084"/>
              <a:ext cx="92466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ea typeface="Times New Roman" panose="02020603050405020304" pitchFamily="18" charset="0"/>
                </a:rPr>
                <a:t>Ensure it with: </a:t>
              </a:r>
              <a:r>
                <a:rPr lang="en-US" sz="1400" dirty="0">
                  <a:ea typeface="Times New Roman" panose="02020603050405020304" pitchFamily="18" charset="0"/>
                </a:rPr>
                <a:t>avoid holding predetermined ideas about the outcome of the </a:t>
              </a:r>
              <a:r>
                <a:rPr lang="en-US" sz="1400" dirty="0"/>
                <a:t>study, make sure the research participants are not influenced in any way by you </a:t>
              </a:r>
              <a:r>
                <a:rPr lang="de-DE" sz="1400" dirty="0" err="1"/>
                <a:t>as</a:t>
              </a:r>
              <a:r>
                <a:rPr lang="de-DE" sz="1400" dirty="0"/>
                <a:t> a </a:t>
              </a:r>
              <a:r>
                <a:rPr lang="de-DE" sz="1400" dirty="0" err="1"/>
                <a:t>researcher</a:t>
              </a:r>
              <a:r>
                <a:rPr lang="de-DE" sz="1400" dirty="0"/>
                <a:t>, </a:t>
              </a:r>
              <a:r>
                <a:rPr lang="de-DE" sz="1400" dirty="0" err="1"/>
                <a:t>document</a:t>
              </a:r>
              <a:r>
                <a:rPr lang="de-DE" sz="1400" dirty="0"/>
                <a:t> </a:t>
              </a:r>
              <a:r>
                <a:rPr lang="de-DE" sz="1400" dirty="0" err="1"/>
                <a:t>your</a:t>
              </a:r>
              <a:r>
                <a:rPr lang="de-DE" sz="1400" dirty="0"/>
                <a:t> </a:t>
              </a:r>
              <a:r>
                <a:rPr lang="de-DE" sz="1400" dirty="0" err="1"/>
                <a:t>methodological</a:t>
              </a:r>
              <a:r>
                <a:rPr lang="de-DE" sz="1400" dirty="0"/>
                <a:t> </a:t>
              </a:r>
              <a:r>
                <a:rPr lang="de-DE" sz="1400" dirty="0" err="1"/>
                <a:t>decisions</a:t>
              </a:r>
              <a:endParaRPr lang="de-DE" sz="1400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A6ADE0C-0460-4097-B0F2-7F8FE4AE3C25}"/>
              </a:ext>
            </a:extLst>
          </p:cNvPr>
          <p:cNvGrpSpPr/>
          <p:nvPr/>
        </p:nvGrpSpPr>
        <p:grpSpPr>
          <a:xfrm>
            <a:off x="498172" y="2710328"/>
            <a:ext cx="11344275" cy="1159350"/>
            <a:chOff x="395536" y="3144812"/>
            <a:chExt cx="11344275" cy="1159350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18CCD3CD-3F57-4EEF-A072-78F787BFC037}"/>
                </a:ext>
              </a:extLst>
            </p:cNvPr>
            <p:cNvSpPr/>
            <p:nvPr/>
          </p:nvSpPr>
          <p:spPr>
            <a:xfrm>
              <a:off x="395536" y="3144812"/>
              <a:ext cx="1586161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Reliability</a:t>
              </a:r>
              <a:endParaRPr lang="de-DE" dirty="0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3B5A7E7-284B-4AFC-B2E7-C8E7932A9629}"/>
                </a:ext>
              </a:extLst>
            </p:cNvPr>
            <p:cNvSpPr/>
            <p:nvPr/>
          </p:nvSpPr>
          <p:spPr>
            <a:xfrm>
              <a:off x="1981697" y="3146955"/>
              <a:ext cx="955307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123B6E6-153A-4D0C-B755-7AB338635B69}"/>
                </a:ext>
              </a:extLst>
            </p:cNvPr>
            <p:cNvSpPr/>
            <p:nvPr/>
          </p:nvSpPr>
          <p:spPr>
            <a:xfrm>
              <a:off x="2062006" y="3176660"/>
              <a:ext cx="96778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extent to which results can be consistently replicated when the same research instrument or research process is used again</a:t>
              </a:r>
              <a:endParaRPr lang="en-US" sz="1400" dirty="0">
                <a:solidFill>
                  <a:srgbClr val="ED7D3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61FEB801-3CCA-430A-9151-F716C4E45143}"/>
                </a:ext>
              </a:extLst>
            </p:cNvPr>
            <p:cNvSpPr/>
            <p:nvPr/>
          </p:nvSpPr>
          <p:spPr>
            <a:xfrm>
              <a:off x="2062005" y="3565498"/>
              <a:ext cx="82535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ea typeface="Times New Roman" panose="02020603050405020304" pitchFamily="18" charset="0"/>
                </a:rPr>
                <a:t>Ensure it with: </a:t>
              </a:r>
              <a:r>
                <a:rPr lang="de-DE" sz="1400" dirty="0" err="1"/>
                <a:t>use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test-</a:t>
              </a:r>
              <a:r>
                <a:rPr lang="de-DE" sz="1400" dirty="0" err="1"/>
                <a:t>retest</a:t>
              </a:r>
              <a:r>
                <a:rPr lang="de-DE" sz="1400" dirty="0"/>
                <a:t> </a:t>
              </a:r>
              <a:r>
                <a:rPr lang="de-DE" sz="1400" dirty="0" err="1"/>
                <a:t>method</a:t>
              </a:r>
              <a:r>
                <a:rPr lang="de-DE" sz="1400" dirty="0"/>
                <a:t>, </a:t>
              </a:r>
              <a:r>
                <a:rPr lang="de-DE" sz="1400" dirty="0" err="1"/>
                <a:t>use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interrater</a:t>
              </a:r>
              <a:r>
                <a:rPr lang="de-DE" sz="1400" dirty="0"/>
                <a:t> </a:t>
              </a:r>
              <a:r>
                <a:rPr lang="de-DE" sz="1400" dirty="0" err="1"/>
                <a:t>method</a:t>
              </a:r>
              <a:r>
                <a:rPr lang="de-DE" sz="1400" dirty="0"/>
                <a:t>, </a:t>
              </a:r>
              <a:br>
                <a:rPr lang="de-DE" sz="1400" dirty="0"/>
              </a:br>
              <a:r>
                <a:rPr lang="en-US" sz="1400" dirty="0"/>
                <a:t>use Cronbach’s alpha to measure the internal consistency of different </a:t>
              </a:r>
              <a:r>
                <a:rPr lang="de-DE" sz="1400" dirty="0" err="1"/>
                <a:t>items</a:t>
              </a:r>
              <a:r>
                <a:rPr lang="de-DE" sz="1400" dirty="0"/>
                <a:t> in a </a:t>
              </a:r>
              <a:r>
                <a:rPr lang="de-DE" sz="1400" dirty="0" err="1"/>
                <a:t>scale</a:t>
              </a:r>
              <a:endParaRPr lang="de-DE" sz="1400" dirty="0"/>
            </a:p>
            <a:p>
              <a:pPr lvl="0">
                <a:spcAft>
                  <a:spcPts val="600"/>
                </a:spcAft>
              </a:pPr>
              <a:endParaRPr lang="de-DE" sz="14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F36B254-94C6-4D5C-8488-B5521925A809}"/>
              </a:ext>
            </a:extLst>
          </p:cNvPr>
          <p:cNvGrpSpPr/>
          <p:nvPr/>
        </p:nvGrpSpPr>
        <p:grpSpPr>
          <a:xfrm>
            <a:off x="528332" y="3969181"/>
            <a:ext cx="11344275" cy="1252371"/>
            <a:chOff x="528332" y="3969181"/>
            <a:chExt cx="11344275" cy="1252371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2D862EB6-35EA-428F-88E9-2904B2EED3E3}"/>
                </a:ext>
              </a:extLst>
            </p:cNvPr>
            <p:cNvGrpSpPr/>
            <p:nvPr/>
          </p:nvGrpSpPr>
          <p:grpSpPr>
            <a:xfrm>
              <a:off x="528332" y="3969181"/>
              <a:ext cx="11344275" cy="371475"/>
              <a:chOff x="425696" y="4403665"/>
              <a:chExt cx="11344275" cy="371475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12103468-D5CB-4985-A86C-8439F11E9C3B}"/>
                  </a:ext>
                </a:extLst>
              </p:cNvPr>
              <p:cNvSpPr/>
              <p:nvPr/>
            </p:nvSpPr>
            <p:spPr>
              <a:xfrm>
                <a:off x="425696" y="4403665"/>
                <a:ext cx="1586161" cy="3714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Validity</a:t>
                </a:r>
                <a:endParaRPr lang="de-DE" dirty="0"/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4E7C9C6-6212-4C5F-B6DA-86D550C8793B}"/>
                  </a:ext>
                </a:extLst>
              </p:cNvPr>
              <p:cNvSpPr/>
              <p:nvPr/>
            </p:nvSpPr>
            <p:spPr>
              <a:xfrm>
                <a:off x="2011857" y="4405808"/>
                <a:ext cx="9522918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CBE8124A-3DFB-4EC5-BAA1-596FAADED67C}"/>
                  </a:ext>
                </a:extLst>
              </p:cNvPr>
              <p:cNvSpPr/>
              <p:nvPr/>
            </p:nvSpPr>
            <p:spPr>
              <a:xfrm>
                <a:off x="2092166" y="4432273"/>
                <a:ext cx="967780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The degree to which a research instrument really measures what was </a:t>
                </a:r>
                <a:r>
                  <a:rPr lang="de-DE" sz="1400" dirty="0" err="1"/>
                  <a:t>intended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measured</a:t>
                </a:r>
                <a:endParaRPr lang="en-US" sz="1400" dirty="0">
                  <a:solidFill>
                    <a:srgbClr val="ED7D31"/>
                  </a:solidFill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9687E76-8294-4EF7-87B8-54B8A1F778E2}"/>
                </a:ext>
              </a:extLst>
            </p:cNvPr>
            <p:cNvSpPr txBox="1"/>
            <p:nvPr/>
          </p:nvSpPr>
          <p:spPr>
            <a:xfrm>
              <a:off x="2164641" y="4482888"/>
              <a:ext cx="87987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b="1" dirty="0"/>
                <a:t>External </a:t>
              </a:r>
              <a:r>
                <a:rPr lang="de-DE" sz="1400" b="1" dirty="0" err="1"/>
                <a:t>validity</a:t>
              </a:r>
              <a:r>
                <a:rPr lang="de-DE" sz="1400" b="1" dirty="0"/>
                <a:t>: </a:t>
              </a:r>
              <a:r>
                <a:rPr lang="en-US" sz="1400" dirty="0"/>
                <a:t>whether the results that were found are generalizable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Internal validity: </a:t>
              </a:r>
              <a:r>
                <a:rPr lang="en-US" sz="1400" dirty="0"/>
                <a:t>changes in a dependent variable are really attributable to changes in the independent </a:t>
              </a:r>
              <a:r>
                <a:rPr lang="de-DE" sz="1400" dirty="0"/>
                <a:t>variable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Construct validity: </a:t>
              </a:r>
              <a:r>
                <a:rPr lang="en-US" sz="1400" dirty="0"/>
                <a:t>the measurement tool (e.g. a scale) adequately represents the abstract construct (or concept)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73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197479" y="4710116"/>
            <a:ext cx="5501640" cy="1245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263475" y="4917239"/>
            <a:ext cx="433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present</a:t>
            </a:r>
            <a:r>
              <a:rPr lang="de-DE" sz="2400" dirty="0"/>
              <a:t> and </a:t>
            </a:r>
            <a:r>
              <a:rPr lang="de-DE" sz="2400" dirty="0" err="1"/>
              <a:t>discuss</a:t>
            </a:r>
            <a:br>
              <a:rPr lang="de-DE" sz="2400" dirty="0"/>
            </a:b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findings</a:t>
            </a:r>
            <a:endParaRPr lang="de-DE" sz="2400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2585E01-11A7-4622-9DDD-0D0998039BF6}" type="slidenum">
              <a:rPr lang="de-DE" smtClean="0">
                <a:solidFill>
                  <a:schemeClr val="tx1"/>
                </a:solidFill>
              </a:rPr>
              <a:t>51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583714C-575F-42C9-ABBF-048AED992AFB}"/>
              </a:ext>
            </a:extLst>
          </p:cNvPr>
          <p:cNvSpPr/>
          <p:nvPr/>
        </p:nvSpPr>
        <p:spPr>
          <a:xfrm>
            <a:off x="3456695" y="4842618"/>
            <a:ext cx="952253" cy="888520"/>
          </a:xfrm>
          <a:prstGeom prst="ellipse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20FA9E-6335-C869-FA1D-866E0306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59" y="956575"/>
            <a:ext cx="550926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7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9462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final </a:t>
            </a:r>
            <a:r>
              <a:rPr lang="de-DE" sz="3600" dirty="0" err="1">
                <a:solidFill>
                  <a:schemeClr val="bg1"/>
                </a:solidFill>
              </a:rPr>
              <a:t>three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chapters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thesis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dissertation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817B141-7F26-460B-8076-8A8373186524}"/>
              </a:ext>
            </a:extLst>
          </p:cNvPr>
          <p:cNvSpPr/>
          <p:nvPr/>
        </p:nvSpPr>
        <p:spPr>
          <a:xfrm>
            <a:off x="662474" y="2276669"/>
            <a:ext cx="3265714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err="1"/>
              <a:t>Results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038DABE-9D9F-4B0A-A03D-0589EE4BAC1F}"/>
              </a:ext>
            </a:extLst>
          </p:cNvPr>
          <p:cNvSpPr/>
          <p:nvPr/>
        </p:nvSpPr>
        <p:spPr>
          <a:xfrm>
            <a:off x="4313854" y="2276669"/>
            <a:ext cx="3265714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err="1"/>
              <a:t>Discussion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F2910D2-8D77-4D1C-A91E-F66F7AF2737F}"/>
              </a:ext>
            </a:extLst>
          </p:cNvPr>
          <p:cNvSpPr/>
          <p:nvPr/>
        </p:nvSpPr>
        <p:spPr>
          <a:xfrm>
            <a:off x="7965234" y="2276668"/>
            <a:ext cx="3265714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 err="1"/>
              <a:t>Conclusion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4AE8E6-BCB0-4D84-831C-A49CB10BD8CE}"/>
              </a:ext>
            </a:extLst>
          </p:cNvPr>
          <p:cNvSpPr/>
          <p:nvPr/>
        </p:nvSpPr>
        <p:spPr>
          <a:xfrm>
            <a:off x="1037523" y="2919669"/>
            <a:ext cx="2515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/>
              <a:t>presenting the findings of your empirical research in a structured way</a:t>
            </a:r>
            <a:endParaRPr lang="de-DE" sz="1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F98A1CB-DB56-4C66-A616-7A284695B61C}"/>
              </a:ext>
            </a:extLst>
          </p:cNvPr>
          <p:cNvSpPr/>
          <p:nvPr/>
        </p:nvSpPr>
        <p:spPr>
          <a:xfrm>
            <a:off x="4313854" y="2919669"/>
            <a:ext cx="326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 </a:t>
            </a:r>
            <a:r>
              <a:rPr lang="de-DE" sz="1600" dirty="0" err="1"/>
              <a:t>interpreting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findings</a:t>
            </a:r>
            <a:r>
              <a:rPr lang="de-DE" sz="1600" dirty="0"/>
              <a:t> and </a:t>
            </a:r>
            <a:r>
              <a:rPr lang="de-DE" sz="1600" dirty="0" err="1"/>
              <a:t>connecting</a:t>
            </a:r>
            <a:r>
              <a:rPr lang="de-DE" sz="1600" dirty="0"/>
              <a:t> </a:t>
            </a:r>
            <a:r>
              <a:rPr lang="de-DE" sz="1600" dirty="0" err="1"/>
              <a:t>them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literature</a:t>
            </a:r>
            <a:endParaRPr lang="de-DE" sz="1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C2A3BC4-DA63-4993-BAF0-4F32D664C0B0}"/>
              </a:ext>
            </a:extLst>
          </p:cNvPr>
          <p:cNvSpPr/>
          <p:nvPr/>
        </p:nvSpPr>
        <p:spPr>
          <a:xfrm>
            <a:off x="7756861" y="2919669"/>
            <a:ext cx="3682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err="1"/>
              <a:t>providing</a:t>
            </a:r>
            <a:r>
              <a:rPr lang="de-DE" sz="1600" dirty="0"/>
              <a:t> an </a:t>
            </a:r>
            <a:r>
              <a:rPr lang="de-DE" sz="1600" dirty="0" err="1"/>
              <a:t>answer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main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question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concluding</a:t>
            </a:r>
            <a:r>
              <a:rPr lang="de-DE" sz="1600" dirty="0"/>
              <a:t> </a:t>
            </a:r>
            <a:r>
              <a:rPr lang="de-DE" sz="1600" dirty="0" err="1"/>
              <a:t>statements</a:t>
            </a:r>
            <a:r>
              <a:rPr lang="de-DE" sz="1600" dirty="0"/>
              <a:t> and </a:t>
            </a:r>
            <a:r>
              <a:rPr lang="de-DE" sz="1600" dirty="0" err="1"/>
              <a:t>recommendations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practice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57417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1773F9B-1CA6-4B20-89E1-5DB79B87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91" y="1000519"/>
            <a:ext cx="3165772" cy="1266309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6063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Contents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i="1" dirty="0" err="1">
                <a:solidFill>
                  <a:schemeClr val="bg1"/>
                </a:solidFill>
              </a:rPr>
              <a:t>Results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chapter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D4EFF76-C4E5-480B-A2E9-A62474DD7EF7}"/>
              </a:ext>
            </a:extLst>
          </p:cNvPr>
          <p:cNvSpPr/>
          <p:nvPr/>
        </p:nvSpPr>
        <p:spPr>
          <a:xfrm>
            <a:off x="718457" y="2402123"/>
            <a:ext cx="5187820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b="1" dirty="0">
                <a:solidFill>
                  <a:schemeClr val="tx1"/>
                </a:solidFill>
              </a:rPr>
              <a:t>qualitative </a:t>
            </a:r>
            <a:r>
              <a:rPr lang="de-DE" b="1" dirty="0" err="1">
                <a:solidFill>
                  <a:schemeClr val="tx1"/>
                </a:solidFill>
              </a:rPr>
              <a:t>study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FB24158-BAD6-4994-AC28-C291B4DFBE61}"/>
              </a:ext>
            </a:extLst>
          </p:cNvPr>
          <p:cNvSpPr/>
          <p:nvPr/>
        </p:nvSpPr>
        <p:spPr>
          <a:xfrm>
            <a:off x="6096000" y="2402122"/>
            <a:ext cx="5187820" cy="503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b="1" dirty="0">
                <a:solidFill>
                  <a:schemeClr val="tx1"/>
                </a:solidFill>
              </a:rPr>
              <a:t>quantitative </a:t>
            </a:r>
            <a:r>
              <a:rPr lang="de-DE" b="1" dirty="0" err="1">
                <a:solidFill>
                  <a:schemeClr val="tx1"/>
                </a:solidFill>
              </a:rPr>
              <a:t>study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77CC284-535F-49F0-A0D3-55FBECD16718}"/>
              </a:ext>
            </a:extLst>
          </p:cNvPr>
          <p:cNvSpPr txBox="1"/>
          <p:nvPr/>
        </p:nvSpPr>
        <p:spPr>
          <a:xfrm>
            <a:off x="1091681" y="3176564"/>
            <a:ext cx="4814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Organize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findings</a:t>
            </a:r>
            <a:r>
              <a:rPr lang="de-DE" sz="1600" dirty="0"/>
              <a:t> in a </a:t>
            </a:r>
            <a:r>
              <a:rPr lang="de-DE" sz="1600" dirty="0" err="1"/>
              <a:t>logical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Present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results</a:t>
            </a:r>
            <a:r>
              <a:rPr lang="de-DE" sz="1600" dirty="0"/>
              <a:t> in a narrative form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Reveal</a:t>
            </a:r>
            <a:r>
              <a:rPr lang="de-DE" sz="1600" dirty="0"/>
              <a:t> </a:t>
            </a:r>
            <a:r>
              <a:rPr lang="de-DE" sz="1600" dirty="0" err="1"/>
              <a:t>patterns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Include</a:t>
            </a:r>
            <a:r>
              <a:rPr lang="de-DE" sz="1600" dirty="0"/>
              <a:t> </a:t>
            </a:r>
            <a:r>
              <a:rPr lang="de-DE" sz="1600" dirty="0" err="1"/>
              <a:t>verbatim</a:t>
            </a:r>
            <a:r>
              <a:rPr lang="de-DE" sz="1600" dirty="0"/>
              <a:t> </a:t>
            </a:r>
            <a:r>
              <a:rPr lang="de-DE" sz="1600" dirty="0" err="1"/>
              <a:t>quotes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Don’t</a:t>
            </a:r>
            <a:r>
              <a:rPr lang="de-DE" sz="1600" dirty="0"/>
              <a:t> </a:t>
            </a:r>
            <a:r>
              <a:rPr lang="de-DE" sz="1600" dirty="0" err="1"/>
              <a:t>restrict</a:t>
            </a:r>
            <a:r>
              <a:rPr lang="de-DE" sz="1600" dirty="0"/>
              <a:t> </a:t>
            </a:r>
            <a:r>
              <a:rPr lang="de-DE" sz="1600" dirty="0" err="1"/>
              <a:t>yourself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reporting</a:t>
            </a:r>
            <a:r>
              <a:rPr lang="de-DE" sz="1600" dirty="0"/>
              <a:t> </a:t>
            </a:r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support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assumptions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Make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visual</a:t>
            </a:r>
            <a:r>
              <a:rPr lang="de-DE" sz="1600" dirty="0"/>
              <a:t> </a:t>
            </a:r>
            <a:r>
              <a:rPr lang="de-DE" sz="1600" dirty="0" err="1"/>
              <a:t>displays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69A7801-1E41-4E7F-B44C-AAD38F956CA7}"/>
              </a:ext>
            </a:extLst>
          </p:cNvPr>
          <p:cNvSpPr txBox="1"/>
          <p:nvPr/>
        </p:nvSpPr>
        <p:spPr>
          <a:xfrm>
            <a:off x="6372392" y="3176563"/>
            <a:ext cx="48145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Demographic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sample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The </a:t>
            </a:r>
            <a:r>
              <a:rPr lang="de-DE" sz="1600" dirty="0" err="1"/>
              <a:t>reliability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(e.g. </a:t>
            </a:r>
            <a:r>
              <a:rPr lang="de-DE" sz="1600" dirty="0" err="1"/>
              <a:t>reliability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scales</a:t>
            </a:r>
            <a:r>
              <a:rPr lang="de-DE" sz="1600" dirty="0"/>
              <a:t>,</a:t>
            </a:r>
            <a:br>
              <a:rPr lang="de-DE" sz="1600" dirty="0"/>
            </a:br>
            <a:r>
              <a:rPr lang="de-DE" sz="1600" dirty="0" err="1"/>
              <a:t>Cronbach’s</a:t>
            </a:r>
            <a:r>
              <a:rPr lang="de-DE" sz="1600" dirty="0"/>
              <a:t> </a:t>
            </a:r>
            <a:r>
              <a:rPr lang="de-DE" sz="1600" dirty="0" err="1"/>
              <a:t>alpha</a:t>
            </a:r>
            <a:r>
              <a:rPr lang="de-DE" sz="1600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Descriptive</a:t>
            </a:r>
            <a:r>
              <a:rPr lang="de-DE" sz="1600" dirty="0"/>
              <a:t> </a:t>
            </a:r>
            <a:r>
              <a:rPr lang="de-DE" sz="1600" dirty="0" err="1"/>
              <a:t>statistics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Correlation</a:t>
            </a:r>
            <a:r>
              <a:rPr lang="de-DE" sz="1600" dirty="0"/>
              <a:t> </a:t>
            </a:r>
            <a:r>
              <a:rPr lang="de-DE" sz="1600" dirty="0" err="1"/>
              <a:t>analysis</a:t>
            </a:r>
            <a:endParaRPr lang="de-DE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Inferential</a:t>
            </a:r>
            <a:r>
              <a:rPr lang="de-DE" sz="1600" dirty="0"/>
              <a:t> </a:t>
            </a:r>
            <a:r>
              <a:rPr lang="de-DE" sz="1600" dirty="0" err="1"/>
              <a:t>statistics</a:t>
            </a:r>
            <a:r>
              <a:rPr lang="de-DE" sz="1600" dirty="0"/>
              <a:t> and </a:t>
            </a:r>
            <a:r>
              <a:rPr lang="de-DE" sz="1600" dirty="0" err="1"/>
              <a:t>hypothesis</a:t>
            </a:r>
            <a:r>
              <a:rPr lang="de-DE" sz="1600" dirty="0"/>
              <a:t> </a:t>
            </a:r>
            <a:r>
              <a:rPr lang="de-DE" sz="1600" dirty="0" err="1"/>
              <a:t>tests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58526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1070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Questions </a:t>
            </a:r>
            <a:r>
              <a:rPr lang="de-DE" sz="3600" dirty="0" err="1">
                <a:solidFill>
                  <a:schemeClr val="bg1"/>
                </a:solidFill>
              </a:rPr>
              <a:t>you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should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answer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i="1" dirty="0" err="1">
                <a:solidFill>
                  <a:schemeClr val="bg1"/>
                </a:solidFill>
              </a:rPr>
              <a:t>Discussion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chapter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713203B-3032-4371-B354-808EED6A388B}"/>
              </a:ext>
            </a:extLst>
          </p:cNvPr>
          <p:cNvSpPr/>
          <p:nvPr/>
        </p:nvSpPr>
        <p:spPr>
          <a:xfrm>
            <a:off x="1937946" y="1726163"/>
            <a:ext cx="7299360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What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most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important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results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and </a:t>
            </a:r>
            <a:r>
              <a:rPr lang="de-DE" dirty="0" err="1">
                <a:solidFill>
                  <a:schemeClr val="tx1"/>
                </a:solidFill>
              </a:rPr>
              <a:t>insights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from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analysis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89718DD-4CB6-468B-ACFF-4B80B4370695}"/>
              </a:ext>
            </a:extLst>
          </p:cNvPr>
          <p:cNvSpPr/>
          <p:nvPr/>
        </p:nvSpPr>
        <p:spPr>
          <a:xfrm>
            <a:off x="1937946" y="2397867"/>
            <a:ext cx="7299360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ow are these results </a:t>
            </a:r>
            <a:r>
              <a:rPr lang="en-US" b="1" dirty="0">
                <a:solidFill>
                  <a:schemeClr val="tx1"/>
                </a:solidFill>
              </a:rPr>
              <a:t>related to previous research</a:t>
            </a:r>
            <a:r>
              <a:rPr lang="en-US" dirty="0">
                <a:solidFill>
                  <a:schemeClr val="tx1"/>
                </a:solidFill>
              </a:rPr>
              <a:t>?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F365D40-8DDE-4133-9B31-A274F42E6928}"/>
              </a:ext>
            </a:extLst>
          </p:cNvPr>
          <p:cNvSpPr/>
          <p:nvPr/>
        </p:nvSpPr>
        <p:spPr>
          <a:xfrm>
            <a:off x="1937946" y="3069571"/>
            <a:ext cx="7299360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re there </a:t>
            </a:r>
            <a:r>
              <a:rPr lang="en-US" b="1" dirty="0">
                <a:solidFill>
                  <a:schemeClr val="tx1"/>
                </a:solidFill>
              </a:rPr>
              <a:t>different ways of interpreting </a:t>
            </a:r>
            <a:r>
              <a:rPr lang="en-US" dirty="0">
                <a:solidFill>
                  <a:schemeClr val="tx1"/>
                </a:solidFill>
              </a:rPr>
              <a:t>the results?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89E915C-7F0D-4480-BCE7-6A65A1AF0576}"/>
              </a:ext>
            </a:extLst>
          </p:cNvPr>
          <p:cNvSpPr/>
          <p:nvPr/>
        </p:nvSpPr>
        <p:spPr>
          <a:xfrm>
            <a:off x="1937946" y="3741275"/>
            <a:ext cx="7299360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the  </a:t>
            </a:r>
            <a:r>
              <a:rPr lang="en-US" b="1" dirty="0">
                <a:solidFill>
                  <a:schemeClr val="tx1"/>
                </a:solidFill>
              </a:rPr>
              <a:t>theoretical contribution </a:t>
            </a:r>
            <a:r>
              <a:rPr lang="en-US" dirty="0">
                <a:solidFill>
                  <a:schemeClr val="tx1"/>
                </a:solidFill>
              </a:rPr>
              <a:t>of your work?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E1B99AF-D4D5-441C-9753-51F5616369A8}"/>
              </a:ext>
            </a:extLst>
          </p:cNvPr>
          <p:cNvSpPr/>
          <p:nvPr/>
        </p:nvSpPr>
        <p:spPr>
          <a:xfrm>
            <a:off x="1937946" y="4412979"/>
            <a:ext cx="7299360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are the </a:t>
            </a:r>
            <a:r>
              <a:rPr lang="en-US" b="1" dirty="0">
                <a:solidFill>
                  <a:schemeClr val="tx1"/>
                </a:solidFill>
              </a:rPr>
              <a:t>limitations</a:t>
            </a:r>
            <a:r>
              <a:rPr lang="en-US" dirty="0">
                <a:solidFill>
                  <a:schemeClr val="tx1"/>
                </a:solidFill>
              </a:rPr>
              <a:t> of your research?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35A03B4-C7FC-4A1F-A30F-9DE7240373DD}"/>
              </a:ext>
            </a:extLst>
          </p:cNvPr>
          <p:cNvSpPr/>
          <p:nvPr/>
        </p:nvSpPr>
        <p:spPr>
          <a:xfrm>
            <a:off x="1937946" y="5084683"/>
            <a:ext cx="7299360" cy="531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are your ideas for </a:t>
            </a:r>
            <a:r>
              <a:rPr lang="en-US" b="1" dirty="0">
                <a:solidFill>
                  <a:schemeClr val="tx1"/>
                </a:solidFill>
              </a:rPr>
              <a:t>further research</a:t>
            </a:r>
            <a:r>
              <a:rPr lang="en-US" dirty="0">
                <a:solidFill>
                  <a:schemeClr val="tx1"/>
                </a:solidFill>
              </a:rPr>
              <a:t>?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95FED56-87C5-4887-A606-5065B7B793F2}"/>
              </a:ext>
            </a:extLst>
          </p:cNvPr>
          <p:cNvSpPr/>
          <p:nvPr/>
        </p:nvSpPr>
        <p:spPr>
          <a:xfrm>
            <a:off x="1742003" y="1786849"/>
            <a:ext cx="391886" cy="391886"/>
          </a:xfrm>
          <a:prstGeom prst="ellipse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7FEC632-0FE2-4639-A8A4-900D2BEB0212}"/>
              </a:ext>
            </a:extLst>
          </p:cNvPr>
          <p:cNvSpPr/>
          <p:nvPr/>
        </p:nvSpPr>
        <p:spPr>
          <a:xfrm>
            <a:off x="1742003" y="2442118"/>
            <a:ext cx="391886" cy="391886"/>
          </a:xfrm>
          <a:prstGeom prst="ellipse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9EA7C49-D71E-4AFB-ABDD-F445C6422A03}"/>
              </a:ext>
            </a:extLst>
          </p:cNvPr>
          <p:cNvSpPr/>
          <p:nvPr/>
        </p:nvSpPr>
        <p:spPr>
          <a:xfrm>
            <a:off x="1742003" y="3134411"/>
            <a:ext cx="391886" cy="391886"/>
          </a:xfrm>
          <a:prstGeom prst="ellipse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8D46A3B-86A7-41D9-8627-64EAB794CBBA}"/>
              </a:ext>
            </a:extLst>
          </p:cNvPr>
          <p:cNvSpPr/>
          <p:nvPr/>
        </p:nvSpPr>
        <p:spPr>
          <a:xfrm>
            <a:off x="1742003" y="3826704"/>
            <a:ext cx="391886" cy="391886"/>
          </a:xfrm>
          <a:prstGeom prst="ellipse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D77D7A4-6A73-47A8-AD69-6F4648E5125A}"/>
              </a:ext>
            </a:extLst>
          </p:cNvPr>
          <p:cNvSpPr/>
          <p:nvPr/>
        </p:nvSpPr>
        <p:spPr>
          <a:xfrm>
            <a:off x="1742003" y="4498408"/>
            <a:ext cx="391886" cy="391886"/>
          </a:xfrm>
          <a:prstGeom prst="ellipse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44C56AB-6C85-4096-8CFA-2A459CEE3AE3}"/>
              </a:ext>
            </a:extLst>
          </p:cNvPr>
          <p:cNvSpPr/>
          <p:nvPr/>
        </p:nvSpPr>
        <p:spPr>
          <a:xfrm>
            <a:off x="1742003" y="5154662"/>
            <a:ext cx="391886" cy="391886"/>
          </a:xfrm>
          <a:prstGeom prst="ellipse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45096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9AB0B05-5499-4B7F-B67A-0710FBF2419D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0ED5B2C-8613-41A8-A730-A491D84329F5}"/>
              </a:ext>
            </a:extLst>
          </p:cNvPr>
          <p:cNvSpPr/>
          <p:nvPr/>
        </p:nvSpPr>
        <p:spPr>
          <a:xfrm>
            <a:off x="150702" y="298052"/>
            <a:ext cx="8009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include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i="1" dirty="0" err="1">
                <a:solidFill>
                  <a:schemeClr val="bg1"/>
                </a:solidFill>
              </a:rPr>
              <a:t>Conclusion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chapter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3B7486A-4E9D-48F2-A522-A9E6CEA6BC6D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3A0A8E8-A15F-4622-8DAC-03299FFD3041}"/>
              </a:ext>
            </a:extLst>
          </p:cNvPr>
          <p:cNvSpPr/>
          <p:nvPr/>
        </p:nvSpPr>
        <p:spPr>
          <a:xfrm>
            <a:off x="1760376" y="1754355"/>
            <a:ext cx="7766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Your</a:t>
            </a:r>
            <a:r>
              <a:rPr lang="de-DE" dirty="0"/>
              <a:t>  </a:t>
            </a:r>
            <a:r>
              <a:rPr lang="de-DE" dirty="0" err="1"/>
              <a:t>conclusions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b="1" dirty="0" err="1"/>
              <a:t>synthesizing</a:t>
            </a:r>
            <a:r>
              <a:rPr lang="de-DE" b="1" dirty="0"/>
              <a:t> and </a:t>
            </a:r>
            <a:r>
              <a:rPr lang="de-DE" b="1" dirty="0" err="1"/>
              <a:t>integrating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results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both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literature</a:t>
            </a:r>
            <a:r>
              <a:rPr lang="de-DE" b="1" dirty="0"/>
              <a:t> review and </a:t>
            </a:r>
            <a:r>
              <a:rPr lang="de-DE" b="1" dirty="0" err="1"/>
              <a:t>empirical</a:t>
            </a:r>
            <a:r>
              <a:rPr lang="de-DE" b="1" dirty="0"/>
              <a:t> </a:t>
            </a:r>
            <a:r>
              <a:rPr lang="de-DE" b="1" dirty="0" err="1"/>
              <a:t>work</a:t>
            </a:r>
            <a:r>
              <a:rPr lang="de-DE" dirty="0"/>
              <a:t>.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Do not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</a:t>
            </a:r>
            <a:r>
              <a:rPr lang="en-US" dirty="0" err="1"/>
              <a:t>ny</a:t>
            </a:r>
            <a:r>
              <a:rPr lang="en-US" dirty="0"/>
              <a:t> new data or “surprising” new results at this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main purposes of the </a:t>
            </a:r>
            <a:r>
              <a:rPr lang="en-US" i="1" dirty="0"/>
              <a:t>Conclusion</a:t>
            </a:r>
            <a:r>
              <a:rPr lang="en-US" dirty="0"/>
              <a:t> is to </a:t>
            </a:r>
            <a:r>
              <a:rPr lang="en-US" b="1" dirty="0"/>
              <a:t>answer your main research question</a:t>
            </a:r>
            <a:r>
              <a:rPr lang="en-US" dirty="0"/>
              <a:t>. Restate it once again, and try to provide a clear and concise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other main element of the </a:t>
            </a:r>
            <a:r>
              <a:rPr lang="en-US" i="1" dirty="0"/>
              <a:t>Conclusion</a:t>
            </a:r>
            <a:r>
              <a:rPr lang="en-US" dirty="0"/>
              <a:t> chapter is your </a:t>
            </a:r>
            <a:r>
              <a:rPr lang="en-US" b="1" dirty="0"/>
              <a:t>recommendations</a:t>
            </a:r>
            <a:br>
              <a:rPr lang="en-US" b="1" dirty="0"/>
            </a:br>
            <a:r>
              <a:rPr lang="en-US" dirty="0"/>
              <a:t>(implications of your research for practice)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7D8113-E636-4B5B-9AA8-1708FE7D8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40" y="1822346"/>
            <a:ext cx="387796" cy="28721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DE8D26E-BD22-45C8-881C-EFC1BDE1A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64" y="2598692"/>
            <a:ext cx="387796" cy="28721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1D020E4-07CD-485E-8411-D0BB71579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64" y="3193732"/>
            <a:ext cx="387796" cy="2872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E2F6838-04F7-4FAF-9D76-9EE9388C1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40" y="3997384"/>
            <a:ext cx="387796" cy="2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0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22253" y="4661167"/>
            <a:ext cx="80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1C78AB"/>
                </a:solidFill>
              </a:rPr>
              <a:t>THE MAIN PARTS</a:t>
            </a:r>
            <a:br>
              <a:rPr lang="de-DE" sz="3600" b="1" dirty="0">
                <a:solidFill>
                  <a:srgbClr val="1C78AB"/>
                </a:solidFill>
              </a:rPr>
            </a:br>
            <a:r>
              <a:rPr lang="de-DE" sz="3600" b="1" dirty="0">
                <a:solidFill>
                  <a:srgbClr val="1C78AB"/>
                </a:solidFill>
              </a:rPr>
              <a:t>OF YOUR THESIS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54002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Part II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5920" y="6634480"/>
            <a:ext cx="13676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</a:t>
            </a:r>
            <a:r>
              <a:rPr lang="en-US" sz="800" dirty="0"/>
              <a:t>pixabay.com </a:t>
            </a:r>
            <a:endParaRPr lang="de-DE" sz="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20D456-AD5B-4637-91D1-1077F318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99" y="2535387"/>
            <a:ext cx="5255867" cy="149648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DD3A5FB-F24B-4E27-883F-8C04C758EF12}"/>
              </a:ext>
            </a:extLst>
          </p:cNvPr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56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7FF5EA38-2C86-4E32-B184-10A8C957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46" y="844627"/>
            <a:ext cx="8863502" cy="5913617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BB9E61-2EC3-4502-95BE-8AF4AD5EBC30}"/>
              </a:ext>
            </a:extLst>
          </p:cNvPr>
          <p:cNvGrpSpPr/>
          <p:nvPr/>
        </p:nvGrpSpPr>
        <p:grpSpPr>
          <a:xfrm>
            <a:off x="2036876" y="2152327"/>
            <a:ext cx="5929124" cy="2852018"/>
            <a:chOff x="1119375" y="1885950"/>
            <a:chExt cx="5929124" cy="285201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AA785F9-D2AF-4CDF-99BC-82EE7EB3D72C}"/>
                </a:ext>
              </a:extLst>
            </p:cNvPr>
            <p:cNvGrpSpPr/>
            <p:nvPr/>
          </p:nvGrpSpPr>
          <p:grpSpPr>
            <a:xfrm>
              <a:off x="1129306" y="1885950"/>
              <a:ext cx="5919193" cy="542925"/>
              <a:chOff x="1129306" y="1885950"/>
              <a:chExt cx="5919193" cy="542925"/>
            </a:xfrm>
          </p:grpSpPr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BE59998-E101-45A1-A4B7-CD17A8F2E7B7}"/>
                  </a:ext>
                </a:extLst>
              </p:cNvPr>
              <p:cNvSpPr/>
              <p:nvPr/>
            </p:nvSpPr>
            <p:spPr>
              <a:xfrm>
                <a:off x="1280240" y="1885950"/>
                <a:ext cx="5768259" cy="5429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 err="1">
                    <a:solidFill>
                      <a:schemeClr val="tx1"/>
                    </a:solidFill>
                  </a:rPr>
                  <a:t>Identify</a:t>
                </a:r>
                <a:r>
                  <a:rPr lang="de-DE" sz="1600" dirty="0">
                    <a:solidFill>
                      <a:schemeClr val="tx1"/>
                    </a:solidFill>
                  </a:rPr>
                  <a:t> relevant </a:t>
                </a:r>
                <a:r>
                  <a:rPr lang="de-DE" sz="1600" dirty="0" err="1">
                    <a:solidFill>
                      <a:schemeClr val="tx1"/>
                    </a:solidFill>
                  </a:rPr>
                  <a:t>literature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D39AE24-5E5D-45BE-8963-F64665B47AD8}"/>
                  </a:ext>
                </a:extLst>
              </p:cNvPr>
              <p:cNvSpPr/>
              <p:nvPr/>
            </p:nvSpPr>
            <p:spPr>
              <a:xfrm>
                <a:off x="1129306" y="2007639"/>
                <a:ext cx="301869" cy="299545"/>
              </a:xfrm>
              <a:prstGeom prst="ellipse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C398CB9-CE47-4B50-A74B-681AE9924D6F}"/>
                </a:ext>
              </a:extLst>
            </p:cNvPr>
            <p:cNvGrpSpPr/>
            <p:nvPr/>
          </p:nvGrpSpPr>
          <p:grpSpPr>
            <a:xfrm>
              <a:off x="1129306" y="2428875"/>
              <a:ext cx="5919193" cy="781582"/>
              <a:chOff x="1129306" y="2428875"/>
              <a:chExt cx="5919193" cy="781582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48C22B76-47D6-4D63-81BB-D4B29A5E9213}"/>
                  </a:ext>
                </a:extLst>
              </p:cNvPr>
              <p:cNvSpPr/>
              <p:nvPr/>
            </p:nvSpPr>
            <p:spPr>
              <a:xfrm>
                <a:off x="1280240" y="2667532"/>
                <a:ext cx="5768259" cy="5429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600" dirty="0">
                    <a:solidFill>
                      <a:schemeClr val="tx1"/>
                    </a:solidFill>
                  </a:rPr>
                  <a:t>Read and critically analyze the literature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B21F362-DF04-4630-B7D6-8FF1A61CBDC0}"/>
                  </a:ext>
                </a:extLst>
              </p:cNvPr>
              <p:cNvSpPr/>
              <p:nvPr/>
            </p:nvSpPr>
            <p:spPr>
              <a:xfrm>
                <a:off x="1129306" y="2789221"/>
                <a:ext cx="301869" cy="299545"/>
              </a:xfrm>
              <a:prstGeom prst="ellipse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cxnSp>
            <p:nvCxnSpPr>
              <p:cNvPr id="6" name="Gerade Verbindung mit Pfeil 5">
                <a:extLst>
                  <a:ext uri="{FF2B5EF4-FFF2-40B4-BE49-F238E27FC236}">
                    <a16:creationId xmlns:a16="http://schemas.microsoft.com/office/drawing/2014/main" id="{6513D827-E7B4-415A-84F7-1C1C9BEFAF06}"/>
                  </a:ext>
                </a:extLst>
              </p:cNvPr>
              <p:cNvCxnSpPr>
                <a:stCxn id="4" idx="2"/>
                <a:endCxn id="20" idx="0"/>
              </p:cNvCxnSpPr>
              <p:nvPr/>
            </p:nvCxnSpPr>
            <p:spPr>
              <a:xfrm>
                <a:off x="4164370" y="2428875"/>
                <a:ext cx="0" cy="238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C4E8288-4AD9-4DCA-B7DA-E1D8669B9E55}"/>
                </a:ext>
              </a:extLst>
            </p:cNvPr>
            <p:cNvGrpSpPr/>
            <p:nvPr/>
          </p:nvGrpSpPr>
          <p:grpSpPr>
            <a:xfrm>
              <a:off x="1129306" y="3210457"/>
              <a:ext cx="5919193" cy="777797"/>
              <a:chOff x="1129306" y="3210457"/>
              <a:chExt cx="5919193" cy="777797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F644AD0F-3B99-43ED-8DBC-BE7AB573DB5A}"/>
                  </a:ext>
                </a:extLst>
              </p:cNvPr>
              <p:cNvSpPr/>
              <p:nvPr/>
            </p:nvSpPr>
            <p:spPr>
              <a:xfrm>
                <a:off x="1280240" y="3445329"/>
                <a:ext cx="5768259" cy="5429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600" dirty="0">
                    <a:solidFill>
                      <a:schemeClr val="tx1"/>
                    </a:solidFill>
                  </a:rPr>
                  <a:t>Organize the literature (identify main themes,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decide on a structure for your review)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95D01F50-73F0-4FC4-8A49-8377051C0D22}"/>
                  </a:ext>
                </a:extLst>
              </p:cNvPr>
              <p:cNvSpPr/>
              <p:nvPr/>
            </p:nvSpPr>
            <p:spPr>
              <a:xfrm>
                <a:off x="1129306" y="3567018"/>
                <a:ext cx="301869" cy="299545"/>
              </a:xfrm>
              <a:prstGeom prst="ellipse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C4B3E143-74F8-4562-9B0D-0DF3BF50F354}"/>
                  </a:ext>
                </a:extLst>
              </p:cNvPr>
              <p:cNvCxnSpPr/>
              <p:nvPr/>
            </p:nvCxnSpPr>
            <p:spPr>
              <a:xfrm>
                <a:off x="4154439" y="3210457"/>
                <a:ext cx="0" cy="238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EC21DC0-8E37-4CC6-96F7-3DA70B4EC475}"/>
                </a:ext>
              </a:extLst>
            </p:cNvPr>
            <p:cNvGrpSpPr/>
            <p:nvPr/>
          </p:nvGrpSpPr>
          <p:grpSpPr>
            <a:xfrm>
              <a:off x="1119375" y="3988254"/>
              <a:ext cx="5919193" cy="749714"/>
              <a:chOff x="1119375" y="3988254"/>
              <a:chExt cx="5919193" cy="749714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0E472DC2-14B3-4113-A1D0-9251D9F74205}"/>
                  </a:ext>
                </a:extLst>
              </p:cNvPr>
              <p:cNvSpPr/>
              <p:nvPr/>
            </p:nvSpPr>
            <p:spPr>
              <a:xfrm>
                <a:off x="1270309" y="4195043"/>
                <a:ext cx="5768259" cy="5429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Write the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Literature Review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(introduction, main body, conclusion)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CCC5933B-555B-407F-BE17-CD30AC9959C2}"/>
                  </a:ext>
                </a:extLst>
              </p:cNvPr>
              <p:cNvSpPr/>
              <p:nvPr/>
            </p:nvSpPr>
            <p:spPr>
              <a:xfrm>
                <a:off x="1119375" y="4316732"/>
                <a:ext cx="301869" cy="299545"/>
              </a:xfrm>
              <a:prstGeom prst="ellipse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cxnSp>
            <p:nvCxnSpPr>
              <p:cNvPr id="31" name="Gerade Verbindung mit Pfeil 30">
                <a:extLst>
                  <a:ext uri="{FF2B5EF4-FFF2-40B4-BE49-F238E27FC236}">
                    <a16:creationId xmlns:a16="http://schemas.microsoft.com/office/drawing/2014/main" id="{08741F71-DF9F-4347-906D-E0A5125917BD}"/>
                  </a:ext>
                </a:extLst>
              </p:cNvPr>
              <p:cNvCxnSpPr/>
              <p:nvPr/>
            </p:nvCxnSpPr>
            <p:spPr>
              <a:xfrm>
                <a:off x="4154439" y="3988254"/>
                <a:ext cx="0" cy="2386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8626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Four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steps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conducting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i="1" dirty="0" err="1">
                <a:solidFill>
                  <a:schemeClr val="bg1"/>
                </a:solidFill>
              </a:rPr>
              <a:t>Literature</a:t>
            </a:r>
            <a:r>
              <a:rPr lang="de-DE" sz="3600" i="1" dirty="0">
                <a:solidFill>
                  <a:schemeClr val="bg1"/>
                </a:solidFill>
              </a:rPr>
              <a:t> Review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2A3B9DC-445D-46F5-84A9-C79D43590D3B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402588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5098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Identify</a:t>
            </a:r>
            <a:r>
              <a:rPr lang="de-DE" sz="3600" dirty="0">
                <a:solidFill>
                  <a:schemeClr val="bg1"/>
                </a:solidFill>
              </a:rPr>
              <a:t> relevant </a:t>
            </a:r>
            <a:r>
              <a:rPr lang="de-DE" sz="3600" dirty="0" err="1">
                <a:solidFill>
                  <a:schemeClr val="bg1"/>
                </a:solidFill>
              </a:rPr>
              <a:t>literature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8C96DB2-3B55-47B3-9E1B-364BFDA53321}"/>
              </a:ext>
            </a:extLst>
          </p:cNvPr>
          <p:cNvSpPr/>
          <p:nvPr/>
        </p:nvSpPr>
        <p:spPr>
          <a:xfrm>
            <a:off x="1054359" y="1735494"/>
            <a:ext cx="1959429" cy="125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What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are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main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concepts</a:t>
            </a:r>
            <a:r>
              <a:rPr lang="de-DE" sz="1600" dirty="0">
                <a:solidFill>
                  <a:schemeClr val="tx1"/>
                </a:solidFill>
              </a:rPr>
              <a:t>/variables in </a:t>
            </a:r>
            <a:r>
              <a:rPr lang="de-DE" sz="1600" dirty="0" err="1">
                <a:solidFill>
                  <a:schemeClr val="tx1"/>
                </a:solidFill>
              </a:rPr>
              <a:t>your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study</a:t>
            </a:r>
            <a:r>
              <a:rPr lang="de-DE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C5E6AFF-333D-46DC-8C86-620149DA6E5F}"/>
              </a:ext>
            </a:extLst>
          </p:cNvPr>
          <p:cNvSpPr/>
          <p:nvPr/>
        </p:nvSpPr>
        <p:spPr>
          <a:xfrm>
            <a:off x="3511420" y="1735494"/>
            <a:ext cx="1959429" cy="125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Derive</a:t>
            </a:r>
            <a:r>
              <a:rPr lang="de-DE" sz="1600" dirty="0">
                <a:solidFill>
                  <a:schemeClr val="tx1"/>
                </a:solidFill>
              </a:rPr>
              <a:t> relevant </a:t>
            </a:r>
            <a:r>
              <a:rPr lang="de-DE" sz="1600" dirty="0" err="1">
                <a:solidFill>
                  <a:schemeClr val="tx1"/>
                </a:solidFill>
              </a:rPr>
              <a:t>keywords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C0B8098-5968-4F6A-8DEE-1DE605E764D4}"/>
              </a:ext>
            </a:extLst>
          </p:cNvPr>
          <p:cNvSpPr/>
          <p:nvPr/>
        </p:nvSpPr>
        <p:spPr>
          <a:xfrm>
            <a:off x="5968481" y="1735494"/>
            <a:ext cx="1959429" cy="125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Search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literature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academic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databases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77F149D-0761-4A14-BD59-5A7D2BBC2C0F}"/>
              </a:ext>
            </a:extLst>
          </p:cNvPr>
          <p:cNvSpPr txBox="1"/>
          <p:nvPr/>
        </p:nvSpPr>
        <p:spPr>
          <a:xfrm>
            <a:off x="6008914" y="3041779"/>
            <a:ext cx="188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(</a:t>
            </a:r>
            <a:r>
              <a:rPr lang="de-DE" sz="1400" dirty="0" err="1"/>
              <a:t>use</a:t>
            </a:r>
            <a:r>
              <a:rPr lang="de-DE" sz="1400" dirty="0"/>
              <a:t> Boolean </a:t>
            </a:r>
            <a:r>
              <a:rPr lang="de-DE" sz="1400" dirty="0" err="1"/>
              <a:t>operators</a:t>
            </a:r>
            <a:br>
              <a:rPr lang="de-DE" sz="1400" dirty="0"/>
            </a:br>
            <a:r>
              <a:rPr lang="de-DE" sz="1400" dirty="0"/>
              <a:t>like AND, OR etc.)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4957257-C4A5-4CC8-834B-926F54D4E65F}"/>
              </a:ext>
            </a:extLst>
          </p:cNvPr>
          <p:cNvSpPr/>
          <p:nvPr/>
        </p:nvSpPr>
        <p:spPr>
          <a:xfrm>
            <a:off x="8425542" y="1735494"/>
            <a:ext cx="1959429" cy="125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Be </a:t>
            </a:r>
            <a:r>
              <a:rPr lang="de-DE" sz="1600" dirty="0" err="1">
                <a:solidFill>
                  <a:schemeClr val="tx1"/>
                </a:solidFill>
              </a:rPr>
              <a:t>systematic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dirty="0" err="1">
                <a:solidFill>
                  <a:schemeClr val="tx1"/>
                </a:solidFill>
              </a:rPr>
              <a:t>set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criteria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what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include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or</a:t>
            </a:r>
            <a:r>
              <a:rPr lang="de-DE" sz="1600" dirty="0">
                <a:solidFill>
                  <a:schemeClr val="tx1"/>
                </a:solidFill>
              </a:rPr>
              <a:t> not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include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your</a:t>
            </a:r>
            <a:r>
              <a:rPr lang="de-DE" sz="1600" dirty="0">
                <a:solidFill>
                  <a:schemeClr val="tx1"/>
                </a:solidFill>
              </a:rPr>
              <a:t> review)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EABCC9E-E4D7-4BDE-AEAC-4ECA4496F2D7}"/>
              </a:ext>
            </a:extLst>
          </p:cNvPr>
          <p:cNvCxnSpPr>
            <a:stCxn id="3" idx="3"/>
            <a:endCxn id="24" idx="1"/>
          </p:cNvCxnSpPr>
          <p:nvPr/>
        </p:nvCxnSpPr>
        <p:spPr>
          <a:xfrm>
            <a:off x="3013788" y="2360645"/>
            <a:ext cx="497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1BA2A70-6B5B-4361-B363-00589610A579}"/>
              </a:ext>
            </a:extLst>
          </p:cNvPr>
          <p:cNvCxnSpPr>
            <a:stCxn id="24" idx="3"/>
            <a:endCxn id="27" idx="1"/>
          </p:cNvCxnSpPr>
          <p:nvPr/>
        </p:nvCxnSpPr>
        <p:spPr>
          <a:xfrm>
            <a:off x="5470849" y="2360645"/>
            <a:ext cx="497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BBD4BD3-F641-48AC-8D65-BE2D2E36563E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>
            <a:off x="7927910" y="2360645"/>
            <a:ext cx="497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7CC05826-1F04-4C9C-BEB4-BC773D430038}"/>
              </a:ext>
            </a:extLst>
          </p:cNvPr>
          <p:cNvCxnSpPr>
            <a:stCxn id="28" idx="2"/>
          </p:cNvCxnSpPr>
          <p:nvPr/>
        </p:nvCxnSpPr>
        <p:spPr>
          <a:xfrm>
            <a:off x="9405257" y="2985796"/>
            <a:ext cx="9331" cy="15115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1E69B63E-D8BD-4309-978E-B80B9BA04B05}"/>
              </a:ext>
            </a:extLst>
          </p:cNvPr>
          <p:cNvSpPr/>
          <p:nvPr/>
        </p:nvSpPr>
        <p:spPr>
          <a:xfrm>
            <a:off x="8425541" y="4497356"/>
            <a:ext cx="1959429" cy="12503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Read and </a:t>
            </a:r>
            <a:r>
              <a:rPr lang="de-DE" sz="1600" dirty="0" err="1">
                <a:solidFill>
                  <a:schemeClr val="tx1"/>
                </a:solidFill>
              </a:rPr>
              <a:t>critically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analyze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</a:rPr>
              <a:t>literature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C6D867B-1F24-4CEA-A159-CD9F6AA1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" y="3306134"/>
            <a:ext cx="3657600" cy="2417445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42218002-4E46-40BB-86E9-BBE8433CD7C9}"/>
              </a:ext>
            </a:extLst>
          </p:cNvPr>
          <p:cNvSpPr txBox="1"/>
          <p:nvPr/>
        </p:nvSpPr>
        <p:spPr>
          <a:xfrm>
            <a:off x="357181" y="6629537"/>
            <a:ext cx="2694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 </a:t>
            </a:r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en-US" sz="800" dirty="0"/>
              <a:t>pixabay.com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6911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7092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literature</a:t>
            </a:r>
            <a:r>
              <a:rPr lang="de-DE" sz="3600" dirty="0">
                <a:solidFill>
                  <a:schemeClr val="bg1"/>
                </a:solidFill>
              </a:rPr>
              <a:t> review </a:t>
            </a:r>
            <a:r>
              <a:rPr lang="de-DE" sz="3600" dirty="0" err="1">
                <a:solidFill>
                  <a:schemeClr val="bg1"/>
                </a:solidFill>
              </a:rPr>
              <a:t>matrix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242EEF-16A8-4C28-8A6E-7A511B756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81" y="1250110"/>
            <a:ext cx="6759585" cy="503244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79AD413-8F8D-4E78-A727-6085E8EDAE17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20879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feld 4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E4DF0851-ACD1-491E-BD29-F6676D6D8DA8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F2DFEC2-923C-4FD5-9CAE-B47BBFB576FA}"/>
              </a:ext>
            </a:extLst>
          </p:cNvPr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D2D8D8-C807-424C-B306-25FB7A958AA0}"/>
              </a:ext>
            </a:extLst>
          </p:cNvPr>
          <p:cNvSpPr/>
          <p:nvPr/>
        </p:nvSpPr>
        <p:spPr>
          <a:xfrm>
            <a:off x="150702" y="298052"/>
            <a:ext cx="4395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Organize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literature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FE4C57-9C32-4848-9533-A7AD8CCE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11" y="1908375"/>
            <a:ext cx="5434885" cy="425423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56A8962-F066-4A9C-8549-2263909DB61C}"/>
              </a:ext>
            </a:extLst>
          </p:cNvPr>
          <p:cNvSpPr/>
          <p:nvPr/>
        </p:nvSpPr>
        <p:spPr>
          <a:xfrm>
            <a:off x="6092910" y="1306286"/>
            <a:ext cx="5365081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Use a </a:t>
            </a:r>
            <a:r>
              <a:rPr lang="de-DE" dirty="0" err="1"/>
              <a:t>synthesis</a:t>
            </a:r>
            <a:r>
              <a:rPr lang="de-DE" dirty="0"/>
              <a:t> </a:t>
            </a:r>
            <a:r>
              <a:rPr lang="de-DE" dirty="0" err="1"/>
              <a:t>matrix</a:t>
            </a:r>
            <a:endParaRPr lang="de-DE" i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13F9AD-206B-4B3B-BF29-A56907DAFFA6}"/>
              </a:ext>
            </a:extLst>
          </p:cNvPr>
          <p:cNvSpPr/>
          <p:nvPr/>
        </p:nvSpPr>
        <p:spPr>
          <a:xfrm>
            <a:off x="395536" y="1306285"/>
            <a:ext cx="5365081" cy="503853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Follow a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F36E0B-DEAE-4CCC-934B-C2BA807F1D27}"/>
              </a:ext>
            </a:extLst>
          </p:cNvPr>
          <p:cNvSpPr txBox="1"/>
          <p:nvPr/>
        </p:nvSpPr>
        <p:spPr>
          <a:xfrm>
            <a:off x="1184989" y="2054910"/>
            <a:ext cx="36331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1600" b="1" dirty="0" err="1"/>
              <a:t>Sequentially</a:t>
            </a:r>
            <a:r>
              <a:rPr lang="de-DE" sz="1600" dirty="0"/>
              <a:t> (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chronologically</a:t>
            </a:r>
            <a:r>
              <a:rPr lang="de-DE" sz="1600" dirty="0"/>
              <a:t>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1600" b="1" dirty="0" err="1"/>
              <a:t>Thematically</a:t>
            </a:r>
            <a:r>
              <a:rPr lang="de-DE" sz="1600" dirty="0"/>
              <a:t> (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subtopics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themes</a:t>
            </a:r>
            <a:r>
              <a:rPr lang="de-DE" sz="1600" dirty="0"/>
              <a:t>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b="1" dirty="0" err="1"/>
              <a:t>broad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specific</a:t>
            </a:r>
            <a:endParaRPr lang="de-DE" sz="16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495BAA-1363-41E5-AD4D-9908D5F36E6E}"/>
              </a:ext>
            </a:extLst>
          </p:cNvPr>
          <p:cNvSpPr txBox="1"/>
          <p:nvPr/>
        </p:nvSpPr>
        <p:spPr>
          <a:xfrm>
            <a:off x="395536" y="6642556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Sternad &amp; Power (2023).</a:t>
            </a:r>
          </a:p>
        </p:txBody>
      </p:sp>
    </p:spTree>
    <p:extLst>
      <p:ext uri="{BB962C8B-B14F-4D97-AF65-F5344CB8AC3E}">
        <p14:creationId xmlns:p14="http://schemas.microsoft.com/office/powerpoint/2010/main" val="303769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6A69D42E34634EA58D8D16299BA22C" ma:contentTypeVersion="14" ma:contentTypeDescription="Ein neues Dokument erstellen." ma:contentTypeScope="" ma:versionID="71a686254f060344f12652b73b138322">
  <xsd:schema xmlns:xsd="http://www.w3.org/2001/XMLSchema" xmlns:xs="http://www.w3.org/2001/XMLSchema" xmlns:p="http://schemas.microsoft.com/office/2006/metadata/properties" xmlns:ns3="c9054c93-6546-4b0f-addd-007fbc7e5774" xmlns:ns4="03b5586d-26cb-4b4f-b434-4a5ea2a5b013" targetNamespace="http://schemas.microsoft.com/office/2006/metadata/properties" ma:root="true" ma:fieldsID="79e9e815a71faf5dc7e221ec472adffe" ns3:_="" ns4:_="">
    <xsd:import namespace="c9054c93-6546-4b0f-addd-007fbc7e5774"/>
    <xsd:import namespace="03b5586d-26cb-4b4f-b434-4a5ea2a5b0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54c93-6546-4b0f-addd-007fbc7e5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5586d-26cb-4b4f-b434-4a5ea2a5b0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E62E9-9D6A-41BD-87A1-08B6785FBEB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9054c93-6546-4b0f-addd-007fbc7e5774"/>
    <ds:schemaRef ds:uri="http://purl.org/dc/elements/1.1/"/>
    <ds:schemaRef ds:uri="http://schemas.microsoft.com/office/2006/metadata/properties"/>
    <ds:schemaRef ds:uri="http://schemas.microsoft.com/office/infopath/2007/PartnerControls"/>
    <ds:schemaRef ds:uri="03b5586d-26cb-4b4f-b434-4a5ea2a5b01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8A94AD-C936-45CD-A218-363551AAD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54c93-6546-4b0f-addd-007fbc7e5774"/>
    <ds:schemaRef ds:uri="03b5586d-26cb-4b4f-b434-4a5ea2a5b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E905A4-499D-4FA4-A71A-0BCF34042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4127</Words>
  <Application>Microsoft Office PowerPoint</Application>
  <PresentationFormat>Breitbild</PresentationFormat>
  <Paragraphs>622</Paragraphs>
  <Slides>56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4" baseType="lpstr">
      <vt:lpstr>Calibri Light</vt:lpstr>
      <vt:lpstr>Times New Roman</vt:lpstr>
      <vt:lpstr>Arial</vt:lpstr>
      <vt:lpstr>Symbol</vt:lpstr>
      <vt:lpstr>Gill Sans MT</vt:lpstr>
      <vt:lpstr>Century Gothic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328</cp:revision>
  <dcterms:created xsi:type="dcterms:W3CDTF">2018-05-14T09:22:51Z</dcterms:created>
  <dcterms:modified xsi:type="dcterms:W3CDTF">2023-04-28T10:35:03Z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0x010100166A69D42E34634EA58D8D16299BA22C</vt:lpwstr>
  </property>
</Properties>
</file>