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361" r:id="rId3"/>
    <p:sldId id="259" r:id="rId4"/>
    <p:sldId id="366" r:id="rId5"/>
    <p:sldId id="379" r:id="rId6"/>
    <p:sldId id="370" r:id="rId7"/>
    <p:sldId id="380" r:id="rId8"/>
    <p:sldId id="371" r:id="rId9"/>
    <p:sldId id="372" r:id="rId10"/>
    <p:sldId id="375" r:id="rId11"/>
    <p:sldId id="359" r:id="rId12"/>
    <p:sldId id="358" r:id="rId13"/>
    <p:sldId id="381" r:id="rId14"/>
  </p:sldIdLst>
  <p:sldSz cx="12192000" cy="6858000"/>
  <p:notesSz cx="6858000" cy="9144000"/>
  <p:embeddedFontLst>
    <p:embeddedFont>
      <p:font typeface="Bradley Hand ITC" panose="03070402050302030203" pitchFamily="66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Gill Sans MT" panose="020B0502020104020203" pitchFamily="34" charset="0"/>
      <p:regular r:id="rId22"/>
      <p:bold r:id="rId23"/>
      <p:italic r:id="rId24"/>
      <p:boldItalic r:id="rId25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8F4"/>
    <a:srgbClr val="413A7D"/>
    <a:srgbClr val="B9B5DD"/>
    <a:srgbClr val="F7686C"/>
    <a:srgbClr val="6600CC"/>
    <a:srgbClr val="E2E0F0"/>
    <a:srgbClr val="FFFFFF"/>
    <a:srgbClr val="DCDAEE"/>
    <a:srgbClr val="1C78AB"/>
    <a:srgbClr val="DAE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28.04.2023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368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28.04.2023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343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28.04.2023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268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28.04.2023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08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28.04.2023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5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28.04.2023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84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28.04.2023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668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28.04.2023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517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28.04.2023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28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28.04.2023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274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28.04.2023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75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B08F1-E639-4D39-AC40-1BA0D7F8314F}" type="datetimeFigureOut">
              <a:rPr lang="de-DE" smtClean="0"/>
              <a:t>28.04.2023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27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2888309" y="4796161"/>
            <a:ext cx="6420182" cy="1750622"/>
          </a:xfrm>
          <a:prstGeom prst="rect">
            <a:avLst/>
          </a:prstGeom>
          <a:solidFill>
            <a:srgbClr val="E2E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871911" y="5203688"/>
            <a:ext cx="6420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413A7D"/>
                </a:solidFill>
              </a:rPr>
              <a:t>React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71911" y="4966006"/>
            <a:ext cx="6420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Cultural Sensitivity Training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75920" y="6634480"/>
            <a:ext cx="20265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 </a:t>
            </a:r>
            <a:r>
              <a:rPr lang="en-US" sz="800" dirty="0" err="1"/>
              <a:t>unsplash</a:t>
            </a:r>
            <a:r>
              <a:rPr lang="en-US" sz="800" dirty="0"/>
              <a:t> / </a:t>
            </a:r>
            <a:r>
              <a:rPr lang="en-US" sz="800" dirty="0" err="1"/>
              <a:t>Naassom</a:t>
            </a:r>
            <a:r>
              <a:rPr lang="en-US" sz="800" dirty="0"/>
              <a:t> Azevedo</a:t>
            </a:r>
            <a:endParaRPr lang="de-DE" sz="800" dirty="0"/>
          </a:p>
        </p:txBody>
      </p:sp>
      <p:sp>
        <p:nvSpPr>
          <p:cNvPr id="13" name="Rechteck 12"/>
          <p:cNvSpPr/>
          <p:nvPr/>
        </p:nvSpPr>
        <p:spPr>
          <a:xfrm>
            <a:off x="2888309" y="5953471"/>
            <a:ext cx="6420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413A7D"/>
                </a:solidFill>
              </a:rPr>
              <a:t>Automatisms and how to overcome them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A3B9F7C-27E5-47FC-CBE3-5B615F797B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/>
          <a:stretch/>
        </p:blipFill>
        <p:spPr>
          <a:xfrm>
            <a:off x="2893865" y="465221"/>
            <a:ext cx="6420182" cy="4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88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rgbClr val="E9E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10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413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150702" y="298052"/>
            <a:ext cx="9631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Fields of competence for intercultural interactions 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C5B84C3-BD30-4EAB-A4A3-AFFBBAAAC0C8}"/>
              </a:ext>
            </a:extLst>
          </p:cNvPr>
          <p:cNvSpPr/>
          <p:nvPr/>
        </p:nvSpPr>
        <p:spPr>
          <a:xfrm>
            <a:off x="1381525" y="1570767"/>
            <a:ext cx="53829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Key aspects of intercultural competencies [according to </a:t>
            </a:r>
            <a:r>
              <a:rPr lang="en-US" sz="1400" dirty="0" err="1"/>
              <a:t>Gertsen</a:t>
            </a:r>
            <a:r>
              <a:rPr lang="en-US" sz="1400" dirty="0"/>
              <a:t> (1990)]</a:t>
            </a:r>
            <a:endParaRPr lang="de-DE" sz="1200" b="1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4C7BE26-D50D-4C77-93D6-F258D136D596}"/>
              </a:ext>
            </a:extLst>
          </p:cNvPr>
          <p:cNvSpPr/>
          <p:nvPr/>
        </p:nvSpPr>
        <p:spPr>
          <a:xfrm>
            <a:off x="1381524" y="3263265"/>
            <a:ext cx="81465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Social competencies</a:t>
            </a:r>
            <a:endParaRPr lang="de-DE" sz="1050" b="1" dirty="0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219BA8D5-1BFB-409A-BF07-FB58DC53ACD8}"/>
              </a:ext>
            </a:extLst>
          </p:cNvPr>
          <p:cNvSpPr/>
          <p:nvPr/>
        </p:nvSpPr>
        <p:spPr>
          <a:xfrm>
            <a:off x="948400" y="1546916"/>
            <a:ext cx="347870" cy="357808"/>
          </a:xfrm>
          <a:prstGeom prst="rightArrow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2A8B83D1-C2F8-4FE1-97C3-21BA65DCDA28}"/>
              </a:ext>
            </a:extLst>
          </p:cNvPr>
          <p:cNvSpPr/>
          <p:nvPr/>
        </p:nvSpPr>
        <p:spPr>
          <a:xfrm>
            <a:off x="948400" y="3234728"/>
            <a:ext cx="347870" cy="357808"/>
          </a:xfrm>
          <a:prstGeom prst="rightArrow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2BFC818-3DFD-4CD6-A813-793969D227D1}"/>
              </a:ext>
            </a:extLst>
          </p:cNvPr>
          <p:cNvSpPr/>
          <p:nvPr/>
        </p:nvSpPr>
        <p:spPr>
          <a:xfrm>
            <a:off x="1861047" y="2042244"/>
            <a:ext cx="144655" cy="148446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13EA00F-82AE-4DCB-BEBA-9808F4AC3144}"/>
              </a:ext>
            </a:extLst>
          </p:cNvPr>
          <p:cNvSpPr/>
          <p:nvPr/>
        </p:nvSpPr>
        <p:spPr>
          <a:xfrm>
            <a:off x="1861047" y="2465685"/>
            <a:ext cx="144655" cy="148446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3B0334B-8941-4B46-BE3D-BCBEBF75FDE3}"/>
              </a:ext>
            </a:extLst>
          </p:cNvPr>
          <p:cNvSpPr/>
          <p:nvPr/>
        </p:nvSpPr>
        <p:spPr>
          <a:xfrm>
            <a:off x="1861047" y="3771658"/>
            <a:ext cx="144655" cy="148446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E3F5A25-BB44-48C6-933E-135CC1413FEE}"/>
              </a:ext>
            </a:extLst>
          </p:cNvPr>
          <p:cNvSpPr/>
          <p:nvPr/>
        </p:nvSpPr>
        <p:spPr>
          <a:xfrm>
            <a:off x="2082565" y="1966205"/>
            <a:ext cx="21898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Cognitive aspect (thoughts)</a:t>
            </a:r>
            <a:endParaRPr lang="de-DE" sz="1200" b="1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F87AA27-179C-42AE-8527-DA14B35C2BCA}"/>
              </a:ext>
            </a:extLst>
          </p:cNvPr>
          <p:cNvSpPr/>
          <p:nvPr/>
        </p:nvSpPr>
        <p:spPr>
          <a:xfrm>
            <a:off x="2079517" y="2392925"/>
            <a:ext cx="22654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Behavioral aspect (behavior)</a:t>
            </a:r>
            <a:endParaRPr lang="de-DE" sz="1200" b="1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7E741D18-1465-4987-B920-E707C4C79D91}"/>
              </a:ext>
            </a:extLst>
          </p:cNvPr>
          <p:cNvSpPr/>
          <p:nvPr/>
        </p:nvSpPr>
        <p:spPr>
          <a:xfrm>
            <a:off x="2082565" y="3682847"/>
            <a:ext cx="4034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Growing intercultural competencies also strengthens</a:t>
            </a:r>
            <a:br>
              <a:rPr lang="en-US" sz="1400" dirty="0"/>
            </a:br>
            <a:r>
              <a:rPr lang="en-US" sz="1400" dirty="0"/>
              <a:t>our social competence</a:t>
            </a:r>
            <a:endParaRPr lang="de-DE" sz="1200" b="1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F278A27E-E970-4CA4-A302-19440987BF52}"/>
              </a:ext>
            </a:extLst>
          </p:cNvPr>
          <p:cNvSpPr/>
          <p:nvPr/>
        </p:nvSpPr>
        <p:spPr>
          <a:xfrm>
            <a:off x="1861047" y="2902093"/>
            <a:ext cx="144655" cy="148446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E3D7B4EB-3A24-4B61-BB71-20DDCAFCF7CC}"/>
              </a:ext>
            </a:extLst>
          </p:cNvPr>
          <p:cNvSpPr/>
          <p:nvPr/>
        </p:nvSpPr>
        <p:spPr>
          <a:xfrm>
            <a:off x="2079517" y="2816561"/>
            <a:ext cx="30813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Affective (emotional) aspect (emotions)</a:t>
            </a:r>
            <a:endParaRPr lang="de-DE" sz="1200" b="1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EAD1399-2103-497E-A6B8-6680E1FB279B}"/>
              </a:ext>
            </a:extLst>
          </p:cNvPr>
          <p:cNvSpPr/>
          <p:nvPr/>
        </p:nvSpPr>
        <p:spPr>
          <a:xfrm>
            <a:off x="1381525" y="4329531"/>
            <a:ext cx="19333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Sensitivity and empathy</a:t>
            </a:r>
            <a:endParaRPr lang="de-DE" sz="1200" b="1" dirty="0"/>
          </a:p>
        </p:txBody>
      </p:sp>
      <p:sp>
        <p:nvSpPr>
          <p:cNvPr id="22" name="Pfeil: nach rechts 21">
            <a:extLst>
              <a:ext uri="{FF2B5EF4-FFF2-40B4-BE49-F238E27FC236}">
                <a16:creationId xmlns:a16="http://schemas.microsoft.com/office/drawing/2014/main" id="{5AF25CA3-1D52-4AE7-9882-E42827599B67}"/>
              </a:ext>
            </a:extLst>
          </p:cNvPr>
          <p:cNvSpPr/>
          <p:nvPr/>
        </p:nvSpPr>
        <p:spPr>
          <a:xfrm>
            <a:off x="948400" y="4305680"/>
            <a:ext cx="347870" cy="357808"/>
          </a:xfrm>
          <a:prstGeom prst="rightArrow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7C51080A-0458-4984-BF1E-0189F17A99F5}"/>
              </a:ext>
            </a:extLst>
          </p:cNvPr>
          <p:cNvSpPr/>
          <p:nvPr/>
        </p:nvSpPr>
        <p:spPr>
          <a:xfrm>
            <a:off x="1861047" y="4801008"/>
            <a:ext cx="144655" cy="148446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DF22D471-A549-4520-AE68-6C6983CACA0A}"/>
              </a:ext>
            </a:extLst>
          </p:cNvPr>
          <p:cNvSpPr/>
          <p:nvPr/>
        </p:nvSpPr>
        <p:spPr>
          <a:xfrm>
            <a:off x="1861047" y="5224449"/>
            <a:ext cx="144655" cy="148446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7F06E15-7ED9-4EC4-85E0-8482A996A50F}"/>
              </a:ext>
            </a:extLst>
          </p:cNvPr>
          <p:cNvSpPr/>
          <p:nvPr/>
        </p:nvSpPr>
        <p:spPr>
          <a:xfrm>
            <a:off x="2082565" y="4724969"/>
            <a:ext cx="14403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Own experiences</a:t>
            </a:r>
            <a:endParaRPr lang="de-DE" sz="1200" b="1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F324E831-8823-4384-9A95-7C5CADC0D945}"/>
              </a:ext>
            </a:extLst>
          </p:cNvPr>
          <p:cNvSpPr/>
          <p:nvPr/>
        </p:nvSpPr>
        <p:spPr>
          <a:xfrm>
            <a:off x="2079517" y="5151689"/>
            <a:ext cx="376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Frequent reflection of experiences and situations</a:t>
            </a:r>
            <a:endParaRPr lang="de-DE" sz="1200" b="1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86C65146-CBF0-4B40-A878-A9B158C6D67B}"/>
              </a:ext>
            </a:extLst>
          </p:cNvPr>
          <p:cNvSpPr/>
          <p:nvPr/>
        </p:nvSpPr>
        <p:spPr>
          <a:xfrm>
            <a:off x="1861047" y="5660857"/>
            <a:ext cx="144655" cy="148446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2C026A7B-AEFF-4726-BF54-C69D4298215C}"/>
              </a:ext>
            </a:extLst>
          </p:cNvPr>
          <p:cNvSpPr/>
          <p:nvPr/>
        </p:nvSpPr>
        <p:spPr>
          <a:xfrm>
            <a:off x="2079517" y="5575325"/>
            <a:ext cx="12082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Self-reflection</a:t>
            </a:r>
            <a:endParaRPr lang="de-DE" sz="1200" b="1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10FA2FD-1DAD-41AF-803E-8CC769CC6C24}"/>
              </a:ext>
            </a:extLst>
          </p:cNvPr>
          <p:cNvSpPr txBox="1"/>
          <p:nvPr/>
        </p:nvSpPr>
        <p:spPr>
          <a:xfrm>
            <a:off x="375920" y="6634480"/>
            <a:ext cx="1314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pixabay.com</a:t>
            </a:r>
          </a:p>
        </p:txBody>
      </p:sp>
      <p:pic>
        <p:nvPicPr>
          <p:cNvPr id="6146" name="Picture 2" descr="Skills, Professional Development">
            <a:extLst>
              <a:ext uri="{FF2B5EF4-FFF2-40B4-BE49-F238E27FC236}">
                <a16:creationId xmlns:a16="http://schemas.microsoft.com/office/drawing/2014/main" id="{DB694F37-03CA-4154-AE6E-46FC0B50F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418" y="2304598"/>
            <a:ext cx="5475594" cy="267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526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/>
          <p:cNvSpPr/>
          <p:nvPr/>
        </p:nvSpPr>
        <p:spPr>
          <a:xfrm>
            <a:off x="1381525" y="1442751"/>
            <a:ext cx="6550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Groups have an </a:t>
            </a:r>
            <a:r>
              <a:rPr lang="en-US" sz="1400" b="1" dirty="0"/>
              <a:t>evolutionary function</a:t>
            </a:r>
            <a:r>
              <a:rPr lang="en-US" sz="1400" dirty="0"/>
              <a:t>. We join different groups during our lifetime, and</a:t>
            </a:r>
            <a:br>
              <a:rPr lang="en-US" sz="1400" dirty="0"/>
            </a:br>
            <a:r>
              <a:rPr lang="en-US" sz="1400" dirty="0"/>
              <a:t>behave (at least to a certain degree) in conformity with the groups’ norms and values.</a:t>
            </a:r>
            <a:endParaRPr lang="de-DE" sz="1200" b="1" dirty="0"/>
          </a:p>
        </p:txBody>
      </p:sp>
      <p:sp>
        <p:nvSpPr>
          <p:cNvPr id="24" name="Rechteck 23"/>
          <p:cNvSpPr/>
          <p:nvPr/>
        </p:nvSpPr>
        <p:spPr>
          <a:xfrm>
            <a:off x="1381525" y="2152312"/>
            <a:ext cx="6550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 protection of one’s own group was evolutionarily </a:t>
            </a:r>
            <a:r>
              <a:rPr lang="en-US" sz="1400" b="1" dirty="0"/>
              <a:t>important for survival</a:t>
            </a:r>
            <a:r>
              <a:rPr lang="en-US" sz="1400" dirty="0"/>
              <a:t>. We still prefer our own group to other groups.</a:t>
            </a:r>
            <a:endParaRPr lang="de-DE" sz="1200" b="1" dirty="0"/>
          </a:p>
        </p:txBody>
      </p:sp>
      <p:sp>
        <p:nvSpPr>
          <p:cNvPr id="26" name="Rechteck 25"/>
          <p:cNvSpPr/>
          <p:nvPr/>
        </p:nvSpPr>
        <p:spPr>
          <a:xfrm>
            <a:off x="1381525" y="2770433"/>
            <a:ext cx="6550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Stereotypes and categorizations </a:t>
            </a:r>
            <a:r>
              <a:rPr lang="en-US" sz="1400" dirty="0"/>
              <a:t>help us deal with the complexity of the world. They become a problem when they are associated with (especially negative) judgments, i.e. when they lead to prejudice.</a:t>
            </a:r>
            <a:endParaRPr lang="de-DE" sz="1200" b="1" dirty="0"/>
          </a:p>
        </p:txBody>
      </p:sp>
      <p:sp>
        <p:nvSpPr>
          <p:cNvPr id="6" name="Ellipse 5"/>
          <p:cNvSpPr/>
          <p:nvPr/>
        </p:nvSpPr>
        <p:spPr>
          <a:xfrm>
            <a:off x="800453" y="1467953"/>
            <a:ext cx="480936" cy="464263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Rechteck 6"/>
          <p:cNvSpPr/>
          <p:nvPr/>
        </p:nvSpPr>
        <p:spPr>
          <a:xfrm rot="2621055">
            <a:off x="904579" y="1713011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/>
          <p:cNvSpPr/>
          <p:nvPr/>
        </p:nvSpPr>
        <p:spPr>
          <a:xfrm rot="7814771">
            <a:off x="950289" y="1685029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Ellipse 48"/>
          <p:cNvSpPr/>
          <p:nvPr/>
        </p:nvSpPr>
        <p:spPr>
          <a:xfrm>
            <a:off x="800453" y="2187729"/>
            <a:ext cx="480936" cy="464263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0" name="Rechteck 49"/>
          <p:cNvSpPr/>
          <p:nvPr/>
        </p:nvSpPr>
        <p:spPr>
          <a:xfrm rot="2621055">
            <a:off x="904579" y="2432787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/>
          <p:cNvSpPr/>
          <p:nvPr/>
        </p:nvSpPr>
        <p:spPr>
          <a:xfrm rot="7814771">
            <a:off x="950289" y="2404805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Ellipse 63"/>
          <p:cNvSpPr/>
          <p:nvPr/>
        </p:nvSpPr>
        <p:spPr>
          <a:xfrm>
            <a:off x="809086" y="2918654"/>
            <a:ext cx="480936" cy="464263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5" name="Rechteck 64"/>
          <p:cNvSpPr/>
          <p:nvPr/>
        </p:nvSpPr>
        <p:spPr>
          <a:xfrm rot="2621055">
            <a:off x="913212" y="3163712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/>
          <p:cNvSpPr/>
          <p:nvPr/>
        </p:nvSpPr>
        <p:spPr>
          <a:xfrm rot="7814771">
            <a:off x="958922" y="3135730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rgbClr val="E9E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11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375920" y="6634480"/>
            <a:ext cx="1314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pixabay.com</a:t>
            </a:r>
          </a:p>
        </p:txBody>
      </p:sp>
      <p:sp>
        <p:nvSpPr>
          <p:cNvPr id="76" name="Rechteck 75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413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7" name="Rechteck 76"/>
          <p:cNvSpPr/>
          <p:nvPr/>
        </p:nvSpPr>
        <p:spPr>
          <a:xfrm>
            <a:off x="150702" y="298052"/>
            <a:ext cx="36389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Takeaways – React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2A79B4F-7CC9-4DFC-A24F-3094CF61EE15}"/>
              </a:ext>
            </a:extLst>
          </p:cNvPr>
          <p:cNvSpPr/>
          <p:nvPr/>
        </p:nvSpPr>
        <p:spPr>
          <a:xfrm>
            <a:off x="1381525" y="3574161"/>
            <a:ext cx="6550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Stereotypes are the outcome of </a:t>
            </a:r>
            <a:r>
              <a:rPr lang="en-US" sz="1400" b="1" dirty="0"/>
              <a:t>automatized reactions in our brain </a:t>
            </a:r>
            <a:r>
              <a:rPr lang="en-US" sz="1400" dirty="0"/>
              <a:t>(with ‘system 1’ thinking, our fast system of decision making).</a:t>
            </a:r>
            <a:endParaRPr lang="de-DE" sz="1050" b="1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C7DE103-62E2-4D50-839B-5C600D414558}"/>
              </a:ext>
            </a:extLst>
          </p:cNvPr>
          <p:cNvSpPr/>
          <p:nvPr/>
        </p:nvSpPr>
        <p:spPr>
          <a:xfrm>
            <a:off x="1381525" y="4219714"/>
            <a:ext cx="65508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We can </a:t>
            </a:r>
            <a:r>
              <a:rPr lang="en-US" sz="1400" b="1" dirty="0"/>
              <a:t>break the automatized reactions</a:t>
            </a:r>
            <a:r>
              <a:rPr lang="en-US" sz="1400" dirty="0"/>
              <a:t> and consciously choose to react differently (with ‘ system 2’ thinking, our slow system of decision </a:t>
            </a:r>
            <a:r>
              <a:rPr lang="de-DE" sz="1400" dirty="0" err="1"/>
              <a:t>making</a:t>
            </a:r>
            <a:r>
              <a:rPr lang="de-DE" sz="1400" dirty="0"/>
              <a:t>).</a:t>
            </a:r>
            <a:endParaRPr lang="de-DE" sz="1050" b="1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D23D061F-4735-4F46-83F5-C08394457E8C}"/>
              </a:ext>
            </a:extLst>
          </p:cNvPr>
          <p:cNvSpPr/>
          <p:nvPr/>
        </p:nvSpPr>
        <p:spPr>
          <a:xfrm>
            <a:off x="1381525" y="4837835"/>
            <a:ext cx="65508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Sensitivity and empathy </a:t>
            </a:r>
            <a:r>
              <a:rPr lang="en-US" sz="1400" dirty="0"/>
              <a:t>are core elements of intercultural competence. We can acquire them through frequent interaction with people from other cultures and purposeful self-reflection. Experience and reflection build up competence.</a:t>
            </a:r>
            <a:endParaRPr lang="de-DE" sz="1050" b="1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F3D55AC7-C18D-41C2-B704-79EAD7F63C8A}"/>
              </a:ext>
            </a:extLst>
          </p:cNvPr>
          <p:cNvSpPr/>
          <p:nvPr/>
        </p:nvSpPr>
        <p:spPr>
          <a:xfrm>
            <a:off x="800453" y="3608507"/>
            <a:ext cx="480936" cy="464263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5E9E0CED-05D2-424C-B520-670A6416EA9F}"/>
              </a:ext>
            </a:extLst>
          </p:cNvPr>
          <p:cNvSpPr/>
          <p:nvPr/>
        </p:nvSpPr>
        <p:spPr>
          <a:xfrm rot="2621055">
            <a:off x="904579" y="3853565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49D96D6A-1C26-402A-86C5-EA83773D69A8}"/>
              </a:ext>
            </a:extLst>
          </p:cNvPr>
          <p:cNvSpPr/>
          <p:nvPr/>
        </p:nvSpPr>
        <p:spPr>
          <a:xfrm rot="7814771">
            <a:off x="950289" y="3825583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FC949E79-5054-46B0-81E2-31CFB34A3CFA}"/>
              </a:ext>
            </a:extLst>
          </p:cNvPr>
          <p:cNvSpPr/>
          <p:nvPr/>
        </p:nvSpPr>
        <p:spPr>
          <a:xfrm>
            <a:off x="800453" y="4264275"/>
            <a:ext cx="480936" cy="464263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D4C27E23-4854-4501-AFCF-FB79B2FF1CD0}"/>
              </a:ext>
            </a:extLst>
          </p:cNvPr>
          <p:cNvSpPr/>
          <p:nvPr/>
        </p:nvSpPr>
        <p:spPr>
          <a:xfrm rot="2621055">
            <a:off x="904579" y="4509333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36A21BE4-5EED-4E34-91E8-C2E0632B43D5}"/>
              </a:ext>
            </a:extLst>
          </p:cNvPr>
          <p:cNvSpPr/>
          <p:nvPr/>
        </p:nvSpPr>
        <p:spPr>
          <a:xfrm rot="7814771">
            <a:off x="950289" y="4481351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6A594F88-194E-4436-985A-5196D9C5A01D}"/>
              </a:ext>
            </a:extLst>
          </p:cNvPr>
          <p:cNvSpPr/>
          <p:nvPr/>
        </p:nvSpPr>
        <p:spPr>
          <a:xfrm>
            <a:off x="809086" y="4976912"/>
            <a:ext cx="480936" cy="464263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A202B6F2-1459-46A3-B2B4-9B54B9340FD0}"/>
              </a:ext>
            </a:extLst>
          </p:cNvPr>
          <p:cNvSpPr/>
          <p:nvPr/>
        </p:nvSpPr>
        <p:spPr>
          <a:xfrm rot="2621055">
            <a:off x="913212" y="5194538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EE3BE8A9-C73A-4128-9B7F-26A6570C34E9}"/>
              </a:ext>
            </a:extLst>
          </p:cNvPr>
          <p:cNvSpPr/>
          <p:nvPr/>
        </p:nvSpPr>
        <p:spPr>
          <a:xfrm rot="7814771">
            <a:off x="958922" y="5166556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51B1E6CA-F37B-4513-A17D-88D54237E1CE}"/>
              </a:ext>
            </a:extLst>
          </p:cNvPr>
          <p:cNvGrpSpPr/>
          <p:nvPr/>
        </p:nvGrpSpPr>
        <p:grpSpPr>
          <a:xfrm>
            <a:off x="8829876" y="1068653"/>
            <a:ext cx="3009354" cy="4410260"/>
            <a:chOff x="8829876" y="1068653"/>
            <a:chExt cx="3009354" cy="4410260"/>
          </a:xfrm>
        </p:grpSpPr>
        <p:pic>
          <p:nvPicPr>
            <p:cNvPr id="42" name="Picture 2" descr="Free vector graphics of Clipboard">
              <a:extLst>
                <a:ext uri="{FF2B5EF4-FFF2-40B4-BE49-F238E27FC236}">
                  <a16:creationId xmlns:a16="http://schemas.microsoft.com/office/drawing/2014/main" id="{E02FD7BF-2F82-4DDC-BA60-D9927CD4E3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9876" y="1068653"/>
              <a:ext cx="3009354" cy="4410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227DBAC4-E713-40FC-87DD-E8F81ACD83C8}"/>
                </a:ext>
              </a:extLst>
            </p:cNvPr>
            <p:cNvSpPr txBox="1"/>
            <p:nvPr/>
          </p:nvSpPr>
          <p:spPr>
            <a:xfrm rot="568015">
              <a:off x="9507243" y="3042951"/>
              <a:ext cx="16546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rgbClr val="F7686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anose="03070402050302030203" pitchFamily="66" charset="0"/>
                </a:rPr>
                <a:t>Takeaways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9310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3310036" y="4322613"/>
            <a:ext cx="5585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+mj-lt"/>
              </a:rPr>
              <a:t>End of module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010769" y="4659545"/>
            <a:ext cx="8162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413A7D"/>
                </a:solidFill>
              </a:rPr>
              <a:t>React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02646" y="6581513"/>
            <a:ext cx="20265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 </a:t>
            </a:r>
            <a:r>
              <a:rPr lang="en-US" sz="800" dirty="0" err="1"/>
              <a:t>unsplash</a:t>
            </a:r>
            <a:r>
              <a:rPr lang="en-US" sz="800" dirty="0"/>
              <a:t> / </a:t>
            </a:r>
            <a:r>
              <a:rPr lang="en-US" sz="800" dirty="0" err="1"/>
              <a:t>Naassom</a:t>
            </a:r>
            <a:r>
              <a:rPr lang="en-US" sz="800" dirty="0"/>
              <a:t> Azevedo</a:t>
            </a:r>
            <a:endParaRPr lang="de-DE" sz="8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D6980A1-3995-5867-CBA1-63B2EBC2DCC7}"/>
              </a:ext>
            </a:extLst>
          </p:cNvPr>
          <p:cNvSpPr/>
          <p:nvPr/>
        </p:nvSpPr>
        <p:spPr>
          <a:xfrm>
            <a:off x="2015819" y="5428972"/>
            <a:ext cx="8178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413A7D"/>
                </a:solidFill>
              </a:rPr>
              <a:t>Automatisms and how to overcome them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CE4BB63-7104-BB4E-9050-E2EC2C8EDE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/>
          <a:stretch/>
        </p:blipFill>
        <p:spPr>
          <a:xfrm>
            <a:off x="3870192" y="905808"/>
            <a:ext cx="4462238" cy="303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37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/>
          <p:cNvSpPr/>
          <p:nvPr/>
        </p:nvSpPr>
        <p:spPr>
          <a:xfrm>
            <a:off x="1381526" y="4231671"/>
            <a:ext cx="6810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Hofstede, G., &amp; Hofstede, G. J. (2006). </a:t>
            </a:r>
            <a:r>
              <a:rPr lang="en-US" sz="1400" i="1" dirty="0" err="1"/>
              <a:t>Lokales</a:t>
            </a:r>
            <a:r>
              <a:rPr lang="en-US" sz="1400" i="1" dirty="0"/>
              <a:t> </a:t>
            </a:r>
            <a:r>
              <a:rPr lang="en-US" sz="1400" i="1" dirty="0" err="1"/>
              <a:t>Denken</a:t>
            </a:r>
            <a:r>
              <a:rPr lang="en-US" sz="1400" i="1" dirty="0"/>
              <a:t>, </a:t>
            </a:r>
            <a:r>
              <a:rPr lang="en-US" sz="1400" i="1" dirty="0" err="1"/>
              <a:t>globales</a:t>
            </a:r>
            <a:r>
              <a:rPr lang="en-US" sz="1400" i="1" dirty="0"/>
              <a:t> </a:t>
            </a:r>
            <a:r>
              <a:rPr lang="en-US" sz="1400" i="1" dirty="0" err="1"/>
              <a:t>Handeln</a:t>
            </a:r>
            <a:r>
              <a:rPr lang="en-US" sz="1400" i="1" dirty="0"/>
              <a:t>: </a:t>
            </a:r>
            <a:r>
              <a:rPr lang="en-US" sz="1400" i="1" dirty="0" err="1"/>
              <a:t>Interkulturelle</a:t>
            </a:r>
            <a:r>
              <a:rPr lang="en-US" sz="1400" i="1" dirty="0"/>
              <a:t> </a:t>
            </a:r>
            <a:r>
              <a:rPr lang="en-US" sz="1400" i="1" dirty="0" err="1"/>
              <a:t>Zusammenarbeit</a:t>
            </a:r>
            <a:r>
              <a:rPr lang="en-US" sz="1400" i="1" dirty="0"/>
              <a:t> und </a:t>
            </a:r>
            <a:r>
              <a:rPr lang="en-US" sz="1400" i="1" dirty="0" err="1"/>
              <a:t>globales</a:t>
            </a:r>
            <a:r>
              <a:rPr lang="en-US" sz="1400" i="1" dirty="0"/>
              <a:t> Management</a:t>
            </a:r>
            <a:r>
              <a:rPr lang="en-US" sz="1400" dirty="0"/>
              <a:t>, 3rd ed. Munich: DTV/ Beck.</a:t>
            </a:r>
            <a:endParaRPr lang="de-DE" sz="1200" b="1" dirty="0"/>
          </a:p>
        </p:txBody>
      </p:sp>
      <p:sp>
        <p:nvSpPr>
          <p:cNvPr id="24" name="Rechteck 23"/>
          <p:cNvSpPr/>
          <p:nvPr/>
        </p:nvSpPr>
        <p:spPr>
          <a:xfrm>
            <a:off x="1381525" y="4858936"/>
            <a:ext cx="68107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Hofstede, G., Hofstede, G. J., &amp; </a:t>
            </a:r>
            <a:r>
              <a:rPr lang="en-US" sz="1400" dirty="0" err="1"/>
              <a:t>Minkov</a:t>
            </a:r>
            <a:r>
              <a:rPr lang="en-US" sz="1400" dirty="0"/>
              <a:t>, M. (2010). </a:t>
            </a:r>
            <a:r>
              <a:rPr lang="en-US" sz="1400" i="1" dirty="0"/>
              <a:t>Cultures and Organizations: Soft ware of the Mind; Intercultural Cooperation and its Importance for Survival</a:t>
            </a:r>
            <a:r>
              <a:rPr lang="en-US" sz="1400" dirty="0"/>
              <a:t>, 3rd ed. New York, NY: McGraw-Hill.</a:t>
            </a:r>
            <a:endParaRPr lang="de-DE" sz="1200" b="1" dirty="0"/>
          </a:p>
        </p:txBody>
      </p:sp>
      <p:sp>
        <p:nvSpPr>
          <p:cNvPr id="26" name="Rechteck 25"/>
          <p:cNvSpPr/>
          <p:nvPr/>
        </p:nvSpPr>
        <p:spPr>
          <a:xfrm>
            <a:off x="1381524" y="1453697"/>
            <a:ext cx="6810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Browaeys</a:t>
            </a:r>
            <a:r>
              <a:rPr lang="en-US" sz="1400" dirty="0"/>
              <a:t>, M.-J., &amp; Price, R. (2019). Understanding Cross-Cultural Management, 4th ed. Harlow: Pearson Education Limited.</a:t>
            </a:r>
            <a:endParaRPr lang="de-DE" sz="1200" dirty="0"/>
          </a:p>
        </p:txBody>
      </p:sp>
      <p:sp>
        <p:nvSpPr>
          <p:cNvPr id="6" name="Ellipse 5"/>
          <p:cNvSpPr/>
          <p:nvPr/>
        </p:nvSpPr>
        <p:spPr>
          <a:xfrm>
            <a:off x="800453" y="1467953"/>
            <a:ext cx="480936" cy="464263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Rechteck 6"/>
          <p:cNvSpPr/>
          <p:nvPr/>
        </p:nvSpPr>
        <p:spPr>
          <a:xfrm rot="2621055">
            <a:off x="904579" y="1713011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/>
          <p:cNvSpPr/>
          <p:nvPr/>
        </p:nvSpPr>
        <p:spPr>
          <a:xfrm rot="7814771">
            <a:off x="950289" y="1685029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Ellipse 48"/>
          <p:cNvSpPr/>
          <p:nvPr/>
        </p:nvSpPr>
        <p:spPr>
          <a:xfrm>
            <a:off x="800453" y="2187729"/>
            <a:ext cx="480936" cy="464263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0" name="Rechteck 49"/>
          <p:cNvSpPr/>
          <p:nvPr/>
        </p:nvSpPr>
        <p:spPr>
          <a:xfrm rot="2621055">
            <a:off x="904579" y="2432787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/>
          <p:cNvSpPr/>
          <p:nvPr/>
        </p:nvSpPr>
        <p:spPr>
          <a:xfrm rot="7814771">
            <a:off x="950289" y="2404805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Ellipse 63"/>
          <p:cNvSpPr/>
          <p:nvPr/>
        </p:nvSpPr>
        <p:spPr>
          <a:xfrm>
            <a:off x="809086" y="2918654"/>
            <a:ext cx="480936" cy="464263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5" name="Rechteck 64"/>
          <p:cNvSpPr/>
          <p:nvPr/>
        </p:nvSpPr>
        <p:spPr>
          <a:xfrm rot="2621055">
            <a:off x="913212" y="3163712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/>
          <p:cNvSpPr/>
          <p:nvPr/>
        </p:nvSpPr>
        <p:spPr>
          <a:xfrm rot="7814771">
            <a:off x="958922" y="3135730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rgbClr val="E9E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375920" y="6634480"/>
            <a:ext cx="1314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pixabay.com</a:t>
            </a:r>
          </a:p>
        </p:txBody>
      </p:sp>
      <p:sp>
        <p:nvSpPr>
          <p:cNvPr id="76" name="Rechteck 75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413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7" name="Rechteck 76"/>
          <p:cNvSpPr/>
          <p:nvPr/>
        </p:nvSpPr>
        <p:spPr>
          <a:xfrm>
            <a:off x="150702" y="298052"/>
            <a:ext cx="33770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List of references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2A79B4F-7CC9-4DFC-A24F-3094CF61EE15}"/>
              </a:ext>
            </a:extLst>
          </p:cNvPr>
          <p:cNvSpPr/>
          <p:nvPr/>
        </p:nvSpPr>
        <p:spPr>
          <a:xfrm>
            <a:off x="1381525" y="2165985"/>
            <a:ext cx="6810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Fiske, S. T. (2018). Stereotype content: Warmth and competence endure. </a:t>
            </a:r>
            <a:r>
              <a:rPr lang="en-US" sz="1400" i="1" dirty="0"/>
              <a:t>Current Directions in Psychological Science</a:t>
            </a:r>
            <a:r>
              <a:rPr lang="en-US" sz="1400" dirty="0"/>
              <a:t>, 27(2), 67–73.</a:t>
            </a:r>
            <a:endParaRPr lang="de-DE" sz="1050" b="1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C7DE103-62E2-4D50-839B-5C600D414558}"/>
              </a:ext>
            </a:extLst>
          </p:cNvPr>
          <p:cNvSpPr/>
          <p:nvPr/>
        </p:nvSpPr>
        <p:spPr>
          <a:xfrm>
            <a:off x="1381525" y="2793250"/>
            <a:ext cx="68107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Fiske, S. T., Cuddy, A. J. C., Glick, P., &amp; Xu, J. (2002). A model of (often mixed) stereotype content: Competence and warmth respectively follow from perceived status and competition. </a:t>
            </a:r>
            <a:r>
              <a:rPr lang="en-US" sz="1400" i="1" dirty="0"/>
              <a:t>Journal of Personality and Social Psychology</a:t>
            </a:r>
            <a:r>
              <a:rPr lang="en-US" sz="1400" dirty="0"/>
              <a:t>, 82(6), 878–902.</a:t>
            </a:r>
            <a:endParaRPr lang="de-DE" sz="1050" b="1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D23D061F-4735-4F46-83F5-C08394457E8C}"/>
              </a:ext>
            </a:extLst>
          </p:cNvPr>
          <p:cNvSpPr/>
          <p:nvPr/>
        </p:nvSpPr>
        <p:spPr>
          <a:xfrm>
            <a:off x="1381525" y="3594251"/>
            <a:ext cx="6810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Gertsen</a:t>
            </a:r>
            <a:r>
              <a:rPr lang="en-US" sz="1400" dirty="0"/>
              <a:t>, M. C. (1990). Intercultural competence and expatriates. </a:t>
            </a:r>
            <a:r>
              <a:rPr lang="en-US" sz="1400" i="1" dirty="0"/>
              <a:t>The International Journal of Human Resource Management</a:t>
            </a:r>
            <a:r>
              <a:rPr lang="en-US" sz="1400" dirty="0"/>
              <a:t>, 1(3), 341–362.</a:t>
            </a:r>
            <a:endParaRPr lang="de-DE" sz="1050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F3D55AC7-C18D-41C2-B704-79EAD7F63C8A}"/>
              </a:ext>
            </a:extLst>
          </p:cNvPr>
          <p:cNvSpPr/>
          <p:nvPr/>
        </p:nvSpPr>
        <p:spPr>
          <a:xfrm>
            <a:off x="800453" y="3608507"/>
            <a:ext cx="480936" cy="464263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5E9E0CED-05D2-424C-B520-670A6416EA9F}"/>
              </a:ext>
            </a:extLst>
          </p:cNvPr>
          <p:cNvSpPr/>
          <p:nvPr/>
        </p:nvSpPr>
        <p:spPr>
          <a:xfrm rot="2621055">
            <a:off x="904579" y="3853565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49D96D6A-1C26-402A-86C5-EA83773D69A8}"/>
              </a:ext>
            </a:extLst>
          </p:cNvPr>
          <p:cNvSpPr/>
          <p:nvPr/>
        </p:nvSpPr>
        <p:spPr>
          <a:xfrm rot="7814771">
            <a:off x="950289" y="3825583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FC949E79-5054-46B0-81E2-31CFB34A3CFA}"/>
              </a:ext>
            </a:extLst>
          </p:cNvPr>
          <p:cNvSpPr/>
          <p:nvPr/>
        </p:nvSpPr>
        <p:spPr>
          <a:xfrm>
            <a:off x="800453" y="4264275"/>
            <a:ext cx="480936" cy="464263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D4C27E23-4854-4501-AFCF-FB79B2FF1CD0}"/>
              </a:ext>
            </a:extLst>
          </p:cNvPr>
          <p:cNvSpPr/>
          <p:nvPr/>
        </p:nvSpPr>
        <p:spPr>
          <a:xfrm rot="2621055">
            <a:off x="904579" y="4509333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36A21BE4-5EED-4E34-91E8-C2E0632B43D5}"/>
              </a:ext>
            </a:extLst>
          </p:cNvPr>
          <p:cNvSpPr/>
          <p:nvPr/>
        </p:nvSpPr>
        <p:spPr>
          <a:xfrm rot="7814771">
            <a:off x="950289" y="4481351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6A594F88-194E-4436-985A-5196D9C5A01D}"/>
              </a:ext>
            </a:extLst>
          </p:cNvPr>
          <p:cNvSpPr/>
          <p:nvPr/>
        </p:nvSpPr>
        <p:spPr>
          <a:xfrm>
            <a:off x="809086" y="4976912"/>
            <a:ext cx="480936" cy="464263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A202B6F2-1459-46A3-B2B4-9B54B9340FD0}"/>
              </a:ext>
            </a:extLst>
          </p:cNvPr>
          <p:cNvSpPr/>
          <p:nvPr/>
        </p:nvSpPr>
        <p:spPr>
          <a:xfrm rot="2621055">
            <a:off x="913212" y="5194538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EE3BE8A9-C73A-4128-9B7F-26A6570C34E9}"/>
              </a:ext>
            </a:extLst>
          </p:cNvPr>
          <p:cNvSpPr/>
          <p:nvPr/>
        </p:nvSpPr>
        <p:spPr>
          <a:xfrm rot="7814771">
            <a:off x="958922" y="5166556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I love books! This is a photoshop of two different images found on Pixabay. Message me if you'd like a different version of it and check out my other book artwork here: https://pixabay.com/accounts/collections/887677 &quot;coffee&quot; is much appreciated! -Amy (Prettysleepy Art)">
            <a:extLst>
              <a:ext uri="{FF2B5EF4-FFF2-40B4-BE49-F238E27FC236}">
                <a16:creationId xmlns:a16="http://schemas.microsoft.com/office/drawing/2014/main" id="{C17979F0-D1C1-4C99-BFF4-4BF3DDA0C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658" y="1368341"/>
            <a:ext cx="2763762" cy="441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863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rgbClr val="E9E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2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771332" y="2010548"/>
            <a:ext cx="5029005" cy="3616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These slides are based on </a:t>
            </a:r>
            <a:br>
              <a:rPr lang="en-US" sz="2000" dirty="0"/>
            </a:br>
            <a:r>
              <a:rPr lang="en-US" sz="2000" b="1"/>
              <a:t>Chapter 1 </a:t>
            </a:r>
            <a:r>
              <a:rPr lang="en-US" sz="2000" dirty="0"/>
              <a:t>of the textbook </a:t>
            </a:r>
          </a:p>
          <a:p>
            <a:endParaRPr lang="en-US" sz="2000" b="1" i="1" dirty="0"/>
          </a:p>
          <a:p>
            <a:pPr algn="ctr"/>
            <a:r>
              <a:rPr lang="en-US" sz="3200" b="1" i="1" dirty="0"/>
              <a:t>Cultural Sensitivity Training:</a:t>
            </a:r>
            <a:br>
              <a:rPr lang="en-US" sz="3200" b="1" i="1" dirty="0"/>
            </a:br>
            <a:r>
              <a:rPr lang="en-US" sz="2800" b="1" i="1" dirty="0"/>
              <a:t>Developing the Basis for</a:t>
            </a:r>
            <a:br>
              <a:rPr lang="en-US" sz="2800" b="1" i="1" dirty="0"/>
            </a:br>
            <a:r>
              <a:rPr lang="en-US" sz="2800" b="1" i="1" dirty="0"/>
              <a:t>Effective Intercultural</a:t>
            </a:r>
            <a:br>
              <a:rPr lang="en-US" sz="2800" b="1" i="1" dirty="0"/>
            </a:br>
            <a:r>
              <a:rPr lang="en-US" sz="2800" b="1" i="1" dirty="0"/>
              <a:t>Communication</a:t>
            </a:r>
            <a:endParaRPr lang="en-US" sz="3200" b="1" i="1" dirty="0"/>
          </a:p>
          <a:p>
            <a:pPr algn="ctr"/>
            <a:endParaRPr lang="en-US" sz="2000" b="1" i="1" dirty="0"/>
          </a:p>
          <a:p>
            <a:pPr algn="ctr">
              <a:spcAft>
                <a:spcPts val="600"/>
              </a:spcAft>
            </a:pPr>
            <a:r>
              <a:rPr lang="en-US" sz="1400" dirty="0"/>
              <a:t>Author: Susann Kowalski</a:t>
            </a:r>
          </a:p>
          <a:p>
            <a:pPr algn="ctr"/>
            <a:r>
              <a:rPr lang="en-US" sz="1400" dirty="0"/>
              <a:t>© 2023 by </a:t>
            </a:r>
            <a:r>
              <a:rPr lang="en-US" sz="1400" dirty="0" err="1"/>
              <a:t>econcise</a:t>
            </a:r>
            <a:r>
              <a:rPr lang="en-US" sz="1400" dirty="0"/>
              <a:t> publishing</a:t>
            </a:r>
          </a:p>
        </p:txBody>
      </p:sp>
      <p:sp>
        <p:nvSpPr>
          <p:cNvPr id="35" name="Ellipse 34"/>
          <p:cNvSpPr/>
          <p:nvPr/>
        </p:nvSpPr>
        <p:spPr>
          <a:xfrm rot="5400000">
            <a:off x="3108884" y="1424865"/>
            <a:ext cx="451360" cy="463190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6" name="Pfeil nach rechts 35"/>
          <p:cNvSpPr/>
          <p:nvPr/>
        </p:nvSpPr>
        <p:spPr>
          <a:xfrm rot="5400000">
            <a:off x="3182547" y="1535004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/>
          <p:cNvSpPr txBox="1"/>
          <p:nvPr/>
        </p:nvSpPr>
        <p:spPr>
          <a:xfrm>
            <a:off x="375920" y="6634480"/>
            <a:ext cx="20168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Cover </a:t>
            </a:r>
            <a:r>
              <a:rPr lang="de-DE" sz="800" dirty="0" err="1"/>
              <a:t>illustration</a:t>
            </a:r>
            <a:r>
              <a:rPr lang="de-DE" sz="800" dirty="0"/>
              <a:t> (</a:t>
            </a:r>
            <a:r>
              <a:rPr lang="de-DE" sz="800" dirty="0" err="1"/>
              <a:t>heads</a:t>
            </a:r>
            <a:r>
              <a:rPr lang="de-DE" sz="800" dirty="0"/>
              <a:t>): © iStock/</a:t>
            </a:r>
            <a:r>
              <a:rPr lang="de-DE" sz="800" dirty="0" err="1"/>
              <a:t>Glopphy</a:t>
            </a:r>
            <a:endParaRPr lang="de-DE" sz="800" dirty="0"/>
          </a:p>
        </p:txBody>
      </p:sp>
      <p:sp>
        <p:nvSpPr>
          <p:cNvPr id="39" name="Rechteck 38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413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150702" y="298052"/>
            <a:ext cx="6151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 cultural sensitivity textbook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CF959A3-FDE3-400F-0D67-133785CE5B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5" t="10994" r="19153" b="9334"/>
          <a:stretch/>
        </p:blipFill>
        <p:spPr>
          <a:xfrm>
            <a:off x="7202424" y="1250110"/>
            <a:ext cx="4827291" cy="549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47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/>
          <p:cNvSpPr/>
          <p:nvPr/>
        </p:nvSpPr>
        <p:spPr>
          <a:xfrm>
            <a:off x="1381525" y="2192559"/>
            <a:ext cx="651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Describe </a:t>
            </a:r>
            <a:r>
              <a:rPr lang="en-US" b="1" dirty="0"/>
              <a:t>why and how </a:t>
            </a:r>
            <a:r>
              <a:rPr lang="en-US" dirty="0"/>
              <a:t>cultural values, attitudes, and beliefs evolve.</a:t>
            </a:r>
            <a:endParaRPr lang="de-DE" sz="1600" b="1" dirty="0"/>
          </a:p>
        </p:txBody>
      </p:sp>
      <p:sp>
        <p:nvSpPr>
          <p:cNvPr id="24" name="Rechteck 23"/>
          <p:cNvSpPr/>
          <p:nvPr/>
        </p:nvSpPr>
        <p:spPr>
          <a:xfrm>
            <a:off x="1381525" y="2874688"/>
            <a:ext cx="4491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Recognize the </a:t>
            </a:r>
            <a:r>
              <a:rPr lang="en-US" b="1" dirty="0"/>
              <a:t>danger of stereotypes </a:t>
            </a:r>
            <a:r>
              <a:rPr lang="en-US" dirty="0"/>
              <a:t>and bias.</a:t>
            </a:r>
            <a:endParaRPr lang="de-DE" sz="1600" b="1" dirty="0"/>
          </a:p>
        </p:txBody>
      </p:sp>
      <p:sp>
        <p:nvSpPr>
          <p:cNvPr id="26" name="Rechteck 25"/>
          <p:cNvSpPr/>
          <p:nvPr/>
        </p:nvSpPr>
        <p:spPr>
          <a:xfrm>
            <a:off x="1381525" y="3447089"/>
            <a:ext cx="69836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Become aware of your </a:t>
            </a:r>
            <a:r>
              <a:rPr lang="en-US" b="1" dirty="0"/>
              <a:t>automatic reactions </a:t>
            </a:r>
            <a:r>
              <a:rPr lang="en-US" dirty="0"/>
              <a:t>and how you can consciously</a:t>
            </a:r>
          </a:p>
          <a:p>
            <a:r>
              <a:rPr lang="en-US" b="1" dirty="0"/>
              <a:t>influence them</a:t>
            </a:r>
            <a:r>
              <a:rPr lang="de-DE" dirty="0"/>
              <a:t>.</a:t>
            </a:r>
            <a:endParaRPr lang="de-DE" sz="1600" b="1" dirty="0"/>
          </a:p>
        </p:txBody>
      </p:sp>
      <p:sp>
        <p:nvSpPr>
          <p:cNvPr id="6" name="Ellipse 5"/>
          <p:cNvSpPr/>
          <p:nvPr/>
        </p:nvSpPr>
        <p:spPr>
          <a:xfrm>
            <a:off x="800453" y="2126321"/>
            <a:ext cx="480936" cy="464263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Rechteck 6"/>
          <p:cNvSpPr/>
          <p:nvPr/>
        </p:nvSpPr>
        <p:spPr>
          <a:xfrm rot="2621055">
            <a:off x="904579" y="2371379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/>
          <p:cNvSpPr/>
          <p:nvPr/>
        </p:nvSpPr>
        <p:spPr>
          <a:xfrm rot="7814771">
            <a:off x="950289" y="2343397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Ellipse 48"/>
          <p:cNvSpPr/>
          <p:nvPr/>
        </p:nvSpPr>
        <p:spPr>
          <a:xfrm>
            <a:off x="800453" y="2809521"/>
            <a:ext cx="480936" cy="464263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0" name="Rechteck 49"/>
          <p:cNvSpPr/>
          <p:nvPr/>
        </p:nvSpPr>
        <p:spPr>
          <a:xfrm rot="2621055">
            <a:off x="904579" y="3054579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/>
          <p:cNvSpPr/>
          <p:nvPr/>
        </p:nvSpPr>
        <p:spPr>
          <a:xfrm rot="7814771">
            <a:off x="950289" y="3026597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Ellipse 63"/>
          <p:cNvSpPr/>
          <p:nvPr/>
        </p:nvSpPr>
        <p:spPr>
          <a:xfrm>
            <a:off x="809086" y="3513014"/>
            <a:ext cx="480936" cy="464263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5" name="Rechteck 64"/>
          <p:cNvSpPr/>
          <p:nvPr/>
        </p:nvSpPr>
        <p:spPr>
          <a:xfrm rot="2621055">
            <a:off x="913212" y="3758072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/>
          <p:cNvSpPr/>
          <p:nvPr/>
        </p:nvSpPr>
        <p:spPr>
          <a:xfrm rot="7814771">
            <a:off x="958922" y="3730090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rgbClr val="E9E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375920" y="6634480"/>
            <a:ext cx="1314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pixabay.com</a:t>
            </a:r>
          </a:p>
        </p:txBody>
      </p:sp>
      <p:sp>
        <p:nvSpPr>
          <p:cNvPr id="76" name="Rechteck 75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413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7" name="Rechteck 76"/>
          <p:cNvSpPr/>
          <p:nvPr/>
        </p:nvSpPr>
        <p:spPr>
          <a:xfrm>
            <a:off x="150702" y="298052"/>
            <a:ext cx="5275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Learning objectives – React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230DA512-7658-4070-832E-BA53068636CC}"/>
              </a:ext>
            </a:extLst>
          </p:cNvPr>
          <p:cNvGrpSpPr/>
          <p:nvPr/>
        </p:nvGrpSpPr>
        <p:grpSpPr>
          <a:xfrm>
            <a:off x="8778241" y="1432757"/>
            <a:ext cx="3009354" cy="4410260"/>
            <a:chOff x="8778241" y="1432757"/>
            <a:chExt cx="3009354" cy="4410260"/>
          </a:xfrm>
        </p:grpSpPr>
        <p:pic>
          <p:nvPicPr>
            <p:cNvPr id="23" name="Picture 2" descr="Free vector graphics of Clipboard">
              <a:extLst>
                <a:ext uri="{FF2B5EF4-FFF2-40B4-BE49-F238E27FC236}">
                  <a16:creationId xmlns:a16="http://schemas.microsoft.com/office/drawing/2014/main" id="{37839CAB-2EBF-4D87-AE00-BD29FFD1B7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8241" y="1432757"/>
              <a:ext cx="3009354" cy="4410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6F24EF5C-751B-418F-A015-20E9DCEBF3F0}"/>
                </a:ext>
              </a:extLst>
            </p:cNvPr>
            <p:cNvSpPr txBox="1"/>
            <p:nvPr/>
          </p:nvSpPr>
          <p:spPr>
            <a:xfrm rot="20588140">
              <a:off x="9560605" y="3222388"/>
              <a:ext cx="144462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rgbClr val="F7686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anose="03070402050302030203" pitchFamily="66" charset="0"/>
                </a:rPr>
                <a:t>Learning</a:t>
              </a:r>
              <a:br>
                <a:rPr lang="de-DE" sz="2400" b="1" dirty="0">
                  <a:solidFill>
                    <a:srgbClr val="F7686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anose="03070402050302030203" pitchFamily="66" charset="0"/>
                </a:rPr>
              </a:br>
              <a:r>
                <a:rPr lang="de-DE" sz="2400" b="1" dirty="0">
                  <a:solidFill>
                    <a:srgbClr val="F7686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anose="03070402050302030203" pitchFamily="66" charset="0"/>
                </a:rPr>
                <a:t>Outcomes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320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rgbClr val="E9E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4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413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150702" y="298052"/>
            <a:ext cx="39955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Formation of groups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40A032-DA29-4E46-AC14-73ADA4283EDF}"/>
              </a:ext>
            </a:extLst>
          </p:cNvPr>
          <p:cNvSpPr/>
          <p:nvPr/>
        </p:nvSpPr>
        <p:spPr>
          <a:xfrm>
            <a:off x="1381525" y="1570767"/>
            <a:ext cx="23342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Has an evolutionary function.</a:t>
            </a:r>
            <a:endParaRPr lang="de-DE" sz="1200" b="1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FD148CE-986C-4E10-AF27-1D43DF3A6917}"/>
              </a:ext>
            </a:extLst>
          </p:cNvPr>
          <p:cNvSpPr/>
          <p:nvPr/>
        </p:nvSpPr>
        <p:spPr>
          <a:xfrm>
            <a:off x="1381525" y="2106592"/>
            <a:ext cx="6550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Develops a social or group identity.</a:t>
            </a:r>
            <a:endParaRPr lang="de-DE" sz="1200" b="1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AA3138F-FBF5-41B9-9CF0-424391C0B952}"/>
              </a:ext>
            </a:extLst>
          </p:cNvPr>
          <p:cNvSpPr/>
          <p:nvPr/>
        </p:nvSpPr>
        <p:spPr>
          <a:xfrm>
            <a:off x="1381525" y="2651561"/>
            <a:ext cx="6550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Fast reactions to protect against danger could overlay the wish to cooperate.</a:t>
            </a:r>
            <a:endParaRPr lang="de-DE" sz="1200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F24CC27E-BAAF-421B-964A-073289D1926D}"/>
              </a:ext>
            </a:extLst>
          </p:cNvPr>
          <p:cNvSpPr/>
          <p:nvPr/>
        </p:nvSpPr>
        <p:spPr>
          <a:xfrm>
            <a:off x="1381525" y="3720465"/>
            <a:ext cx="6550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Development of stereotypes and categorization to quickly distinguish between members of own and other groups. </a:t>
            </a:r>
            <a:endParaRPr lang="de-DE" sz="1050" b="1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C869F14F-EC8B-4D12-AA59-410C2570099F}"/>
              </a:ext>
            </a:extLst>
          </p:cNvPr>
          <p:cNvSpPr/>
          <p:nvPr/>
        </p:nvSpPr>
        <p:spPr>
          <a:xfrm>
            <a:off x="1381525" y="5143258"/>
            <a:ext cx="65508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Especially in connection with power, development of discrimination, and racism.</a:t>
            </a:r>
            <a:endParaRPr lang="en-US" sz="1050" b="1" dirty="0"/>
          </a:p>
        </p:txBody>
      </p:sp>
      <p:sp>
        <p:nvSpPr>
          <p:cNvPr id="43" name="Pfeil: nach rechts 42">
            <a:extLst>
              <a:ext uri="{FF2B5EF4-FFF2-40B4-BE49-F238E27FC236}">
                <a16:creationId xmlns:a16="http://schemas.microsoft.com/office/drawing/2014/main" id="{BC5E2488-0720-4E50-A591-F878283A107F}"/>
              </a:ext>
            </a:extLst>
          </p:cNvPr>
          <p:cNvSpPr/>
          <p:nvPr/>
        </p:nvSpPr>
        <p:spPr>
          <a:xfrm>
            <a:off x="948400" y="1546916"/>
            <a:ext cx="347870" cy="357808"/>
          </a:xfrm>
          <a:prstGeom prst="rightArrow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4" name="Pfeil: nach rechts 43">
            <a:extLst>
              <a:ext uri="{FF2B5EF4-FFF2-40B4-BE49-F238E27FC236}">
                <a16:creationId xmlns:a16="http://schemas.microsoft.com/office/drawing/2014/main" id="{6393F4D6-4328-47FF-BF6A-950422F54605}"/>
              </a:ext>
            </a:extLst>
          </p:cNvPr>
          <p:cNvSpPr/>
          <p:nvPr/>
        </p:nvSpPr>
        <p:spPr>
          <a:xfrm>
            <a:off x="958339" y="2088256"/>
            <a:ext cx="347870" cy="357808"/>
          </a:xfrm>
          <a:prstGeom prst="rightArrow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5" name="Pfeil: nach rechts 44">
            <a:extLst>
              <a:ext uri="{FF2B5EF4-FFF2-40B4-BE49-F238E27FC236}">
                <a16:creationId xmlns:a16="http://schemas.microsoft.com/office/drawing/2014/main" id="{503351AA-8A46-48B5-961F-E1AB7193DF19}"/>
              </a:ext>
            </a:extLst>
          </p:cNvPr>
          <p:cNvSpPr/>
          <p:nvPr/>
        </p:nvSpPr>
        <p:spPr>
          <a:xfrm>
            <a:off x="948400" y="2620344"/>
            <a:ext cx="347870" cy="357808"/>
          </a:xfrm>
          <a:prstGeom prst="rightArrow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6" name="Pfeil: nach rechts 45">
            <a:extLst>
              <a:ext uri="{FF2B5EF4-FFF2-40B4-BE49-F238E27FC236}">
                <a16:creationId xmlns:a16="http://schemas.microsoft.com/office/drawing/2014/main" id="{4615ED03-1470-46A2-8C32-761096089585}"/>
              </a:ext>
            </a:extLst>
          </p:cNvPr>
          <p:cNvSpPr/>
          <p:nvPr/>
        </p:nvSpPr>
        <p:spPr>
          <a:xfrm>
            <a:off x="948400" y="3801656"/>
            <a:ext cx="347870" cy="357808"/>
          </a:xfrm>
          <a:prstGeom prst="rightArrow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7C18856B-C134-4FAC-ABD6-868CD9E80FED}"/>
              </a:ext>
            </a:extLst>
          </p:cNvPr>
          <p:cNvSpPr/>
          <p:nvPr/>
        </p:nvSpPr>
        <p:spPr>
          <a:xfrm>
            <a:off x="1861047" y="3048084"/>
            <a:ext cx="144655" cy="148446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28CA3DFB-F683-4510-A840-4DE30BC20803}"/>
              </a:ext>
            </a:extLst>
          </p:cNvPr>
          <p:cNvSpPr/>
          <p:nvPr/>
        </p:nvSpPr>
        <p:spPr>
          <a:xfrm>
            <a:off x="1861047" y="3471525"/>
            <a:ext cx="144655" cy="148446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BF7F7942-1A65-4028-9BED-EFCC07F07670}"/>
              </a:ext>
            </a:extLst>
          </p:cNvPr>
          <p:cNvSpPr/>
          <p:nvPr/>
        </p:nvSpPr>
        <p:spPr>
          <a:xfrm>
            <a:off x="1861047" y="4338586"/>
            <a:ext cx="144655" cy="148446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9C9CE2BA-032F-4085-B275-5D07172223DD}"/>
              </a:ext>
            </a:extLst>
          </p:cNvPr>
          <p:cNvSpPr/>
          <p:nvPr/>
        </p:nvSpPr>
        <p:spPr>
          <a:xfrm>
            <a:off x="1861047" y="4762027"/>
            <a:ext cx="144655" cy="148446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44F9CF73-EFA9-4EBD-952B-2AD0AFACB900}"/>
              </a:ext>
            </a:extLst>
          </p:cNvPr>
          <p:cNvSpPr/>
          <p:nvPr/>
        </p:nvSpPr>
        <p:spPr>
          <a:xfrm>
            <a:off x="2082565" y="2972045"/>
            <a:ext cx="40012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Fast mode of decision making or ‘System 1’ thinking.</a:t>
            </a:r>
            <a:endParaRPr lang="de-DE" sz="1200" b="1" dirty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6186F6B0-5EDA-4884-90D5-E742DA1E5CE9}"/>
              </a:ext>
            </a:extLst>
          </p:cNvPr>
          <p:cNvSpPr/>
          <p:nvPr/>
        </p:nvSpPr>
        <p:spPr>
          <a:xfrm>
            <a:off x="2079517" y="3398765"/>
            <a:ext cx="40538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Slow mode of decision making or ‘System 2’ thinking.</a:t>
            </a:r>
            <a:endParaRPr lang="de-DE" sz="1200" b="1" dirty="0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EB872872-84AB-4F2F-B039-D1A2C8DDC356}"/>
              </a:ext>
            </a:extLst>
          </p:cNvPr>
          <p:cNvSpPr/>
          <p:nvPr/>
        </p:nvSpPr>
        <p:spPr>
          <a:xfrm>
            <a:off x="2082565" y="4249775"/>
            <a:ext cx="27062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Automatic information processing.</a:t>
            </a:r>
            <a:endParaRPr lang="de-DE" sz="1200" b="1" dirty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D7CFB2B3-CD99-43A8-8355-E7230821CB99}"/>
              </a:ext>
            </a:extLst>
          </p:cNvPr>
          <p:cNvSpPr/>
          <p:nvPr/>
        </p:nvSpPr>
        <p:spPr>
          <a:xfrm>
            <a:off x="2079517" y="4676495"/>
            <a:ext cx="27147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Controlled information processing.</a:t>
            </a:r>
            <a:endParaRPr lang="de-DE" sz="1200" b="1" dirty="0"/>
          </a:p>
        </p:txBody>
      </p:sp>
      <p:sp>
        <p:nvSpPr>
          <p:cNvPr id="59" name="Pfeil: nach rechts 58">
            <a:extLst>
              <a:ext uri="{FF2B5EF4-FFF2-40B4-BE49-F238E27FC236}">
                <a16:creationId xmlns:a16="http://schemas.microsoft.com/office/drawing/2014/main" id="{63505F9F-BC36-4798-91A1-E5A922036990}"/>
              </a:ext>
            </a:extLst>
          </p:cNvPr>
          <p:cNvSpPr/>
          <p:nvPr/>
        </p:nvSpPr>
        <p:spPr>
          <a:xfrm>
            <a:off x="948400" y="5118242"/>
            <a:ext cx="347870" cy="357808"/>
          </a:xfrm>
          <a:prstGeom prst="rightArrow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B5C6C0CB-3CEF-464A-9387-8A609070606F}"/>
              </a:ext>
            </a:extLst>
          </p:cNvPr>
          <p:cNvSpPr/>
          <p:nvPr/>
        </p:nvSpPr>
        <p:spPr>
          <a:xfrm>
            <a:off x="1861047" y="5572141"/>
            <a:ext cx="144655" cy="148446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E562EB6F-4266-4DE8-8EBE-1DB71D69FD8E}"/>
              </a:ext>
            </a:extLst>
          </p:cNvPr>
          <p:cNvSpPr/>
          <p:nvPr/>
        </p:nvSpPr>
        <p:spPr>
          <a:xfrm>
            <a:off x="2079517" y="5486609"/>
            <a:ext cx="39885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One mechanism to cope with cognitive dissonance.</a:t>
            </a:r>
            <a:endParaRPr lang="de-DE" sz="1200" b="1" dirty="0"/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614FDF76-8C8A-4AFB-8B37-395A63DD77D3}"/>
              </a:ext>
            </a:extLst>
          </p:cNvPr>
          <p:cNvSpPr txBox="1"/>
          <p:nvPr/>
        </p:nvSpPr>
        <p:spPr>
          <a:xfrm>
            <a:off x="375920" y="6634480"/>
            <a:ext cx="1314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pixabay.com</a:t>
            </a:r>
          </a:p>
        </p:txBody>
      </p:sp>
      <p:pic>
        <p:nvPicPr>
          <p:cNvPr id="1028" name="Picture 4" descr="Free illustrations of Diversity">
            <a:extLst>
              <a:ext uri="{FF2B5EF4-FFF2-40B4-BE49-F238E27FC236}">
                <a16:creationId xmlns:a16="http://schemas.microsoft.com/office/drawing/2014/main" id="{9B1E97B0-8673-4ED6-B638-17234C24B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511" y="2144292"/>
            <a:ext cx="3854123" cy="256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261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5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2B30C02-F773-4F57-8281-ECCCA94B4B3E}"/>
              </a:ext>
            </a:extLst>
          </p:cNvPr>
          <p:cNvGrpSpPr/>
          <p:nvPr/>
        </p:nvGrpSpPr>
        <p:grpSpPr>
          <a:xfrm>
            <a:off x="1135028" y="1390982"/>
            <a:ext cx="9921944" cy="2427378"/>
            <a:chOff x="1119436" y="2302013"/>
            <a:chExt cx="9921944" cy="2427378"/>
          </a:xfrm>
        </p:grpSpPr>
        <p:grpSp>
          <p:nvGrpSpPr>
            <p:cNvPr id="29" name="Gruppieren 28"/>
            <p:cNvGrpSpPr/>
            <p:nvPr/>
          </p:nvGrpSpPr>
          <p:grpSpPr>
            <a:xfrm>
              <a:off x="1870622" y="2310090"/>
              <a:ext cx="9170758" cy="2419301"/>
              <a:chOff x="667941" y="1957213"/>
              <a:chExt cx="9170758" cy="2419301"/>
            </a:xfrm>
          </p:grpSpPr>
          <p:sp>
            <p:nvSpPr>
              <p:cNvPr id="30" name="Rechteck 29"/>
              <p:cNvSpPr/>
              <p:nvPr/>
            </p:nvSpPr>
            <p:spPr>
              <a:xfrm>
                <a:off x="667941" y="1957213"/>
                <a:ext cx="9170758" cy="2419301"/>
              </a:xfrm>
              <a:prstGeom prst="rect">
                <a:avLst/>
              </a:prstGeom>
              <a:solidFill>
                <a:srgbClr val="E9E8F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4000" dirty="0">
                    <a:solidFill>
                      <a:schemeClr val="tx1"/>
                    </a:solidFill>
                  </a:rPr>
                  <a:t>  </a:t>
                </a:r>
              </a:p>
            </p:txBody>
          </p:sp>
          <p:sp>
            <p:nvSpPr>
              <p:cNvPr id="31" name="Textfeld 30"/>
              <p:cNvSpPr txBox="1"/>
              <p:nvPr/>
            </p:nvSpPr>
            <p:spPr>
              <a:xfrm>
                <a:off x="854631" y="2109170"/>
                <a:ext cx="8797378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Geert Hofstede and colleagues (2010):</a:t>
                </a:r>
              </a:p>
              <a:p>
                <a:pPr algn="ctr"/>
                <a:r>
                  <a:rPr lang="en-US" sz="2400" dirty="0"/>
                  <a:t>“collective programming of the mind”</a:t>
                </a:r>
              </a:p>
              <a:p>
                <a:pPr algn="ctr"/>
                <a:r>
                  <a:rPr lang="en-US" sz="2400" dirty="0"/>
                  <a:t>“software of the mind”</a:t>
                </a:r>
              </a:p>
              <a:p>
                <a:pPr algn="ctr"/>
                <a:endParaRPr lang="en-US" sz="1200" dirty="0"/>
              </a:p>
              <a:p>
                <a:r>
                  <a:rPr lang="en-US" sz="2400" dirty="0"/>
                  <a:t>We share the same (or similar) culture with the people we live and grow up with because we have learned it from them.</a:t>
                </a:r>
              </a:p>
            </p:txBody>
          </p:sp>
        </p:grpSp>
        <p:sp>
          <p:nvSpPr>
            <p:cNvPr id="34" name="Rechteck 33"/>
            <p:cNvSpPr/>
            <p:nvPr/>
          </p:nvSpPr>
          <p:spPr>
            <a:xfrm>
              <a:off x="1119436" y="2302013"/>
              <a:ext cx="751186" cy="2427378"/>
            </a:xfrm>
            <a:prstGeom prst="rect">
              <a:avLst/>
            </a:prstGeom>
            <a:solidFill>
              <a:srgbClr val="413A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2" name="Textfeld 1"/>
            <p:cNvSpPr txBox="1"/>
            <p:nvPr/>
          </p:nvSpPr>
          <p:spPr>
            <a:xfrm rot="16200000">
              <a:off x="528258" y="3240361"/>
              <a:ext cx="19335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>
                  <a:solidFill>
                    <a:schemeClr val="bg1"/>
                  </a:solidFill>
                </a:rPr>
                <a:t>DEFINITION</a:t>
              </a:r>
            </a:p>
          </p:txBody>
        </p:sp>
      </p:grpSp>
      <p:sp>
        <p:nvSpPr>
          <p:cNvPr id="35" name="Rechteck 3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413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50702" y="298052"/>
            <a:ext cx="37155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Culture - definition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1C553BF-273A-4509-BBFB-4B31C17A7D44}"/>
              </a:ext>
            </a:extLst>
          </p:cNvPr>
          <p:cNvSpPr txBox="1"/>
          <p:nvPr/>
        </p:nvSpPr>
        <p:spPr>
          <a:xfrm>
            <a:off x="375920" y="6634480"/>
            <a:ext cx="1314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pixabay.com</a:t>
            </a:r>
          </a:p>
        </p:txBody>
      </p:sp>
      <p:pic>
        <p:nvPicPr>
          <p:cNvPr id="4" name="Picture 2" descr="Free vector graphics of Boy">
            <a:extLst>
              <a:ext uri="{FF2B5EF4-FFF2-40B4-BE49-F238E27FC236}">
                <a16:creationId xmlns:a16="http://schemas.microsoft.com/office/drawing/2014/main" id="{C12D77ED-93EC-444B-91AD-63D21851B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115" y="4176514"/>
            <a:ext cx="5001769" cy="250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14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rgbClr val="E9E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413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150702" y="298052"/>
            <a:ext cx="1558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Culture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DDEAAD4-9D69-4554-89E2-7C54CB9DBF97}"/>
              </a:ext>
            </a:extLst>
          </p:cNvPr>
          <p:cNvSpPr/>
          <p:nvPr/>
        </p:nvSpPr>
        <p:spPr>
          <a:xfrm>
            <a:off x="1381525" y="1570767"/>
            <a:ext cx="80527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Three levels at which we form our values, attitudes, and beliefs [according to Hofstede and Hofstede (2006)]</a:t>
            </a:r>
            <a:endParaRPr lang="de-DE" sz="1200" b="1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F91319D-4E30-4BDE-A8E6-DFB209E648E4}"/>
              </a:ext>
            </a:extLst>
          </p:cNvPr>
          <p:cNvSpPr/>
          <p:nvPr/>
        </p:nvSpPr>
        <p:spPr>
          <a:xfrm>
            <a:off x="1381524" y="3263265"/>
            <a:ext cx="81465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Group-dependent “coloring” of our individual culture [according to </a:t>
            </a:r>
            <a:r>
              <a:rPr lang="en-US" sz="1400" dirty="0" err="1"/>
              <a:t>Browaeys</a:t>
            </a:r>
            <a:r>
              <a:rPr lang="en-US" sz="1400" dirty="0"/>
              <a:t> and Price (2019)]</a:t>
            </a:r>
            <a:endParaRPr lang="de-DE" sz="1050" b="1" dirty="0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17824FB5-DE01-42D8-8996-0A22704F5472}"/>
              </a:ext>
            </a:extLst>
          </p:cNvPr>
          <p:cNvSpPr/>
          <p:nvPr/>
        </p:nvSpPr>
        <p:spPr>
          <a:xfrm>
            <a:off x="948400" y="1546916"/>
            <a:ext cx="347870" cy="357808"/>
          </a:xfrm>
          <a:prstGeom prst="rightArrow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25BC69BD-2F2D-43BC-B8EC-C47F7811837F}"/>
              </a:ext>
            </a:extLst>
          </p:cNvPr>
          <p:cNvSpPr/>
          <p:nvPr/>
        </p:nvSpPr>
        <p:spPr>
          <a:xfrm>
            <a:off x="948400" y="3234728"/>
            <a:ext cx="347870" cy="357808"/>
          </a:xfrm>
          <a:prstGeom prst="rightArrow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D3688F8B-D656-4BF6-8378-FBB8EF82BF92}"/>
              </a:ext>
            </a:extLst>
          </p:cNvPr>
          <p:cNvSpPr/>
          <p:nvPr/>
        </p:nvSpPr>
        <p:spPr>
          <a:xfrm>
            <a:off x="1861047" y="2042244"/>
            <a:ext cx="144655" cy="148446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5F21BC4-3C46-49EB-AB85-D8E4C836A1BD}"/>
              </a:ext>
            </a:extLst>
          </p:cNvPr>
          <p:cNvSpPr/>
          <p:nvPr/>
        </p:nvSpPr>
        <p:spPr>
          <a:xfrm>
            <a:off x="1861047" y="2465685"/>
            <a:ext cx="144655" cy="148446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74567666-160D-4382-80B9-F32D557EEAB1}"/>
              </a:ext>
            </a:extLst>
          </p:cNvPr>
          <p:cNvSpPr/>
          <p:nvPr/>
        </p:nvSpPr>
        <p:spPr>
          <a:xfrm>
            <a:off x="1861047" y="3771658"/>
            <a:ext cx="144655" cy="148446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AB7930B-6641-4479-99E5-D1629F040E4E}"/>
              </a:ext>
            </a:extLst>
          </p:cNvPr>
          <p:cNvSpPr/>
          <p:nvPr/>
        </p:nvSpPr>
        <p:spPr>
          <a:xfrm>
            <a:off x="1861047" y="4195099"/>
            <a:ext cx="144655" cy="148446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42C47BE-6B47-41AD-86C7-69186294B57B}"/>
              </a:ext>
            </a:extLst>
          </p:cNvPr>
          <p:cNvSpPr/>
          <p:nvPr/>
        </p:nvSpPr>
        <p:spPr>
          <a:xfrm>
            <a:off x="2082565" y="1966205"/>
            <a:ext cx="44860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Biological foundation </a:t>
            </a:r>
            <a:r>
              <a:rPr lang="en-US" sz="1400" dirty="0">
                <a:sym typeface="Wingdings" panose="05000000000000000000" pitchFamily="2" charset="2"/>
              </a:rPr>
              <a:t> universally the same for all people</a:t>
            </a:r>
            <a:endParaRPr lang="de-DE" sz="1200" b="1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F7D7CEFC-BD37-413B-BFE7-08F51A142D43}"/>
              </a:ext>
            </a:extLst>
          </p:cNvPr>
          <p:cNvSpPr/>
          <p:nvPr/>
        </p:nvSpPr>
        <p:spPr>
          <a:xfrm>
            <a:off x="2079517" y="2392925"/>
            <a:ext cx="3387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Families and closer groups </a:t>
            </a:r>
            <a:r>
              <a:rPr lang="en-US" sz="1400" dirty="0">
                <a:sym typeface="Wingdings" panose="05000000000000000000" pitchFamily="2" charset="2"/>
              </a:rPr>
              <a:t> group-specific</a:t>
            </a:r>
            <a:endParaRPr lang="de-DE" sz="1200" b="1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5FEA6818-43D8-4097-BF58-4FB990D9C65A}"/>
              </a:ext>
            </a:extLst>
          </p:cNvPr>
          <p:cNvSpPr/>
          <p:nvPr/>
        </p:nvSpPr>
        <p:spPr>
          <a:xfrm>
            <a:off x="2082565" y="3682847"/>
            <a:ext cx="16288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Professional culture</a:t>
            </a:r>
            <a:endParaRPr lang="de-DE" sz="1200" b="1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88D7B8E-FDE7-49AB-9716-3A59979C87F3}"/>
              </a:ext>
            </a:extLst>
          </p:cNvPr>
          <p:cNvSpPr/>
          <p:nvPr/>
        </p:nvSpPr>
        <p:spPr>
          <a:xfrm>
            <a:off x="2079517" y="4109567"/>
            <a:ext cx="26813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Corporate / Organizational culture</a:t>
            </a:r>
            <a:endParaRPr lang="de-DE" sz="1200" b="1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7DD8A0CE-F4A3-46E3-953F-2702F22A2201}"/>
              </a:ext>
            </a:extLst>
          </p:cNvPr>
          <p:cNvSpPr/>
          <p:nvPr/>
        </p:nvSpPr>
        <p:spPr>
          <a:xfrm>
            <a:off x="1861047" y="2902093"/>
            <a:ext cx="144655" cy="148446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CFE66FEF-22F2-4FBE-84FB-7E8878622D7F}"/>
              </a:ext>
            </a:extLst>
          </p:cNvPr>
          <p:cNvSpPr/>
          <p:nvPr/>
        </p:nvSpPr>
        <p:spPr>
          <a:xfrm>
            <a:off x="2079517" y="2816561"/>
            <a:ext cx="30151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Individual experience </a:t>
            </a:r>
            <a:r>
              <a:rPr lang="en-US" sz="1400" dirty="0">
                <a:sym typeface="Wingdings" panose="05000000000000000000" pitchFamily="2" charset="2"/>
              </a:rPr>
              <a:t> personal level</a:t>
            </a:r>
            <a:endParaRPr lang="de-DE" sz="1200" b="1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46603A3F-28F9-4736-A407-F6FCAA7103D7}"/>
              </a:ext>
            </a:extLst>
          </p:cNvPr>
          <p:cNvSpPr/>
          <p:nvPr/>
        </p:nvSpPr>
        <p:spPr>
          <a:xfrm>
            <a:off x="1861047" y="4627261"/>
            <a:ext cx="144655" cy="148446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6B77EBA5-D36A-4073-95E6-38FAA0083751}"/>
              </a:ext>
            </a:extLst>
          </p:cNvPr>
          <p:cNvSpPr/>
          <p:nvPr/>
        </p:nvSpPr>
        <p:spPr>
          <a:xfrm>
            <a:off x="2079517" y="4541729"/>
            <a:ext cx="13620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National culture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173463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rgbClr val="E9E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7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413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150702" y="298052"/>
            <a:ext cx="7530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Multiculturalism – you and your groups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A6EE4D28-6D87-499F-A54D-85B5BD291780}"/>
              </a:ext>
            </a:extLst>
          </p:cNvPr>
          <p:cNvSpPr/>
          <p:nvPr/>
        </p:nvSpPr>
        <p:spPr>
          <a:xfrm>
            <a:off x="4954905" y="3082231"/>
            <a:ext cx="905256" cy="905256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9702DF8C-10BD-4A7B-85F6-2887A7F862FB}"/>
              </a:ext>
            </a:extLst>
          </p:cNvPr>
          <p:cNvSpPr/>
          <p:nvPr/>
        </p:nvSpPr>
        <p:spPr>
          <a:xfrm>
            <a:off x="4064889" y="2192215"/>
            <a:ext cx="798576" cy="798576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BED63ABA-6A0B-4423-9E38-C9CE953937CD}"/>
              </a:ext>
            </a:extLst>
          </p:cNvPr>
          <p:cNvSpPr/>
          <p:nvPr/>
        </p:nvSpPr>
        <p:spPr>
          <a:xfrm>
            <a:off x="6702933" y="3121486"/>
            <a:ext cx="798576" cy="798576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6DD1C2D1-7540-4E73-9990-DBE4B770D890}"/>
              </a:ext>
            </a:extLst>
          </p:cNvPr>
          <p:cNvSpPr/>
          <p:nvPr/>
        </p:nvSpPr>
        <p:spPr>
          <a:xfrm>
            <a:off x="6495669" y="4873049"/>
            <a:ext cx="798576" cy="798576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2E253D38-A297-49C1-946B-85583D732E81}"/>
              </a:ext>
            </a:extLst>
          </p:cNvPr>
          <p:cNvSpPr/>
          <p:nvPr/>
        </p:nvSpPr>
        <p:spPr>
          <a:xfrm>
            <a:off x="3867531" y="4473761"/>
            <a:ext cx="798576" cy="798576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D5EDFE99-39AE-4659-A41A-4471F9DDF0B6}"/>
              </a:ext>
            </a:extLst>
          </p:cNvPr>
          <p:cNvCxnSpPr>
            <a:cxnSpLocks/>
            <a:stCxn id="26" idx="5"/>
            <a:endCxn id="25" idx="1"/>
          </p:cNvCxnSpPr>
          <p:nvPr/>
        </p:nvCxnSpPr>
        <p:spPr>
          <a:xfrm>
            <a:off x="4746516" y="2873842"/>
            <a:ext cx="340961" cy="34096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ED2BF40D-04E1-4D09-9476-405F067E048F}"/>
              </a:ext>
            </a:extLst>
          </p:cNvPr>
          <p:cNvCxnSpPr>
            <a:cxnSpLocks/>
            <a:stCxn id="25" idx="3"/>
            <a:endCxn id="29" idx="7"/>
          </p:cNvCxnSpPr>
          <p:nvPr/>
        </p:nvCxnSpPr>
        <p:spPr>
          <a:xfrm flipH="1">
            <a:off x="4549158" y="3854915"/>
            <a:ext cx="538319" cy="73579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5647AE77-B1F1-4C42-ABE8-E2D9075A5D6D}"/>
              </a:ext>
            </a:extLst>
          </p:cNvPr>
          <p:cNvCxnSpPr>
            <a:cxnSpLocks/>
            <a:stCxn id="25" idx="5"/>
            <a:endCxn id="28" idx="1"/>
          </p:cNvCxnSpPr>
          <p:nvPr/>
        </p:nvCxnSpPr>
        <p:spPr>
          <a:xfrm>
            <a:off x="5727589" y="3854915"/>
            <a:ext cx="885029" cy="1135083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465B799F-BF6E-4082-A416-7E9709439012}"/>
              </a:ext>
            </a:extLst>
          </p:cNvPr>
          <p:cNvCxnSpPr>
            <a:cxnSpLocks/>
            <a:stCxn id="25" idx="6"/>
            <a:endCxn id="27" idx="2"/>
          </p:cNvCxnSpPr>
          <p:nvPr/>
        </p:nvCxnSpPr>
        <p:spPr>
          <a:xfrm flipV="1">
            <a:off x="5860161" y="3520774"/>
            <a:ext cx="842772" cy="1408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24">
            <a:extLst>
              <a:ext uri="{FF2B5EF4-FFF2-40B4-BE49-F238E27FC236}">
                <a16:creationId xmlns:a16="http://schemas.microsoft.com/office/drawing/2014/main" id="{7D0D8A55-612F-46AE-BC0D-88C3F82098D2}"/>
              </a:ext>
            </a:extLst>
          </p:cNvPr>
          <p:cNvSpPr txBox="1"/>
          <p:nvPr/>
        </p:nvSpPr>
        <p:spPr>
          <a:xfrm>
            <a:off x="4044666" y="2453003"/>
            <a:ext cx="8356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all </a:t>
            </a:r>
            <a:r>
              <a:rPr lang="de-DE" sz="1200" dirty="0" err="1"/>
              <a:t>women</a:t>
            </a:r>
            <a:endParaRPr lang="de-DE" sz="1200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03589856-8698-4A08-AD61-80F23EB84BBB}"/>
              </a:ext>
            </a:extLst>
          </p:cNvPr>
          <p:cNvSpPr/>
          <p:nvPr/>
        </p:nvSpPr>
        <p:spPr>
          <a:xfrm>
            <a:off x="5819396" y="2314708"/>
            <a:ext cx="798576" cy="798576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D19A9ADD-B1FC-46E4-B240-2270D4F8C267}"/>
              </a:ext>
            </a:extLst>
          </p:cNvPr>
          <p:cNvCxnSpPr>
            <a:cxnSpLocks/>
            <a:stCxn id="25" idx="7"/>
            <a:endCxn id="35" idx="3"/>
          </p:cNvCxnSpPr>
          <p:nvPr/>
        </p:nvCxnSpPr>
        <p:spPr>
          <a:xfrm flipV="1">
            <a:off x="5727589" y="2996335"/>
            <a:ext cx="208756" cy="21846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1">
            <a:extLst>
              <a:ext uri="{FF2B5EF4-FFF2-40B4-BE49-F238E27FC236}">
                <a16:creationId xmlns:a16="http://schemas.microsoft.com/office/drawing/2014/main" id="{3E9B7424-6388-4EDE-9158-A4907CECF0F2}"/>
              </a:ext>
            </a:extLst>
          </p:cNvPr>
          <p:cNvSpPr txBox="1"/>
          <p:nvPr/>
        </p:nvSpPr>
        <p:spPr>
          <a:xfrm>
            <a:off x="5822045" y="2576667"/>
            <a:ext cx="7895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 err="1"/>
              <a:t>my</a:t>
            </a:r>
            <a:r>
              <a:rPr lang="de-DE" sz="1200" dirty="0"/>
              <a:t> </a:t>
            </a:r>
            <a:r>
              <a:rPr lang="de-DE" sz="1200" dirty="0" err="1"/>
              <a:t>family</a:t>
            </a:r>
            <a:endParaRPr lang="de-DE" sz="1200" dirty="0"/>
          </a:p>
        </p:txBody>
      </p:sp>
      <p:sp>
        <p:nvSpPr>
          <p:cNvPr id="40" name="Textfeld 32">
            <a:extLst>
              <a:ext uri="{FF2B5EF4-FFF2-40B4-BE49-F238E27FC236}">
                <a16:creationId xmlns:a16="http://schemas.microsoft.com/office/drawing/2014/main" id="{B25AFD49-9B3A-41EB-B2D8-1F8F2AEBAD31}"/>
              </a:ext>
            </a:extLst>
          </p:cNvPr>
          <p:cNvSpPr txBox="1"/>
          <p:nvPr/>
        </p:nvSpPr>
        <p:spPr>
          <a:xfrm>
            <a:off x="6702933" y="3260523"/>
            <a:ext cx="791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dirty="0" err="1"/>
              <a:t>my</a:t>
            </a:r>
            <a:endParaRPr lang="de-DE" sz="1200" dirty="0"/>
          </a:p>
          <a:p>
            <a:pPr algn="ctr"/>
            <a:r>
              <a:rPr lang="de-DE" sz="1200" dirty="0" err="1"/>
              <a:t>university</a:t>
            </a:r>
            <a:endParaRPr lang="de-DE" sz="1200" dirty="0"/>
          </a:p>
        </p:txBody>
      </p:sp>
      <p:sp>
        <p:nvSpPr>
          <p:cNvPr id="41" name="Textfeld 33">
            <a:extLst>
              <a:ext uri="{FF2B5EF4-FFF2-40B4-BE49-F238E27FC236}">
                <a16:creationId xmlns:a16="http://schemas.microsoft.com/office/drawing/2014/main" id="{8992DE1F-06CF-4A0C-B2C3-71893D10E500}"/>
              </a:ext>
            </a:extLst>
          </p:cNvPr>
          <p:cNvSpPr txBox="1"/>
          <p:nvPr/>
        </p:nvSpPr>
        <p:spPr>
          <a:xfrm>
            <a:off x="6599343" y="5057637"/>
            <a:ext cx="59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dirty="0" err="1"/>
              <a:t>dance</a:t>
            </a:r>
            <a:r>
              <a:rPr lang="de-DE" sz="1200" dirty="0"/>
              <a:t> </a:t>
            </a:r>
            <a:br>
              <a:rPr lang="de-DE" sz="1200" dirty="0"/>
            </a:br>
            <a:r>
              <a:rPr lang="de-DE" sz="1200" dirty="0" err="1"/>
              <a:t>club</a:t>
            </a:r>
            <a:endParaRPr lang="de-DE" sz="1200" dirty="0"/>
          </a:p>
        </p:txBody>
      </p:sp>
      <p:sp>
        <p:nvSpPr>
          <p:cNvPr id="42" name="Textfeld 34">
            <a:extLst>
              <a:ext uri="{FF2B5EF4-FFF2-40B4-BE49-F238E27FC236}">
                <a16:creationId xmlns:a16="http://schemas.microsoft.com/office/drawing/2014/main" id="{66D99A43-DA2A-458B-A1AC-2CFB321F0FF2}"/>
              </a:ext>
            </a:extLst>
          </p:cNvPr>
          <p:cNvSpPr txBox="1"/>
          <p:nvPr/>
        </p:nvSpPr>
        <p:spPr>
          <a:xfrm>
            <a:off x="5043939" y="3337914"/>
            <a:ext cx="7271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 err="1"/>
              <a:t>myself</a:t>
            </a:r>
            <a:endParaRPr lang="de-DE" sz="1600" dirty="0"/>
          </a:p>
        </p:txBody>
      </p:sp>
      <p:sp>
        <p:nvSpPr>
          <p:cNvPr id="43" name="Textfeld 35">
            <a:extLst>
              <a:ext uri="{FF2B5EF4-FFF2-40B4-BE49-F238E27FC236}">
                <a16:creationId xmlns:a16="http://schemas.microsoft.com/office/drawing/2014/main" id="{733C8679-4FBA-41E3-B1A5-760C7904765E}"/>
              </a:ext>
            </a:extLst>
          </p:cNvPr>
          <p:cNvSpPr txBox="1"/>
          <p:nvPr/>
        </p:nvSpPr>
        <p:spPr>
          <a:xfrm>
            <a:off x="3975819" y="4642216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dirty="0" err="1"/>
              <a:t>sports</a:t>
            </a:r>
            <a:endParaRPr lang="de-DE" sz="1200" dirty="0"/>
          </a:p>
          <a:p>
            <a:pPr algn="ctr"/>
            <a:r>
              <a:rPr lang="de-DE" sz="1200" dirty="0" err="1"/>
              <a:t>club</a:t>
            </a:r>
            <a:endParaRPr lang="de-DE" sz="1200" dirty="0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B2761250-D6D4-4802-9BF8-E7DB4985923C}"/>
              </a:ext>
            </a:extLst>
          </p:cNvPr>
          <p:cNvSpPr txBox="1"/>
          <p:nvPr/>
        </p:nvSpPr>
        <p:spPr>
          <a:xfrm>
            <a:off x="375920" y="6634480"/>
            <a:ext cx="1314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pixabay.com</a:t>
            </a:r>
          </a:p>
        </p:txBody>
      </p:sp>
      <p:pic>
        <p:nvPicPr>
          <p:cNvPr id="3074" name="Picture 2" descr="Free photos of Women">
            <a:extLst>
              <a:ext uri="{FF2B5EF4-FFF2-40B4-BE49-F238E27FC236}">
                <a16:creationId xmlns:a16="http://schemas.microsoft.com/office/drawing/2014/main" id="{7E0D3CFB-3A44-4BA4-840D-F74D4B43F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226" y="1669106"/>
            <a:ext cx="1974753" cy="132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photos of Family">
            <a:extLst>
              <a:ext uri="{FF2B5EF4-FFF2-40B4-BE49-F238E27FC236}">
                <a16:creationId xmlns:a16="http://schemas.microsoft.com/office/drawing/2014/main" id="{D7C8FBE7-8CCA-4DD4-941C-785B40FF6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659" y="1250110"/>
            <a:ext cx="2075389" cy="150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ree photos of Library">
            <a:extLst>
              <a:ext uri="{FF2B5EF4-FFF2-40B4-BE49-F238E27FC236}">
                <a16:creationId xmlns:a16="http://schemas.microsoft.com/office/drawing/2014/main" id="{2EA5C28A-A86F-433C-B01B-66F917368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225" y="3113284"/>
            <a:ext cx="2252018" cy="150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ree photos of Dancers">
            <a:extLst>
              <a:ext uri="{FF2B5EF4-FFF2-40B4-BE49-F238E27FC236}">
                <a16:creationId xmlns:a16="http://schemas.microsoft.com/office/drawing/2014/main" id="{22FA90F1-BD6C-4298-8583-832F53EA2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274" y="5116674"/>
            <a:ext cx="2033319" cy="144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Free photos of Cycling">
            <a:extLst>
              <a:ext uri="{FF2B5EF4-FFF2-40B4-BE49-F238E27FC236}">
                <a16:creationId xmlns:a16="http://schemas.microsoft.com/office/drawing/2014/main" id="{41702B18-21A4-48D1-99C5-56ED04096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851" y="4323128"/>
            <a:ext cx="2203526" cy="146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671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rgbClr val="E9E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8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413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150702" y="298052"/>
            <a:ext cx="91435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Stereotyping: root for discrimination and racism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B3BB644-9B28-40F2-9223-61FDAFB5109D}"/>
              </a:ext>
            </a:extLst>
          </p:cNvPr>
          <p:cNvSpPr/>
          <p:nvPr/>
        </p:nvSpPr>
        <p:spPr>
          <a:xfrm>
            <a:off x="1381525" y="1570767"/>
            <a:ext cx="42845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Difficulties with culture, cultural values, and stereotypes</a:t>
            </a:r>
            <a:endParaRPr lang="de-DE" sz="1200" b="1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514D3DF-EEDD-4A73-92D6-95244FFB765E}"/>
              </a:ext>
            </a:extLst>
          </p:cNvPr>
          <p:cNvSpPr/>
          <p:nvPr/>
        </p:nvSpPr>
        <p:spPr>
          <a:xfrm>
            <a:off x="1381524" y="3263265"/>
            <a:ext cx="95455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Stereotypes depending on social status and felt competition between groups [according to Fiske et al. (2002); Fiske (2018)]</a:t>
            </a:r>
            <a:endParaRPr lang="de-DE" sz="1050" b="1" dirty="0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9987DE3A-AB9E-455E-A1A0-A271684EE383}"/>
              </a:ext>
            </a:extLst>
          </p:cNvPr>
          <p:cNvSpPr/>
          <p:nvPr/>
        </p:nvSpPr>
        <p:spPr>
          <a:xfrm>
            <a:off x="948400" y="1546916"/>
            <a:ext cx="347870" cy="357808"/>
          </a:xfrm>
          <a:prstGeom prst="rightArrow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F54B5BCC-4E59-4BB4-9C8C-6F570E8309AA}"/>
              </a:ext>
            </a:extLst>
          </p:cNvPr>
          <p:cNvSpPr/>
          <p:nvPr/>
        </p:nvSpPr>
        <p:spPr>
          <a:xfrm>
            <a:off x="948400" y="3234728"/>
            <a:ext cx="347870" cy="357808"/>
          </a:xfrm>
          <a:prstGeom prst="rightArrow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5130254-D287-4B89-A10E-27B382187483}"/>
              </a:ext>
            </a:extLst>
          </p:cNvPr>
          <p:cNvSpPr/>
          <p:nvPr/>
        </p:nvSpPr>
        <p:spPr>
          <a:xfrm>
            <a:off x="1861047" y="2042244"/>
            <a:ext cx="144655" cy="148446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99687DA-C944-4006-96D0-647C55AFD12D}"/>
              </a:ext>
            </a:extLst>
          </p:cNvPr>
          <p:cNvSpPr/>
          <p:nvPr/>
        </p:nvSpPr>
        <p:spPr>
          <a:xfrm>
            <a:off x="1861047" y="2465685"/>
            <a:ext cx="144655" cy="148446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C38682E-9963-4BCB-BAD5-A638A9236764}"/>
              </a:ext>
            </a:extLst>
          </p:cNvPr>
          <p:cNvSpPr/>
          <p:nvPr/>
        </p:nvSpPr>
        <p:spPr>
          <a:xfrm>
            <a:off x="1861047" y="3771658"/>
            <a:ext cx="144655" cy="148446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E162723-3B24-4BC4-87B5-99CC44103FD8}"/>
              </a:ext>
            </a:extLst>
          </p:cNvPr>
          <p:cNvSpPr/>
          <p:nvPr/>
        </p:nvSpPr>
        <p:spPr>
          <a:xfrm>
            <a:off x="1861047" y="4195099"/>
            <a:ext cx="144655" cy="148446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A9E72F3-37F7-4A05-A884-B65A175B17BA}"/>
              </a:ext>
            </a:extLst>
          </p:cNvPr>
          <p:cNvSpPr/>
          <p:nvPr/>
        </p:nvSpPr>
        <p:spPr>
          <a:xfrm>
            <a:off x="2082565" y="1966205"/>
            <a:ext cx="23393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When differences are denied.</a:t>
            </a:r>
            <a:endParaRPr lang="de-DE" sz="1200" b="1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99FDB4E-CF1E-4C72-B7A2-902C8DBC5BBE}"/>
              </a:ext>
            </a:extLst>
          </p:cNvPr>
          <p:cNvSpPr/>
          <p:nvPr/>
        </p:nvSpPr>
        <p:spPr>
          <a:xfrm>
            <a:off x="2079517" y="2392925"/>
            <a:ext cx="71653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When stereotypical ideas are thoughtlessly transferred to all people of the corresponding group.</a:t>
            </a:r>
            <a:endParaRPr lang="de-DE" sz="1200" b="1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6B6FD9D-BAEA-489E-8494-1B796A3C4760}"/>
              </a:ext>
            </a:extLst>
          </p:cNvPr>
          <p:cNvSpPr/>
          <p:nvPr/>
        </p:nvSpPr>
        <p:spPr>
          <a:xfrm>
            <a:off x="2082565" y="3682847"/>
            <a:ext cx="19803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Paternalistic stereotypes</a:t>
            </a:r>
            <a:endParaRPr lang="de-DE" sz="1200" b="1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CB2ABE9-71C6-4C8C-B199-8230DEE7CE6D}"/>
              </a:ext>
            </a:extLst>
          </p:cNvPr>
          <p:cNvSpPr/>
          <p:nvPr/>
        </p:nvSpPr>
        <p:spPr>
          <a:xfrm>
            <a:off x="2079517" y="4109567"/>
            <a:ext cx="17509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Admiring stereotypes</a:t>
            </a:r>
            <a:endParaRPr lang="de-DE" sz="1200" b="1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56D7DBE9-B3BD-4E8A-973D-F00A52A640E0}"/>
              </a:ext>
            </a:extLst>
          </p:cNvPr>
          <p:cNvSpPr/>
          <p:nvPr/>
        </p:nvSpPr>
        <p:spPr>
          <a:xfrm>
            <a:off x="1861047" y="2902093"/>
            <a:ext cx="144655" cy="148446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175ABD7-F039-4987-A7F3-7163C427A80C}"/>
              </a:ext>
            </a:extLst>
          </p:cNvPr>
          <p:cNvSpPr/>
          <p:nvPr/>
        </p:nvSpPr>
        <p:spPr>
          <a:xfrm>
            <a:off x="2079517" y="2816561"/>
            <a:ext cx="50934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When stereotypes are charged with negative evaluation (prejudice).</a:t>
            </a:r>
            <a:endParaRPr lang="de-DE" sz="1200" b="1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EE4D833-E8BB-46B0-97E1-D717D5572AC7}"/>
              </a:ext>
            </a:extLst>
          </p:cNvPr>
          <p:cNvSpPr/>
          <p:nvPr/>
        </p:nvSpPr>
        <p:spPr>
          <a:xfrm>
            <a:off x="1861047" y="4627261"/>
            <a:ext cx="144655" cy="148446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46106ED4-0A19-4A42-826B-F295AB2DA78F}"/>
              </a:ext>
            </a:extLst>
          </p:cNvPr>
          <p:cNvSpPr/>
          <p:nvPr/>
        </p:nvSpPr>
        <p:spPr>
          <a:xfrm>
            <a:off x="2079517" y="4541729"/>
            <a:ext cx="18140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Disdainful stereotypes</a:t>
            </a:r>
            <a:endParaRPr lang="de-DE" sz="1200" b="1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1A44E2A7-AAC7-4014-B8C4-03BE9DB97970}"/>
              </a:ext>
            </a:extLst>
          </p:cNvPr>
          <p:cNvSpPr/>
          <p:nvPr/>
        </p:nvSpPr>
        <p:spPr>
          <a:xfrm>
            <a:off x="1861047" y="5039883"/>
            <a:ext cx="144655" cy="148446"/>
          </a:xfrm>
          <a:prstGeom prst="ellipse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FBE8E1B6-06F5-48D9-A92D-B9A422E27E9E}"/>
              </a:ext>
            </a:extLst>
          </p:cNvPr>
          <p:cNvSpPr/>
          <p:nvPr/>
        </p:nvSpPr>
        <p:spPr>
          <a:xfrm>
            <a:off x="2079517" y="4954351"/>
            <a:ext cx="16469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Envious stereotypes</a:t>
            </a:r>
            <a:endParaRPr lang="de-DE" sz="1200" b="1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7EACEEB-3104-4803-8385-9C6E4A40AE8C}"/>
              </a:ext>
            </a:extLst>
          </p:cNvPr>
          <p:cNvSpPr txBox="1"/>
          <p:nvPr/>
        </p:nvSpPr>
        <p:spPr>
          <a:xfrm>
            <a:off x="375920" y="6634480"/>
            <a:ext cx="14093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source: unsplash.com</a:t>
            </a:r>
          </a:p>
        </p:txBody>
      </p:sp>
      <p:pic>
        <p:nvPicPr>
          <p:cNvPr id="5122" name="Picture 2" descr="Blm, Black Lives Matter, Protest, Police">
            <a:extLst>
              <a:ext uri="{FF2B5EF4-FFF2-40B4-BE49-F238E27FC236}">
                <a16:creationId xmlns:a16="http://schemas.microsoft.com/office/drawing/2014/main" id="{07676A8F-2590-444F-A8F8-596985424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275" y="3864853"/>
            <a:ext cx="4154441" cy="276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444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rgbClr val="E9E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9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413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150702" y="298052"/>
            <a:ext cx="98166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Possible solutions for dealing with the automatisms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F340BA0-D2CE-44E6-B61E-A3B161450AAF}"/>
              </a:ext>
            </a:extLst>
          </p:cNvPr>
          <p:cNvSpPr/>
          <p:nvPr/>
        </p:nvSpPr>
        <p:spPr>
          <a:xfrm>
            <a:off x="2734837" y="4085367"/>
            <a:ext cx="45421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spending as much time as possible in diverse environments,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F5C6A46-6E97-4C5F-87B0-D477CC199A83}"/>
              </a:ext>
            </a:extLst>
          </p:cNvPr>
          <p:cNvSpPr/>
          <p:nvPr/>
        </p:nvSpPr>
        <p:spPr>
          <a:xfrm>
            <a:off x="2734837" y="4621192"/>
            <a:ext cx="46352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recognizing and interrupting the automatisms,</a:t>
            </a:r>
            <a:endParaRPr lang="de-DE" sz="1200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289F7D0-C4A7-462F-AA28-DEE8A27DC8A0}"/>
              </a:ext>
            </a:extLst>
          </p:cNvPr>
          <p:cNvSpPr/>
          <p:nvPr/>
        </p:nvSpPr>
        <p:spPr>
          <a:xfrm>
            <a:off x="2734837" y="5157017"/>
            <a:ext cx="45421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practicing and automatizing new patterns of action, and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B196AC2-93DE-4A41-993F-E53CFE1318E6}"/>
              </a:ext>
            </a:extLst>
          </p:cNvPr>
          <p:cNvSpPr/>
          <p:nvPr/>
        </p:nvSpPr>
        <p:spPr>
          <a:xfrm>
            <a:off x="2734837" y="5713857"/>
            <a:ext cx="46352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developing social, emotional, and intercultural competence.</a:t>
            </a:r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F5497ED8-2472-4816-A8C1-A422795266F2}"/>
              </a:ext>
            </a:extLst>
          </p:cNvPr>
          <p:cNvSpPr/>
          <p:nvPr/>
        </p:nvSpPr>
        <p:spPr>
          <a:xfrm>
            <a:off x="2301712" y="4061516"/>
            <a:ext cx="347870" cy="357808"/>
          </a:xfrm>
          <a:prstGeom prst="rightArrow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CB5F5B0F-A1B1-45D7-965B-7E0781881DEC}"/>
              </a:ext>
            </a:extLst>
          </p:cNvPr>
          <p:cNvSpPr/>
          <p:nvPr/>
        </p:nvSpPr>
        <p:spPr>
          <a:xfrm>
            <a:off x="2311651" y="4602856"/>
            <a:ext cx="347870" cy="357808"/>
          </a:xfrm>
          <a:prstGeom prst="rightArrow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87C47D09-216B-4023-A15D-D1275994C33D}"/>
              </a:ext>
            </a:extLst>
          </p:cNvPr>
          <p:cNvSpPr/>
          <p:nvPr/>
        </p:nvSpPr>
        <p:spPr>
          <a:xfrm>
            <a:off x="2301712" y="5134944"/>
            <a:ext cx="347870" cy="357808"/>
          </a:xfrm>
          <a:prstGeom prst="rightArrow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D37F3D0C-BBF1-4D6C-95D4-DF6CD675242F}"/>
              </a:ext>
            </a:extLst>
          </p:cNvPr>
          <p:cNvSpPr/>
          <p:nvPr/>
        </p:nvSpPr>
        <p:spPr>
          <a:xfrm>
            <a:off x="2301712" y="5685320"/>
            <a:ext cx="347870" cy="357808"/>
          </a:xfrm>
          <a:prstGeom prst="rightArrow">
            <a:avLst/>
          </a:prstGeom>
          <a:solidFill>
            <a:srgbClr val="B9B5D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5C6A7C5C-A33D-4466-9162-6022CFF3D0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8" r="4709"/>
          <a:stretch/>
        </p:blipFill>
        <p:spPr>
          <a:xfrm>
            <a:off x="857890" y="1415615"/>
            <a:ext cx="6419088" cy="1921245"/>
          </a:xfrm>
          <a:prstGeom prst="rect">
            <a:avLst/>
          </a:prstGeom>
        </p:spPr>
      </p:pic>
      <p:sp>
        <p:nvSpPr>
          <p:cNvPr id="2" name="Pfeil: nach unten 1">
            <a:extLst>
              <a:ext uri="{FF2B5EF4-FFF2-40B4-BE49-F238E27FC236}">
                <a16:creationId xmlns:a16="http://schemas.microsoft.com/office/drawing/2014/main" id="{344EE05B-4554-4F90-97E3-5916191EFF99}"/>
              </a:ext>
            </a:extLst>
          </p:cNvPr>
          <p:cNvSpPr/>
          <p:nvPr/>
        </p:nvSpPr>
        <p:spPr>
          <a:xfrm>
            <a:off x="9193251" y="3278124"/>
            <a:ext cx="301752" cy="886968"/>
          </a:xfrm>
          <a:prstGeom prst="downArrow">
            <a:avLst/>
          </a:prstGeom>
          <a:solidFill>
            <a:srgbClr val="413A7D"/>
          </a:solidFill>
          <a:ln>
            <a:solidFill>
              <a:srgbClr val="413A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DFBBE592-68CD-4780-9F28-67F993246137}"/>
              </a:ext>
            </a:extLst>
          </p:cNvPr>
          <p:cNvSpPr txBox="1"/>
          <p:nvPr/>
        </p:nvSpPr>
        <p:spPr>
          <a:xfrm>
            <a:off x="375920" y="6634480"/>
            <a:ext cx="1314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pixabay.com</a:t>
            </a:r>
          </a:p>
        </p:txBody>
      </p:sp>
      <p:pic>
        <p:nvPicPr>
          <p:cNvPr id="4098" name="Picture 2" descr="Free vector graphics of Microscopy">
            <a:extLst>
              <a:ext uri="{FF2B5EF4-FFF2-40B4-BE49-F238E27FC236}">
                <a16:creationId xmlns:a16="http://schemas.microsoft.com/office/drawing/2014/main" id="{A6B0BA1F-A0C3-43D1-8D27-B4570215B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244" y="4227501"/>
            <a:ext cx="2062768" cy="252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dn.pixabay.com/photo/2017/01/31/20/58/begin-2027218__340.png">
            <a:extLst>
              <a:ext uri="{FF2B5EF4-FFF2-40B4-BE49-F238E27FC236}">
                <a16:creationId xmlns:a16="http://schemas.microsoft.com/office/drawing/2014/main" id="{7763B171-8046-4715-9BA7-AC1D9BB58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906" y="1256430"/>
            <a:ext cx="2742717" cy="188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470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1005</Words>
  <Application>Microsoft Office PowerPoint</Application>
  <PresentationFormat>Breitbild</PresentationFormat>
  <Paragraphs>120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Calibri Light</vt:lpstr>
      <vt:lpstr>Wingdings</vt:lpstr>
      <vt:lpstr>Gill Sans MT</vt:lpstr>
      <vt:lpstr>Bradley Hand ITC</vt:lpstr>
      <vt:lpstr>Calibri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FH Kärnten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Sternad Dietmar</dc:creator>
  <cp:lastModifiedBy>Susann Kowalski</cp:lastModifiedBy>
  <cp:revision>243</cp:revision>
  <cp:lastPrinted>2023-04-14T16:20:12Z</cp:lastPrinted>
  <dcterms:created xsi:type="dcterms:W3CDTF">2018-05-14T09:22:51Z</dcterms:created>
  <dcterms:modified xsi:type="dcterms:W3CDTF">2023-04-28T10:02:10Z</dcterms:modified>
</cp:coreProperties>
</file>