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360" r:id="rId2"/>
    <p:sldId id="361" r:id="rId3"/>
    <p:sldId id="259" r:id="rId4"/>
    <p:sldId id="381" r:id="rId5"/>
    <p:sldId id="369" r:id="rId6"/>
    <p:sldId id="386" r:id="rId7"/>
    <p:sldId id="378" r:id="rId8"/>
    <p:sldId id="383" r:id="rId9"/>
    <p:sldId id="384" r:id="rId10"/>
    <p:sldId id="380" r:id="rId11"/>
    <p:sldId id="385" r:id="rId12"/>
    <p:sldId id="359" r:id="rId13"/>
    <p:sldId id="366" r:id="rId14"/>
    <p:sldId id="387" r:id="rId15"/>
  </p:sldIdLst>
  <p:sldSz cx="12192000" cy="6858000"/>
  <p:notesSz cx="6858000" cy="9144000"/>
  <p:embeddedFontLst>
    <p:embeddedFont>
      <p:font typeface="Bradley Hand ITC" panose="03070402050302030203" pitchFamily="66" charset="0"/>
      <p:regular r:id="rId16"/>
    </p:embeddedFon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Gill Sans MT" panose="020B0502020104020203" pitchFamily="34" charset="0"/>
      <p:regular r:id="rId23"/>
      <p:bold r:id="rId24"/>
      <p:italic r:id="rId25"/>
      <p:boldItalic r:id="rId26"/>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8F4"/>
    <a:srgbClr val="413A7D"/>
    <a:srgbClr val="E2DCEE"/>
    <a:srgbClr val="1C78AB"/>
    <a:srgbClr val="DAE2F0"/>
    <a:srgbClr val="741977"/>
    <a:srgbClr val="6C0000"/>
    <a:srgbClr val="F9E5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4" autoAdjust="0"/>
    <p:restoredTop sz="94660"/>
  </p:normalViewPr>
  <p:slideViewPr>
    <p:cSldViewPr snapToGrid="0">
      <p:cViewPr varScale="1">
        <p:scale>
          <a:sx n="105" d="100"/>
          <a:sy n="105" d="100"/>
        </p:scale>
        <p:origin x="57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7FBB08F1-E639-4D39-AC40-1BA0D7F8314F}" type="datetimeFigureOut">
              <a:rPr lang="de-DE" smtClean="0"/>
              <a:t>28.04.2023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7D37888-2774-48C6-A0FE-3771F8D1C7F9}" type="slidenum">
              <a:rPr lang="de-DE" smtClean="0"/>
              <a:t>‹Nr.›</a:t>
            </a:fld>
            <a:endParaRPr lang="de-DE"/>
          </a:p>
        </p:txBody>
      </p:sp>
    </p:spTree>
    <p:extLst>
      <p:ext uri="{BB962C8B-B14F-4D97-AF65-F5344CB8AC3E}">
        <p14:creationId xmlns:p14="http://schemas.microsoft.com/office/powerpoint/2010/main" val="2113685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FBB08F1-E639-4D39-AC40-1BA0D7F8314F}" type="datetimeFigureOut">
              <a:rPr lang="de-DE" smtClean="0"/>
              <a:t>28.04.2023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7D37888-2774-48C6-A0FE-3771F8D1C7F9}" type="slidenum">
              <a:rPr lang="de-DE" smtClean="0"/>
              <a:t>‹Nr.›</a:t>
            </a:fld>
            <a:endParaRPr lang="de-DE"/>
          </a:p>
        </p:txBody>
      </p:sp>
    </p:spTree>
    <p:extLst>
      <p:ext uri="{BB962C8B-B14F-4D97-AF65-F5344CB8AC3E}">
        <p14:creationId xmlns:p14="http://schemas.microsoft.com/office/powerpoint/2010/main" val="1663433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FBB08F1-E639-4D39-AC40-1BA0D7F8314F}" type="datetimeFigureOut">
              <a:rPr lang="de-DE" smtClean="0"/>
              <a:t>28.04.2023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7D37888-2774-48C6-A0FE-3771F8D1C7F9}" type="slidenum">
              <a:rPr lang="de-DE" smtClean="0"/>
              <a:t>‹Nr.›</a:t>
            </a:fld>
            <a:endParaRPr lang="de-DE"/>
          </a:p>
        </p:txBody>
      </p:sp>
    </p:spTree>
    <p:extLst>
      <p:ext uri="{BB962C8B-B14F-4D97-AF65-F5344CB8AC3E}">
        <p14:creationId xmlns:p14="http://schemas.microsoft.com/office/powerpoint/2010/main" val="2782680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7FBB08F1-E639-4D39-AC40-1BA0D7F8314F}" type="datetimeFigureOut">
              <a:rPr lang="de-DE" smtClean="0"/>
              <a:t>28.04.2023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7D37888-2774-48C6-A0FE-3771F8D1C7F9}" type="slidenum">
              <a:rPr lang="de-DE" smtClean="0"/>
              <a:t>‹Nr.›</a:t>
            </a:fld>
            <a:endParaRPr lang="de-DE"/>
          </a:p>
        </p:txBody>
      </p:sp>
    </p:spTree>
    <p:extLst>
      <p:ext uri="{BB962C8B-B14F-4D97-AF65-F5344CB8AC3E}">
        <p14:creationId xmlns:p14="http://schemas.microsoft.com/office/powerpoint/2010/main" val="623084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7FBB08F1-E639-4D39-AC40-1BA0D7F8314F}" type="datetimeFigureOut">
              <a:rPr lang="de-DE" smtClean="0"/>
              <a:t>28.04.2023</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7D37888-2774-48C6-A0FE-3771F8D1C7F9}" type="slidenum">
              <a:rPr lang="de-DE" smtClean="0"/>
              <a:t>‹Nr.›</a:t>
            </a:fld>
            <a:endParaRPr lang="de-DE"/>
          </a:p>
        </p:txBody>
      </p:sp>
    </p:spTree>
    <p:extLst>
      <p:ext uri="{BB962C8B-B14F-4D97-AF65-F5344CB8AC3E}">
        <p14:creationId xmlns:p14="http://schemas.microsoft.com/office/powerpoint/2010/main" val="358855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7FBB08F1-E639-4D39-AC40-1BA0D7F8314F}" type="datetimeFigureOut">
              <a:rPr lang="de-DE" smtClean="0"/>
              <a:t>28.04.2023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7D37888-2774-48C6-A0FE-3771F8D1C7F9}" type="slidenum">
              <a:rPr lang="de-DE" smtClean="0"/>
              <a:t>‹Nr.›</a:t>
            </a:fld>
            <a:endParaRPr lang="de-DE"/>
          </a:p>
        </p:txBody>
      </p:sp>
    </p:spTree>
    <p:extLst>
      <p:ext uri="{BB962C8B-B14F-4D97-AF65-F5344CB8AC3E}">
        <p14:creationId xmlns:p14="http://schemas.microsoft.com/office/powerpoint/2010/main" val="1340848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7FBB08F1-E639-4D39-AC40-1BA0D7F8314F}" type="datetimeFigureOut">
              <a:rPr lang="de-DE" smtClean="0"/>
              <a:t>28.04.2023</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7D37888-2774-48C6-A0FE-3771F8D1C7F9}" type="slidenum">
              <a:rPr lang="de-DE" smtClean="0"/>
              <a:t>‹Nr.›</a:t>
            </a:fld>
            <a:endParaRPr lang="de-DE"/>
          </a:p>
        </p:txBody>
      </p:sp>
    </p:spTree>
    <p:extLst>
      <p:ext uri="{BB962C8B-B14F-4D97-AF65-F5344CB8AC3E}">
        <p14:creationId xmlns:p14="http://schemas.microsoft.com/office/powerpoint/2010/main" val="1909668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7FBB08F1-E639-4D39-AC40-1BA0D7F8314F}" type="datetimeFigureOut">
              <a:rPr lang="de-DE" smtClean="0"/>
              <a:t>28.04.2023</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7D37888-2774-48C6-A0FE-3771F8D1C7F9}" type="slidenum">
              <a:rPr lang="de-DE" smtClean="0"/>
              <a:t>‹Nr.›</a:t>
            </a:fld>
            <a:endParaRPr lang="de-DE"/>
          </a:p>
        </p:txBody>
      </p:sp>
    </p:spTree>
    <p:extLst>
      <p:ext uri="{BB962C8B-B14F-4D97-AF65-F5344CB8AC3E}">
        <p14:creationId xmlns:p14="http://schemas.microsoft.com/office/powerpoint/2010/main" val="2895174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7FBB08F1-E639-4D39-AC40-1BA0D7F8314F}" type="datetimeFigureOut">
              <a:rPr lang="de-DE" smtClean="0"/>
              <a:t>28.04.2023</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7D37888-2774-48C6-A0FE-3771F8D1C7F9}" type="slidenum">
              <a:rPr lang="de-DE" smtClean="0"/>
              <a:t>‹Nr.›</a:t>
            </a:fld>
            <a:endParaRPr lang="de-DE"/>
          </a:p>
        </p:txBody>
      </p:sp>
    </p:spTree>
    <p:extLst>
      <p:ext uri="{BB962C8B-B14F-4D97-AF65-F5344CB8AC3E}">
        <p14:creationId xmlns:p14="http://schemas.microsoft.com/office/powerpoint/2010/main" val="3061284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7FBB08F1-E639-4D39-AC40-1BA0D7F8314F}" type="datetimeFigureOut">
              <a:rPr lang="de-DE" smtClean="0"/>
              <a:t>28.04.2023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7D37888-2774-48C6-A0FE-3771F8D1C7F9}" type="slidenum">
              <a:rPr lang="de-DE" smtClean="0"/>
              <a:t>‹Nr.›</a:t>
            </a:fld>
            <a:endParaRPr lang="de-DE"/>
          </a:p>
        </p:txBody>
      </p:sp>
    </p:spTree>
    <p:extLst>
      <p:ext uri="{BB962C8B-B14F-4D97-AF65-F5344CB8AC3E}">
        <p14:creationId xmlns:p14="http://schemas.microsoft.com/office/powerpoint/2010/main" val="1742743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7FBB08F1-E639-4D39-AC40-1BA0D7F8314F}" type="datetimeFigureOut">
              <a:rPr lang="de-DE" smtClean="0"/>
              <a:t>28.04.2023</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7D37888-2774-48C6-A0FE-3771F8D1C7F9}" type="slidenum">
              <a:rPr lang="de-DE" smtClean="0"/>
              <a:t>‹Nr.›</a:t>
            </a:fld>
            <a:endParaRPr lang="de-DE"/>
          </a:p>
        </p:txBody>
      </p:sp>
    </p:spTree>
    <p:extLst>
      <p:ext uri="{BB962C8B-B14F-4D97-AF65-F5344CB8AC3E}">
        <p14:creationId xmlns:p14="http://schemas.microsoft.com/office/powerpoint/2010/main" val="3425754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B08F1-E639-4D39-AC40-1BA0D7F8314F}" type="datetimeFigureOut">
              <a:rPr lang="de-DE" smtClean="0"/>
              <a:t>28.04.2023</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D37888-2774-48C6-A0FE-3771F8D1C7F9}" type="slidenum">
              <a:rPr lang="de-DE" smtClean="0"/>
              <a:t>‹Nr.›</a:t>
            </a:fld>
            <a:endParaRPr lang="de-DE"/>
          </a:p>
        </p:txBody>
      </p:sp>
    </p:spTree>
    <p:extLst>
      <p:ext uri="{BB962C8B-B14F-4D97-AF65-F5344CB8AC3E}">
        <p14:creationId xmlns:p14="http://schemas.microsoft.com/office/powerpoint/2010/main" val="1151273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5"/>
          <p:cNvSpPr/>
          <p:nvPr/>
        </p:nvSpPr>
        <p:spPr>
          <a:xfrm>
            <a:off x="2897453" y="4796161"/>
            <a:ext cx="6420182" cy="1750622"/>
          </a:xfrm>
          <a:prstGeom prst="rect">
            <a:avLst/>
          </a:prstGeom>
          <a:solidFill>
            <a:srgbClr val="E2E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p:cNvSpPr txBox="1"/>
          <p:nvPr/>
        </p:nvSpPr>
        <p:spPr>
          <a:xfrm>
            <a:off x="2881055" y="5002520"/>
            <a:ext cx="6420182" cy="923330"/>
          </a:xfrm>
          <a:prstGeom prst="rect">
            <a:avLst/>
          </a:prstGeom>
          <a:noFill/>
        </p:spPr>
        <p:txBody>
          <a:bodyPr wrap="square" rtlCol="0">
            <a:spAutoFit/>
          </a:bodyPr>
          <a:lstStyle/>
          <a:p>
            <a:pPr algn="ctr"/>
            <a:r>
              <a:rPr lang="en-US" sz="5400" b="1" dirty="0">
                <a:solidFill>
                  <a:srgbClr val="413A7D"/>
                </a:solidFill>
              </a:rPr>
              <a:t>Recognize</a:t>
            </a:r>
          </a:p>
        </p:txBody>
      </p:sp>
      <p:sp>
        <p:nvSpPr>
          <p:cNvPr id="10" name="Textfeld 9"/>
          <p:cNvSpPr txBox="1"/>
          <p:nvPr/>
        </p:nvSpPr>
        <p:spPr>
          <a:xfrm>
            <a:off x="2881055" y="4837990"/>
            <a:ext cx="6420182" cy="400110"/>
          </a:xfrm>
          <a:prstGeom prst="rect">
            <a:avLst/>
          </a:prstGeom>
          <a:noFill/>
        </p:spPr>
        <p:txBody>
          <a:bodyPr wrap="square" rtlCol="0">
            <a:spAutoFit/>
          </a:bodyPr>
          <a:lstStyle/>
          <a:p>
            <a:pPr algn="ctr"/>
            <a:r>
              <a:rPr lang="en-US" sz="2000" dirty="0">
                <a:latin typeface="+mj-lt"/>
              </a:rPr>
              <a:t>Cultural Sensitivity Training</a:t>
            </a:r>
          </a:p>
        </p:txBody>
      </p:sp>
      <p:sp>
        <p:nvSpPr>
          <p:cNvPr id="11" name="Textfeld 10"/>
          <p:cNvSpPr txBox="1"/>
          <p:nvPr/>
        </p:nvSpPr>
        <p:spPr>
          <a:xfrm>
            <a:off x="375920" y="6634480"/>
            <a:ext cx="2026517" cy="215444"/>
          </a:xfrm>
          <a:prstGeom prst="rect">
            <a:avLst/>
          </a:prstGeom>
          <a:noFill/>
        </p:spPr>
        <p:txBody>
          <a:bodyPr wrap="none" rtlCol="0">
            <a:spAutoFit/>
          </a:bodyPr>
          <a:lstStyle/>
          <a:p>
            <a:r>
              <a:rPr lang="de-DE" sz="800" dirty="0" err="1"/>
              <a:t>Photo</a:t>
            </a:r>
            <a:r>
              <a:rPr lang="de-DE" sz="800" dirty="0"/>
              <a:t> </a:t>
            </a:r>
            <a:r>
              <a:rPr lang="de-DE" sz="800" dirty="0" err="1"/>
              <a:t>source</a:t>
            </a:r>
            <a:r>
              <a:rPr lang="de-DE" sz="800" dirty="0"/>
              <a:t>:  </a:t>
            </a:r>
            <a:r>
              <a:rPr lang="en-US" sz="800" dirty="0" err="1"/>
              <a:t>unsplash</a:t>
            </a:r>
            <a:r>
              <a:rPr lang="en-US" sz="800" dirty="0"/>
              <a:t> / </a:t>
            </a:r>
            <a:r>
              <a:rPr lang="en-US" sz="800" dirty="0" err="1"/>
              <a:t>Naassom</a:t>
            </a:r>
            <a:r>
              <a:rPr lang="en-US" sz="800" dirty="0"/>
              <a:t> Azevedo</a:t>
            </a:r>
            <a:endParaRPr lang="de-DE" sz="800" dirty="0"/>
          </a:p>
        </p:txBody>
      </p:sp>
      <p:sp>
        <p:nvSpPr>
          <p:cNvPr id="13" name="Rechteck 12"/>
          <p:cNvSpPr/>
          <p:nvPr/>
        </p:nvSpPr>
        <p:spPr>
          <a:xfrm>
            <a:off x="2897453" y="5715727"/>
            <a:ext cx="6420182" cy="830997"/>
          </a:xfrm>
          <a:prstGeom prst="rect">
            <a:avLst/>
          </a:prstGeom>
        </p:spPr>
        <p:txBody>
          <a:bodyPr wrap="square">
            <a:spAutoFit/>
          </a:bodyPr>
          <a:lstStyle/>
          <a:p>
            <a:pPr algn="ctr"/>
            <a:r>
              <a:rPr lang="en-US" sz="2400" b="1" dirty="0">
                <a:solidFill>
                  <a:srgbClr val="413A7D"/>
                </a:solidFill>
              </a:rPr>
              <a:t>Cultural systems, cultural adaptability, and your own cultural profile</a:t>
            </a:r>
          </a:p>
        </p:txBody>
      </p:sp>
      <p:pic>
        <p:nvPicPr>
          <p:cNvPr id="5" name="Grafik 4">
            <a:extLst>
              <a:ext uri="{FF2B5EF4-FFF2-40B4-BE49-F238E27FC236}">
                <a16:creationId xmlns:a16="http://schemas.microsoft.com/office/drawing/2014/main" id="{6A3B9F7C-27E5-47FC-CBE3-5B615F797B1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7449"/>
          <a:stretch/>
        </p:blipFill>
        <p:spPr>
          <a:xfrm>
            <a:off x="2903009" y="465221"/>
            <a:ext cx="6420182" cy="4362794"/>
          </a:xfrm>
          <a:prstGeom prst="rect">
            <a:avLst/>
          </a:prstGeom>
        </p:spPr>
      </p:pic>
    </p:spTree>
    <p:extLst>
      <p:ext uri="{BB962C8B-B14F-4D97-AF65-F5344CB8AC3E}">
        <p14:creationId xmlns:p14="http://schemas.microsoft.com/office/powerpoint/2010/main" val="1204724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feld 69"/>
          <p:cNvSpPr txBox="1"/>
          <p:nvPr/>
        </p:nvSpPr>
        <p:spPr>
          <a:xfrm>
            <a:off x="0" y="6616517"/>
            <a:ext cx="395536" cy="241484"/>
          </a:xfrm>
          <a:prstGeom prst="rect">
            <a:avLst/>
          </a:prstGeom>
          <a:solidFill>
            <a:srgbClr val="E2D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1938B3A4-2ADF-44F3-875A-E2B5FA0321B4}" type="slidenum">
              <a:rPr lang="de-DE">
                <a:solidFill>
                  <a:schemeClr val="tx1"/>
                </a:solidFill>
              </a:rPr>
              <a:pPr/>
              <a:t>10</a:t>
            </a:fld>
            <a:endParaRPr lang="de-DE" dirty="0">
              <a:solidFill>
                <a:schemeClr val="tx1"/>
              </a:solidFill>
            </a:endParaRPr>
          </a:p>
        </p:txBody>
      </p:sp>
      <p:sp>
        <p:nvSpPr>
          <p:cNvPr id="37" name="Rechteck 36"/>
          <p:cNvSpPr/>
          <p:nvPr/>
        </p:nvSpPr>
        <p:spPr>
          <a:xfrm>
            <a:off x="-4426" y="-7675"/>
            <a:ext cx="12194674" cy="958378"/>
          </a:xfrm>
          <a:prstGeom prst="rect">
            <a:avLst/>
          </a:prstGeom>
          <a:solidFill>
            <a:srgbClr val="41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39" name="Rechteck 38"/>
          <p:cNvSpPr/>
          <p:nvPr/>
        </p:nvSpPr>
        <p:spPr>
          <a:xfrm>
            <a:off x="150702" y="298052"/>
            <a:ext cx="6203686" cy="646331"/>
          </a:xfrm>
          <a:prstGeom prst="rect">
            <a:avLst/>
          </a:prstGeom>
        </p:spPr>
        <p:txBody>
          <a:bodyPr wrap="none">
            <a:spAutoFit/>
          </a:bodyPr>
          <a:lstStyle/>
          <a:p>
            <a:r>
              <a:rPr lang="en-US" sz="3600" dirty="0">
                <a:solidFill>
                  <a:schemeClr val="bg1"/>
                </a:solidFill>
              </a:rPr>
              <a:t>The adaptability of one’s culture</a:t>
            </a:r>
          </a:p>
        </p:txBody>
      </p:sp>
      <p:pic>
        <p:nvPicPr>
          <p:cNvPr id="3" name="Grafik 2">
            <a:extLst>
              <a:ext uri="{FF2B5EF4-FFF2-40B4-BE49-F238E27FC236}">
                <a16:creationId xmlns:a16="http://schemas.microsoft.com/office/drawing/2014/main" id="{88975430-831E-4935-ADC7-C0C34E53C810}"/>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067087" y="1183224"/>
            <a:ext cx="6057826" cy="3779487"/>
          </a:xfrm>
          <a:prstGeom prst="rect">
            <a:avLst/>
          </a:prstGeom>
        </p:spPr>
      </p:pic>
      <p:sp>
        <p:nvSpPr>
          <p:cNvPr id="8" name="Rechteck 7">
            <a:extLst>
              <a:ext uri="{FF2B5EF4-FFF2-40B4-BE49-F238E27FC236}">
                <a16:creationId xmlns:a16="http://schemas.microsoft.com/office/drawing/2014/main" id="{3826B0D8-A7A7-47ED-8A5B-2080E644C137}"/>
              </a:ext>
            </a:extLst>
          </p:cNvPr>
          <p:cNvSpPr/>
          <p:nvPr/>
        </p:nvSpPr>
        <p:spPr>
          <a:xfrm>
            <a:off x="4754137" y="5318969"/>
            <a:ext cx="3007170" cy="369332"/>
          </a:xfrm>
          <a:prstGeom prst="rect">
            <a:avLst/>
          </a:prstGeom>
        </p:spPr>
        <p:txBody>
          <a:bodyPr wrap="none">
            <a:spAutoFit/>
          </a:bodyPr>
          <a:lstStyle/>
          <a:p>
            <a:r>
              <a:rPr lang="en-US" dirty="0"/>
              <a:t>Left-hand bell curve: culture 1</a:t>
            </a:r>
          </a:p>
        </p:txBody>
      </p:sp>
      <p:sp>
        <p:nvSpPr>
          <p:cNvPr id="9" name="Ellipse 8">
            <a:extLst>
              <a:ext uri="{FF2B5EF4-FFF2-40B4-BE49-F238E27FC236}">
                <a16:creationId xmlns:a16="http://schemas.microsoft.com/office/drawing/2014/main" id="{DDAB0020-C966-43F3-AD22-BB83E8113F94}"/>
              </a:ext>
            </a:extLst>
          </p:cNvPr>
          <p:cNvSpPr/>
          <p:nvPr/>
        </p:nvSpPr>
        <p:spPr>
          <a:xfrm>
            <a:off x="4535667" y="5405386"/>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1" dirty="0">
              <a:solidFill>
                <a:schemeClr val="bg1"/>
              </a:solidFill>
              <a:latin typeface="Gill Sans MT" panose="020B0502020104020203" pitchFamily="34" charset="0"/>
            </a:endParaRPr>
          </a:p>
        </p:txBody>
      </p:sp>
      <p:sp>
        <p:nvSpPr>
          <p:cNvPr id="10" name="Rechteck 9">
            <a:extLst>
              <a:ext uri="{FF2B5EF4-FFF2-40B4-BE49-F238E27FC236}">
                <a16:creationId xmlns:a16="http://schemas.microsoft.com/office/drawing/2014/main" id="{06F2247B-2EBC-4ED5-B971-9B05684E37C4}"/>
              </a:ext>
            </a:extLst>
          </p:cNvPr>
          <p:cNvSpPr/>
          <p:nvPr/>
        </p:nvSpPr>
        <p:spPr>
          <a:xfrm>
            <a:off x="4751089" y="5645105"/>
            <a:ext cx="3132139" cy="369332"/>
          </a:xfrm>
          <a:prstGeom prst="rect">
            <a:avLst/>
          </a:prstGeom>
        </p:spPr>
        <p:txBody>
          <a:bodyPr wrap="none">
            <a:spAutoFit/>
          </a:bodyPr>
          <a:lstStyle/>
          <a:p>
            <a:r>
              <a:rPr lang="en-US" dirty="0"/>
              <a:t>Right-hand bell curve: culture 2</a:t>
            </a:r>
          </a:p>
        </p:txBody>
      </p:sp>
      <p:sp>
        <p:nvSpPr>
          <p:cNvPr id="11" name="Ellipse 10">
            <a:extLst>
              <a:ext uri="{FF2B5EF4-FFF2-40B4-BE49-F238E27FC236}">
                <a16:creationId xmlns:a16="http://schemas.microsoft.com/office/drawing/2014/main" id="{82783D49-67B2-44FE-B810-1C899960E61A}"/>
              </a:ext>
            </a:extLst>
          </p:cNvPr>
          <p:cNvSpPr/>
          <p:nvPr/>
        </p:nvSpPr>
        <p:spPr>
          <a:xfrm>
            <a:off x="4532619" y="5731522"/>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1" dirty="0">
              <a:solidFill>
                <a:schemeClr val="bg1"/>
              </a:solidFill>
              <a:latin typeface="Gill Sans MT" panose="020B0502020104020203" pitchFamily="34" charset="0"/>
            </a:endParaRPr>
          </a:p>
        </p:txBody>
      </p:sp>
      <p:sp>
        <p:nvSpPr>
          <p:cNvPr id="12" name="Rechteck 11">
            <a:extLst>
              <a:ext uri="{FF2B5EF4-FFF2-40B4-BE49-F238E27FC236}">
                <a16:creationId xmlns:a16="http://schemas.microsoft.com/office/drawing/2014/main" id="{099FEA7C-2F7C-46AF-96FC-697EBFC2A692}"/>
              </a:ext>
            </a:extLst>
          </p:cNvPr>
          <p:cNvSpPr/>
          <p:nvPr/>
        </p:nvSpPr>
        <p:spPr>
          <a:xfrm>
            <a:off x="4757185" y="5971241"/>
            <a:ext cx="3768083" cy="369332"/>
          </a:xfrm>
          <a:prstGeom prst="rect">
            <a:avLst/>
          </a:prstGeom>
        </p:spPr>
        <p:txBody>
          <a:bodyPr wrap="none">
            <a:spAutoFit/>
          </a:bodyPr>
          <a:lstStyle/>
          <a:p>
            <a:r>
              <a:rPr lang="en-US" dirty="0"/>
              <a:t>Rectangle: sample area of adaptability</a:t>
            </a:r>
          </a:p>
        </p:txBody>
      </p:sp>
      <p:sp>
        <p:nvSpPr>
          <p:cNvPr id="13" name="Ellipse 12">
            <a:extLst>
              <a:ext uri="{FF2B5EF4-FFF2-40B4-BE49-F238E27FC236}">
                <a16:creationId xmlns:a16="http://schemas.microsoft.com/office/drawing/2014/main" id="{3D513CD8-20FB-4181-ACB7-9C41B00F6E52}"/>
              </a:ext>
            </a:extLst>
          </p:cNvPr>
          <p:cNvSpPr/>
          <p:nvPr/>
        </p:nvSpPr>
        <p:spPr>
          <a:xfrm>
            <a:off x="4538715" y="6057658"/>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1" dirty="0">
              <a:solidFill>
                <a:schemeClr val="bg1"/>
              </a:solidFill>
              <a:latin typeface="Gill Sans MT" panose="020B0502020104020203" pitchFamily="34" charset="0"/>
            </a:endParaRPr>
          </a:p>
        </p:txBody>
      </p:sp>
    </p:spTree>
    <p:extLst>
      <p:ext uri="{BB962C8B-B14F-4D97-AF65-F5344CB8AC3E}">
        <p14:creationId xmlns:p14="http://schemas.microsoft.com/office/powerpoint/2010/main" val="3107529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feld 69"/>
          <p:cNvSpPr txBox="1"/>
          <p:nvPr/>
        </p:nvSpPr>
        <p:spPr>
          <a:xfrm>
            <a:off x="0" y="6616517"/>
            <a:ext cx="395536" cy="241484"/>
          </a:xfrm>
          <a:prstGeom prst="rect">
            <a:avLst/>
          </a:prstGeom>
          <a:solidFill>
            <a:srgbClr val="E2D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1938B3A4-2ADF-44F3-875A-E2B5FA0321B4}" type="slidenum">
              <a:rPr lang="de-DE">
                <a:solidFill>
                  <a:schemeClr val="tx1"/>
                </a:solidFill>
              </a:rPr>
              <a:pPr/>
              <a:t>11</a:t>
            </a:fld>
            <a:endParaRPr lang="de-DE" dirty="0">
              <a:solidFill>
                <a:schemeClr val="tx1"/>
              </a:solidFill>
            </a:endParaRPr>
          </a:p>
        </p:txBody>
      </p:sp>
      <p:sp>
        <p:nvSpPr>
          <p:cNvPr id="37" name="Rechteck 36"/>
          <p:cNvSpPr/>
          <p:nvPr/>
        </p:nvSpPr>
        <p:spPr>
          <a:xfrm>
            <a:off x="-4426" y="-7675"/>
            <a:ext cx="12194674" cy="958378"/>
          </a:xfrm>
          <a:prstGeom prst="rect">
            <a:avLst/>
          </a:prstGeom>
          <a:solidFill>
            <a:srgbClr val="41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39" name="Rechteck 38"/>
          <p:cNvSpPr/>
          <p:nvPr/>
        </p:nvSpPr>
        <p:spPr>
          <a:xfrm>
            <a:off x="150702" y="298052"/>
            <a:ext cx="5484578" cy="646331"/>
          </a:xfrm>
          <a:prstGeom prst="rect">
            <a:avLst/>
          </a:prstGeom>
        </p:spPr>
        <p:txBody>
          <a:bodyPr wrap="none">
            <a:spAutoFit/>
          </a:bodyPr>
          <a:lstStyle/>
          <a:p>
            <a:r>
              <a:rPr lang="en-US" sz="3600" dirty="0">
                <a:solidFill>
                  <a:schemeClr val="bg1"/>
                </a:solidFill>
              </a:rPr>
              <a:t>Your own cultural repository</a:t>
            </a:r>
          </a:p>
        </p:txBody>
      </p:sp>
      <p:sp>
        <p:nvSpPr>
          <p:cNvPr id="8" name="Rechteck 7">
            <a:extLst>
              <a:ext uri="{FF2B5EF4-FFF2-40B4-BE49-F238E27FC236}">
                <a16:creationId xmlns:a16="http://schemas.microsoft.com/office/drawing/2014/main" id="{3826B0D8-A7A7-47ED-8A5B-2080E644C137}"/>
              </a:ext>
            </a:extLst>
          </p:cNvPr>
          <p:cNvSpPr/>
          <p:nvPr/>
        </p:nvSpPr>
        <p:spPr>
          <a:xfrm>
            <a:off x="4289317" y="4009649"/>
            <a:ext cx="2037994" cy="307777"/>
          </a:xfrm>
          <a:prstGeom prst="rect">
            <a:avLst/>
          </a:prstGeom>
        </p:spPr>
        <p:txBody>
          <a:bodyPr wrap="none">
            <a:spAutoFit/>
          </a:bodyPr>
          <a:lstStyle/>
          <a:p>
            <a:r>
              <a:rPr lang="en-US" sz="1400" dirty="0"/>
              <a:t>Studying/working abroad</a:t>
            </a:r>
          </a:p>
        </p:txBody>
      </p:sp>
      <p:sp>
        <p:nvSpPr>
          <p:cNvPr id="9" name="Ellipse 8">
            <a:extLst>
              <a:ext uri="{FF2B5EF4-FFF2-40B4-BE49-F238E27FC236}">
                <a16:creationId xmlns:a16="http://schemas.microsoft.com/office/drawing/2014/main" id="{DDAB0020-C966-43F3-AD22-BB83E8113F94}"/>
              </a:ext>
            </a:extLst>
          </p:cNvPr>
          <p:cNvSpPr/>
          <p:nvPr/>
        </p:nvSpPr>
        <p:spPr>
          <a:xfrm>
            <a:off x="4070847" y="4096066"/>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solidFill>
                <a:schemeClr val="bg1"/>
              </a:solidFill>
              <a:latin typeface="Gill Sans MT" panose="020B0502020104020203" pitchFamily="34" charset="0"/>
            </a:endParaRPr>
          </a:p>
        </p:txBody>
      </p:sp>
      <p:sp>
        <p:nvSpPr>
          <p:cNvPr id="14" name="Rechteck 13">
            <a:extLst>
              <a:ext uri="{FF2B5EF4-FFF2-40B4-BE49-F238E27FC236}">
                <a16:creationId xmlns:a16="http://schemas.microsoft.com/office/drawing/2014/main" id="{A73612E4-C0C9-4651-866A-FFC05B9641F9}"/>
              </a:ext>
            </a:extLst>
          </p:cNvPr>
          <p:cNvSpPr/>
          <p:nvPr/>
        </p:nvSpPr>
        <p:spPr>
          <a:xfrm>
            <a:off x="3438925" y="1549755"/>
            <a:ext cx="5105693" cy="307777"/>
          </a:xfrm>
          <a:prstGeom prst="rect">
            <a:avLst/>
          </a:prstGeom>
        </p:spPr>
        <p:txBody>
          <a:bodyPr wrap="none">
            <a:spAutoFit/>
          </a:bodyPr>
          <a:lstStyle/>
          <a:p>
            <a:r>
              <a:rPr lang="en-US" sz="1400" dirty="0"/>
              <a:t>Collection of the single profile according to specific cultural systems</a:t>
            </a:r>
          </a:p>
        </p:txBody>
      </p:sp>
      <p:sp>
        <p:nvSpPr>
          <p:cNvPr id="15" name="Pfeil: nach rechts 14">
            <a:extLst>
              <a:ext uri="{FF2B5EF4-FFF2-40B4-BE49-F238E27FC236}">
                <a16:creationId xmlns:a16="http://schemas.microsoft.com/office/drawing/2014/main" id="{DBC3FE43-5A93-4EDB-8F6D-26749B63251D}"/>
              </a:ext>
            </a:extLst>
          </p:cNvPr>
          <p:cNvSpPr/>
          <p:nvPr/>
        </p:nvSpPr>
        <p:spPr>
          <a:xfrm>
            <a:off x="3572728" y="2596367"/>
            <a:ext cx="347870" cy="357808"/>
          </a:xfrm>
          <a:prstGeom prst="rightArrow">
            <a:avLst/>
          </a:prstGeom>
          <a:solidFill>
            <a:srgbClr val="B9B5D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AT"/>
          </a:p>
        </p:txBody>
      </p:sp>
      <p:sp>
        <p:nvSpPr>
          <p:cNvPr id="16" name="Rechteck 15">
            <a:extLst>
              <a:ext uri="{FF2B5EF4-FFF2-40B4-BE49-F238E27FC236}">
                <a16:creationId xmlns:a16="http://schemas.microsoft.com/office/drawing/2014/main" id="{85369B7D-09EA-40B8-AAE0-DE4FE281A1FA}"/>
              </a:ext>
            </a:extLst>
          </p:cNvPr>
          <p:cNvSpPr/>
          <p:nvPr/>
        </p:nvSpPr>
        <p:spPr>
          <a:xfrm>
            <a:off x="4280173" y="3033622"/>
            <a:ext cx="462114" cy="307777"/>
          </a:xfrm>
          <a:prstGeom prst="rect">
            <a:avLst/>
          </a:prstGeom>
        </p:spPr>
        <p:txBody>
          <a:bodyPr wrap="none">
            <a:spAutoFit/>
          </a:bodyPr>
          <a:lstStyle/>
          <a:p>
            <a:r>
              <a:rPr lang="en-US" sz="1400" dirty="0"/>
              <a:t>Age</a:t>
            </a:r>
          </a:p>
        </p:txBody>
      </p:sp>
      <p:sp>
        <p:nvSpPr>
          <p:cNvPr id="17" name="Ellipse 16">
            <a:extLst>
              <a:ext uri="{FF2B5EF4-FFF2-40B4-BE49-F238E27FC236}">
                <a16:creationId xmlns:a16="http://schemas.microsoft.com/office/drawing/2014/main" id="{76DC62FB-9CBB-4F99-8FE9-F483943243F6}"/>
              </a:ext>
            </a:extLst>
          </p:cNvPr>
          <p:cNvSpPr/>
          <p:nvPr/>
        </p:nvSpPr>
        <p:spPr>
          <a:xfrm>
            <a:off x="4064751" y="3107006"/>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solidFill>
                <a:schemeClr val="bg1"/>
              </a:solidFill>
              <a:latin typeface="Gill Sans MT" panose="020B0502020104020203" pitchFamily="34" charset="0"/>
            </a:endParaRPr>
          </a:p>
        </p:txBody>
      </p:sp>
      <p:sp>
        <p:nvSpPr>
          <p:cNvPr id="18" name="Rechteck 17">
            <a:extLst>
              <a:ext uri="{FF2B5EF4-FFF2-40B4-BE49-F238E27FC236}">
                <a16:creationId xmlns:a16="http://schemas.microsoft.com/office/drawing/2014/main" id="{0A144469-757B-4543-9A38-EEE7E4EB06F0}"/>
              </a:ext>
            </a:extLst>
          </p:cNvPr>
          <p:cNvSpPr/>
          <p:nvPr/>
        </p:nvSpPr>
        <p:spPr>
          <a:xfrm>
            <a:off x="4280173" y="3346725"/>
            <a:ext cx="989310" cy="307777"/>
          </a:xfrm>
          <a:prstGeom prst="rect">
            <a:avLst/>
          </a:prstGeom>
        </p:spPr>
        <p:txBody>
          <a:bodyPr wrap="none">
            <a:spAutoFit/>
          </a:bodyPr>
          <a:lstStyle/>
          <a:p>
            <a:r>
              <a:rPr lang="en-US" sz="1400" dirty="0"/>
              <a:t>Nationality</a:t>
            </a:r>
          </a:p>
        </p:txBody>
      </p:sp>
      <p:sp>
        <p:nvSpPr>
          <p:cNvPr id="19" name="Ellipse 18">
            <a:extLst>
              <a:ext uri="{FF2B5EF4-FFF2-40B4-BE49-F238E27FC236}">
                <a16:creationId xmlns:a16="http://schemas.microsoft.com/office/drawing/2014/main" id="{6EA49AAD-538C-4EC6-82AA-C8FA112BAE52}"/>
              </a:ext>
            </a:extLst>
          </p:cNvPr>
          <p:cNvSpPr/>
          <p:nvPr/>
        </p:nvSpPr>
        <p:spPr>
          <a:xfrm>
            <a:off x="4061703" y="3433142"/>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solidFill>
                <a:schemeClr val="bg1"/>
              </a:solidFill>
              <a:latin typeface="Gill Sans MT" panose="020B0502020104020203" pitchFamily="34" charset="0"/>
            </a:endParaRPr>
          </a:p>
        </p:txBody>
      </p:sp>
      <p:sp>
        <p:nvSpPr>
          <p:cNvPr id="20" name="Rechteck 19">
            <a:extLst>
              <a:ext uri="{FF2B5EF4-FFF2-40B4-BE49-F238E27FC236}">
                <a16:creationId xmlns:a16="http://schemas.microsoft.com/office/drawing/2014/main" id="{22DE7D24-E66B-41BD-B4E1-A094401CD39A}"/>
              </a:ext>
            </a:extLst>
          </p:cNvPr>
          <p:cNvSpPr/>
          <p:nvPr/>
        </p:nvSpPr>
        <p:spPr>
          <a:xfrm>
            <a:off x="4286269" y="3672861"/>
            <a:ext cx="4328173" cy="307777"/>
          </a:xfrm>
          <a:prstGeom prst="rect">
            <a:avLst/>
          </a:prstGeom>
        </p:spPr>
        <p:txBody>
          <a:bodyPr wrap="none">
            <a:spAutoFit/>
          </a:bodyPr>
          <a:lstStyle/>
          <a:p>
            <a:r>
              <a:rPr lang="en-US" sz="1400" dirty="0"/>
              <a:t>Education (from kindergarten to university-level studies)</a:t>
            </a:r>
          </a:p>
        </p:txBody>
      </p:sp>
      <p:sp>
        <p:nvSpPr>
          <p:cNvPr id="21" name="Ellipse 20">
            <a:extLst>
              <a:ext uri="{FF2B5EF4-FFF2-40B4-BE49-F238E27FC236}">
                <a16:creationId xmlns:a16="http://schemas.microsoft.com/office/drawing/2014/main" id="{45DE31F2-0C34-416E-BBB6-1B427333BD5A}"/>
              </a:ext>
            </a:extLst>
          </p:cNvPr>
          <p:cNvSpPr/>
          <p:nvPr/>
        </p:nvSpPr>
        <p:spPr>
          <a:xfrm>
            <a:off x="4067799" y="3759278"/>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solidFill>
                <a:schemeClr val="bg1"/>
              </a:solidFill>
              <a:latin typeface="Gill Sans MT" panose="020B0502020104020203" pitchFamily="34" charset="0"/>
            </a:endParaRPr>
          </a:p>
        </p:txBody>
      </p:sp>
      <p:sp>
        <p:nvSpPr>
          <p:cNvPr id="22" name="Rechteck 21">
            <a:extLst>
              <a:ext uri="{FF2B5EF4-FFF2-40B4-BE49-F238E27FC236}">
                <a16:creationId xmlns:a16="http://schemas.microsoft.com/office/drawing/2014/main" id="{C7768E78-DE26-4F51-9988-B9617176EC96}"/>
              </a:ext>
            </a:extLst>
          </p:cNvPr>
          <p:cNvSpPr/>
          <p:nvPr/>
        </p:nvSpPr>
        <p:spPr>
          <a:xfrm>
            <a:off x="3454165" y="2168499"/>
            <a:ext cx="1426673" cy="307777"/>
          </a:xfrm>
          <a:prstGeom prst="rect">
            <a:avLst/>
          </a:prstGeom>
        </p:spPr>
        <p:txBody>
          <a:bodyPr wrap="none">
            <a:spAutoFit/>
          </a:bodyPr>
          <a:lstStyle/>
          <a:p>
            <a:r>
              <a:rPr lang="en-US" sz="1400" dirty="0"/>
              <a:t>Biographical part</a:t>
            </a:r>
          </a:p>
        </p:txBody>
      </p:sp>
      <p:sp>
        <p:nvSpPr>
          <p:cNvPr id="23" name="Pfeil: nach rechts 22">
            <a:extLst>
              <a:ext uri="{FF2B5EF4-FFF2-40B4-BE49-F238E27FC236}">
                <a16:creationId xmlns:a16="http://schemas.microsoft.com/office/drawing/2014/main" id="{8F9DB484-6B6C-4C45-BADB-29269FC2022E}"/>
              </a:ext>
            </a:extLst>
          </p:cNvPr>
          <p:cNvSpPr/>
          <p:nvPr/>
        </p:nvSpPr>
        <p:spPr>
          <a:xfrm>
            <a:off x="3597112" y="4431263"/>
            <a:ext cx="347870" cy="357808"/>
          </a:xfrm>
          <a:prstGeom prst="rightArrow">
            <a:avLst/>
          </a:prstGeom>
          <a:solidFill>
            <a:srgbClr val="B9B5D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AT"/>
          </a:p>
        </p:txBody>
      </p:sp>
      <p:sp>
        <p:nvSpPr>
          <p:cNvPr id="25" name="Rechteck 24">
            <a:extLst>
              <a:ext uri="{FF2B5EF4-FFF2-40B4-BE49-F238E27FC236}">
                <a16:creationId xmlns:a16="http://schemas.microsoft.com/office/drawing/2014/main" id="{E95B8E87-A441-4841-92CF-E314D2A23F16}"/>
              </a:ext>
            </a:extLst>
          </p:cNvPr>
          <p:cNvSpPr/>
          <p:nvPr/>
        </p:nvSpPr>
        <p:spPr>
          <a:xfrm rot="2621055">
            <a:off x="3254587" y="2371379"/>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0421FBB0-A95E-4E51-813F-1736ACDA1AFD}"/>
              </a:ext>
            </a:extLst>
          </p:cNvPr>
          <p:cNvSpPr/>
          <p:nvPr/>
        </p:nvSpPr>
        <p:spPr>
          <a:xfrm rot="7814771">
            <a:off x="3300297" y="2343397"/>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Ellipse 26">
            <a:extLst>
              <a:ext uri="{FF2B5EF4-FFF2-40B4-BE49-F238E27FC236}">
                <a16:creationId xmlns:a16="http://schemas.microsoft.com/office/drawing/2014/main" id="{84C6080C-B67F-4400-8189-0DBBE5F523BB}"/>
              </a:ext>
            </a:extLst>
          </p:cNvPr>
          <p:cNvSpPr/>
          <p:nvPr/>
        </p:nvSpPr>
        <p:spPr>
          <a:xfrm>
            <a:off x="2903573" y="1477097"/>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28" name="Rechteck 27">
            <a:extLst>
              <a:ext uri="{FF2B5EF4-FFF2-40B4-BE49-F238E27FC236}">
                <a16:creationId xmlns:a16="http://schemas.microsoft.com/office/drawing/2014/main" id="{40B1BC1E-2642-4386-8654-58FB54822429}"/>
              </a:ext>
            </a:extLst>
          </p:cNvPr>
          <p:cNvSpPr/>
          <p:nvPr/>
        </p:nvSpPr>
        <p:spPr>
          <a:xfrm rot="2621055">
            <a:off x="3007699" y="1722155"/>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a:extLst>
              <a:ext uri="{FF2B5EF4-FFF2-40B4-BE49-F238E27FC236}">
                <a16:creationId xmlns:a16="http://schemas.microsoft.com/office/drawing/2014/main" id="{64E89EF1-3306-47EB-9E5C-971B0CBC8F07}"/>
              </a:ext>
            </a:extLst>
          </p:cNvPr>
          <p:cNvSpPr/>
          <p:nvPr/>
        </p:nvSpPr>
        <p:spPr>
          <a:xfrm rot="7814771">
            <a:off x="3053409" y="1694173"/>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29A001C3-17C9-43AE-BF87-36C5B54694D4}"/>
              </a:ext>
            </a:extLst>
          </p:cNvPr>
          <p:cNvSpPr/>
          <p:nvPr/>
        </p:nvSpPr>
        <p:spPr>
          <a:xfrm rot="2621055">
            <a:off x="3251539" y="2953547"/>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C0A0D22D-F492-40FA-B0E8-302D07054CE1}"/>
              </a:ext>
            </a:extLst>
          </p:cNvPr>
          <p:cNvSpPr/>
          <p:nvPr/>
        </p:nvSpPr>
        <p:spPr>
          <a:xfrm rot="7814771">
            <a:off x="3297249" y="2925565"/>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Ellipse 31">
            <a:extLst>
              <a:ext uri="{FF2B5EF4-FFF2-40B4-BE49-F238E27FC236}">
                <a16:creationId xmlns:a16="http://schemas.microsoft.com/office/drawing/2014/main" id="{1BFA4DFE-29F9-4124-9783-1DB17A10D85F}"/>
              </a:ext>
            </a:extLst>
          </p:cNvPr>
          <p:cNvSpPr/>
          <p:nvPr/>
        </p:nvSpPr>
        <p:spPr>
          <a:xfrm>
            <a:off x="2900525" y="2059265"/>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33" name="Rechteck 32">
            <a:extLst>
              <a:ext uri="{FF2B5EF4-FFF2-40B4-BE49-F238E27FC236}">
                <a16:creationId xmlns:a16="http://schemas.microsoft.com/office/drawing/2014/main" id="{6220E529-DACD-4EE3-8D7B-E6FCEDA5310D}"/>
              </a:ext>
            </a:extLst>
          </p:cNvPr>
          <p:cNvSpPr/>
          <p:nvPr/>
        </p:nvSpPr>
        <p:spPr>
          <a:xfrm rot="2621055">
            <a:off x="3004651" y="2304323"/>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a:extLst>
              <a:ext uri="{FF2B5EF4-FFF2-40B4-BE49-F238E27FC236}">
                <a16:creationId xmlns:a16="http://schemas.microsoft.com/office/drawing/2014/main" id="{56B322FA-338A-41C6-8FEB-C866435CD0CE}"/>
              </a:ext>
            </a:extLst>
          </p:cNvPr>
          <p:cNvSpPr/>
          <p:nvPr/>
        </p:nvSpPr>
        <p:spPr>
          <a:xfrm rot="7814771">
            <a:off x="3050361" y="2276341"/>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E85D625C-8C81-4AB1-B232-927AAF854E2C}"/>
              </a:ext>
            </a:extLst>
          </p:cNvPr>
          <p:cNvSpPr/>
          <p:nvPr/>
        </p:nvSpPr>
        <p:spPr>
          <a:xfrm>
            <a:off x="3981127" y="2621382"/>
            <a:ext cx="1662122" cy="307777"/>
          </a:xfrm>
          <a:prstGeom prst="rect">
            <a:avLst/>
          </a:prstGeom>
        </p:spPr>
        <p:txBody>
          <a:bodyPr wrap="none">
            <a:spAutoFit/>
          </a:bodyPr>
          <a:lstStyle/>
          <a:p>
            <a:r>
              <a:rPr lang="en-US" sz="1400" dirty="0"/>
              <a:t>General information</a:t>
            </a:r>
          </a:p>
        </p:txBody>
      </p:sp>
      <p:sp>
        <p:nvSpPr>
          <p:cNvPr id="36" name="Rechteck 35">
            <a:extLst>
              <a:ext uri="{FF2B5EF4-FFF2-40B4-BE49-F238E27FC236}">
                <a16:creationId xmlns:a16="http://schemas.microsoft.com/office/drawing/2014/main" id="{484CA720-3058-463B-BDCA-0D1A6E7D4FF0}"/>
              </a:ext>
            </a:extLst>
          </p:cNvPr>
          <p:cNvSpPr/>
          <p:nvPr/>
        </p:nvSpPr>
        <p:spPr>
          <a:xfrm>
            <a:off x="3978079" y="4456278"/>
            <a:ext cx="1662122" cy="307777"/>
          </a:xfrm>
          <a:prstGeom prst="rect">
            <a:avLst/>
          </a:prstGeom>
        </p:spPr>
        <p:txBody>
          <a:bodyPr wrap="none">
            <a:spAutoFit/>
          </a:bodyPr>
          <a:lstStyle/>
          <a:p>
            <a:r>
              <a:rPr lang="en-US" sz="1400" dirty="0"/>
              <a:t>General information</a:t>
            </a:r>
          </a:p>
        </p:txBody>
      </p:sp>
      <p:sp>
        <p:nvSpPr>
          <p:cNvPr id="38" name="Rechteck 37">
            <a:extLst>
              <a:ext uri="{FF2B5EF4-FFF2-40B4-BE49-F238E27FC236}">
                <a16:creationId xmlns:a16="http://schemas.microsoft.com/office/drawing/2014/main" id="{481E9E60-6DF0-4894-BBB7-A0ABBCD65F1B}"/>
              </a:ext>
            </a:extLst>
          </p:cNvPr>
          <p:cNvSpPr/>
          <p:nvPr/>
        </p:nvSpPr>
        <p:spPr>
          <a:xfrm>
            <a:off x="4286269" y="5789681"/>
            <a:ext cx="1922514" cy="307777"/>
          </a:xfrm>
          <a:prstGeom prst="rect">
            <a:avLst/>
          </a:prstGeom>
        </p:spPr>
        <p:txBody>
          <a:bodyPr wrap="none">
            <a:spAutoFit/>
          </a:bodyPr>
          <a:lstStyle/>
          <a:p>
            <a:r>
              <a:rPr lang="en-US" sz="1400" dirty="0"/>
              <a:t>‘Secondary’ language(s)</a:t>
            </a:r>
          </a:p>
        </p:txBody>
      </p:sp>
      <p:sp>
        <p:nvSpPr>
          <p:cNvPr id="40" name="Ellipse 39">
            <a:extLst>
              <a:ext uri="{FF2B5EF4-FFF2-40B4-BE49-F238E27FC236}">
                <a16:creationId xmlns:a16="http://schemas.microsoft.com/office/drawing/2014/main" id="{55186802-0DE3-43C4-8236-7170B8ED7FD6}"/>
              </a:ext>
            </a:extLst>
          </p:cNvPr>
          <p:cNvSpPr/>
          <p:nvPr/>
        </p:nvSpPr>
        <p:spPr>
          <a:xfrm>
            <a:off x="4067799" y="5876098"/>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solidFill>
                <a:schemeClr val="bg1"/>
              </a:solidFill>
              <a:latin typeface="Gill Sans MT" panose="020B0502020104020203" pitchFamily="34" charset="0"/>
            </a:endParaRPr>
          </a:p>
        </p:txBody>
      </p:sp>
      <p:sp>
        <p:nvSpPr>
          <p:cNvPr id="41" name="Rechteck 40">
            <a:extLst>
              <a:ext uri="{FF2B5EF4-FFF2-40B4-BE49-F238E27FC236}">
                <a16:creationId xmlns:a16="http://schemas.microsoft.com/office/drawing/2014/main" id="{9D24D221-24BB-48EF-BF60-44524318BE12}"/>
              </a:ext>
            </a:extLst>
          </p:cNvPr>
          <p:cNvSpPr/>
          <p:nvPr/>
        </p:nvSpPr>
        <p:spPr>
          <a:xfrm>
            <a:off x="4277125" y="4813654"/>
            <a:ext cx="3556999" cy="307777"/>
          </a:xfrm>
          <a:prstGeom prst="rect">
            <a:avLst/>
          </a:prstGeom>
        </p:spPr>
        <p:txBody>
          <a:bodyPr wrap="none">
            <a:spAutoFit/>
          </a:bodyPr>
          <a:lstStyle/>
          <a:p>
            <a:r>
              <a:rPr lang="en-US" sz="1400" dirty="0"/>
              <a:t>Countries in which you lived, and for how long</a:t>
            </a:r>
          </a:p>
        </p:txBody>
      </p:sp>
      <p:sp>
        <p:nvSpPr>
          <p:cNvPr id="42" name="Ellipse 41">
            <a:extLst>
              <a:ext uri="{FF2B5EF4-FFF2-40B4-BE49-F238E27FC236}">
                <a16:creationId xmlns:a16="http://schemas.microsoft.com/office/drawing/2014/main" id="{FE70127B-1C41-4AD1-B7AD-8DBCFFF2B520}"/>
              </a:ext>
            </a:extLst>
          </p:cNvPr>
          <p:cNvSpPr/>
          <p:nvPr/>
        </p:nvSpPr>
        <p:spPr>
          <a:xfrm>
            <a:off x="4061703" y="4887038"/>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solidFill>
                <a:schemeClr val="bg1"/>
              </a:solidFill>
              <a:latin typeface="Gill Sans MT" panose="020B0502020104020203" pitchFamily="34" charset="0"/>
            </a:endParaRPr>
          </a:p>
        </p:txBody>
      </p:sp>
      <p:sp>
        <p:nvSpPr>
          <p:cNvPr id="43" name="Rechteck 42">
            <a:extLst>
              <a:ext uri="{FF2B5EF4-FFF2-40B4-BE49-F238E27FC236}">
                <a16:creationId xmlns:a16="http://schemas.microsoft.com/office/drawing/2014/main" id="{DEFA1933-7D9A-4B34-B675-BA58BED69A97}"/>
              </a:ext>
            </a:extLst>
          </p:cNvPr>
          <p:cNvSpPr/>
          <p:nvPr/>
        </p:nvSpPr>
        <p:spPr>
          <a:xfrm>
            <a:off x="4277125" y="5126757"/>
            <a:ext cx="5179175" cy="307777"/>
          </a:xfrm>
          <a:prstGeom prst="rect">
            <a:avLst/>
          </a:prstGeom>
        </p:spPr>
        <p:txBody>
          <a:bodyPr wrap="none">
            <a:spAutoFit/>
          </a:bodyPr>
          <a:lstStyle/>
          <a:p>
            <a:r>
              <a:rPr lang="en-US" sz="1400" dirty="0"/>
              <a:t>Nationality of parents, grandparents etc. (if different from your own)</a:t>
            </a:r>
          </a:p>
        </p:txBody>
      </p:sp>
      <p:sp>
        <p:nvSpPr>
          <p:cNvPr id="44" name="Ellipse 43">
            <a:extLst>
              <a:ext uri="{FF2B5EF4-FFF2-40B4-BE49-F238E27FC236}">
                <a16:creationId xmlns:a16="http://schemas.microsoft.com/office/drawing/2014/main" id="{B276C2ED-FE04-43BF-BEDE-4D9506523207}"/>
              </a:ext>
            </a:extLst>
          </p:cNvPr>
          <p:cNvSpPr/>
          <p:nvPr/>
        </p:nvSpPr>
        <p:spPr>
          <a:xfrm>
            <a:off x="4058655" y="5213174"/>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solidFill>
                <a:schemeClr val="bg1"/>
              </a:solidFill>
              <a:latin typeface="Gill Sans MT" panose="020B0502020104020203" pitchFamily="34" charset="0"/>
            </a:endParaRPr>
          </a:p>
        </p:txBody>
      </p:sp>
      <p:sp>
        <p:nvSpPr>
          <p:cNvPr id="45" name="Rechteck 44">
            <a:extLst>
              <a:ext uri="{FF2B5EF4-FFF2-40B4-BE49-F238E27FC236}">
                <a16:creationId xmlns:a16="http://schemas.microsoft.com/office/drawing/2014/main" id="{C69BD060-3D76-4845-A756-6F6C4D2D43BF}"/>
              </a:ext>
            </a:extLst>
          </p:cNvPr>
          <p:cNvSpPr/>
          <p:nvPr/>
        </p:nvSpPr>
        <p:spPr>
          <a:xfrm>
            <a:off x="4283221" y="5452893"/>
            <a:ext cx="1833451" cy="307777"/>
          </a:xfrm>
          <a:prstGeom prst="rect">
            <a:avLst/>
          </a:prstGeom>
        </p:spPr>
        <p:txBody>
          <a:bodyPr wrap="none">
            <a:spAutoFit/>
          </a:bodyPr>
          <a:lstStyle/>
          <a:p>
            <a:r>
              <a:rPr lang="en-US" sz="1400" dirty="0"/>
              <a:t>Your mother tongue(s)</a:t>
            </a:r>
          </a:p>
        </p:txBody>
      </p:sp>
      <p:sp>
        <p:nvSpPr>
          <p:cNvPr id="46" name="Ellipse 45">
            <a:extLst>
              <a:ext uri="{FF2B5EF4-FFF2-40B4-BE49-F238E27FC236}">
                <a16:creationId xmlns:a16="http://schemas.microsoft.com/office/drawing/2014/main" id="{5C792A72-70DE-420D-A980-3007997711E4}"/>
              </a:ext>
            </a:extLst>
          </p:cNvPr>
          <p:cNvSpPr/>
          <p:nvPr/>
        </p:nvSpPr>
        <p:spPr>
          <a:xfrm>
            <a:off x="4064751" y="5539310"/>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solidFill>
                <a:schemeClr val="bg1"/>
              </a:solidFill>
              <a:latin typeface="Gill Sans MT" panose="020B0502020104020203" pitchFamily="34" charset="0"/>
            </a:endParaRPr>
          </a:p>
        </p:txBody>
      </p:sp>
      <p:pic>
        <p:nvPicPr>
          <p:cNvPr id="2" name="Grafik 1">
            <a:extLst>
              <a:ext uri="{FF2B5EF4-FFF2-40B4-BE49-F238E27FC236}">
                <a16:creationId xmlns:a16="http://schemas.microsoft.com/office/drawing/2014/main" id="{951768D2-8B2F-43D6-85C3-45FD1946AE59}"/>
              </a:ext>
            </a:extLst>
          </p:cNvPr>
          <p:cNvPicPr>
            <a:picLocks noChangeAspect="1"/>
          </p:cNvPicPr>
          <p:nvPr/>
        </p:nvPicPr>
        <p:blipFill>
          <a:blip r:embed="rId2"/>
          <a:stretch>
            <a:fillRect/>
          </a:stretch>
        </p:blipFill>
        <p:spPr>
          <a:xfrm>
            <a:off x="156080" y="2835338"/>
            <a:ext cx="3164745" cy="3555893"/>
          </a:xfrm>
          <a:prstGeom prst="rect">
            <a:avLst/>
          </a:prstGeom>
        </p:spPr>
      </p:pic>
      <p:pic>
        <p:nvPicPr>
          <p:cNvPr id="4" name="Grafik 3">
            <a:extLst>
              <a:ext uri="{FF2B5EF4-FFF2-40B4-BE49-F238E27FC236}">
                <a16:creationId xmlns:a16="http://schemas.microsoft.com/office/drawing/2014/main" id="{BF0D7B85-D59E-48CE-8022-80586F82B188}"/>
              </a:ext>
            </a:extLst>
          </p:cNvPr>
          <p:cNvPicPr>
            <a:picLocks noChangeAspect="1"/>
          </p:cNvPicPr>
          <p:nvPr/>
        </p:nvPicPr>
        <p:blipFill>
          <a:blip r:embed="rId3"/>
          <a:stretch>
            <a:fillRect/>
          </a:stretch>
        </p:blipFill>
        <p:spPr>
          <a:xfrm>
            <a:off x="8697538" y="1116283"/>
            <a:ext cx="3352517" cy="3834677"/>
          </a:xfrm>
          <a:prstGeom prst="rect">
            <a:avLst/>
          </a:prstGeom>
        </p:spPr>
      </p:pic>
    </p:spTree>
    <p:extLst>
      <p:ext uri="{BB962C8B-B14F-4D97-AF65-F5344CB8AC3E}">
        <p14:creationId xmlns:p14="http://schemas.microsoft.com/office/powerpoint/2010/main" val="3087682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hteck 51">
            <a:extLst>
              <a:ext uri="{FF2B5EF4-FFF2-40B4-BE49-F238E27FC236}">
                <a16:creationId xmlns:a16="http://schemas.microsoft.com/office/drawing/2014/main" id="{B6E97EA4-CEB4-42C7-8DD7-997881DC3AC0}"/>
              </a:ext>
            </a:extLst>
          </p:cNvPr>
          <p:cNvSpPr/>
          <p:nvPr/>
        </p:nvSpPr>
        <p:spPr>
          <a:xfrm>
            <a:off x="-4426" y="-7675"/>
            <a:ext cx="12194674" cy="958378"/>
          </a:xfrm>
          <a:prstGeom prst="rect">
            <a:avLst/>
          </a:prstGeom>
          <a:solidFill>
            <a:srgbClr val="41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40" name="Rechteck 39"/>
          <p:cNvSpPr/>
          <p:nvPr/>
        </p:nvSpPr>
        <p:spPr>
          <a:xfrm>
            <a:off x="1381524" y="1259871"/>
            <a:ext cx="6550831" cy="738664"/>
          </a:xfrm>
          <a:prstGeom prst="rect">
            <a:avLst/>
          </a:prstGeom>
        </p:spPr>
        <p:txBody>
          <a:bodyPr wrap="square">
            <a:spAutoFit/>
          </a:bodyPr>
          <a:lstStyle/>
          <a:p>
            <a:r>
              <a:rPr lang="en-US" sz="1400" dirty="0"/>
              <a:t>Regardless of their culture, people ask the </a:t>
            </a:r>
            <a:r>
              <a:rPr lang="en-US" sz="1400" b="1" dirty="0"/>
              <a:t>same questions about life. But depending on their culture, they answer these questions differently. </a:t>
            </a:r>
            <a:r>
              <a:rPr lang="en-US" sz="1400" dirty="0"/>
              <a:t>Researchers have used this as a starting point to develop cultural systems.</a:t>
            </a:r>
            <a:endParaRPr lang="de-DE" sz="1200" b="1" dirty="0"/>
          </a:p>
        </p:txBody>
      </p:sp>
      <p:sp>
        <p:nvSpPr>
          <p:cNvPr id="24" name="Rechteck 23"/>
          <p:cNvSpPr/>
          <p:nvPr/>
        </p:nvSpPr>
        <p:spPr>
          <a:xfrm>
            <a:off x="1381525" y="2070016"/>
            <a:ext cx="6550832" cy="523220"/>
          </a:xfrm>
          <a:prstGeom prst="rect">
            <a:avLst/>
          </a:prstGeom>
        </p:spPr>
        <p:txBody>
          <a:bodyPr wrap="square">
            <a:spAutoFit/>
          </a:bodyPr>
          <a:lstStyle/>
          <a:p>
            <a:r>
              <a:rPr lang="en-US" sz="1400" b="1" dirty="0"/>
              <a:t>Each cultural system reflects the research interests of the researchers who developed them. </a:t>
            </a:r>
            <a:r>
              <a:rPr lang="en-US" sz="1400" dirty="0"/>
              <a:t>This also influences the potential field of application of these systems.</a:t>
            </a:r>
            <a:endParaRPr lang="de-DE" sz="1200" b="1" dirty="0"/>
          </a:p>
        </p:txBody>
      </p:sp>
      <p:sp>
        <p:nvSpPr>
          <p:cNvPr id="26" name="Rechteck 25"/>
          <p:cNvSpPr/>
          <p:nvPr/>
        </p:nvSpPr>
        <p:spPr>
          <a:xfrm>
            <a:off x="1381525" y="2660705"/>
            <a:ext cx="6550832" cy="738664"/>
          </a:xfrm>
          <a:prstGeom prst="rect">
            <a:avLst/>
          </a:prstGeom>
        </p:spPr>
        <p:txBody>
          <a:bodyPr wrap="square">
            <a:spAutoFit/>
          </a:bodyPr>
          <a:lstStyle/>
          <a:p>
            <a:r>
              <a:rPr lang="en-US" sz="1400" b="1" dirty="0"/>
              <a:t>Cultural systems can provide basic guidance, but never accurately describe an individual. </a:t>
            </a:r>
            <a:r>
              <a:rPr lang="en-US" sz="1400" dirty="0"/>
              <a:t>You will rarely find an individual person with a culture that is identical to their country’s culture.</a:t>
            </a:r>
            <a:endParaRPr lang="de-DE" sz="1200" dirty="0"/>
          </a:p>
        </p:txBody>
      </p:sp>
      <p:sp>
        <p:nvSpPr>
          <p:cNvPr id="70" name="Textfeld 69"/>
          <p:cNvSpPr txBox="1"/>
          <p:nvPr/>
        </p:nvSpPr>
        <p:spPr>
          <a:xfrm>
            <a:off x="0" y="6616517"/>
            <a:ext cx="395536" cy="241484"/>
          </a:xfrm>
          <a:prstGeom prst="rect">
            <a:avLst/>
          </a:prstGeom>
          <a:solidFill>
            <a:srgbClr val="E2D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1938B3A4-2ADF-44F3-875A-E2B5FA0321B4}" type="slidenum">
              <a:rPr lang="de-DE">
                <a:solidFill>
                  <a:schemeClr val="tx1"/>
                </a:solidFill>
              </a:rPr>
              <a:pPr/>
              <a:t>12</a:t>
            </a:fld>
            <a:endParaRPr lang="de-DE" dirty="0">
              <a:solidFill>
                <a:schemeClr val="tx1"/>
              </a:solidFill>
            </a:endParaRPr>
          </a:p>
        </p:txBody>
      </p:sp>
      <p:sp>
        <p:nvSpPr>
          <p:cNvPr id="67" name="Textfeld 66"/>
          <p:cNvSpPr txBox="1"/>
          <p:nvPr/>
        </p:nvSpPr>
        <p:spPr>
          <a:xfrm>
            <a:off x="375920" y="6634480"/>
            <a:ext cx="1314784" cy="215444"/>
          </a:xfrm>
          <a:prstGeom prst="rect">
            <a:avLst/>
          </a:prstGeom>
          <a:noFill/>
        </p:spPr>
        <p:txBody>
          <a:bodyPr wrap="none" rtlCol="0">
            <a:spAutoFit/>
          </a:bodyPr>
          <a:lstStyle/>
          <a:p>
            <a:r>
              <a:rPr lang="de-DE" sz="800" dirty="0" err="1"/>
              <a:t>Photo</a:t>
            </a:r>
            <a:r>
              <a:rPr lang="de-DE" sz="800" dirty="0"/>
              <a:t> </a:t>
            </a:r>
            <a:r>
              <a:rPr lang="de-DE" sz="800" dirty="0" err="1"/>
              <a:t>source</a:t>
            </a:r>
            <a:r>
              <a:rPr lang="de-DE" sz="800" dirty="0"/>
              <a:t>: pixabay.com</a:t>
            </a:r>
          </a:p>
        </p:txBody>
      </p:sp>
      <p:sp>
        <p:nvSpPr>
          <p:cNvPr id="77" name="Rechteck 76"/>
          <p:cNvSpPr/>
          <p:nvPr/>
        </p:nvSpPr>
        <p:spPr>
          <a:xfrm>
            <a:off x="150702" y="298052"/>
            <a:ext cx="4471096" cy="646331"/>
          </a:xfrm>
          <a:prstGeom prst="rect">
            <a:avLst/>
          </a:prstGeom>
        </p:spPr>
        <p:txBody>
          <a:bodyPr wrap="none">
            <a:spAutoFit/>
          </a:bodyPr>
          <a:lstStyle/>
          <a:p>
            <a:r>
              <a:rPr lang="en-US" sz="3600" dirty="0">
                <a:solidFill>
                  <a:schemeClr val="bg1"/>
                </a:solidFill>
              </a:rPr>
              <a:t>Takeaways – Recognize</a:t>
            </a:r>
          </a:p>
        </p:txBody>
      </p:sp>
      <p:sp>
        <p:nvSpPr>
          <p:cNvPr id="22" name="Rechteck 21">
            <a:extLst>
              <a:ext uri="{FF2B5EF4-FFF2-40B4-BE49-F238E27FC236}">
                <a16:creationId xmlns:a16="http://schemas.microsoft.com/office/drawing/2014/main" id="{22A79B4F-7CC9-4DFC-A24F-3094CF61EE15}"/>
              </a:ext>
            </a:extLst>
          </p:cNvPr>
          <p:cNvSpPr/>
          <p:nvPr/>
        </p:nvSpPr>
        <p:spPr>
          <a:xfrm>
            <a:off x="1381525" y="3510153"/>
            <a:ext cx="6550832" cy="523220"/>
          </a:xfrm>
          <a:prstGeom prst="rect">
            <a:avLst/>
          </a:prstGeom>
        </p:spPr>
        <p:txBody>
          <a:bodyPr wrap="square">
            <a:spAutoFit/>
          </a:bodyPr>
          <a:lstStyle/>
          <a:p>
            <a:r>
              <a:rPr lang="en-US" sz="1400" b="1" dirty="0"/>
              <a:t>No one is bound to the values that we can find in cultural systems. </a:t>
            </a:r>
            <a:r>
              <a:rPr lang="en-US" sz="1400" dirty="0"/>
              <a:t>We can react flexibly (within certain limits) and develop culturally, even as adults.</a:t>
            </a:r>
            <a:endParaRPr lang="de-DE" sz="1050" b="1" dirty="0"/>
          </a:p>
        </p:txBody>
      </p:sp>
      <p:sp>
        <p:nvSpPr>
          <p:cNvPr id="23" name="Rechteck 22">
            <a:extLst>
              <a:ext uri="{FF2B5EF4-FFF2-40B4-BE49-F238E27FC236}">
                <a16:creationId xmlns:a16="http://schemas.microsoft.com/office/drawing/2014/main" id="{4C7DE103-62E2-4D50-839B-5C600D414558}"/>
              </a:ext>
            </a:extLst>
          </p:cNvPr>
          <p:cNvSpPr/>
          <p:nvPr/>
        </p:nvSpPr>
        <p:spPr>
          <a:xfrm>
            <a:off x="1381525" y="4192282"/>
            <a:ext cx="6550831" cy="523220"/>
          </a:xfrm>
          <a:prstGeom prst="rect">
            <a:avLst/>
          </a:prstGeom>
        </p:spPr>
        <p:txBody>
          <a:bodyPr wrap="square">
            <a:spAutoFit/>
          </a:bodyPr>
          <a:lstStyle/>
          <a:p>
            <a:r>
              <a:rPr lang="en-US" sz="1400" b="1" dirty="0"/>
              <a:t>The cultural repository </a:t>
            </a:r>
            <a:r>
              <a:rPr lang="en-US" sz="1400" dirty="0"/>
              <a:t>is a good way to better understand your own culture, but also to prepare for encounters with people from other countries or for a stay abroad.</a:t>
            </a:r>
            <a:endParaRPr lang="de-DE" sz="1050" b="1" dirty="0"/>
          </a:p>
        </p:txBody>
      </p:sp>
      <p:sp>
        <p:nvSpPr>
          <p:cNvPr id="25" name="Rechteck 24">
            <a:extLst>
              <a:ext uri="{FF2B5EF4-FFF2-40B4-BE49-F238E27FC236}">
                <a16:creationId xmlns:a16="http://schemas.microsoft.com/office/drawing/2014/main" id="{D23D061F-4735-4F46-83F5-C08394457E8C}"/>
              </a:ext>
            </a:extLst>
          </p:cNvPr>
          <p:cNvSpPr/>
          <p:nvPr/>
        </p:nvSpPr>
        <p:spPr>
          <a:xfrm>
            <a:off x="1381525" y="4782971"/>
            <a:ext cx="6550831" cy="738664"/>
          </a:xfrm>
          <a:prstGeom prst="rect">
            <a:avLst/>
          </a:prstGeom>
        </p:spPr>
        <p:txBody>
          <a:bodyPr wrap="square">
            <a:spAutoFit/>
          </a:bodyPr>
          <a:lstStyle/>
          <a:p>
            <a:r>
              <a:rPr lang="en-US" sz="1400" b="1" dirty="0"/>
              <a:t>Inform yourself about the country and its people before a trip or meeting</a:t>
            </a:r>
            <a:r>
              <a:rPr lang="en-US" sz="1400" dirty="0"/>
              <a:t>, and be prepared that not all information that you find will prove true. Then correct your knowledge based on the new information that you acquire on site.</a:t>
            </a:r>
            <a:endParaRPr lang="de-DE" sz="1050" dirty="0"/>
          </a:p>
        </p:txBody>
      </p:sp>
      <p:sp>
        <p:nvSpPr>
          <p:cNvPr id="53" name="Ellipse 52">
            <a:extLst>
              <a:ext uri="{FF2B5EF4-FFF2-40B4-BE49-F238E27FC236}">
                <a16:creationId xmlns:a16="http://schemas.microsoft.com/office/drawing/2014/main" id="{904E7F0F-BF36-45C1-826E-148A24E5743D}"/>
              </a:ext>
            </a:extLst>
          </p:cNvPr>
          <p:cNvSpPr/>
          <p:nvPr/>
        </p:nvSpPr>
        <p:spPr>
          <a:xfrm>
            <a:off x="817719" y="1259871"/>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54" name="Rechteck 53">
            <a:extLst>
              <a:ext uri="{FF2B5EF4-FFF2-40B4-BE49-F238E27FC236}">
                <a16:creationId xmlns:a16="http://schemas.microsoft.com/office/drawing/2014/main" id="{CBC6D305-1E7F-4BCD-AB16-E3B049387CFE}"/>
              </a:ext>
            </a:extLst>
          </p:cNvPr>
          <p:cNvSpPr/>
          <p:nvPr/>
        </p:nvSpPr>
        <p:spPr>
          <a:xfrm rot="2621055">
            <a:off x="921845" y="1504929"/>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Rechteck 54">
            <a:extLst>
              <a:ext uri="{FF2B5EF4-FFF2-40B4-BE49-F238E27FC236}">
                <a16:creationId xmlns:a16="http://schemas.microsoft.com/office/drawing/2014/main" id="{49207820-B20A-4AB1-8E62-92CF866D68D0}"/>
              </a:ext>
            </a:extLst>
          </p:cNvPr>
          <p:cNvSpPr/>
          <p:nvPr/>
        </p:nvSpPr>
        <p:spPr>
          <a:xfrm rot="7814771">
            <a:off x="967555" y="1476947"/>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Ellipse 55">
            <a:extLst>
              <a:ext uri="{FF2B5EF4-FFF2-40B4-BE49-F238E27FC236}">
                <a16:creationId xmlns:a16="http://schemas.microsoft.com/office/drawing/2014/main" id="{6A8E354E-67CD-49BC-AEC1-BE62707EFA19}"/>
              </a:ext>
            </a:extLst>
          </p:cNvPr>
          <p:cNvSpPr/>
          <p:nvPr/>
        </p:nvSpPr>
        <p:spPr>
          <a:xfrm>
            <a:off x="817751" y="2091845"/>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57" name="Rechteck 56">
            <a:extLst>
              <a:ext uri="{FF2B5EF4-FFF2-40B4-BE49-F238E27FC236}">
                <a16:creationId xmlns:a16="http://schemas.microsoft.com/office/drawing/2014/main" id="{71CB44A2-271D-4353-A0B3-B87F8321FAF0}"/>
              </a:ext>
            </a:extLst>
          </p:cNvPr>
          <p:cNvSpPr/>
          <p:nvPr/>
        </p:nvSpPr>
        <p:spPr>
          <a:xfrm rot="2621055">
            <a:off x="921877" y="2336903"/>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Rechteck 57">
            <a:extLst>
              <a:ext uri="{FF2B5EF4-FFF2-40B4-BE49-F238E27FC236}">
                <a16:creationId xmlns:a16="http://schemas.microsoft.com/office/drawing/2014/main" id="{3F7AF579-359C-4E55-8E8B-08560F319460}"/>
              </a:ext>
            </a:extLst>
          </p:cNvPr>
          <p:cNvSpPr/>
          <p:nvPr/>
        </p:nvSpPr>
        <p:spPr>
          <a:xfrm rot="7814771">
            <a:off x="967587" y="2308921"/>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Ellipse 58">
            <a:extLst>
              <a:ext uri="{FF2B5EF4-FFF2-40B4-BE49-F238E27FC236}">
                <a16:creationId xmlns:a16="http://schemas.microsoft.com/office/drawing/2014/main" id="{F6EA6E30-8766-4696-A9FB-69D9807B666C}"/>
              </a:ext>
            </a:extLst>
          </p:cNvPr>
          <p:cNvSpPr/>
          <p:nvPr/>
        </p:nvSpPr>
        <p:spPr>
          <a:xfrm>
            <a:off x="836782" y="2700521"/>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60" name="Rechteck 59">
            <a:extLst>
              <a:ext uri="{FF2B5EF4-FFF2-40B4-BE49-F238E27FC236}">
                <a16:creationId xmlns:a16="http://schemas.microsoft.com/office/drawing/2014/main" id="{49CF4322-E0D1-40DA-BC24-7CE83D1123A0}"/>
              </a:ext>
            </a:extLst>
          </p:cNvPr>
          <p:cNvSpPr/>
          <p:nvPr/>
        </p:nvSpPr>
        <p:spPr>
          <a:xfrm rot="2621055">
            <a:off x="940908" y="2945579"/>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 name="Rechteck 60">
            <a:extLst>
              <a:ext uri="{FF2B5EF4-FFF2-40B4-BE49-F238E27FC236}">
                <a16:creationId xmlns:a16="http://schemas.microsoft.com/office/drawing/2014/main" id="{A99F0355-8829-4361-B56B-FED184FFF028}"/>
              </a:ext>
            </a:extLst>
          </p:cNvPr>
          <p:cNvSpPr/>
          <p:nvPr/>
        </p:nvSpPr>
        <p:spPr>
          <a:xfrm rot="7814771">
            <a:off x="986618" y="2917597"/>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Ellipse 61">
            <a:extLst>
              <a:ext uri="{FF2B5EF4-FFF2-40B4-BE49-F238E27FC236}">
                <a16:creationId xmlns:a16="http://schemas.microsoft.com/office/drawing/2014/main" id="{DC62DF2B-7B47-4F50-A0CE-C5BD6C9B5C15}"/>
              </a:ext>
            </a:extLst>
          </p:cNvPr>
          <p:cNvSpPr/>
          <p:nvPr/>
        </p:nvSpPr>
        <p:spPr>
          <a:xfrm>
            <a:off x="826384" y="3498558"/>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63" name="Rechteck 62">
            <a:extLst>
              <a:ext uri="{FF2B5EF4-FFF2-40B4-BE49-F238E27FC236}">
                <a16:creationId xmlns:a16="http://schemas.microsoft.com/office/drawing/2014/main" id="{52795F06-529F-4700-A647-7E8E6D8B45B6}"/>
              </a:ext>
            </a:extLst>
          </p:cNvPr>
          <p:cNvSpPr/>
          <p:nvPr/>
        </p:nvSpPr>
        <p:spPr>
          <a:xfrm rot="2621055">
            <a:off x="930510" y="3743616"/>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Rechteck 70">
            <a:extLst>
              <a:ext uri="{FF2B5EF4-FFF2-40B4-BE49-F238E27FC236}">
                <a16:creationId xmlns:a16="http://schemas.microsoft.com/office/drawing/2014/main" id="{DCD799D3-73EF-4082-BBDD-7F0D8D20FE67}"/>
              </a:ext>
            </a:extLst>
          </p:cNvPr>
          <p:cNvSpPr/>
          <p:nvPr/>
        </p:nvSpPr>
        <p:spPr>
          <a:xfrm rot="7814771">
            <a:off x="976220" y="3715634"/>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Ellipse 71">
            <a:extLst>
              <a:ext uri="{FF2B5EF4-FFF2-40B4-BE49-F238E27FC236}">
                <a16:creationId xmlns:a16="http://schemas.microsoft.com/office/drawing/2014/main" id="{315669ED-2D6D-4F8F-BB00-5B9A54FF1665}"/>
              </a:ext>
            </a:extLst>
          </p:cNvPr>
          <p:cNvSpPr/>
          <p:nvPr/>
        </p:nvSpPr>
        <p:spPr>
          <a:xfrm>
            <a:off x="817751" y="4214111"/>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73" name="Rechteck 72">
            <a:extLst>
              <a:ext uri="{FF2B5EF4-FFF2-40B4-BE49-F238E27FC236}">
                <a16:creationId xmlns:a16="http://schemas.microsoft.com/office/drawing/2014/main" id="{AB62C12C-94F6-40C7-9BCD-964062820967}"/>
              </a:ext>
            </a:extLst>
          </p:cNvPr>
          <p:cNvSpPr/>
          <p:nvPr/>
        </p:nvSpPr>
        <p:spPr>
          <a:xfrm rot="2621055">
            <a:off x="921877" y="4459169"/>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Rechteck 73">
            <a:extLst>
              <a:ext uri="{FF2B5EF4-FFF2-40B4-BE49-F238E27FC236}">
                <a16:creationId xmlns:a16="http://schemas.microsoft.com/office/drawing/2014/main" id="{ABF00FF5-1228-4665-81FA-F75E4E2010F1}"/>
              </a:ext>
            </a:extLst>
          </p:cNvPr>
          <p:cNvSpPr/>
          <p:nvPr/>
        </p:nvSpPr>
        <p:spPr>
          <a:xfrm rot="7814771">
            <a:off x="967587" y="4431187"/>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Ellipse 74">
            <a:extLst>
              <a:ext uri="{FF2B5EF4-FFF2-40B4-BE49-F238E27FC236}">
                <a16:creationId xmlns:a16="http://schemas.microsoft.com/office/drawing/2014/main" id="{11116C0C-CD5C-4874-AAB6-BB3AF3F47D63}"/>
              </a:ext>
            </a:extLst>
          </p:cNvPr>
          <p:cNvSpPr/>
          <p:nvPr/>
        </p:nvSpPr>
        <p:spPr>
          <a:xfrm>
            <a:off x="836781" y="4850000"/>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78" name="Rechteck 77">
            <a:extLst>
              <a:ext uri="{FF2B5EF4-FFF2-40B4-BE49-F238E27FC236}">
                <a16:creationId xmlns:a16="http://schemas.microsoft.com/office/drawing/2014/main" id="{D7F2A452-A7F7-48B4-BFB4-8661E04D366B}"/>
              </a:ext>
            </a:extLst>
          </p:cNvPr>
          <p:cNvSpPr/>
          <p:nvPr/>
        </p:nvSpPr>
        <p:spPr>
          <a:xfrm rot="2621055">
            <a:off x="940907" y="5067626"/>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9" name="Rechteck 78">
            <a:extLst>
              <a:ext uri="{FF2B5EF4-FFF2-40B4-BE49-F238E27FC236}">
                <a16:creationId xmlns:a16="http://schemas.microsoft.com/office/drawing/2014/main" id="{7468A893-B4F0-4744-844C-08606CF7F0FE}"/>
              </a:ext>
            </a:extLst>
          </p:cNvPr>
          <p:cNvSpPr/>
          <p:nvPr/>
        </p:nvSpPr>
        <p:spPr>
          <a:xfrm rot="7814771">
            <a:off x="986617" y="5039644"/>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3" name="Gruppieren 32">
            <a:extLst>
              <a:ext uri="{FF2B5EF4-FFF2-40B4-BE49-F238E27FC236}">
                <a16:creationId xmlns:a16="http://schemas.microsoft.com/office/drawing/2014/main" id="{D099D64D-694C-46A9-A93D-99A9869C6BCD}"/>
              </a:ext>
            </a:extLst>
          </p:cNvPr>
          <p:cNvGrpSpPr/>
          <p:nvPr/>
        </p:nvGrpSpPr>
        <p:grpSpPr>
          <a:xfrm>
            <a:off x="8829876" y="1068653"/>
            <a:ext cx="3009354" cy="4410260"/>
            <a:chOff x="8829876" y="1068653"/>
            <a:chExt cx="3009354" cy="4410260"/>
          </a:xfrm>
        </p:grpSpPr>
        <p:pic>
          <p:nvPicPr>
            <p:cNvPr id="37" name="Picture 2" descr="Free vector graphics of Clipboard">
              <a:extLst>
                <a:ext uri="{FF2B5EF4-FFF2-40B4-BE49-F238E27FC236}">
                  <a16:creationId xmlns:a16="http://schemas.microsoft.com/office/drawing/2014/main" id="{9FCD5919-893A-4D7B-AF9E-C42D847F81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9876" y="1068653"/>
              <a:ext cx="3009354" cy="4410260"/>
            </a:xfrm>
            <a:prstGeom prst="rect">
              <a:avLst/>
            </a:prstGeom>
            <a:noFill/>
            <a:extLst>
              <a:ext uri="{909E8E84-426E-40DD-AFC4-6F175D3DCCD1}">
                <a14:hiddenFill xmlns:a14="http://schemas.microsoft.com/office/drawing/2010/main">
                  <a:solidFill>
                    <a:srgbClr val="FFFFFF"/>
                  </a:solidFill>
                </a14:hiddenFill>
              </a:ext>
            </a:extLst>
          </p:spPr>
        </p:pic>
        <p:sp>
          <p:nvSpPr>
            <p:cNvPr id="38" name="Textfeld 37">
              <a:extLst>
                <a:ext uri="{FF2B5EF4-FFF2-40B4-BE49-F238E27FC236}">
                  <a16:creationId xmlns:a16="http://schemas.microsoft.com/office/drawing/2014/main" id="{03ACCA9B-B57C-4233-92C6-C2B5B3792DDE}"/>
                </a:ext>
              </a:extLst>
            </p:cNvPr>
            <p:cNvSpPr txBox="1"/>
            <p:nvPr/>
          </p:nvSpPr>
          <p:spPr>
            <a:xfrm rot="568015">
              <a:off x="9507243" y="3042951"/>
              <a:ext cx="1654620" cy="461665"/>
            </a:xfrm>
            <a:prstGeom prst="rect">
              <a:avLst/>
            </a:prstGeom>
            <a:noFill/>
          </p:spPr>
          <p:txBody>
            <a:bodyPr wrap="none" rtlCol="0">
              <a:spAutoFit/>
            </a:bodyPr>
            <a:lstStyle/>
            <a:p>
              <a:pPr algn="ctr"/>
              <a:r>
                <a:rPr lang="de-DE" sz="2400" b="1" dirty="0">
                  <a:solidFill>
                    <a:srgbClr val="F7686C"/>
                  </a:solidFill>
                  <a:effectLst>
                    <a:outerShdw blurRad="38100" dist="38100" dir="2700000" algn="tl">
                      <a:srgbClr val="000000">
                        <a:alpha val="43137"/>
                      </a:srgbClr>
                    </a:outerShdw>
                  </a:effectLst>
                  <a:latin typeface="Bradley Hand ITC" panose="03070402050302030203" pitchFamily="66" charset="0"/>
                </a:rPr>
                <a:t>Takeaways</a:t>
              </a:r>
            </a:p>
          </p:txBody>
        </p:sp>
      </p:grpSp>
    </p:spTree>
    <p:extLst>
      <p:ext uri="{BB962C8B-B14F-4D97-AF65-F5344CB8AC3E}">
        <p14:creationId xmlns:p14="http://schemas.microsoft.com/office/powerpoint/2010/main" val="2919310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310036" y="4322613"/>
            <a:ext cx="5585460" cy="338554"/>
          </a:xfrm>
          <a:prstGeom prst="rect">
            <a:avLst/>
          </a:prstGeom>
          <a:noFill/>
        </p:spPr>
        <p:txBody>
          <a:bodyPr wrap="square" rtlCol="0">
            <a:spAutoFit/>
          </a:bodyPr>
          <a:lstStyle/>
          <a:p>
            <a:pPr algn="ctr"/>
            <a:r>
              <a:rPr lang="en-US" sz="1600" dirty="0">
                <a:latin typeface="+mj-lt"/>
              </a:rPr>
              <a:t>End of module</a:t>
            </a:r>
          </a:p>
        </p:txBody>
      </p:sp>
      <p:sp>
        <p:nvSpPr>
          <p:cNvPr id="8" name="Textfeld 7"/>
          <p:cNvSpPr txBox="1"/>
          <p:nvPr/>
        </p:nvSpPr>
        <p:spPr>
          <a:xfrm>
            <a:off x="2019913" y="4659545"/>
            <a:ext cx="8162252" cy="923330"/>
          </a:xfrm>
          <a:prstGeom prst="rect">
            <a:avLst/>
          </a:prstGeom>
          <a:noFill/>
        </p:spPr>
        <p:txBody>
          <a:bodyPr wrap="square" rtlCol="0">
            <a:spAutoFit/>
          </a:bodyPr>
          <a:lstStyle/>
          <a:p>
            <a:pPr algn="ctr"/>
            <a:r>
              <a:rPr lang="en-US" sz="5400" b="1" dirty="0">
                <a:solidFill>
                  <a:srgbClr val="413A7D"/>
                </a:solidFill>
              </a:rPr>
              <a:t>Recognize</a:t>
            </a:r>
          </a:p>
        </p:txBody>
      </p:sp>
      <p:sp>
        <p:nvSpPr>
          <p:cNvPr id="11" name="Textfeld 10"/>
          <p:cNvSpPr txBox="1"/>
          <p:nvPr/>
        </p:nvSpPr>
        <p:spPr>
          <a:xfrm>
            <a:off x="402646" y="6581513"/>
            <a:ext cx="2026517" cy="215444"/>
          </a:xfrm>
          <a:prstGeom prst="rect">
            <a:avLst/>
          </a:prstGeom>
          <a:noFill/>
        </p:spPr>
        <p:txBody>
          <a:bodyPr wrap="none" rtlCol="0">
            <a:spAutoFit/>
          </a:bodyPr>
          <a:lstStyle/>
          <a:p>
            <a:r>
              <a:rPr lang="de-DE" sz="800" dirty="0" err="1"/>
              <a:t>Photo</a:t>
            </a:r>
            <a:r>
              <a:rPr lang="de-DE" sz="800" dirty="0"/>
              <a:t> </a:t>
            </a:r>
            <a:r>
              <a:rPr lang="de-DE" sz="800" dirty="0" err="1"/>
              <a:t>source</a:t>
            </a:r>
            <a:r>
              <a:rPr lang="de-DE" sz="800" dirty="0"/>
              <a:t>:  </a:t>
            </a:r>
            <a:r>
              <a:rPr lang="en-US" sz="800" dirty="0" err="1"/>
              <a:t>unsplash</a:t>
            </a:r>
            <a:r>
              <a:rPr lang="en-US" sz="800" dirty="0"/>
              <a:t> / </a:t>
            </a:r>
            <a:r>
              <a:rPr lang="en-US" sz="800" dirty="0" err="1"/>
              <a:t>Naassom</a:t>
            </a:r>
            <a:r>
              <a:rPr lang="en-US" sz="800" dirty="0"/>
              <a:t> Azevedo</a:t>
            </a:r>
            <a:endParaRPr lang="de-DE" sz="800" dirty="0"/>
          </a:p>
        </p:txBody>
      </p:sp>
      <p:sp>
        <p:nvSpPr>
          <p:cNvPr id="9" name="Rechteck 8">
            <a:extLst>
              <a:ext uri="{FF2B5EF4-FFF2-40B4-BE49-F238E27FC236}">
                <a16:creationId xmlns:a16="http://schemas.microsoft.com/office/drawing/2014/main" id="{9D6980A1-3995-5867-CBA1-63B2EBC2DCC7}"/>
              </a:ext>
            </a:extLst>
          </p:cNvPr>
          <p:cNvSpPr/>
          <p:nvPr/>
        </p:nvSpPr>
        <p:spPr>
          <a:xfrm>
            <a:off x="3387419" y="5428972"/>
            <a:ext cx="5429643" cy="830997"/>
          </a:xfrm>
          <a:prstGeom prst="rect">
            <a:avLst/>
          </a:prstGeom>
        </p:spPr>
        <p:txBody>
          <a:bodyPr wrap="square">
            <a:spAutoFit/>
          </a:bodyPr>
          <a:lstStyle/>
          <a:p>
            <a:pPr algn="ctr"/>
            <a:r>
              <a:rPr lang="en-US" sz="2400" b="1" dirty="0">
                <a:solidFill>
                  <a:srgbClr val="413A7D"/>
                </a:solidFill>
              </a:rPr>
              <a:t>Cultural systems, cultural adaptability, and your own cultural profile</a:t>
            </a:r>
          </a:p>
        </p:txBody>
      </p:sp>
      <p:pic>
        <p:nvPicPr>
          <p:cNvPr id="13" name="Grafik 12">
            <a:extLst>
              <a:ext uri="{FF2B5EF4-FFF2-40B4-BE49-F238E27FC236}">
                <a16:creationId xmlns:a16="http://schemas.microsoft.com/office/drawing/2014/main" id="{0CE4BB63-7104-BB4E-9050-E2EC2C8EDE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7449"/>
          <a:stretch/>
        </p:blipFill>
        <p:spPr>
          <a:xfrm>
            <a:off x="3870192" y="905808"/>
            <a:ext cx="4462238" cy="3032286"/>
          </a:xfrm>
          <a:prstGeom prst="rect">
            <a:avLst/>
          </a:prstGeom>
        </p:spPr>
      </p:pic>
    </p:spTree>
    <p:extLst>
      <p:ext uri="{BB962C8B-B14F-4D97-AF65-F5344CB8AC3E}">
        <p14:creationId xmlns:p14="http://schemas.microsoft.com/office/powerpoint/2010/main" val="2447260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hteck 39"/>
          <p:cNvSpPr/>
          <p:nvPr/>
        </p:nvSpPr>
        <p:spPr>
          <a:xfrm>
            <a:off x="1381526" y="3271551"/>
            <a:ext cx="6810774" cy="646331"/>
          </a:xfrm>
          <a:prstGeom prst="rect">
            <a:avLst/>
          </a:prstGeom>
        </p:spPr>
        <p:txBody>
          <a:bodyPr wrap="square">
            <a:spAutoFit/>
          </a:bodyPr>
          <a:lstStyle/>
          <a:p>
            <a:r>
              <a:rPr lang="en-US" sz="1200" dirty="0"/>
              <a:t>House, R. J., Dorfman, P. W., </a:t>
            </a:r>
            <a:r>
              <a:rPr lang="en-US" sz="1200" dirty="0" err="1"/>
              <a:t>Javidan</a:t>
            </a:r>
            <a:r>
              <a:rPr lang="en-US" sz="1200" dirty="0"/>
              <a:t>, M., </a:t>
            </a:r>
            <a:r>
              <a:rPr lang="en-US" sz="1200" dirty="0" err="1"/>
              <a:t>Hanges</a:t>
            </a:r>
            <a:r>
              <a:rPr lang="en-US" sz="1200" dirty="0"/>
              <a:t>, P. J., &amp; Sully De </a:t>
            </a:r>
            <a:r>
              <a:rPr lang="en-US" sz="1200" dirty="0" err="1"/>
              <a:t>Luque</a:t>
            </a:r>
            <a:r>
              <a:rPr lang="en-US" sz="1200" dirty="0"/>
              <a:t>, Mary F. (2013). </a:t>
            </a:r>
            <a:r>
              <a:rPr lang="en-US" sz="1200" i="1" dirty="0"/>
              <a:t>Strategic Leadership Across Cultures: The GLOBE Study of CEO Leadership Behavior and Effectiveness in 24 Countries</a:t>
            </a:r>
            <a:r>
              <a:rPr lang="en-US" sz="1200" dirty="0"/>
              <a:t>. Thousand Oaks, CA: SAGE Publications.</a:t>
            </a:r>
            <a:endParaRPr lang="de-DE" sz="1100" b="1" dirty="0"/>
          </a:p>
        </p:txBody>
      </p:sp>
      <p:sp>
        <p:nvSpPr>
          <p:cNvPr id="24" name="Rechteck 23"/>
          <p:cNvSpPr/>
          <p:nvPr/>
        </p:nvSpPr>
        <p:spPr>
          <a:xfrm>
            <a:off x="1381525" y="3898816"/>
            <a:ext cx="6810774" cy="461665"/>
          </a:xfrm>
          <a:prstGeom prst="rect">
            <a:avLst/>
          </a:prstGeom>
        </p:spPr>
        <p:txBody>
          <a:bodyPr wrap="square">
            <a:spAutoFit/>
          </a:bodyPr>
          <a:lstStyle/>
          <a:p>
            <a:r>
              <a:rPr lang="en-US" sz="1200" dirty="0"/>
              <a:t>Inglehart, R. (2018). </a:t>
            </a:r>
            <a:r>
              <a:rPr lang="en-US" sz="1200" i="1" dirty="0"/>
              <a:t>Cultural Evolution: People's Motivations are Changing, and Reshaping the World</a:t>
            </a:r>
            <a:r>
              <a:rPr lang="en-US" sz="1200" dirty="0"/>
              <a:t>. Cambridge: Cambridge University Press.</a:t>
            </a:r>
            <a:endParaRPr lang="de-DE" sz="1100" b="1" dirty="0"/>
          </a:p>
        </p:txBody>
      </p:sp>
      <p:sp>
        <p:nvSpPr>
          <p:cNvPr id="26" name="Rechteck 25"/>
          <p:cNvSpPr/>
          <p:nvPr/>
        </p:nvSpPr>
        <p:spPr>
          <a:xfrm>
            <a:off x="1381524" y="1270817"/>
            <a:ext cx="6810773" cy="461665"/>
          </a:xfrm>
          <a:prstGeom prst="rect">
            <a:avLst/>
          </a:prstGeom>
        </p:spPr>
        <p:txBody>
          <a:bodyPr wrap="square">
            <a:spAutoFit/>
          </a:bodyPr>
          <a:lstStyle/>
          <a:p>
            <a:r>
              <a:rPr lang="en-US" sz="1200" dirty="0" err="1"/>
              <a:t>Chhokar</a:t>
            </a:r>
            <a:r>
              <a:rPr lang="en-US" sz="1200" dirty="0"/>
              <a:t>, J. S., </a:t>
            </a:r>
            <a:r>
              <a:rPr lang="en-US" sz="1200" dirty="0" err="1"/>
              <a:t>Brodbeck</a:t>
            </a:r>
            <a:r>
              <a:rPr lang="en-US" sz="1200" dirty="0"/>
              <a:t>, F. C., &amp; House, R. J. (eds) (2019). </a:t>
            </a:r>
            <a:r>
              <a:rPr lang="en-US" sz="1200" i="1" dirty="0"/>
              <a:t>Culture and Leadership Across the World: The GLOBE Book of In-Depth Studies of 25 Societies</a:t>
            </a:r>
            <a:r>
              <a:rPr lang="en-US" sz="1200" dirty="0"/>
              <a:t>. Hove: Psychology Press.</a:t>
            </a:r>
            <a:endParaRPr lang="de-DE" sz="1100" dirty="0"/>
          </a:p>
        </p:txBody>
      </p:sp>
      <p:sp>
        <p:nvSpPr>
          <p:cNvPr id="6" name="Ellipse 5"/>
          <p:cNvSpPr/>
          <p:nvPr/>
        </p:nvSpPr>
        <p:spPr>
          <a:xfrm>
            <a:off x="851110" y="1315369"/>
            <a:ext cx="361335" cy="348807"/>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7" name="Rechteck 6"/>
          <p:cNvSpPr/>
          <p:nvPr/>
        </p:nvSpPr>
        <p:spPr>
          <a:xfrm rot="2621055">
            <a:off x="912953" y="1511192"/>
            <a:ext cx="105850" cy="51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Rechteck 47"/>
          <p:cNvSpPr/>
          <p:nvPr/>
        </p:nvSpPr>
        <p:spPr>
          <a:xfrm rot="7814771">
            <a:off x="974056" y="1482297"/>
            <a:ext cx="198862" cy="45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Ellipse 48"/>
          <p:cNvSpPr/>
          <p:nvPr/>
        </p:nvSpPr>
        <p:spPr>
          <a:xfrm>
            <a:off x="851110" y="1824833"/>
            <a:ext cx="361335" cy="348807"/>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50" name="Rechteck 49"/>
          <p:cNvSpPr/>
          <p:nvPr/>
        </p:nvSpPr>
        <p:spPr>
          <a:xfrm rot="2621055">
            <a:off x="912953" y="2020656"/>
            <a:ext cx="105850" cy="51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p:cNvSpPr/>
          <p:nvPr/>
        </p:nvSpPr>
        <p:spPr>
          <a:xfrm rot="7814771">
            <a:off x="974056" y="1991761"/>
            <a:ext cx="198862" cy="45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Ellipse 63"/>
          <p:cNvSpPr/>
          <p:nvPr/>
        </p:nvSpPr>
        <p:spPr>
          <a:xfrm>
            <a:off x="859743" y="2336302"/>
            <a:ext cx="361335" cy="348807"/>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65" name="Rechteck 64"/>
          <p:cNvSpPr/>
          <p:nvPr/>
        </p:nvSpPr>
        <p:spPr>
          <a:xfrm rot="2621055">
            <a:off x="921586" y="2532125"/>
            <a:ext cx="105850" cy="51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 name="Rechteck 65"/>
          <p:cNvSpPr/>
          <p:nvPr/>
        </p:nvSpPr>
        <p:spPr>
          <a:xfrm rot="7814771">
            <a:off x="982689" y="2503230"/>
            <a:ext cx="198862" cy="45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 name="Textfeld 69"/>
          <p:cNvSpPr txBox="1"/>
          <p:nvPr/>
        </p:nvSpPr>
        <p:spPr>
          <a:xfrm>
            <a:off x="0" y="6616517"/>
            <a:ext cx="395536" cy="241484"/>
          </a:xfrm>
          <a:prstGeom prst="rect">
            <a:avLst/>
          </a:prstGeom>
          <a:solidFill>
            <a:srgbClr val="E9E8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1938B3A4-2ADF-44F3-875A-E2B5FA0321B4}" type="slidenum">
              <a:rPr lang="de-DE">
                <a:solidFill>
                  <a:schemeClr val="tx1"/>
                </a:solidFill>
              </a:rPr>
              <a:pPr/>
              <a:t>14</a:t>
            </a:fld>
            <a:endParaRPr lang="de-DE" dirty="0">
              <a:solidFill>
                <a:schemeClr val="tx1"/>
              </a:solidFill>
            </a:endParaRPr>
          </a:p>
        </p:txBody>
      </p:sp>
      <p:sp>
        <p:nvSpPr>
          <p:cNvPr id="67" name="Textfeld 66"/>
          <p:cNvSpPr txBox="1"/>
          <p:nvPr/>
        </p:nvSpPr>
        <p:spPr>
          <a:xfrm>
            <a:off x="375920" y="6643624"/>
            <a:ext cx="1314784" cy="215444"/>
          </a:xfrm>
          <a:prstGeom prst="rect">
            <a:avLst/>
          </a:prstGeom>
          <a:noFill/>
        </p:spPr>
        <p:txBody>
          <a:bodyPr wrap="none" rtlCol="0">
            <a:spAutoFit/>
          </a:bodyPr>
          <a:lstStyle/>
          <a:p>
            <a:r>
              <a:rPr lang="de-DE" sz="800" dirty="0" err="1"/>
              <a:t>Photo</a:t>
            </a:r>
            <a:r>
              <a:rPr lang="de-DE" sz="800" dirty="0"/>
              <a:t> </a:t>
            </a:r>
            <a:r>
              <a:rPr lang="de-DE" sz="800" dirty="0" err="1"/>
              <a:t>source</a:t>
            </a:r>
            <a:r>
              <a:rPr lang="de-DE" sz="800" dirty="0"/>
              <a:t>: pixabay.com</a:t>
            </a:r>
          </a:p>
        </p:txBody>
      </p:sp>
      <p:sp>
        <p:nvSpPr>
          <p:cNvPr id="76" name="Rechteck 75"/>
          <p:cNvSpPr/>
          <p:nvPr/>
        </p:nvSpPr>
        <p:spPr>
          <a:xfrm>
            <a:off x="-4426" y="-7675"/>
            <a:ext cx="12194674" cy="958378"/>
          </a:xfrm>
          <a:prstGeom prst="rect">
            <a:avLst/>
          </a:prstGeom>
          <a:solidFill>
            <a:srgbClr val="41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77" name="Rechteck 76"/>
          <p:cNvSpPr/>
          <p:nvPr/>
        </p:nvSpPr>
        <p:spPr>
          <a:xfrm>
            <a:off x="150702" y="298052"/>
            <a:ext cx="3377015" cy="646331"/>
          </a:xfrm>
          <a:prstGeom prst="rect">
            <a:avLst/>
          </a:prstGeom>
        </p:spPr>
        <p:txBody>
          <a:bodyPr wrap="none">
            <a:spAutoFit/>
          </a:bodyPr>
          <a:lstStyle/>
          <a:p>
            <a:r>
              <a:rPr lang="en-US" sz="3600" dirty="0">
                <a:solidFill>
                  <a:schemeClr val="bg1"/>
                </a:solidFill>
              </a:rPr>
              <a:t>List of references</a:t>
            </a:r>
          </a:p>
        </p:txBody>
      </p:sp>
      <p:sp>
        <p:nvSpPr>
          <p:cNvPr id="22" name="Rechteck 21">
            <a:extLst>
              <a:ext uri="{FF2B5EF4-FFF2-40B4-BE49-F238E27FC236}">
                <a16:creationId xmlns:a16="http://schemas.microsoft.com/office/drawing/2014/main" id="{22A79B4F-7CC9-4DFC-A24F-3094CF61EE15}"/>
              </a:ext>
            </a:extLst>
          </p:cNvPr>
          <p:cNvSpPr/>
          <p:nvPr/>
        </p:nvSpPr>
        <p:spPr>
          <a:xfrm>
            <a:off x="1381525" y="1864233"/>
            <a:ext cx="6810772" cy="276999"/>
          </a:xfrm>
          <a:prstGeom prst="rect">
            <a:avLst/>
          </a:prstGeom>
        </p:spPr>
        <p:txBody>
          <a:bodyPr wrap="square">
            <a:spAutoFit/>
          </a:bodyPr>
          <a:lstStyle/>
          <a:p>
            <a:r>
              <a:rPr lang="en-US" sz="1200" dirty="0"/>
              <a:t>Hall, E. T., &amp; Hall, M. R. (1990). </a:t>
            </a:r>
            <a:r>
              <a:rPr lang="en-US" sz="1200" i="1" dirty="0"/>
              <a:t>Understanding Cultural Differences</a:t>
            </a:r>
            <a:r>
              <a:rPr lang="en-US" sz="1200" dirty="0"/>
              <a:t>. Boston, MA: Intercultural Press.</a:t>
            </a:r>
            <a:endParaRPr lang="de-DE" sz="1000" b="1" dirty="0"/>
          </a:p>
        </p:txBody>
      </p:sp>
      <p:sp>
        <p:nvSpPr>
          <p:cNvPr id="23" name="Rechteck 22">
            <a:extLst>
              <a:ext uri="{FF2B5EF4-FFF2-40B4-BE49-F238E27FC236}">
                <a16:creationId xmlns:a16="http://schemas.microsoft.com/office/drawing/2014/main" id="{4C7DE103-62E2-4D50-839B-5C600D414558}"/>
              </a:ext>
            </a:extLst>
          </p:cNvPr>
          <p:cNvSpPr/>
          <p:nvPr/>
        </p:nvSpPr>
        <p:spPr>
          <a:xfrm>
            <a:off x="1381525" y="2299474"/>
            <a:ext cx="6810772" cy="461665"/>
          </a:xfrm>
          <a:prstGeom prst="rect">
            <a:avLst/>
          </a:prstGeom>
        </p:spPr>
        <p:txBody>
          <a:bodyPr wrap="square">
            <a:spAutoFit/>
          </a:bodyPr>
          <a:lstStyle/>
          <a:p>
            <a:r>
              <a:rPr lang="en-US" sz="1200" dirty="0"/>
              <a:t>Hofstede, G. (2001). </a:t>
            </a:r>
            <a:r>
              <a:rPr lang="en-US" sz="1200" i="1" dirty="0"/>
              <a:t>Culture’s Consequences: Comparing Values, Behaviors, Institutions, and Organizations across Nations</a:t>
            </a:r>
            <a:r>
              <a:rPr lang="en-US" sz="1200" dirty="0"/>
              <a:t>, 2nd ed. Thousand Oaks, CA: SAGE Publications.</a:t>
            </a:r>
            <a:endParaRPr lang="de-DE" sz="1000" b="1" dirty="0"/>
          </a:p>
        </p:txBody>
      </p:sp>
      <p:sp>
        <p:nvSpPr>
          <p:cNvPr id="25" name="Rechteck 24">
            <a:extLst>
              <a:ext uri="{FF2B5EF4-FFF2-40B4-BE49-F238E27FC236}">
                <a16:creationId xmlns:a16="http://schemas.microsoft.com/office/drawing/2014/main" id="{D23D061F-4735-4F46-83F5-C08394457E8C}"/>
              </a:ext>
            </a:extLst>
          </p:cNvPr>
          <p:cNvSpPr/>
          <p:nvPr/>
        </p:nvSpPr>
        <p:spPr>
          <a:xfrm>
            <a:off x="1381525" y="2817011"/>
            <a:ext cx="6810772" cy="461665"/>
          </a:xfrm>
          <a:prstGeom prst="rect">
            <a:avLst/>
          </a:prstGeom>
        </p:spPr>
        <p:txBody>
          <a:bodyPr wrap="square">
            <a:spAutoFit/>
          </a:bodyPr>
          <a:lstStyle/>
          <a:p>
            <a:r>
              <a:rPr lang="en-US" sz="1200" dirty="0"/>
              <a:t>Hofstede, G., Hofstede, G. J., &amp; </a:t>
            </a:r>
            <a:r>
              <a:rPr lang="en-US" sz="1200" dirty="0" err="1"/>
              <a:t>Minkov</a:t>
            </a:r>
            <a:r>
              <a:rPr lang="en-US" sz="1200" dirty="0"/>
              <a:t>, M. (2010). </a:t>
            </a:r>
            <a:r>
              <a:rPr lang="en-US" sz="1200" i="1" dirty="0"/>
              <a:t>Cultures and Organizations: Soft ware of the Mind; Intercultural Cooperation and its Importance for Survival</a:t>
            </a:r>
            <a:r>
              <a:rPr lang="en-US" sz="1200" dirty="0"/>
              <a:t>, 3rd ed. New York, NY: McGraw-Hill.</a:t>
            </a:r>
            <a:endParaRPr lang="de-DE" sz="1100" b="1" dirty="0"/>
          </a:p>
        </p:txBody>
      </p:sp>
      <p:sp>
        <p:nvSpPr>
          <p:cNvPr id="27" name="Ellipse 26">
            <a:extLst>
              <a:ext uri="{FF2B5EF4-FFF2-40B4-BE49-F238E27FC236}">
                <a16:creationId xmlns:a16="http://schemas.microsoft.com/office/drawing/2014/main" id="{F3D55AC7-C18D-41C2-B704-79EAD7F63C8A}"/>
              </a:ext>
            </a:extLst>
          </p:cNvPr>
          <p:cNvSpPr/>
          <p:nvPr/>
        </p:nvSpPr>
        <p:spPr>
          <a:xfrm>
            <a:off x="851110" y="2861563"/>
            <a:ext cx="361335" cy="348807"/>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28" name="Rechteck 27">
            <a:extLst>
              <a:ext uri="{FF2B5EF4-FFF2-40B4-BE49-F238E27FC236}">
                <a16:creationId xmlns:a16="http://schemas.microsoft.com/office/drawing/2014/main" id="{5E9E0CED-05D2-424C-B520-670A6416EA9F}"/>
              </a:ext>
            </a:extLst>
          </p:cNvPr>
          <p:cNvSpPr/>
          <p:nvPr/>
        </p:nvSpPr>
        <p:spPr>
          <a:xfrm rot="2621055">
            <a:off x="912953" y="3057386"/>
            <a:ext cx="105850" cy="51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49D96D6A-1C26-402A-86C5-EA83773D69A8}"/>
              </a:ext>
            </a:extLst>
          </p:cNvPr>
          <p:cNvSpPr/>
          <p:nvPr/>
        </p:nvSpPr>
        <p:spPr>
          <a:xfrm rot="7814771">
            <a:off x="974056" y="3028491"/>
            <a:ext cx="198862" cy="45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Ellipse 31">
            <a:extLst>
              <a:ext uri="{FF2B5EF4-FFF2-40B4-BE49-F238E27FC236}">
                <a16:creationId xmlns:a16="http://schemas.microsoft.com/office/drawing/2014/main" id="{FC949E79-5054-46B0-81E2-31CFB34A3CFA}"/>
              </a:ext>
            </a:extLst>
          </p:cNvPr>
          <p:cNvSpPr/>
          <p:nvPr/>
        </p:nvSpPr>
        <p:spPr>
          <a:xfrm>
            <a:off x="851110" y="3407603"/>
            <a:ext cx="361335" cy="348807"/>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33" name="Rechteck 32">
            <a:extLst>
              <a:ext uri="{FF2B5EF4-FFF2-40B4-BE49-F238E27FC236}">
                <a16:creationId xmlns:a16="http://schemas.microsoft.com/office/drawing/2014/main" id="{D4C27E23-4854-4501-AFCF-FB79B2FF1CD0}"/>
              </a:ext>
            </a:extLst>
          </p:cNvPr>
          <p:cNvSpPr/>
          <p:nvPr/>
        </p:nvSpPr>
        <p:spPr>
          <a:xfrm rot="2621055">
            <a:off x="912953" y="3603426"/>
            <a:ext cx="105850" cy="51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a:extLst>
              <a:ext uri="{FF2B5EF4-FFF2-40B4-BE49-F238E27FC236}">
                <a16:creationId xmlns:a16="http://schemas.microsoft.com/office/drawing/2014/main" id="{36A21BE4-5EED-4E34-91E8-C2E0632B43D5}"/>
              </a:ext>
            </a:extLst>
          </p:cNvPr>
          <p:cNvSpPr/>
          <p:nvPr/>
        </p:nvSpPr>
        <p:spPr>
          <a:xfrm rot="7814771">
            <a:off x="974056" y="3574531"/>
            <a:ext cx="198862" cy="45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Ellipse 34">
            <a:extLst>
              <a:ext uri="{FF2B5EF4-FFF2-40B4-BE49-F238E27FC236}">
                <a16:creationId xmlns:a16="http://schemas.microsoft.com/office/drawing/2014/main" id="{6A594F88-194E-4436-985A-5196D9C5A01D}"/>
              </a:ext>
            </a:extLst>
          </p:cNvPr>
          <p:cNvSpPr/>
          <p:nvPr/>
        </p:nvSpPr>
        <p:spPr>
          <a:xfrm>
            <a:off x="859743" y="3937360"/>
            <a:ext cx="361335" cy="348807"/>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36" name="Rechteck 35">
            <a:extLst>
              <a:ext uri="{FF2B5EF4-FFF2-40B4-BE49-F238E27FC236}">
                <a16:creationId xmlns:a16="http://schemas.microsoft.com/office/drawing/2014/main" id="{A202B6F2-1459-46A3-B2B4-9B54B9340FD0}"/>
              </a:ext>
            </a:extLst>
          </p:cNvPr>
          <p:cNvSpPr/>
          <p:nvPr/>
        </p:nvSpPr>
        <p:spPr>
          <a:xfrm rot="2621055">
            <a:off x="921586" y="4133183"/>
            <a:ext cx="105850" cy="51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a:extLst>
              <a:ext uri="{FF2B5EF4-FFF2-40B4-BE49-F238E27FC236}">
                <a16:creationId xmlns:a16="http://schemas.microsoft.com/office/drawing/2014/main" id="{EE3BE8A9-C73A-4128-9B7F-26A6570C34E9}"/>
              </a:ext>
            </a:extLst>
          </p:cNvPr>
          <p:cNvSpPr/>
          <p:nvPr/>
        </p:nvSpPr>
        <p:spPr>
          <a:xfrm rot="7814771">
            <a:off x="982689" y="4104288"/>
            <a:ext cx="198862" cy="45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descr="I love books! This is a photoshop of two different images found on Pixabay. Message me if you'd like a different version of it and check out my other book artwork here: https://pixabay.com/accounts/collections/887677 &quot;coffee&quot; is much appreciated! -Amy (Prettysleepy Art)">
            <a:extLst>
              <a:ext uri="{FF2B5EF4-FFF2-40B4-BE49-F238E27FC236}">
                <a16:creationId xmlns:a16="http://schemas.microsoft.com/office/drawing/2014/main" id="{C17979F0-D1C1-4C99-BFF4-4BF3DDA0C8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5658" y="1368341"/>
            <a:ext cx="2763762" cy="4411639"/>
          </a:xfrm>
          <a:prstGeom prst="rect">
            <a:avLst/>
          </a:prstGeom>
          <a:noFill/>
          <a:extLst>
            <a:ext uri="{909E8E84-426E-40DD-AFC4-6F175D3DCCD1}">
              <a14:hiddenFill xmlns:a14="http://schemas.microsoft.com/office/drawing/2010/main">
                <a:solidFill>
                  <a:srgbClr val="FFFFFF"/>
                </a:solidFill>
              </a14:hiddenFill>
            </a:ext>
          </a:extLst>
        </p:spPr>
      </p:pic>
      <p:sp>
        <p:nvSpPr>
          <p:cNvPr id="38" name="Ellipse 37">
            <a:extLst>
              <a:ext uri="{FF2B5EF4-FFF2-40B4-BE49-F238E27FC236}">
                <a16:creationId xmlns:a16="http://schemas.microsoft.com/office/drawing/2014/main" id="{41FBA9D1-0970-4F64-9564-A38A94A2A0E9}"/>
              </a:ext>
            </a:extLst>
          </p:cNvPr>
          <p:cNvSpPr/>
          <p:nvPr/>
        </p:nvSpPr>
        <p:spPr>
          <a:xfrm>
            <a:off x="856695" y="4472950"/>
            <a:ext cx="361335" cy="348807"/>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39" name="Rechteck 38">
            <a:extLst>
              <a:ext uri="{FF2B5EF4-FFF2-40B4-BE49-F238E27FC236}">
                <a16:creationId xmlns:a16="http://schemas.microsoft.com/office/drawing/2014/main" id="{0EA5DD4E-6AA7-4648-A643-67ECDFCBE219}"/>
              </a:ext>
            </a:extLst>
          </p:cNvPr>
          <p:cNvSpPr/>
          <p:nvPr/>
        </p:nvSpPr>
        <p:spPr>
          <a:xfrm rot="2621055">
            <a:off x="918538" y="4668773"/>
            <a:ext cx="105850" cy="51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40">
            <a:extLst>
              <a:ext uri="{FF2B5EF4-FFF2-40B4-BE49-F238E27FC236}">
                <a16:creationId xmlns:a16="http://schemas.microsoft.com/office/drawing/2014/main" id="{6541C365-8C2E-47BD-B200-1E8EFAF29995}"/>
              </a:ext>
            </a:extLst>
          </p:cNvPr>
          <p:cNvSpPr/>
          <p:nvPr/>
        </p:nvSpPr>
        <p:spPr>
          <a:xfrm rot="7814771">
            <a:off x="979641" y="4639878"/>
            <a:ext cx="198862" cy="45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Ellipse 41">
            <a:extLst>
              <a:ext uri="{FF2B5EF4-FFF2-40B4-BE49-F238E27FC236}">
                <a16:creationId xmlns:a16="http://schemas.microsoft.com/office/drawing/2014/main" id="{DB3F26EF-9C3E-47D6-9188-F250424F672E}"/>
              </a:ext>
            </a:extLst>
          </p:cNvPr>
          <p:cNvSpPr/>
          <p:nvPr/>
        </p:nvSpPr>
        <p:spPr>
          <a:xfrm>
            <a:off x="848062" y="4998211"/>
            <a:ext cx="361335" cy="348807"/>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43" name="Rechteck 42">
            <a:extLst>
              <a:ext uri="{FF2B5EF4-FFF2-40B4-BE49-F238E27FC236}">
                <a16:creationId xmlns:a16="http://schemas.microsoft.com/office/drawing/2014/main" id="{1E279639-617A-436F-B685-4A8A835AD0C8}"/>
              </a:ext>
            </a:extLst>
          </p:cNvPr>
          <p:cNvSpPr/>
          <p:nvPr/>
        </p:nvSpPr>
        <p:spPr>
          <a:xfrm rot="2621055">
            <a:off x="909905" y="5194034"/>
            <a:ext cx="105850" cy="51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43">
            <a:extLst>
              <a:ext uri="{FF2B5EF4-FFF2-40B4-BE49-F238E27FC236}">
                <a16:creationId xmlns:a16="http://schemas.microsoft.com/office/drawing/2014/main" id="{63991C1B-73CC-4413-9228-C95A5B713B83}"/>
              </a:ext>
            </a:extLst>
          </p:cNvPr>
          <p:cNvSpPr/>
          <p:nvPr/>
        </p:nvSpPr>
        <p:spPr>
          <a:xfrm rot="7814771">
            <a:off x="971008" y="5165139"/>
            <a:ext cx="198862" cy="45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Ellipse 44">
            <a:extLst>
              <a:ext uri="{FF2B5EF4-FFF2-40B4-BE49-F238E27FC236}">
                <a16:creationId xmlns:a16="http://schemas.microsoft.com/office/drawing/2014/main" id="{F96AFA9B-4769-469C-9B7D-DE3160C1D8D1}"/>
              </a:ext>
            </a:extLst>
          </p:cNvPr>
          <p:cNvSpPr/>
          <p:nvPr/>
        </p:nvSpPr>
        <p:spPr>
          <a:xfrm>
            <a:off x="848062" y="5544251"/>
            <a:ext cx="361335" cy="348807"/>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46" name="Rechteck 45">
            <a:extLst>
              <a:ext uri="{FF2B5EF4-FFF2-40B4-BE49-F238E27FC236}">
                <a16:creationId xmlns:a16="http://schemas.microsoft.com/office/drawing/2014/main" id="{025392C1-C057-4795-B5B9-FF143AD7D2B9}"/>
              </a:ext>
            </a:extLst>
          </p:cNvPr>
          <p:cNvSpPr/>
          <p:nvPr/>
        </p:nvSpPr>
        <p:spPr>
          <a:xfrm rot="2621055">
            <a:off x="909905" y="5740074"/>
            <a:ext cx="105850" cy="51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Rechteck 46">
            <a:extLst>
              <a:ext uri="{FF2B5EF4-FFF2-40B4-BE49-F238E27FC236}">
                <a16:creationId xmlns:a16="http://schemas.microsoft.com/office/drawing/2014/main" id="{64AD9E90-D642-4CAB-B775-17F7F5421D62}"/>
              </a:ext>
            </a:extLst>
          </p:cNvPr>
          <p:cNvSpPr/>
          <p:nvPr/>
        </p:nvSpPr>
        <p:spPr>
          <a:xfrm rot="7814771">
            <a:off x="971008" y="5711179"/>
            <a:ext cx="198862" cy="45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Ellipse 51">
            <a:extLst>
              <a:ext uri="{FF2B5EF4-FFF2-40B4-BE49-F238E27FC236}">
                <a16:creationId xmlns:a16="http://schemas.microsoft.com/office/drawing/2014/main" id="{10405059-BA6D-40D9-B30E-11960C1655A8}"/>
              </a:ext>
            </a:extLst>
          </p:cNvPr>
          <p:cNvSpPr/>
          <p:nvPr/>
        </p:nvSpPr>
        <p:spPr>
          <a:xfrm>
            <a:off x="856695" y="6074008"/>
            <a:ext cx="361335" cy="348807"/>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53" name="Rechteck 52">
            <a:extLst>
              <a:ext uri="{FF2B5EF4-FFF2-40B4-BE49-F238E27FC236}">
                <a16:creationId xmlns:a16="http://schemas.microsoft.com/office/drawing/2014/main" id="{96503B93-90CC-4410-B337-573EE7612073}"/>
              </a:ext>
            </a:extLst>
          </p:cNvPr>
          <p:cNvSpPr/>
          <p:nvPr/>
        </p:nvSpPr>
        <p:spPr>
          <a:xfrm rot="2621055">
            <a:off x="918538" y="6269831"/>
            <a:ext cx="105850" cy="513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echteck 53">
            <a:extLst>
              <a:ext uri="{FF2B5EF4-FFF2-40B4-BE49-F238E27FC236}">
                <a16:creationId xmlns:a16="http://schemas.microsoft.com/office/drawing/2014/main" id="{B1C40B95-0391-40DC-BD00-9D9995F3548E}"/>
              </a:ext>
            </a:extLst>
          </p:cNvPr>
          <p:cNvSpPr/>
          <p:nvPr/>
        </p:nvSpPr>
        <p:spPr>
          <a:xfrm rot="7814771">
            <a:off x="979641" y="6240936"/>
            <a:ext cx="198862" cy="45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Rechteck 54">
            <a:extLst>
              <a:ext uri="{FF2B5EF4-FFF2-40B4-BE49-F238E27FC236}">
                <a16:creationId xmlns:a16="http://schemas.microsoft.com/office/drawing/2014/main" id="{9E4DE2FA-A25C-4B51-945F-52429C314E84}"/>
              </a:ext>
            </a:extLst>
          </p:cNvPr>
          <p:cNvSpPr/>
          <p:nvPr/>
        </p:nvSpPr>
        <p:spPr>
          <a:xfrm>
            <a:off x="1378477" y="4508416"/>
            <a:ext cx="6810774" cy="276999"/>
          </a:xfrm>
          <a:prstGeom prst="rect">
            <a:avLst/>
          </a:prstGeom>
        </p:spPr>
        <p:txBody>
          <a:bodyPr wrap="square">
            <a:spAutoFit/>
          </a:bodyPr>
          <a:lstStyle/>
          <a:p>
            <a:r>
              <a:rPr lang="en-US" sz="1200" dirty="0"/>
              <a:t>Kluckhohn, F. R., &amp; </a:t>
            </a:r>
            <a:r>
              <a:rPr lang="en-US" sz="1200" dirty="0" err="1"/>
              <a:t>Strodtbeck</a:t>
            </a:r>
            <a:r>
              <a:rPr lang="en-US" sz="1200" dirty="0"/>
              <a:t>, F. L. (1961). </a:t>
            </a:r>
            <a:r>
              <a:rPr lang="en-US" sz="1200" i="1" dirty="0"/>
              <a:t>Variations in Value Orientations</a:t>
            </a:r>
            <a:r>
              <a:rPr lang="en-US" sz="1200" dirty="0"/>
              <a:t>. Evanston, IL: Row, Peterson.</a:t>
            </a:r>
            <a:endParaRPr lang="de-DE" sz="1100" b="1" dirty="0"/>
          </a:p>
        </p:txBody>
      </p:sp>
      <p:sp>
        <p:nvSpPr>
          <p:cNvPr id="56" name="Rechteck 55">
            <a:extLst>
              <a:ext uri="{FF2B5EF4-FFF2-40B4-BE49-F238E27FC236}">
                <a16:creationId xmlns:a16="http://schemas.microsoft.com/office/drawing/2014/main" id="{0CD3659C-ADB8-4E3F-A880-2620409F3352}"/>
              </a:ext>
            </a:extLst>
          </p:cNvPr>
          <p:cNvSpPr/>
          <p:nvPr/>
        </p:nvSpPr>
        <p:spPr>
          <a:xfrm>
            <a:off x="1375429" y="4935136"/>
            <a:ext cx="6810774" cy="461665"/>
          </a:xfrm>
          <a:prstGeom prst="rect">
            <a:avLst/>
          </a:prstGeom>
        </p:spPr>
        <p:txBody>
          <a:bodyPr wrap="square">
            <a:spAutoFit/>
          </a:bodyPr>
          <a:lstStyle/>
          <a:p>
            <a:r>
              <a:rPr lang="en-US" sz="1200" dirty="0"/>
              <a:t>Lewis, R. D. (2018). </a:t>
            </a:r>
            <a:r>
              <a:rPr lang="en-US" sz="1200" i="1" dirty="0"/>
              <a:t>When Cultures Collide: Leading across Cultures</a:t>
            </a:r>
            <a:r>
              <a:rPr lang="en-US" sz="1200" dirty="0"/>
              <a:t>, 4th ed. Boston, MA: Nicholas Brealey Publishing.</a:t>
            </a:r>
            <a:endParaRPr lang="de-DE" sz="1100" b="1" dirty="0"/>
          </a:p>
        </p:txBody>
      </p:sp>
      <p:sp>
        <p:nvSpPr>
          <p:cNvPr id="57" name="Rechteck 56">
            <a:extLst>
              <a:ext uri="{FF2B5EF4-FFF2-40B4-BE49-F238E27FC236}">
                <a16:creationId xmlns:a16="http://schemas.microsoft.com/office/drawing/2014/main" id="{4C9224DF-9E43-47E1-8799-C5A1452581F0}"/>
              </a:ext>
            </a:extLst>
          </p:cNvPr>
          <p:cNvSpPr/>
          <p:nvPr/>
        </p:nvSpPr>
        <p:spPr>
          <a:xfrm>
            <a:off x="1372381" y="5480728"/>
            <a:ext cx="6810774" cy="461665"/>
          </a:xfrm>
          <a:prstGeom prst="rect">
            <a:avLst/>
          </a:prstGeom>
        </p:spPr>
        <p:txBody>
          <a:bodyPr wrap="square">
            <a:spAutoFit/>
          </a:bodyPr>
          <a:lstStyle/>
          <a:p>
            <a:r>
              <a:rPr lang="en-US" sz="1200" dirty="0"/>
              <a:t>Schwartz, S. H. (2012). An overview of the Schwartz theory of basic values. </a:t>
            </a:r>
            <a:r>
              <a:rPr lang="en-US" sz="1200" i="1" dirty="0"/>
              <a:t>Online Readings in Psychology and Culture</a:t>
            </a:r>
            <a:r>
              <a:rPr lang="en-US" sz="1200" dirty="0"/>
              <a:t>, 2(1). https://doi.org/10.9707/2307-0919.1116</a:t>
            </a:r>
            <a:endParaRPr lang="de-DE" sz="1100" b="1" dirty="0"/>
          </a:p>
        </p:txBody>
      </p:sp>
      <p:sp>
        <p:nvSpPr>
          <p:cNvPr id="58" name="Rechteck 57">
            <a:extLst>
              <a:ext uri="{FF2B5EF4-FFF2-40B4-BE49-F238E27FC236}">
                <a16:creationId xmlns:a16="http://schemas.microsoft.com/office/drawing/2014/main" id="{4FF4F815-B2A7-4299-AE60-F1249B39082C}"/>
              </a:ext>
            </a:extLst>
          </p:cNvPr>
          <p:cNvSpPr/>
          <p:nvPr/>
        </p:nvSpPr>
        <p:spPr>
          <a:xfrm>
            <a:off x="1369333" y="6017176"/>
            <a:ext cx="6810774" cy="461665"/>
          </a:xfrm>
          <a:prstGeom prst="rect">
            <a:avLst/>
          </a:prstGeom>
        </p:spPr>
        <p:txBody>
          <a:bodyPr wrap="square">
            <a:spAutoFit/>
          </a:bodyPr>
          <a:lstStyle/>
          <a:p>
            <a:r>
              <a:rPr lang="en-US" sz="1200" dirty="0"/>
              <a:t>Trompenaars, F., &amp; Hampden-Turner, C. (1998). </a:t>
            </a:r>
            <a:r>
              <a:rPr lang="en-US" sz="1200" i="1" dirty="0"/>
              <a:t>Riding the Waves of Culture: Understanding Cultural Diversity in Global Business</a:t>
            </a:r>
            <a:r>
              <a:rPr lang="en-US" sz="1200" dirty="0"/>
              <a:t>, 2nd ed. New York, NY: McGraw Hill.</a:t>
            </a:r>
            <a:endParaRPr lang="de-DE" sz="1100" b="1" dirty="0"/>
          </a:p>
        </p:txBody>
      </p:sp>
    </p:spTree>
    <p:extLst>
      <p:ext uri="{BB962C8B-B14F-4D97-AF65-F5344CB8AC3E}">
        <p14:creationId xmlns:p14="http://schemas.microsoft.com/office/powerpoint/2010/main" val="2954863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feld 69"/>
          <p:cNvSpPr txBox="1"/>
          <p:nvPr/>
        </p:nvSpPr>
        <p:spPr>
          <a:xfrm>
            <a:off x="0" y="6616517"/>
            <a:ext cx="395536" cy="241484"/>
          </a:xfrm>
          <a:prstGeom prst="rect">
            <a:avLst/>
          </a:prstGeom>
          <a:solidFill>
            <a:srgbClr val="E2D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1938B3A4-2ADF-44F3-875A-E2B5FA0321B4}" type="slidenum">
              <a:rPr lang="de-DE">
                <a:solidFill>
                  <a:schemeClr val="tx1"/>
                </a:solidFill>
              </a:rPr>
              <a:pPr/>
              <a:t>2</a:t>
            </a:fld>
            <a:endParaRPr lang="de-DE" dirty="0">
              <a:solidFill>
                <a:schemeClr val="tx1"/>
              </a:solidFill>
            </a:endParaRPr>
          </a:p>
        </p:txBody>
      </p:sp>
      <p:sp>
        <p:nvSpPr>
          <p:cNvPr id="32" name="Textfeld 31"/>
          <p:cNvSpPr txBox="1"/>
          <p:nvPr/>
        </p:nvSpPr>
        <p:spPr>
          <a:xfrm>
            <a:off x="771332" y="2010548"/>
            <a:ext cx="5029005" cy="3616375"/>
          </a:xfrm>
          <a:prstGeom prst="rect">
            <a:avLst/>
          </a:prstGeom>
          <a:noFill/>
        </p:spPr>
        <p:txBody>
          <a:bodyPr wrap="none" rtlCol="0">
            <a:spAutoFit/>
          </a:bodyPr>
          <a:lstStyle/>
          <a:p>
            <a:pPr algn="ctr"/>
            <a:r>
              <a:rPr lang="en-US" sz="2000" dirty="0"/>
              <a:t>These slides are based on </a:t>
            </a:r>
            <a:br>
              <a:rPr lang="en-US" sz="2000" dirty="0"/>
            </a:br>
            <a:r>
              <a:rPr lang="en-US" sz="2000" b="1" dirty="0"/>
              <a:t>Chapter 2 </a:t>
            </a:r>
            <a:r>
              <a:rPr lang="en-US" sz="2000" dirty="0"/>
              <a:t>of the textbook </a:t>
            </a:r>
          </a:p>
          <a:p>
            <a:endParaRPr lang="en-US" sz="2000" b="1" i="1" dirty="0"/>
          </a:p>
          <a:p>
            <a:pPr algn="ctr"/>
            <a:r>
              <a:rPr lang="en-US" sz="3200" b="1" i="1" dirty="0"/>
              <a:t>Cultural Sensitivity Training:</a:t>
            </a:r>
            <a:br>
              <a:rPr lang="en-US" sz="3200" b="1" i="1" dirty="0"/>
            </a:br>
            <a:r>
              <a:rPr lang="en-US" sz="2800" b="1" i="1" dirty="0"/>
              <a:t>Developing the Basis for</a:t>
            </a:r>
            <a:br>
              <a:rPr lang="en-US" sz="2800" b="1" i="1" dirty="0"/>
            </a:br>
            <a:r>
              <a:rPr lang="en-US" sz="2800" b="1" i="1" dirty="0"/>
              <a:t>Effective Intercultural</a:t>
            </a:r>
            <a:br>
              <a:rPr lang="en-US" sz="2800" b="1" i="1" dirty="0"/>
            </a:br>
            <a:r>
              <a:rPr lang="en-US" sz="2800" b="1" i="1" dirty="0"/>
              <a:t>Communication</a:t>
            </a:r>
            <a:endParaRPr lang="en-US" sz="3200" b="1" i="1" dirty="0"/>
          </a:p>
          <a:p>
            <a:pPr algn="ctr"/>
            <a:endParaRPr lang="en-US" sz="2000" b="1" i="1" dirty="0"/>
          </a:p>
          <a:p>
            <a:pPr algn="ctr">
              <a:spcAft>
                <a:spcPts val="600"/>
              </a:spcAft>
            </a:pPr>
            <a:r>
              <a:rPr lang="en-US" sz="1400" dirty="0"/>
              <a:t>Author: Susann Kowalski</a:t>
            </a:r>
          </a:p>
          <a:p>
            <a:pPr algn="ctr"/>
            <a:r>
              <a:rPr lang="en-US" sz="1400" dirty="0"/>
              <a:t>© 2023 by </a:t>
            </a:r>
            <a:r>
              <a:rPr lang="en-US" sz="1400" dirty="0" err="1"/>
              <a:t>econcise</a:t>
            </a:r>
            <a:r>
              <a:rPr lang="en-US" sz="1400" dirty="0"/>
              <a:t> publishing</a:t>
            </a:r>
          </a:p>
        </p:txBody>
      </p:sp>
      <p:sp>
        <p:nvSpPr>
          <p:cNvPr id="35" name="Ellipse 34"/>
          <p:cNvSpPr/>
          <p:nvPr/>
        </p:nvSpPr>
        <p:spPr>
          <a:xfrm rot="5400000">
            <a:off x="3108884" y="1424865"/>
            <a:ext cx="451360" cy="463190"/>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solidFill>
                <a:schemeClr val="bg1"/>
              </a:solidFill>
              <a:latin typeface="Gill Sans MT" panose="020B0502020104020203" pitchFamily="34" charset="0"/>
            </a:endParaRPr>
          </a:p>
        </p:txBody>
      </p:sp>
      <p:sp>
        <p:nvSpPr>
          <p:cNvPr id="36" name="Pfeil nach rechts 35"/>
          <p:cNvSpPr/>
          <p:nvPr/>
        </p:nvSpPr>
        <p:spPr>
          <a:xfrm rot="5400000">
            <a:off x="3182547" y="1535004"/>
            <a:ext cx="304033" cy="286192"/>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extfeld 36"/>
          <p:cNvSpPr txBox="1"/>
          <p:nvPr/>
        </p:nvSpPr>
        <p:spPr>
          <a:xfrm>
            <a:off x="375920" y="6634480"/>
            <a:ext cx="2016899" cy="215444"/>
          </a:xfrm>
          <a:prstGeom prst="rect">
            <a:avLst/>
          </a:prstGeom>
          <a:noFill/>
        </p:spPr>
        <p:txBody>
          <a:bodyPr wrap="none" rtlCol="0">
            <a:spAutoFit/>
          </a:bodyPr>
          <a:lstStyle/>
          <a:p>
            <a:r>
              <a:rPr lang="de-DE" sz="800" dirty="0"/>
              <a:t>Cover </a:t>
            </a:r>
            <a:r>
              <a:rPr lang="de-DE" sz="800" dirty="0" err="1"/>
              <a:t>illustration</a:t>
            </a:r>
            <a:r>
              <a:rPr lang="de-DE" sz="800" dirty="0"/>
              <a:t> (</a:t>
            </a:r>
            <a:r>
              <a:rPr lang="de-DE" sz="800" dirty="0" err="1"/>
              <a:t>heads</a:t>
            </a:r>
            <a:r>
              <a:rPr lang="de-DE" sz="800" dirty="0"/>
              <a:t>): © iStock/</a:t>
            </a:r>
            <a:r>
              <a:rPr lang="de-DE" sz="800" dirty="0" err="1"/>
              <a:t>Glopphy</a:t>
            </a:r>
            <a:endParaRPr lang="de-DE" sz="800" dirty="0"/>
          </a:p>
        </p:txBody>
      </p:sp>
      <p:sp>
        <p:nvSpPr>
          <p:cNvPr id="39" name="Rechteck 38"/>
          <p:cNvSpPr/>
          <p:nvPr/>
        </p:nvSpPr>
        <p:spPr>
          <a:xfrm>
            <a:off x="-4426" y="-7675"/>
            <a:ext cx="12194674" cy="958378"/>
          </a:xfrm>
          <a:prstGeom prst="rect">
            <a:avLst/>
          </a:prstGeom>
          <a:solidFill>
            <a:srgbClr val="41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41" name="Rechteck 40"/>
          <p:cNvSpPr/>
          <p:nvPr/>
        </p:nvSpPr>
        <p:spPr>
          <a:xfrm>
            <a:off x="150702" y="298052"/>
            <a:ext cx="6151812" cy="646331"/>
          </a:xfrm>
          <a:prstGeom prst="rect">
            <a:avLst/>
          </a:prstGeom>
        </p:spPr>
        <p:txBody>
          <a:bodyPr wrap="none">
            <a:spAutoFit/>
          </a:bodyPr>
          <a:lstStyle/>
          <a:p>
            <a:r>
              <a:rPr lang="en-US" sz="3600" dirty="0">
                <a:solidFill>
                  <a:schemeClr val="bg1"/>
                </a:solidFill>
              </a:rPr>
              <a:t>The cultural sensitivity textbook</a:t>
            </a:r>
          </a:p>
        </p:txBody>
      </p:sp>
      <p:pic>
        <p:nvPicPr>
          <p:cNvPr id="11" name="Grafik 10">
            <a:extLst>
              <a:ext uri="{FF2B5EF4-FFF2-40B4-BE49-F238E27FC236}">
                <a16:creationId xmlns:a16="http://schemas.microsoft.com/office/drawing/2014/main" id="{DCF959A3-FDE3-400F-0D67-133785CE5B13}"/>
              </a:ext>
            </a:extLst>
          </p:cNvPr>
          <p:cNvPicPr>
            <a:picLocks noChangeAspect="1"/>
          </p:cNvPicPr>
          <p:nvPr/>
        </p:nvPicPr>
        <p:blipFill rotWithShape="1">
          <a:blip r:embed="rId2">
            <a:extLst>
              <a:ext uri="{28A0092B-C50C-407E-A947-70E740481C1C}">
                <a14:useLocalDpi xmlns:a14="http://schemas.microsoft.com/office/drawing/2010/main" val="0"/>
              </a:ext>
            </a:extLst>
          </a:blip>
          <a:srcRect l="27225" t="10994" r="19153" b="9334"/>
          <a:stretch/>
        </p:blipFill>
        <p:spPr>
          <a:xfrm>
            <a:off x="7202424" y="1250110"/>
            <a:ext cx="4827291" cy="5498915"/>
          </a:xfrm>
          <a:prstGeom prst="rect">
            <a:avLst/>
          </a:prstGeom>
        </p:spPr>
      </p:pic>
    </p:spTree>
    <p:extLst>
      <p:ext uri="{BB962C8B-B14F-4D97-AF65-F5344CB8AC3E}">
        <p14:creationId xmlns:p14="http://schemas.microsoft.com/office/powerpoint/2010/main" val="900947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60E5B46F-B131-4310-BDF6-880CCCFBFA8B}"/>
              </a:ext>
            </a:extLst>
          </p:cNvPr>
          <p:cNvSpPr/>
          <p:nvPr/>
        </p:nvSpPr>
        <p:spPr>
          <a:xfrm>
            <a:off x="-4426" y="-7675"/>
            <a:ext cx="12194674" cy="958378"/>
          </a:xfrm>
          <a:prstGeom prst="rect">
            <a:avLst/>
          </a:prstGeom>
          <a:solidFill>
            <a:srgbClr val="41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40" name="Rechteck 39"/>
          <p:cNvSpPr/>
          <p:nvPr/>
        </p:nvSpPr>
        <p:spPr>
          <a:xfrm>
            <a:off x="1381525" y="2183415"/>
            <a:ext cx="5888471" cy="369332"/>
          </a:xfrm>
          <a:prstGeom prst="rect">
            <a:avLst/>
          </a:prstGeom>
        </p:spPr>
        <p:txBody>
          <a:bodyPr wrap="none">
            <a:spAutoFit/>
          </a:bodyPr>
          <a:lstStyle/>
          <a:p>
            <a:r>
              <a:rPr lang="en-US" dirty="0"/>
              <a:t>Discover different ways of </a:t>
            </a:r>
            <a:r>
              <a:rPr lang="en-US" b="1" dirty="0"/>
              <a:t>classifying cultural characteristics</a:t>
            </a:r>
            <a:r>
              <a:rPr lang="en-US" dirty="0"/>
              <a:t>.</a:t>
            </a:r>
            <a:endParaRPr lang="de-DE" sz="1600" b="1" dirty="0"/>
          </a:p>
        </p:txBody>
      </p:sp>
      <p:sp>
        <p:nvSpPr>
          <p:cNvPr id="24" name="Rechteck 23"/>
          <p:cNvSpPr/>
          <p:nvPr/>
        </p:nvSpPr>
        <p:spPr>
          <a:xfrm>
            <a:off x="1381525" y="2746672"/>
            <a:ext cx="6693179" cy="646331"/>
          </a:xfrm>
          <a:prstGeom prst="rect">
            <a:avLst/>
          </a:prstGeom>
        </p:spPr>
        <p:txBody>
          <a:bodyPr wrap="none">
            <a:spAutoFit/>
          </a:bodyPr>
          <a:lstStyle/>
          <a:p>
            <a:r>
              <a:rPr lang="en-US" dirty="0"/>
              <a:t>Recognize the </a:t>
            </a:r>
            <a:r>
              <a:rPr lang="en-US" b="1" dirty="0"/>
              <a:t>purpose and benefits </a:t>
            </a:r>
            <a:r>
              <a:rPr lang="en-US" dirty="0"/>
              <a:t>of cultural classification systems</a:t>
            </a:r>
          </a:p>
          <a:p>
            <a:r>
              <a:rPr lang="en-US" dirty="0"/>
              <a:t>and be aware of the </a:t>
            </a:r>
            <a:r>
              <a:rPr lang="en-US" b="1" dirty="0"/>
              <a:t>limitations</a:t>
            </a:r>
            <a:r>
              <a:rPr lang="en-US" dirty="0"/>
              <a:t> of such systems.</a:t>
            </a:r>
            <a:endParaRPr lang="de-DE" sz="1600" b="1" dirty="0"/>
          </a:p>
        </p:txBody>
      </p:sp>
      <p:sp>
        <p:nvSpPr>
          <p:cNvPr id="26" name="Rechteck 25"/>
          <p:cNvSpPr/>
          <p:nvPr/>
        </p:nvSpPr>
        <p:spPr>
          <a:xfrm>
            <a:off x="1381525" y="3565961"/>
            <a:ext cx="3964740" cy="369332"/>
          </a:xfrm>
          <a:prstGeom prst="rect">
            <a:avLst/>
          </a:prstGeom>
        </p:spPr>
        <p:txBody>
          <a:bodyPr wrap="none">
            <a:spAutoFit/>
          </a:bodyPr>
          <a:lstStyle/>
          <a:p>
            <a:r>
              <a:rPr lang="en-US" dirty="0"/>
              <a:t>Describe your </a:t>
            </a:r>
            <a:r>
              <a:rPr lang="en-US" b="1" dirty="0"/>
              <a:t>own cultural background</a:t>
            </a:r>
            <a:r>
              <a:rPr lang="en-US" dirty="0"/>
              <a:t>.</a:t>
            </a:r>
            <a:endParaRPr lang="de-DE" sz="1600" b="1" dirty="0"/>
          </a:p>
        </p:txBody>
      </p:sp>
      <p:sp>
        <p:nvSpPr>
          <p:cNvPr id="70" name="Textfeld 69"/>
          <p:cNvSpPr txBox="1"/>
          <p:nvPr/>
        </p:nvSpPr>
        <p:spPr>
          <a:xfrm>
            <a:off x="0" y="6616517"/>
            <a:ext cx="395536" cy="241484"/>
          </a:xfrm>
          <a:prstGeom prst="rect">
            <a:avLst/>
          </a:prstGeom>
          <a:solidFill>
            <a:srgbClr val="E2D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1938B3A4-2ADF-44F3-875A-E2B5FA0321B4}" type="slidenum">
              <a:rPr lang="de-DE">
                <a:solidFill>
                  <a:schemeClr val="tx1"/>
                </a:solidFill>
              </a:rPr>
              <a:pPr/>
              <a:t>3</a:t>
            </a:fld>
            <a:endParaRPr lang="de-DE" dirty="0">
              <a:solidFill>
                <a:schemeClr val="tx1"/>
              </a:solidFill>
            </a:endParaRPr>
          </a:p>
        </p:txBody>
      </p:sp>
      <p:sp>
        <p:nvSpPr>
          <p:cNvPr id="67" name="Textfeld 66"/>
          <p:cNvSpPr txBox="1"/>
          <p:nvPr/>
        </p:nvSpPr>
        <p:spPr>
          <a:xfrm>
            <a:off x="375920" y="6634480"/>
            <a:ext cx="1314784" cy="215444"/>
          </a:xfrm>
          <a:prstGeom prst="rect">
            <a:avLst/>
          </a:prstGeom>
          <a:noFill/>
        </p:spPr>
        <p:txBody>
          <a:bodyPr wrap="none" rtlCol="0">
            <a:spAutoFit/>
          </a:bodyPr>
          <a:lstStyle/>
          <a:p>
            <a:r>
              <a:rPr lang="de-DE" sz="800" dirty="0" err="1"/>
              <a:t>Photo</a:t>
            </a:r>
            <a:r>
              <a:rPr lang="de-DE" sz="800" dirty="0"/>
              <a:t> </a:t>
            </a:r>
            <a:r>
              <a:rPr lang="de-DE" sz="800" dirty="0" err="1"/>
              <a:t>source</a:t>
            </a:r>
            <a:r>
              <a:rPr lang="de-DE" sz="800" dirty="0"/>
              <a:t>: pixabay.com</a:t>
            </a:r>
          </a:p>
        </p:txBody>
      </p:sp>
      <p:sp>
        <p:nvSpPr>
          <p:cNvPr id="77" name="Rechteck 76"/>
          <p:cNvSpPr/>
          <p:nvPr/>
        </p:nvSpPr>
        <p:spPr>
          <a:xfrm>
            <a:off x="150702" y="298052"/>
            <a:ext cx="6259534" cy="646331"/>
          </a:xfrm>
          <a:prstGeom prst="rect">
            <a:avLst/>
          </a:prstGeom>
        </p:spPr>
        <p:txBody>
          <a:bodyPr wrap="none">
            <a:spAutoFit/>
          </a:bodyPr>
          <a:lstStyle/>
          <a:p>
            <a:r>
              <a:rPr lang="en-US" sz="3600" dirty="0">
                <a:solidFill>
                  <a:schemeClr val="bg1"/>
                </a:solidFill>
              </a:rPr>
              <a:t>Learning objectives – Recognize</a:t>
            </a:r>
          </a:p>
        </p:txBody>
      </p:sp>
      <p:sp>
        <p:nvSpPr>
          <p:cNvPr id="23" name="Ellipse 22">
            <a:extLst>
              <a:ext uri="{FF2B5EF4-FFF2-40B4-BE49-F238E27FC236}">
                <a16:creationId xmlns:a16="http://schemas.microsoft.com/office/drawing/2014/main" id="{EEE5DC4D-77D1-495E-8E21-3439BDEC5572}"/>
              </a:ext>
            </a:extLst>
          </p:cNvPr>
          <p:cNvSpPr/>
          <p:nvPr/>
        </p:nvSpPr>
        <p:spPr>
          <a:xfrm>
            <a:off x="805173" y="2144375"/>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25" name="Rechteck 24">
            <a:extLst>
              <a:ext uri="{FF2B5EF4-FFF2-40B4-BE49-F238E27FC236}">
                <a16:creationId xmlns:a16="http://schemas.microsoft.com/office/drawing/2014/main" id="{66B7B2B2-6702-4564-87FB-A669E9D52FFC}"/>
              </a:ext>
            </a:extLst>
          </p:cNvPr>
          <p:cNvSpPr/>
          <p:nvPr/>
        </p:nvSpPr>
        <p:spPr>
          <a:xfrm rot="2621055">
            <a:off x="909299" y="2389433"/>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97420B6A-E751-4FD4-89F6-DFA809DBDFC1}"/>
              </a:ext>
            </a:extLst>
          </p:cNvPr>
          <p:cNvSpPr/>
          <p:nvPr/>
        </p:nvSpPr>
        <p:spPr>
          <a:xfrm rot="7814771">
            <a:off x="955009" y="2361451"/>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a:extLst>
              <a:ext uri="{FF2B5EF4-FFF2-40B4-BE49-F238E27FC236}">
                <a16:creationId xmlns:a16="http://schemas.microsoft.com/office/drawing/2014/main" id="{B4DB544A-5324-4DF7-901F-C0B63A2FDF60}"/>
              </a:ext>
            </a:extLst>
          </p:cNvPr>
          <p:cNvSpPr/>
          <p:nvPr/>
        </p:nvSpPr>
        <p:spPr>
          <a:xfrm>
            <a:off x="805173" y="2827575"/>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31" name="Rechteck 30">
            <a:extLst>
              <a:ext uri="{FF2B5EF4-FFF2-40B4-BE49-F238E27FC236}">
                <a16:creationId xmlns:a16="http://schemas.microsoft.com/office/drawing/2014/main" id="{AA1040FF-D531-4F43-B3CE-617D88340936}"/>
              </a:ext>
            </a:extLst>
          </p:cNvPr>
          <p:cNvSpPr/>
          <p:nvPr/>
        </p:nvSpPr>
        <p:spPr>
          <a:xfrm rot="2621055">
            <a:off x="909299" y="3072633"/>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CD08EBDE-066D-4D48-9849-0C3B6D220E31}"/>
              </a:ext>
            </a:extLst>
          </p:cNvPr>
          <p:cNvSpPr/>
          <p:nvPr/>
        </p:nvSpPr>
        <p:spPr>
          <a:xfrm rot="7814771">
            <a:off x="955009" y="3044651"/>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extLst>
              <a:ext uri="{FF2B5EF4-FFF2-40B4-BE49-F238E27FC236}">
                <a16:creationId xmlns:a16="http://schemas.microsoft.com/office/drawing/2014/main" id="{93F6A0FF-82D2-4C2E-ACFF-304457CB8764}"/>
              </a:ext>
            </a:extLst>
          </p:cNvPr>
          <p:cNvSpPr/>
          <p:nvPr/>
        </p:nvSpPr>
        <p:spPr>
          <a:xfrm>
            <a:off x="813806" y="3531068"/>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34" name="Rechteck 33">
            <a:extLst>
              <a:ext uri="{FF2B5EF4-FFF2-40B4-BE49-F238E27FC236}">
                <a16:creationId xmlns:a16="http://schemas.microsoft.com/office/drawing/2014/main" id="{7978A302-35D7-46FB-A674-121BF09F91D4}"/>
              </a:ext>
            </a:extLst>
          </p:cNvPr>
          <p:cNvSpPr/>
          <p:nvPr/>
        </p:nvSpPr>
        <p:spPr>
          <a:xfrm rot="2621055">
            <a:off x="917932" y="3776126"/>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9BAB1980-6B0F-406F-8BAF-53E2FCF85413}"/>
              </a:ext>
            </a:extLst>
          </p:cNvPr>
          <p:cNvSpPr/>
          <p:nvPr/>
        </p:nvSpPr>
        <p:spPr>
          <a:xfrm rot="7814771">
            <a:off x="963642" y="3748144"/>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1" name="Gruppieren 20">
            <a:extLst>
              <a:ext uri="{FF2B5EF4-FFF2-40B4-BE49-F238E27FC236}">
                <a16:creationId xmlns:a16="http://schemas.microsoft.com/office/drawing/2014/main" id="{39CF0863-B6CB-47AE-8532-A65035199639}"/>
              </a:ext>
            </a:extLst>
          </p:cNvPr>
          <p:cNvGrpSpPr/>
          <p:nvPr/>
        </p:nvGrpSpPr>
        <p:grpSpPr>
          <a:xfrm>
            <a:off x="8778241" y="1432757"/>
            <a:ext cx="3009354" cy="4410260"/>
            <a:chOff x="8778241" y="1432757"/>
            <a:chExt cx="3009354" cy="4410260"/>
          </a:xfrm>
        </p:grpSpPr>
        <p:pic>
          <p:nvPicPr>
            <p:cNvPr id="29" name="Picture 2" descr="Free vector graphics of Clipboard">
              <a:extLst>
                <a:ext uri="{FF2B5EF4-FFF2-40B4-BE49-F238E27FC236}">
                  <a16:creationId xmlns:a16="http://schemas.microsoft.com/office/drawing/2014/main" id="{781E020A-8423-41DB-9EE3-813F2A3FAD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8241" y="1432757"/>
              <a:ext cx="3009354" cy="4410260"/>
            </a:xfrm>
            <a:prstGeom prst="rect">
              <a:avLst/>
            </a:prstGeom>
            <a:noFill/>
            <a:extLst>
              <a:ext uri="{909E8E84-426E-40DD-AFC4-6F175D3DCCD1}">
                <a14:hiddenFill xmlns:a14="http://schemas.microsoft.com/office/drawing/2010/main">
                  <a:solidFill>
                    <a:srgbClr val="FFFFFF"/>
                  </a:solidFill>
                </a14:hiddenFill>
              </a:ext>
            </a:extLst>
          </p:spPr>
        </p:pic>
        <p:sp>
          <p:nvSpPr>
            <p:cNvPr id="30" name="Textfeld 29">
              <a:extLst>
                <a:ext uri="{FF2B5EF4-FFF2-40B4-BE49-F238E27FC236}">
                  <a16:creationId xmlns:a16="http://schemas.microsoft.com/office/drawing/2014/main" id="{64874787-CA5F-423A-BBF7-0768FAF8CB47}"/>
                </a:ext>
              </a:extLst>
            </p:cNvPr>
            <p:cNvSpPr txBox="1"/>
            <p:nvPr/>
          </p:nvSpPr>
          <p:spPr>
            <a:xfrm rot="20588140">
              <a:off x="9560605" y="3222388"/>
              <a:ext cx="1444627" cy="830997"/>
            </a:xfrm>
            <a:prstGeom prst="rect">
              <a:avLst/>
            </a:prstGeom>
            <a:noFill/>
          </p:spPr>
          <p:txBody>
            <a:bodyPr wrap="none" rtlCol="0">
              <a:spAutoFit/>
            </a:bodyPr>
            <a:lstStyle/>
            <a:p>
              <a:pPr algn="ctr"/>
              <a:r>
                <a:rPr lang="de-DE" sz="2400" b="1" dirty="0">
                  <a:solidFill>
                    <a:srgbClr val="F7686C"/>
                  </a:solidFill>
                  <a:effectLst>
                    <a:outerShdw blurRad="38100" dist="38100" dir="2700000" algn="tl">
                      <a:srgbClr val="000000">
                        <a:alpha val="43137"/>
                      </a:srgbClr>
                    </a:outerShdw>
                  </a:effectLst>
                  <a:latin typeface="Bradley Hand ITC" panose="03070402050302030203" pitchFamily="66" charset="0"/>
                </a:rPr>
                <a:t>Learning</a:t>
              </a:r>
              <a:br>
                <a:rPr lang="de-DE" sz="2400" b="1" dirty="0">
                  <a:solidFill>
                    <a:srgbClr val="F7686C"/>
                  </a:solidFill>
                  <a:effectLst>
                    <a:outerShdw blurRad="38100" dist="38100" dir="2700000" algn="tl">
                      <a:srgbClr val="000000">
                        <a:alpha val="43137"/>
                      </a:srgbClr>
                    </a:outerShdw>
                  </a:effectLst>
                  <a:latin typeface="Bradley Hand ITC" panose="03070402050302030203" pitchFamily="66" charset="0"/>
                </a:rPr>
              </a:br>
              <a:r>
                <a:rPr lang="de-DE" sz="2400" b="1" dirty="0">
                  <a:solidFill>
                    <a:srgbClr val="F7686C"/>
                  </a:solidFill>
                  <a:effectLst>
                    <a:outerShdw blurRad="38100" dist="38100" dir="2700000" algn="tl">
                      <a:srgbClr val="000000">
                        <a:alpha val="43137"/>
                      </a:srgbClr>
                    </a:outerShdw>
                  </a:effectLst>
                  <a:latin typeface="Bradley Hand ITC" panose="03070402050302030203" pitchFamily="66" charset="0"/>
                </a:rPr>
                <a:t>Outcomes</a:t>
              </a:r>
            </a:p>
          </p:txBody>
        </p:sp>
      </p:grpSp>
    </p:spTree>
    <p:extLst>
      <p:ext uri="{BB962C8B-B14F-4D97-AF65-F5344CB8AC3E}">
        <p14:creationId xmlns:p14="http://schemas.microsoft.com/office/powerpoint/2010/main" val="448320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feld 69"/>
          <p:cNvSpPr txBox="1"/>
          <p:nvPr/>
        </p:nvSpPr>
        <p:spPr>
          <a:xfrm>
            <a:off x="0" y="6616517"/>
            <a:ext cx="395536" cy="241484"/>
          </a:xfrm>
          <a:prstGeom prst="rect">
            <a:avLst/>
          </a:prstGeom>
          <a:solidFill>
            <a:srgbClr val="E2D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1938B3A4-2ADF-44F3-875A-E2B5FA0321B4}" type="slidenum">
              <a:rPr lang="de-DE">
                <a:solidFill>
                  <a:schemeClr val="tx1"/>
                </a:solidFill>
              </a:rPr>
              <a:pPr/>
              <a:t>4</a:t>
            </a:fld>
            <a:endParaRPr lang="de-DE" dirty="0">
              <a:solidFill>
                <a:schemeClr val="tx1"/>
              </a:solidFill>
            </a:endParaRPr>
          </a:p>
        </p:txBody>
      </p:sp>
      <p:sp>
        <p:nvSpPr>
          <p:cNvPr id="37" name="Rechteck 36"/>
          <p:cNvSpPr/>
          <p:nvPr/>
        </p:nvSpPr>
        <p:spPr>
          <a:xfrm>
            <a:off x="-4426" y="-7675"/>
            <a:ext cx="12194674" cy="958378"/>
          </a:xfrm>
          <a:prstGeom prst="rect">
            <a:avLst/>
          </a:prstGeom>
          <a:solidFill>
            <a:srgbClr val="41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39" name="Rechteck 38"/>
          <p:cNvSpPr/>
          <p:nvPr/>
        </p:nvSpPr>
        <p:spPr>
          <a:xfrm>
            <a:off x="150702" y="298052"/>
            <a:ext cx="6012864" cy="646331"/>
          </a:xfrm>
          <a:prstGeom prst="rect">
            <a:avLst/>
          </a:prstGeom>
        </p:spPr>
        <p:txBody>
          <a:bodyPr wrap="none">
            <a:spAutoFit/>
          </a:bodyPr>
          <a:lstStyle/>
          <a:p>
            <a:r>
              <a:rPr lang="en-US" sz="3600" dirty="0">
                <a:solidFill>
                  <a:schemeClr val="bg1"/>
                </a:solidFill>
              </a:rPr>
              <a:t>Cultural (classification) systems</a:t>
            </a:r>
            <a:endParaRPr lang="de-DE" sz="3600" dirty="0">
              <a:solidFill>
                <a:schemeClr val="bg1"/>
              </a:solidFill>
            </a:endParaRPr>
          </a:p>
        </p:txBody>
      </p:sp>
      <p:pic>
        <p:nvPicPr>
          <p:cNvPr id="3" name="Grafik 2">
            <a:extLst>
              <a:ext uri="{FF2B5EF4-FFF2-40B4-BE49-F238E27FC236}">
                <a16:creationId xmlns:a16="http://schemas.microsoft.com/office/drawing/2014/main" id="{6A3A1D84-F43C-43D7-A98E-0CAEAF3D8D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0235" y="3570484"/>
            <a:ext cx="6245352" cy="2950464"/>
          </a:xfrm>
          <a:prstGeom prst="rect">
            <a:avLst/>
          </a:prstGeom>
        </p:spPr>
      </p:pic>
      <p:sp>
        <p:nvSpPr>
          <p:cNvPr id="6" name="Rechteck 5">
            <a:extLst>
              <a:ext uri="{FF2B5EF4-FFF2-40B4-BE49-F238E27FC236}">
                <a16:creationId xmlns:a16="http://schemas.microsoft.com/office/drawing/2014/main" id="{FBC77A56-F38E-4F81-B39D-063854EDE511}"/>
              </a:ext>
            </a:extLst>
          </p:cNvPr>
          <p:cNvSpPr/>
          <p:nvPr/>
        </p:nvSpPr>
        <p:spPr>
          <a:xfrm>
            <a:off x="1381525" y="1186719"/>
            <a:ext cx="8399479" cy="646331"/>
          </a:xfrm>
          <a:prstGeom prst="rect">
            <a:avLst/>
          </a:prstGeom>
        </p:spPr>
        <p:txBody>
          <a:bodyPr wrap="none">
            <a:spAutoFit/>
          </a:bodyPr>
          <a:lstStyle/>
          <a:p>
            <a:r>
              <a:rPr lang="en-US" dirty="0"/>
              <a:t>Sort cultures according to how they answer questions about how we typically behave in</a:t>
            </a:r>
            <a:br>
              <a:rPr lang="en-US" dirty="0"/>
            </a:br>
            <a:r>
              <a:rPr lang="en-US" dirty="0"/>
              <a:t>certain aspects of our life.</a:t>
            </a:r>
            <a:endParaRPr lang="de-DE" sz="1600" b="1" dirty="0"/>
          </a:p>
        </p:txBody>
      </p:sp>
      <p:sp>
        <p:nvSpPr>
          <p:cNvPr id="7" name="Rechteck 6">
            <a:extLst>
              <a:ext uri="{FF2B5EF4-FFF2-40B4-BE49-F238E27FC236}">
                <a16:creationId xmlns:a16="http://schemas.microsoft.com/office/drawing/2014/main" id="{88DCB837-F235-4305-81C0-EDA4658FB097}"/>
              </a:ext>
            </a:extLst>
          </p:cNvPr>
          <p:cNvSpPr/>
          <p:nvPr/>
        </p:nvSpPr>
        <p:spPr>
          <a:xfrm>
            <a:off x="1381525" y="2006008"/>
            <a:ext cx="8644418" cy="369332"/>
          </a:xfrm>
          <a:prstGeom prst="rect">
            <a:avLst/>
          </a:prstGeom>
        </p:spPr>
        <p:txBody>
          <a:bodyPr wrap="none">
            <a:spAutoFit/>
          </a:bodyPr>
          <a:lstStyle/>
          <a:p>
            <a:r>
              <a:rPr lang="en-US" dirty="0"/>
              <a:t>It’s about the ‘typical’ or ‘usual’ orientation of thought patterns and behavioral tendencies</a:t>
            </a:r>
            <a:endParaRPr lang="de-DE" sz="1600" b="1" dirty="0"/>
          </a:p>
        </p:txBody>
      </p:sp>
      <p:sp>
        <p:nvSpPr>
          <p:cNvPr id="8" name="Rechteck 7">
            <a:extLst>
              <a:ext uri="{FF2B5EF4-FFF2-40B4-BE49-F238E27FC236}">
                <a16:creationId xmlns:a16="http://schemas.microsoft.com/office/drawing/2014/main" id="{11C98DE8-C494-43B6-A73E-51D6BB735173}"/>
              </a:ext>
            </a:extLst>
          </p:cNvPr>
          <p:cNvSpPr/>
          <p:nvPr/>
        </p:nvSpPr>
        <p:spPr>
          <a:xfrm>
            <a:off x="1381525" y="2688137"/>
            <a:ext cx="10311605" cy="369332"/>
          </a:xfrm>
          <a:prstGeom prst="rect">
            <a:avLst/>
          </a:prstGeom>
        </p:spPr>
        <p:txBody>
          <a:bodyPr wrap="none">
            <a:spAutoFit/>
          </a:bodyPr>
          <a:lstStyle/>
          <a:p>
            <a:r>
              <a:rPr lang="en-US" dirty="0"/>
              <a:t>Different systems with different perspectives and different research interest </a:t>
            </a:r>
            <a:r>
              <a:rPr lang="en-US" dirty="0">
                <a:sym typeface="Wingdings" panose="05000000000000000000" pitchFamily="2" charset="2"/>
              </a:rPr>
              <a:t> different areas of application</a:t>
            </a:r>
            <a:endParaRPr lang="de-DE" sz="1600" b="1" dirty="0"/>
          </a:p>
        </p:txBody>
      </p:sp>
      <p:sp>
        <p:nvSpPr>
          <p:cNvPr id="9" name="Ellipse 8">
            <a:extLst>
              <a:ext uri="{FF2B5EF4-FFF2-40B4-BE49-F238E27FC236}">
                <a16:creationId xmlns:a16="http://schemas.microsoft.com/office/drawing/2014/main" id="{5BEEE984-7D3A-430F-9A5A-129E5B4398EE}"/>
              </a:ext>
            </a:extLst>
          </p:cNvPr>
          <p:cNvSpPr/>
          <p:nvPr/>
        </p:nvSpPr>
        <p:spPr>
          <a:xfrm>
            <a:off x="805173" y="1266551"/>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10" name="Rechteck 9">
            <a:extLst>
              <a:ext uri="{FF2B5EF4-FFF2-40B4-BE49-F238E27FC236}">
                <a16:creationId xmlns:a16="http://schemas.microsoft.com/office/drawing/2014/main" id="{A70D3C18-5E1C-4E13-99DD-02C4A41E68DA}"/>
              </a:ext>
            </a:extLst>
          </p:cNvPr>
          <p:cNvSpPr/>
          <p:nvPr/>
        </p:nvSpPr>
        <p:spPr>
          <a:xfrm rot="2621055">
            <a:off x="909299" y="1511609"/>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CC369E8E-2219-47BC-ADB9-FC64F841DA7E}"/>
              </a:ext>
            </a:extLst>
          </p:cNvPr>
          <p:cNvSpPr/>
          <p:nvPr/>
        </p:nvSpPr>
        <p:spPr>
          <a:xfrm rot="7814771">
            <a:off x="955009" y="1483627"/>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Ellipse 11">
            <a:extLst>
              <a:ext uri="{FF2B5EF4-FFF2-40B4-BE49-F238E27FC236}">
                <a16:creationId xmlns:a16="http://schemas.microsoft.com/office/drawing/2014/main" id="{65B68B0D-21C1-4D85-BEFB-834D392824AC}"/>
              </a:ext>
            </a:extLst>
          </p:cNvPr>
          <p:cNvSpPr/>
          <p:nvPr/>
        </p:nvSpPr>
        <p:spPr>
          <a:xfrm>
            <a:off x="805173" y="1949751"/>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13" name="Rechteck 12">
            <a:extLst>
              <a:ext uri="{FF2B5EF4-FFF2-40B4-BE49-F238E27FC236}">
                <a16:creationId xmlns:a16="http://schemas.microsoft.com/office/drawing/2014/main" id="{A3A22C61-6AC6-4FF0-B513-F0552BFE3CB5}"/>
              </a:ext>
            </a:extLst>
          </p:cNvPr>
          <p:cNvSpPr/>
          <p:nvPr/>
        </p:nvSpPr>
        <p:spPr>
          <a:xfrm rot="2621055">
            <a:off x="909299" y="2194809"/>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7138BA16-B75E-4EDC-97BE-370E7158FEF8}"/>
              </a:ext>
            </a:extLst>
          </p:cNvPr>
          <p:cNvSpPr/>
          <p:nvPr/>
        </p:nvSpPr>
        <p:spPr>
          <a:xfrm rot="7814771">
            <a:off x="955009" y="2166827"/>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Ellipse 14">
            <a:extLst>
              <a:ext uri="{FF2B5EF4-FFF2-40B4-BE49-F238E27FC236}">
                <a16:creationId xmlns:a16="http://schemas.microsoft.com/office/drawing/2014/main" id="{088B8ADD-E5FB-482A-A380-CFE777F73E6C}"/>
              </a:ext>
            </a:extLst>
          </p:cNvPr>
          <p:cNvSpPr/>
          <p:nvPr/>
        </p:nvSpPr>
        <p:spPr>
          <a:xfrm>
            <a:off x="813806" y="2653244"/>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16" name="Rechteck 15">
            <a:extLst>
              <a:ext uri="{FF2B5EF4-FFF2-40B4-BE49-F238E27FC236}">
                <a16:creationId xmlns:a16="http://schemas.microsoft.com/office/drawing/2014/main" id="{7E78DA06-7948-4D87-AE00-74CEDDA54B11}"/>
              </a:ext>
            </a:extLst>
          </p:cNvPr>
          <p:cNvSpPr/>
          <p:nvPr/>
        </p:nvSpPr>
        <p:spPr>
          <a:xfrm rot="2621055">
            <a:off x="917932" y="2898302"/>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4E81947E-56AD-413C-BB96-66F8F9413C6E}"/>
              </a:ext>
            </a:extLst>
          </p:cNvPr>
          <p:cNvSpPr/>
          <p:nvPr/>
        </p:nvSpPr>
        <p:spPr>
          <a:xfrm rot="7814771">
            <a:off x="963642" y="2870320"/>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6004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feld 69"/>
          <p:cNvSpPr txBox="1"/>
          <p:nvPr/>
        </p:nvSpPr>
        <p:spPr>
          <a:xfrm>
            <a:off x="0" y="6616517"/>
            <a:ext cx="395536" cy="241484"/>
          </a:xfrm>
          <a:prstGeom prst="rect">
            <a:avLst/>
          </a:prstGeom>
          <a:solidFill>
            <a:srgbClr val="E2D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1938B3A4-2ADF-44F3-875A-E2B5FA0321B4}" type="slidenum">
              <a:rPr lang="de-DE">
                <a:solidFill>
                  <a:schemeClr val="tx1"/>
                </a:solidFill>
              </a:rPr>
              <a:pPr/>
              <a:t>5</a:t>
            </a:fld>
            <a:endParaRPr lang="de-DE" dirty="0">
              <a:solidFill>
                <a:schemeClr val="tx1"/>
              </a:solidFill>
            </a:endParaRPr>
          </a:p>
        </p:txBody>
      </p:sp>
      <p:sp>
        <p:nvSpPr>
          <p:cNvPr id="37" name="Rechteck 36"/>
          <p:cNvSpPr/>
          <p:nvPr/>
        </p:nvSpPr>
        <p:spPr>
          <a:xfrm>
            <a:off x="-4426" y="-7675"/>
            <a:ext cx="12194674" cy="958378"/>
          </a:xfrm>
          <a:prstGeom prst="rect">
            <a:avLst/>
          </a:prstGeom>
          <a:solidFill>
            <a:srgbClr val="41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39" name="Rechteck 38"/>
          <p:cNvSpPr/>
          <p:nvPr/>
        </p:nvSpPr>
        <p:spPr>
          <a:xfrm>
            <a:off x="150702" y="298052"/>
            <a:ext cx="8120556" cy="646331"/>
          </a:xfrm>
          <a:prstGeom prst="rect">
            <a:avLst/>
          </a:prstGeom>
        </p:spPr>
        <p:txBody>
          <a:bodyPr wrap="none">
            <a:spAutoFit/>
          </a:bodyPr>
          <a:lstStyle/>
          <a:p>
            <a:r>
              <a:rPr lang="en-US" sz="3600" dirty="0">
                <a:solidFill>
                  <a:schemeClr val="bg1"/>
                </a:solidFill>
              </a:rPr>
              <a:t>The cultural system according to Hofstede </a:t>
            </a:r>
            <a:endParaRPr lang="de-DE" sz="3600" dirty="0">
              <a:solidFill>
                <a:schemeClr val="bg1"/>
              </a:solidFill>
            </a:endParaRPr>
          </a:p>
        </p:txBody>
      </p:sp>
      <p:sp>
        <p:nvSpPr>
          <p:cNvPr id="7" name="Pfeil: nach rechts 6">
            <a:extLst>
              <a:ext uri="{FF2B5EF4-FFF2-40B4-BE49-F238E27FC236}">
                <a16:creationId xmlns:a16="http://schemas.microsoft.com/office/drawing/2014/main" id="{7F0C7AF5-6E31-4D8A-8155-A615585266F4}"/>
              </a:ext>
            </a:extLst>
          </p:cNvPr>
          <p:cNvSpPr/>
          <p:nvPr/>
        </p:nvSpPr>
        <p:spPr>
          <a:xfrm>
            <a:off x="1497040" y="2128304"/>
            <a:ext cx="347870" cy="357808"/>
          </a:xfrm>
          <a:prstGeom prst="rightArrow">
            <a:avLst/>
          </a:prstGeom>
          <a:solidFill>
            <a:srgbClr val="B9B5D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AT"/>
          </a:p>
        </p:txBody>
      </p:sp>
      <p:sp>
        <p:nvSpPr>
          <p:cNvPr id="10" name="Ellipse 9">
            <a:extLst>
              <a:ext uri="{FF2B5EF4-FFF2-40B4-BE49-F238E27FC236}">
                <a16:creationId xmlns:a16="http://schemas.microsoft.com/office/drawing/2014/main" id="{AED9701F-D8AA-4CB9-A7A6-040A56B1C556}"/>
              </a:ext>
            </a:extLst>
          </p:cNvPr>
          <p:cNvSpPr/>
          <p:nvPr/>
        </p:nvSpPr>
        <p:spPr>
          <a:xfrm>
            <a:off x="2409687" y="2665234"/>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solidFill>
                <a:schemeClr val="bg1"/>
              </a:solidFill>
              <a:latin typeface="Gill Sans MT" panose="020B0502020104020203" pitchFamily="34" charset="0"/>
            </a:endParaRPr>
          </a:p>
        </p:txBody>
      </p:sp>
      <p:sp>
        <p:nvSpPr>
          <p:cNvPr id="13" name="Rechteck 12">
            <a:extLst>
              <a:ext uri="{FF2B5EF4-FFF2-40B4-BE49-F238E27FC236}">
                <a16:creationId xmlns:a16="http://schemas.microsoft.com/office/drawing/2014/main" id="{93692E26-E364-4B18-BEEF-38FAD6577705}"/>
              </a:ext>
            </a:extLst>
          </p:cNvPr>
          <p:cNvSpPr/>
          <p:nvPr/>
        </p:nvSpPr>
        <p:spPr>
          <a:xfrm>
            <a:off x="2631205" y="2585567"/>
            <a:ext cx="8221033" cy="307777"/>
          </a:xfrm>
          <a:prstGeom prst="rect">
            <a:avLst/>
          </a:prstGeom>
        </p:spPr>
        <p:txBody>
          <a:bodyPr wrap="none">
            <a:spAutoFit/>
          </a:bodyPr>
          <a:lstStyle/>
          <a:p>
            <a:r>
              <a:rPr lang="en-US" sz="1400" dirty="0"/>
              <a:t>Importance of work goals (earnings, advancements) compared with personal goals (cooperation, relationship) </a:t>
            </a:r>
          </a:p>
        </p:txBody>
      </p:sp>
      <p:sp>
        <p:nvSpPr>
          <p:cNvPr id="24" name="Rechteck 23">
            <a:extLst>
              <a:ext uri="{FF2B5EF4-FFF2-40B4-BE49-F238E27FC236}">
                <a16:creationId xmlns:a16="http://schemas.microsoft.com/office/drawing/2014/main" id="{30BCE1F0-676B-460D-A0D8-938A30810C32}"/>
              </a:ext>
            </a:extLst>
          </p:cNvPr>
          <p:cNvSpPr/>
          <p:nvPr/>
        </p:nvSpPr>
        <p:spPr>
          <a:xfrm>
            <a:off x="1927117" y="2171223"/>
            <a:ext cx="2583208" cy="307777"/>
          </a:xfrm>
          <a:prstGeom prst="rect">
            <a:avLst/>
          </a:prstGeom>
        </p:spPr>
        <p:txBody>
          <a:bodyPr wrap="none">
            <a:spAutoFit/>
          </a:bodyPr>
          <a:lstStyle/>
          <a:p>
            <a:r>
              <a:rPr lang="en-US" sz="1400" dirty="0"/>
              <a:t>IDV: collectivistic – individualistic</a:t>
            </a:r>
          </a:p>
        </p:txBody>
      </p:sp>
      <p:sp>
        <p:nvSpPr>
          <p:cNvPr id="31" name="Rechteck 30">
            <a:extLst>
              <a:ext uri="{FF2B5EF4-FFF2-40B4-BE49-F238E27FC236}">
                <a16:creationId xmlns:a16="http://schemas.microsoft.com/office/drawing/2014/main" id="{4F5CECF4-BB58-473D-A167-838CE0DA08D2}"/>
              </a:ext>
            </a:extLst>
          </p:cNvPr>
          <p:cNvSpPr/>
          <p:nvPr/>
        </p:nvSpPr>
        <p:spPr>
          <a:xfrm>
            <a:off x="1951501" y="4158843"/>
            <a:ext cx="3585405" cy="307777"/>
          </a:xfrm>
          <a:prstGeom prst="rect">
            <a:avLst/>
          </a:prstGeom>
        </p:spPr>
        <p:txBody>
          <a:bodyPr wrap="none">
            <a:spAutoFit/>
          </a:bodyPr>
          <a:lstStyle/>
          <a:p>
            <a:r>
              <a:rPr lang="en-US" sz="1400" dirty="0"/>
              <a:t>LTO: short – long term; normative – pragmatic</a:t>
            </a:r>
          </a:p>
        </p:txBody>
      </p:sp>
      <p:sp>
        <p:nvSpPr>
          <p:cNvPr id="32" name="Pfeil: nach rechts 31">
            <a:extLst>
              <a:ext uri="{FF2B5EF4-FFF2-40B4-BE49-F238E27FC236}">
                <a16:creationId xmlns:a16="http://schemas.microsoft.com/office/drawing/2014/main" id="{7F4C53A8-6F96-4B2B-B797-DEA40465ABEC}"/>
              </a:ext>
            </a:extLst>
          </p:cNvPr>
          <p:cNvSpPr/>
          <p:nvPr/>
        </p:nvSpPr>
        <p:spPr>
          <a:xfrm>
            <a:off x="1518376" y="4134992"/>
            <a:ext cx="347870" cy="357808"/>
          </a:xfrm>
          <a:prstGeom prst="rightArrow">
            <a:avLst/>
          </a:prstGeom>
          <a:solidFill>
            <a:srgbClr val="B9B5D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AT"/>
          </a:p>
        </p:txBody>
      </p:sp>
      <p:sp>
        <p:nvSpPr>
          <p:cNvPr id="33" name="Rechteck 32">
            <a:extLst>
              <a:ext uri="{FF2B5EF4-FFF2-40B4-BE49-F238E27FC236}">
                <a16:creationId xmlns:a16="http://schemas.microsoft.com/office/drawing/2014/main" id="{E945D1D1-A2BF-4594-8D09-F0242998125D}"/>
              </a:ext>
            </a:extLst>
          </p:cNvPr>
          <p:cNvSpPr/>
          <p:nvPr/>
        </p:nvSpPr>
        <p:spPr>
          <a:xfrm>
            <a:off x="2646445" y="4563065"/>
            <a:ext cx="6132000" cy="307777"/>
          </a:xfrm>
          <a:prstGeom prst="rect">
            <a:avLst/>
          </a:prstGeom>
        </p:spPr>
        <p:txBody>
          <a:bodyPr wrap="none">
            <a:spAutoFit/>
          </a:bodyPr>
          <a:lstStyle/>
          <a:p>
            <a:r>
              <a:rPr lang="en-US" sz="1400" dirty="0"/>
              <a:t>Fostering virtues related to the past and present or virtues related to the future</a:t>
            </a:r>
          </a:p>
        </p:txBody>
      </p:sp>
      <p:sp>
        <p:nvSpPr>
          <p:cNvPr id="34" name="Ellipse 33">
            <a:extLst>
              <a:ext uri="{FF2B5EF4-FFF2-40B4-BE49-F238E27FC236}">
                <a16:creationId xmlns:a16="http://schemas.microsoft.com/office/drawing/2014/main" id="{C0A7713B-AB9F-499E-B718-340CCBD8F047}"/>
              </a:ext>
            </a:extLst>
          </p:cNvPr>
          <p:cNvSpPr/>
          <p:nvPr/>
        </p:nvSpPr>
        <p:spPr>
          <a:xfrm>
            <a:off x="2427975" y="4649482"/>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solidFill>
                <a:schemeClr val="bg1"/>
              </a:solidFill>
              <a:latin typeface="Gill Sans MT" panose="020B0502020104020203" pitchFamily="34" charset="0"/>
            </a:endParaRPr>
          </a:p>
        </p:txBody>
      </p:sp>
      <p:sp>
        <p:nvSpPr>
          <p:cNvPr id="35" name="Rechteck 34">
            <a:extLst>
              <a:ext uri="{FF2B5EF4-FFF2-40B4-BE49-F238E27FC236}">
                <a16:creationId xmlns:a16="http://schemas.microsoft.com/office/drawing/2014/main" id="{50278A77-14FA-40BE-8677-C956B06B07C7}"/>
              </a:ext>
            </a:extLst>
          </p:cNvPr>
          <p:cNvSpPr/>
          <p:nvPr/>
        </p:nvSpPr>
        <p:spPr>
          <a:xfrm>
            <a:off x="1957597" y="5728563"/>
            <a:ext cx="2028119" cy="307777"/>
          </a:xfrm>
          <a:prstGeom prst="rect">
            <a:avLst/>
          </a:prstGeom>
        </p:spPr>
        <p:txBody>
          <a:bodyPr wrap="none">
            <a:spAutoFit/>
          </a:bodyPr>
          <a:lstStyle/>
          <a:p>
            <a:r>
              <a:rPr lang="en-US" sz="1400" dirty="0"/>
              <a:t>IND: restraint – indulgent</a:t>
            </a:r>
          </a:p>
        </p:txBody>
      </p:sp>
      <p:sp>
        <p:nvSpPr>
          <p:cNvPr id="36" name="Pfeil: nach rechts 35">
            <a:extLst>
              <a:ext uri="{FF2B5EF4-FFF2-40B4-BE49-F238E27FC236}">
                <a16:creationId xmlns:a16="http://schemas.microsoft.com/office/drawing/2014/main" id="{80829FCF-A7FD-4EFD-858C-69C7450CDC70}"/>
              </a:ext>
            </a:extLst>
          </p:cNvPr>
          <p:cNvSpPr/>
          <p:nvPr/>
        </p:nvSpPr>
        <p:spPr>
          <a:xfrm>
            <a:off x="1524472" y="5704712"/>
            <a:ext cx="347870" cy="357808"/>
          </a:xfrm>
          <a:prstGeom prst="rightArrow">
            <a:avLst/>
          </a:prstGeom>
          <a:solidFill>
            <a:srgbClr val="B9B5D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AT"/>
          </a:p>
        </p:txBody>
      </p:sp>
      <p:sp>
        <p:nvSpPr>
          <p:cNvPr id="38" name="Rechteck 37">
            <a:extLst>
              <a:ext uri="{FF2B5EF4-FFF2-40B4-BE49-F238E27FC236}">
                <a16:creationId xmlns:a16="http://schemas.microsoft.com/office/drawing/2014/main" id="{015EC91F-8B5E-405B-A286-7D3824AA05E7}"/>
              </a:ext>
            </a:extLst>
          </p:cNvPr>
          <p:cNvSpPr/>
          <p:nvPr/>
        </p:nvSpPr>
        <p:spPr>
          <a:xfrm>
            <a:off x="2652541" y="6132785"/>
            <a:ext cx="7012754" cy="307777"/>
          </a:xfrm>
          <a:prstGeom prst="rect">
            <a:avLst/>
          </a:prstGeom>
        </p:spPr>
        <p:txBody>
          <a:bodyPr wrap="none">
            <a:spAutoFit/>
          </a:bodyPr>
          <a:lstStyle/>
          <a:p>
            <a:r>
              <a:rPr lang="en-US" sz="1400" dirty="0"/>
              <a:t>This dimension describes the extent to which people try to control their desires and impulses.</a:t>
            </a:r>
          </a:p>
        </p:txBody>
      </p:sp>
      <p:sp>
        <p:nvSpPr>
          <p:cNvPr id="40" name="Ellipse 39">
            <a:extLst>
              <a:ext uri="{FF2B5EF4-FFF2-40B4-BE49-F238E27FC236}">
                <a16:creationId xmlns:a16="http://schemas.microsoft.com/office/drawing/2014/main" id="{7BEBCB26-7E87-4EE6-AB4C-D935C1B3D1F6}"/>
              </a:ext>
            </a:extLst>
          </p:cNvPr>
          <p:cNvSpPr/>
          <p:nvPr/>
        </p:nvSpPr>
        <p:spPr>
          <a:xfrm>
            <a:off x="2434071" y="6219202"/>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solidFill>
                <a:schemeClr val="bg1"/>
              </a:solidFill>
              <a:latin typeface="Gill Sans MT" panose="020B0502020104020203" pitchFamily="34" charset="0"/>
            </a:endParaRPr>
          </a:p>
        </p:txBody>
      </p:sp>
      <p:sp>
        <p:nvSpPr>
          <p:cNvPr id="41" name="Rechteck 40">
            <a:extLst>
              <a:ext uri="{FF2B5EF4-FFF2-40B4-BE49-F238E27FC236}">
                <a16:creationId xmlns:a16="http://schemas.microsoft.com/office/drawing/2014/main" id="{4339E1C0-8C1B-46A8-B958-7D909EA0E33D}"/>
              </a:ext>
            </a:extLst>
          </p:cNvPr>
          <p:cNvSpPr/>
          <p:nvPr/>
        </p:nvSpPr>
        <p:spPr>
          <a:xfrm>
            <a:off x="1930165" y="1348587"/>
            <a:ext cx="3585405" cy="307777"/>
          </a:xfrm>
          <a:prstGeom prst="rect">
            <a:avLst/>
          </a:prstGeom>
        </p:spPr>
        <p:txBody>
          <a:bodyPr wrap="none">
            <a:spAutoFit/>
          </a:bodyPr>
          <a:lstStyle/>
          <a:p>
            <a:r>
              <a:rPr lang="en-US" sz="1400" dirty="0"/>
              <a:t>PDI: low power distance – high power distance</a:t>
            </a:r>
          </a:p>
        </p:txBody>
      </p:sp>
      <p:sp>
        <p:nvSpPr>
          <p:cNvPr id="42" name="Pfeil: nach rechts 41">
            <a:extLst>
              <a:ext uri="{FF2B5EF4-FFF2-40B4-BE49-F238E27FC236}">
                <a16:creationId xmlns:a16="http://schemas.microsoft.com/office/drawing/2014/main" id="{7689CA30-4DFC-4FD2-BEC5-CD9AC7EA3E7A}"/>
              </a:ext>
            </a:extLst>
          </p:cNvPr>
          <p:cNvSpPr/>
          <p:nvPr/>
        </p:nvSpPr>
        <p:spPr>
          <a:xfrm>
            <a:off x="1497040" y="1324736"/>
            <a:ext cx="347870" cy="357808"/>
          </a:xfrm>
          <a:prstGeom prst="rightArrow">
            <a:avLst/>
          </a:prstGeom>
          <a:solidFill>
            <a:srgbClr val="B9B5D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AT"/>
          </a:p>
        </p:txBody>
      </p:sp>
      <p:sp>
        <p:nvSpPr>
          <p:cNvPr id="43" name="Rechteck 42">
            <a:extLst>
              <a:ext uri="{FF2B5EF4-FFF2-40B4-BE49-F238E27FC236}">
                <a16:creationId xmlns:a16="http://schemas.microsoft.com/office/drawing/2014/main" id="{B90C7E5A-324A-48DC-AE71-7744A0CABCE4}"/>
              </a:ext>
            </a:extLst>
          </p:cNvPr>
          <p:cNvSpPr/>
          <p:nvPr/>
        </p:nvSpPr>
        <p:spPr>
          <a:xfrm>
            <a:off x="2625109" y="1752809"/>
            <a:ext cx="4002699" cy="307777"/>
          </a:xfrm>
          <a:prstGeom prst="rect">
            <a:avLst/>
          </a:prstGeom>
        </p:spPr>
        <p:txBody>
          <a:bodyPr wrap="none">
            <a:spAutoFit/>
          </a:bodyPr>
          <a:lstStyle/>
          <a:p>
            <a:r>
              <a:rPr lang="en-US" sz="1400" dirty="0"/>
              <a:t>The degree of tolerance for uncertainty or instability</a:t>
            </a:r>
          </a:p>
        </p:txBody>
      </p:sp>
      <p:sp>
        <p:nvSpPr>
          <p:cNvPr id="44" name="Ellipse 43">
            <a:extLst>
              <a:ext uri="{FF2B5EF4-FFF2-40B4-BE49-F238E27FC236}">
                <a16:creationId xmlns:a16="http://schemas.microsoft.com/office/drawing/2014/main" id="{1A2818FA-6986-45F0-B931-311DA4925C42}"/>
              </a:ext>
            </a:extLst>
          </p:cNvPr>
          <p:cNvSpPr/>
          <p:nvPr/>
        </p:nvSpPr>
        <p:spPr>
          <a:xfrm>
            <a:off x="2406639" y="1839226"/>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solidFill>
                <a:schemeClr val="bg1"/>
              </a:solidFill>
              <a:latin typeface="Gill Sans MT" panose="020B0502020104020203" pitchFamily="34" charset="0"/>
            </a:endParaRPr>
          </a:p>
        </p:txBody>
      </p:sp>
      <p:sp>
        <p:nvSpPr>
          <p:cNvPr id="45" name="Rechteck 44">
            <a:extLst>
              <a:ext uri="{FF2B5EF4-FFF2-40B4-BE49-F238E27FC236}">
                <a16:creationId xmlns:a16="http://schemas.microsoft.com/office/drawing/2014/main" id="{71DBF9D7-CF9C-487D-8DC1-5D069D49CCCC}"/>
              </a:ext>
            </a:extLst>
          </p:cNvPr>
          <p:cNvSpPr/>
          <p:nvPr/>
        </p:nvSpPr>
        <p:spPr>
          <a:xfrm>
            <a:off x="1930165" y="2969799"/>
            <a:ext cx="2353850" cy="307777"/>
          </a:xfrm>
          <a:prstGeom prst="rect">
            <a:avLst/>
          </a:prstGeom>
        </p:spPr>
        <p:txBody>
          <a:bodyPr wrap="none">
            <a:spAutoFit/>
          </a:bodyPr>
          <a:lstStyle/>
          <a:p>
            <a:r>
              <a:rPr lang="en-US" sz="1400" dirty="0"/>
              <a:t>MAS: femininity – masculinity</a:t>
            </a:r>
          </a:p>
        </p:txBody>
      </p:sp>
      <p:sp>
        <p:nvSpPr>
          <p:cNvPr id="46" name="Pfeil: nach rechts 45">
            <a:extLst>
              <a:ext uri="{FF2B5EF4-FFF2-40B4-BE49-F238E27FC236}">
                <a16:creationId xmlns:a16="http://schemas.microsoft.com/office/drawing/2014/main" id="{9E6B66ED-BE88-47B6-A10E-E323289881DE}"/>
              </a:ext>
            </a:extLst>
          </p:cNvPr>
          <p:cNvSpPr/>
          <p:nvPr/>
        </p:nvSpPr>
        <p:spPr>
          <a:xfrm>
            <a:off x="1497040" y="2945948"/>
            <a:ext cx="347870" cy="357808"/>
          </a:xfrm>
          <a:prstGeom prst="rightArrow">
            <a:avLst/>
          </a:prstGeom>
          <a:solidFill>
            <a:srgbClr val="B9B5D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AT"/>
          </a:p>
        </p:txBody>
      </p:sp>
      <p:sp>
        <p:nvSpPr>
          <p:cNvPr id="47" name="Ellipse 46">
            <a:extLst>
              <a:ext uri="{FF2B5EF4-FFF2-40B4-BE49-F238E27FC236}">
                <a16:creationId xmlns:a16="http://schemas.microsoft.com/office/drawing/2014/main" id="{9CEBD2E4-45C0-4458-8D76-2A60A8BCAFF6}"/>
              </a:ext>
            </a:extLst>
          </p:cNvPr>
          <p:cNvSpPr/>
          <p:nvPr/>
        </p:nvSpPr>
        <p:spPr>
          <a:xfrm>
            <a:off x="2409687" y="3441276"/>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solidFill>
                <a:schemeClr val="bg1"/>
              </a:solidFill>
              <a:latin typeface="Gill Sans MT" panose="020B0502020104020203" pitchFamily="34" charset="0"/>
            </a:endParaRPr>
          </a:p>
        </p:txBody>
      </p:sp>
      <p:sp>
        <p:nvSpPr>
          <p:cNvPr id="48" name="Ellipse 47">
            <a:extLst>
              <a:ext uri="{FF2B5EF4-FFF2-40B4-BE49-F238E27FC236}">
                <a16:creationId xmlns:a16="http://schemas.microsoft.com/office/drawing/2014/main" id="{85262C7A-339B-48CC-B09D-D7B2E91A589B}"/>
              </a:ext>
            </a:extLst>
          </p:cNvPr>
          <p:cNvSpPr/>
          <p:nvPr/>
        </p:nvSpPr>
        <p:spPr>
          <a:xfrm>
            <a:off x="2409687" y="3864717"/>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solidFill>
                <a:schemeClr val="bg1"/>
              </a:solidFill>
              <a:latin typeface="Gill Sans MT" panose="020B0502020104020203" pitchFamily="34" charset="0"/>
            </a:endParaRPr>
          </a:p>
        </p:txBody>
      </p:sp>
      <p:sp>
        <p:nvSpPr>
          <p:cNvPr id="49" name="Rechteck 48">
            <a:extLst>
              <a:ext uri="{FF2B5EF4-FFF2-40B4-BE49-F238E27FC236}">
                <a16:creationId xmlns:a16="http://schemas.microsoft.com/office/drawing/2014/main" id="{01BCE095-CB96-4836-A388-A18C5463F5EF}"/>
              </a:ext>
            </a:extLst>
          </p:cNvPr>
          <p:cNvSpPr/>
          <p:nvPr/>
        </p:nvSpPr>
        <p:spPr>
          <a:xfrm>
            <a:off x="2631205" y="3365237"/>
            <a:ext cx="2189830" cy="307777"/>
          </a:xfrm>
          <a:prstGeom prst="rect">
            <a:avLst/>
          </a:prstGeom>
        </p:spPr>
        <p:txBody>
          <a:bodyPr wrap="none">
            <a:spAutoFit/>
          </a:bodyPr>
          <a:lstStyle/>
          <a:p>
            <a:r>
              <a:rPr lang="en-US" sz="1400" dirty="0"/>
              <a:t>Attitudes toward authority</a:t>
            </a:r>
          </a:p>
        </p:txBody>
      </p:sp>
      <p:sp>
        <p:nvSpPr>
          <p:cNvPr id="50" name="Rechteck 49">
            <a:extLst>
              <a:ext uri="{FF2B5EF4-FFF2-40B4-BE49-F238E27FC236}">
                <a16:creationId xmlns:a16="http://schemas.microsoft.com/office/drawing/2014/main" id="{EB68EFF9-700B-430E-AFB0-B0995E4059C7}"/>
              </a:ext>
            </a:extLst>
          </p:cNvPr>
          <p:cNvSpPr/>
          <p:nvPr/>
        </p:nvSpPr>
        <p:spPr>
          <a:xfrm>
            <a:off x="2628157" y="3791957"/>
            <a:ext cx="3342262" cy="307777"/>
          </a:xfrm>
          <a:prstGeom prst="rect">
            <a:avLst/>
          </a:prstGeom>
        </p:spPr>
        <p:txBody>
          <a:bodyPr wrap="none">
            <a:spAutoFit/>
          </a:bodyPr>
          <a:lstStyle/>
          <a:p>
            <a:r>
              <a:rPr lang="en-US" sz="1400" dirty="0"/>
              <a:t>Distance between individuals in a hierarchy</a:t>
            </a:r>
          </a:p>
        </p:txBody>
      </p:sp>
      <p:sp>
        <p:nvSpPr>
          <p:cNvPr id="51" name="Rechteck 50">
            <a:extLst>
              <a:ext uri="{FF2B5EF4-FFF2-40B4-BE49-F238E27FC236}">
                <a16:creationId xmlns:a16="http://schemas.microsoft.com/office/drawing/2014/main" id="{2CD6EC45-1CEA-49BA-9785-5387CCA7078A}"/>
              </a:ext>
            </a:extLst>
          </p:cNvPr>
          <p:cNvSpPr/>
          <p:nvPr/>
        </p:nvSpPr>
        <p:spPr>
          <a:xfrm>
            <a:off x="1945405" y="4984851"/>
            <a:ext cx="4603376" cy="307777"/>
          </a:xfrm>
          <a:prstGeom prst="rect">
            <a:avLst/>
          </a:prstGeom>
        </p:spPr>
        <p:txBody>
          <a:bodyPr wrap="none">
            <a:spAutoFit/>
          </a:bodyPr>
          <a:lstStyle/>
          <a:p>
            <a:r>
              <a:rPr lang="en-US" sz="1400" dirty="0"/>
              <a:t>UAI: low uncertainty avoidance – high uncertainty avoidance</a:t>
            </a:r>
          </a:p>
        </p:txBody>
      </p:sp>
      <p:sp>
        <p:nvSpPr>
          <p:cNvPr id="52" name="Pfeil: nach rechts 51">
            <a:extLst>
              <a:ext uri="{FF2B5EF4-FFF2-40B4-BE49-F238E27FC236}">
                <a16:creationId xmlns:a16="http://schemas.microsoft.com/office/drawing/2014/main" id="{E3C5142A-2B09-4E29-B7A9-BB49152B6099}"/>
              </a:ext>
            </a:extLst>
          </p:cNvPr>
          <p:cNvSpPr/>
          <p:nvPr/>
        </p:nvSpPr>
        <p:spPr>
          <a:xfrm>
            <a:off x="1512280" y="4961000"/>
            <a:ext cx="347870" cy="357808"/>
          </a:xfrm>
          <a:prstGeom prst="rightArrow">
            <a:avLst/>
          </a:prstGeom>
          <a:solidFill>
            <a:srgbClr val="B9B5DD"/>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AT"/>
          </a:p>
        </p:txBody>
      </p:sp>
      <p:sp>
        <p:nvSpPr>
          <p:cNvPr id="53" name="Rechteck 52">
            <a:extLst>
              <a:ext uri="{FF2B5EF4-FFF2-40B4-BE49-F238E27FC236}">
                <a16:creationId xmlns:a16="http://schemas.microsoft.com/office/drawing/2014/main" id="{BCA70BD7-C464-4EB9-9F29-2438B1BF6454}"/>
              </a:ext>
            </a:extLst>
          </p:cNvPr>
          <p:cNvSpPr/>
          <p:nvPr/>
        </p:nvSpPr>
        <p:spPr>
          <a:xfrm>
            <a:off x="2640349" y="5389073"/>
            <a:ext cx="4002699" cy="307777"/>
          </a:xfrm>
          <a:prstGeom prst="rect">
            <a:avLst/>
          </a:prstGeom>
        </p:spPr>
        <p:txBody>
          <a:bodyPr wrap="none">
            <a:spAutoFit/>
          </a:bodyPr>
          <a:lstStyle/>
          <a:p>
            <a:r>
              <a:rPr lang="en-US" sz="1400" dirty="0"/>
              <a:t>The degree of tolerance for uncertainty or instability</a:t>
            </a:r>
          </a:p>
        </p:txBody>
      </p:sp>
      <p:sp>
        <p:nvSpPr>
          <p:cNvPr id="54" name="Ellipse 53">
            <a:extLst>
              <a:ext uri="{FF2B5EF4-FFF2-40B4-BE49-F238E27FC236}">
                <a16:creationId xmlns:a16="http://schemas.microsoft.com/office/drawing/2014/main" id="{A7C9F33B-281B-4E00-97B8-9F561A2AD3E1}"/>
              </a:ext>
            </a:extLst>
          </p:cNvPr>
          <p:cNvSpPr/>
          <p:nvPr/>
        </p:nvSpPr>
        <p:spPr>
          <a:xfrm>
            <a:off x="2421879" y="5475490"/>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solidFill>
                <a:schemeClr val="bg1"/>
              </a:solidFill>
              <a:latin typeface="Gill Sans MT" panose="020B0502020104020203" pitchFamily="34" charset="0"/>
            </a:endParaRPr>
          </a:p>
        </p:txBody>
      </p:sp>
      <p:sp>
        <p:nvSpPr>
          <p:cNvPr id="55" name="Textfeld 54">
            <a:extLst>
              <a:ext uri="{FF2B5EF4-FFF2-40B4-BE49-F238E27FC236}">
                <a16:creationId xmlns:a16="http://schemas.microsoft.com/office/drawing/2014/main" id="{7295CF92-1F95-4C38-9BEB-813E9B19D8C4}"/>
              </a:ext>
            </a:extLst>
          </p:cNvPr>
          <p:cNvSpPr txBox="1"/>
          <p:nvPr/>
        </p:nvSpPr>
        <p:spPr>
          <a:xfrm>
            <a:off x="375920" y="6634480"/>
            <a:ext cx="1829347" cy="215444"/>
          </a:xfrm>
          <a:prstGeom prst="rect">
            <a:avLst/>
          </a:prstGeom>
          <a:noFill/>
        </p:spPr>
        <p:txBody>
          <a:bodyPr wrap="none" rtlCol="0">
            <a:spAutoFit/>
          </a:bodyPr>
          <a:lstStyle/>
          <a:p>
            <a:r>
              <a:rPr lang="da-DK" sz="800" dirty="0"/>
              <a:t>Hofstede (2001); Hofstede et al. (2010)</a:t>
            </a:r>
            <a:endParaRPr lang="de-DE" sz="800" dirty="0"/>
          </a:p>
        </p:txBody>
      </p:sp>
    </p:spTree>
    <p:extLst>
      <p:ext uri="{BB962C8B-B14F-4D97-AF65-F5344CB8AC3E}">
        <p14:creationId xmlns:p14="http://schemas.microsoft.com/office/powerpoint/2010/main" val="3970261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feld 69"/>
          <p:cNvSpPr txBox="1"/>
          <p:nvPr/>
        </p:nvSpPr>
        <p:spPr>
          <a:xfrm>
            <a:off x="0" y="6616517"/>
            <a:ext cx="395536" cy="241484"/>
          </a:xfrm>
          <a:prstGeom prst="rect">
            <a:avLst/>
          </a:prstGeom>
          <a:solidFill>
            <a:srgbClr val="E2D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1938B3A4-2ADF-44F3-875A-E2B5FA0321B4}" type="slidenum">
              <a:rPr lang="de-DE">
                <a:solidFill>
                  <a:schemeClr val="tx1"/>
                </a:solidFill>
              </a:rPr>
              <a:pPr/>
              <a:t>6</a:t>
            </a:fld>
            <a:endParaRPr lang="de-DE" dirty="0">
              <a:solidFill>
                <a:schemeClr val="tx1"/>
              </a:solidFill>
            </a:endParaRPr>
          </a:p>
        </p:txBody>
      </p:sp>
      <p:sp>
        <p:nvSpPr>
          <p:cNvPr id="37" name="Rechteck 36"/>
          <p:cNvSpPr/>
          <p:nvPr/>
        </p:nvSpPr>
        <p:spPr>
          <a:xfrm>
            <a:off x="-4426" y="-7675"/>
            <a:ext cx="12194674" cy="958378"/>
          </a:xfrm>
          <a:prstGeom prst="rect">
            <a:avLst/>
          </a:prstGeom>
          <a:solidFill>
            <a:srgbClr val="41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39" name="Rechteck 38"/>
          <p:cNvSpPr/>
          <p:nvPr/>
        </p:nvSpPr>
        <p:spPr>
          <a:xfrm>
            <a:off x="150702" y="298052"/>
            <a:ext cx="8944949" cy="646331"/>
          </a:xfrm>
          <a:prstGeom prst="rect">
            <a:avLst/>
          </a:prstGeom>
        </p:spPr>
        <p:txBody>
          <a:bodyPr wrap="none">
            <a:spAutoFit/>
          </a:bodyPr>
          <a:lstStyle/>
          <a:p>
            <a:r>
              <a:rPr lang="en-US" sz="3600" dirty="0">
                <a:solidFill>
                  <a:schemeClr val="bg1"/>
                </a:solidFill>
              </a:rPr>
              <a:t>Cultural dimensions: Schwartz / GLOBE Project</a:t>
            </a:r>
            <a:endParaRPr lang="de-DE" sz="3600" dirty="0">
              <a:solidFill>
                <a:schemeClr val="bg1"/>
              </a:solidFill>
            </a:endParaRPr>
          </a:p>
        </p:txBody>
      </p:sp>
      <p:grpSp>
        <p:nvGrpSpPr>
          <p:cNvPr id="19" name="Gruppieren 18">
            <a:extLst>
              <a:ext uri="{FF2B5EF4-FFF2-40B4-BE49-F238E27FC236}">
                <a16:creationId xmlns:a16="http://schemas.microsoft.com/office/drawing/2014/main" id="{D2B1AD33-F051-1A79-7757-8939847528D8}"/>
              </a:ext>
            </a:extLst>
          </p:cNvPr>
          <p:cNvGrpSpPr/>
          <p:nvPr/>
        </p:nvGrpSpPr>
        <p:grpSpPr>
          <a:xfrm>
            <a:off x="6205728" y="1243791"/>
            <a:ext cx="3724863" cy="5064668"/>
            <a:chOff x="6096000" y="1243791"/>
            <a:chExt cx="3724863" cy="5064668"/>
          </a:xfrm>
        </p:grpSpPr>
        <p:sp>
          <p:nvSpPr>
            <p:cNvPr id="49" name="Rechteck 48">
              <a:extLst>
                <a:ext uri="{FF2B5EF4-FFF2-40B4-BE49-F238E27FC236}">
                  <a16:creationId xmlns:a16="http://schemas.microsoft.com/office/drawing/2014/main" id="{689C072E-E058-6C2F-F52C-647157215866}"/>
                </a:ext>
              </a:extLst>
            </p:cNvPr>
            <p:cNvSpPr/>
            <p:nvPr/>
          </p:nvSpPr>
          <p:spPr>
            <a:xfrm>
              <a:off x="6096000" y="1250110"/>
              <a:ext cx="3724863" cy="5058349"/>
            </a:xfrm>
            <a:prstGeom prst="rect">
              <a:avLst/>
            </a:prstGeom>
            <a:solidFill>
              <a:srgbClr val="E9E8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0" name="Rechteck 49">
              <a:extLst>
                <a:ext uri="{FF2B5EF4-FFF2-40B4-BE49-F238E27FC236}">
                  <a16:creationId xmlns:a16="http://schemas.microsoft.com/office/drawing/2014/main" id="{75638B05-7B69-9223-A992-412437A4F9C3}"/>
                </a:ext>
              </a:extLst>
            </p:cNvPr>
            <p:cNvSpPr/>
            <p:nvPr/>
          </p:nvSpPr>
          <p:spPr>
            <a:xfrm>
              <a:off x="6096000" y="1243791"/>
              <a:ext cx="3724863" cy="435137"/>
            </a:xfrm>
            <a:prstGeom prst="rect">
              <a:avLst/>
            </a:prstGeom>
            <a:solidFill>
              <a:srgbClr val="413A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1" name="Textfeld 50">
              <a:extLst>
                <a:ext uri="{FF2B5EF4-FFF2-40B4-BE49-F238E27FC236}">
                  <a16:creationId xmlns:a16="http://schemas.microsoft.com/office/drawing/2014/main" id="{7B7BF1A6-E1EE-1C27-AB4B-26212F689B6C}"/>
                </a:ext>
              </a:extLst>
            </p:cNvPr>
            <p:cNvSpPr txBox="1"/>
            <p:nvPr/>
          </p:nvSpPr>
          <p:spPr>
            <a:xfrm>
              <a:off x="6173348" y="1276693"/>
              <a:ext cx="1606081" cy="369332"/>
            </a:xfrm>
            <a:prstGeom prst="rect">
              <a:avLst/>
            </a:prstGeom>
            <a:noFill/>
          </p:spPr>
          <p:txBody>
            <a:bodyPr wrap="none" rtlCol="0">
              <a:spAutoFit/>
            </a:bodyPr>
            <a:lstStyle/>
            <a:p>
              <a:r>
                <a:rPr lang="en-US" sz="1800" b="1" dirty="0">
                  <a:solidFill>
                    <a:schemeClr val="bg1"/>
                  </a:solidFill>
                </a:rPr>
                <a:t>GLOBE Project</a:t>
              </a:r>
              <a:endParaRPr lang="de-AT" b="1" dirty="0">
                <a:solidFill>
                  <a:schemeClr val="bg1"/>
                </a:solidFill>
              </a:endParaRPr>
            </a:p>
          </p:txBody>
        </p:sp>
        <p:sp>
          <p:nvSpPr>
            <p:cNvPr id="59" name="Rechteck 58">
              <a:extLst>
                <a:ext uri="{FF2B5EF4-FFF2-40B4-BE49-F238E27FC236}">
                  <a16:creationId xmlns:a16="http://schemas.microsoft.com/office/drawing/2014/main" id="{93235A49-5D5A-39C6-E23B-0512BD4A3F28}"/>
                </a:ext>
              </a:extLst>
            </p:cNvPr>
            <p:cNvSpPr/>
            <p:nvPr/>
          </p:nvSpPr>
          <p:spPr>
            <a:xfrm>
              <a:off x="6173348" y="1882301"/>
              <a:ext cx="2771464" cy="400110"/>
            </a:xfrm>
            <a:prstGeom prst="rect">
              <a:avLst/>
            </a:prstGeom>
          </p:spPr>
          <p:txBody>
            <a:bodyPr wrap="none">
              <a:spAutoFit/>
            </a:bodyPr>
            <a:lstStyle/>
            <a:p>
              <a:r>
                <a:rPr lang="en-US" sz="2000" dirty="0"/>
                <a:t>Nine cultural dimensions</a:t>
              </a:r>
            </a:p>
          </p:txBody>
        </p:sp>
        <p:sp>
          <p:nvSpPr>
            <p:cNvPr id="61" name="Rechteck 60">
              <a:extLst>
                <a:ext uri="{FF2B5EF4-FFF2-40B4-BE49-F238E27FC236}">
                  <a16:creationId xmlns:a16="http://schemas.microsoft.com/office/drawing/2014/main" id="{F5D54263-912B-8C7C-522B-F2C5B85DA228}"/>
                </a:ext>
              </a:extLst>
            </p:cNvPr>
            <p:cNvSpPr/>
            <p:nvPr/>
          </p:nvSpPr>
          <p:spPr>
            <a:xfrm>
              <a:off x="6868292" y="2286523"/>
              <a:ext cx="2750305" cy="400110"/>
            </a:xfrm>
            <a:prstGeom prst="rect">
              <a:avLst/>
            </a:prstGeom>
          </p:spPr>
          <p:txBody>
            <a:bodyPr wrap="none">
              <a:spAutoFit/>
            </a:bodyPr>
            <a:lstStyle/>
            <a:p>
              <a:r>
                <a:rPr lang="en-US" sz="2000" dirty="0"/>
                <a:t>Performance orientation</a:t>
              </a:r>
            </a:p>
          </p:txBody>
        </p:sp>
        <p:sp>
          <p:nvSpPr>
            <p:cNvPr id="62" name="Ellipse 61">
              <a:extLst>
                <a:ext uri="{FF2B5EF4-FFF2-40B4-BE49-F238E27FC236}">
                  <a16:creationId xmlns:a16="http://schemas.microsoft.com/office/drawing/2014/main" id="{64B62317-A17B-1F57-B740-10B3A4F1E161}"/>
                </a:ext>
              </a:extLst>
            </p:cNvPr>
            <p:cNvSpPr/>
            <p:nvPr/>
          </p:nvSpPr>
          <p:spPr>
            <a:xfrm>
              <a:off x="6658485" y="2412945"/>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b="1" dirty="0">
                <a:solidFill>
                  <a:schemeClr val="bg1"/>
                </a:solidFill>
                <a:latin typeface="Gill Sans MT" panose="020B0502020104020203" pitchFamily="34" charset="0"/>
              </a:endParaRPr>
            </a:p>
          </p:txBody>
        </p:sp>
        <p:sp>
          <p:nvSpPr>
            <p:cNvPr id="63" name="Rechteck 62">
              <a:extLst>
                <a:ext uri="{FF2B5EF4-FFF2-40B4-BE49-F238E27FC236}">
                  <a16:creationId xmlns:a16="http://schemas.microsoft.com/office/drawing/2014/main" id="{E21892C9-0014-BF46-5B5F-361CC1D695C4}"/>
                </a:ext>
              </a:extLst>
            </p:cNvPr>
            <p:cNvSpPr/>
            <p:nvPr/>
          </p:nvSpPr>
          <p:spPr>
            <a:xfrm>
              <a:off x="6865244" y="2612659"/>
              <a:ext cx="1605632" cy="400110"/>
            </a:xfrm>
            <a:prstGeom prst="rect">
              <a:avLst/>
            </a:prstGeom>
          </p:spPr>
          <p:txBody>
            <a:bodyPr wrap="none">
              <a:spAutoFit/>
            </a:bodyPr>
            <a:lstStyle/>
            <a:p>
              <a:r>
                <a:rPr lang="en-US" sz="2000" dirty="0"/>
                <a:t>Assertiveness</a:t>
              </a:r>
            </a:p>
          </p:txBody>
        </p:sp>
        <p:sp>
          <p:nvSpPr>
            <p:cNvPr id="64" name="Ellipse 63">
              <a:extLst>
                <a:ext uri="{FF2B5EF4-FFF2-40B4-BE49-F238E27FC236}">
                  <a16:creationId xmlns:a16="http://schemas.microsoft.com/office/drawing/2014/main" id="{E25AB21F-B70E-0C65-0916-F5B6DBAA2313}"/>
                </a:ext>
              </a:extLst>
            </p:cNvPr>
            <p:cNvSpPr/>
            <p:nvPr/>
          </p:nvSpPr>
          <p:spPr>
            <a:xfrm>
              <a:off x="6655437" y="2739081"/>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b="1" dirty="0">
                <a:solidFill>
                  <a:schemeClr val="bg1"/>
                </a:solidFill>
                <a:latin typeface="Gill Sans MT" panose="020B0502020104020203" pitchFamily="34" charset="0"/>
              </a:endParaRPr>
            </a:p>
          </p:txBody>
        </p:sp>
        <p:sp>
          <p:nvSpPr>
            <p:cNvPr id="65" name="Rechteck 64">
              <a:extLst>
                <a:ext uri="{FF2B5EF4-FFF2-40B4-BE49-F238E27FC236}">
                  <a16:creationId xmlns:a16="http://schemas.microsoft.com/office/drawing/2014/main" id="{B05604EF-E983-3192-4B36-0D4AA248D20F}"/>
                </a:ext>
              </a:extLst>
            </p:cNvPr>
            <p:cNvSpPr/>
            <p:nvPr/>
          </p:nvSpPr>
          <p:spPr>
            <a:xfrm>
              <a:off x="6871340" y="2938795"/>
              <a:ext cx="2095382" cy="400110"/>
            </a:xfrm>
            <a:prstGeom prst="rect">
              <a:avLst/>
            </a:prstGeom>
          </p:spPr>
          <p:txBody>
            <a:bodyPr wrap="none">
              <a:spAutoFit/>
            </a:bodyPr>
            <a:lstStyle/>
            <a:p>
              <a:r>
                <a:rPr lang="en-US" sz="2000" dirty="0"/>
                <a:t>Future orientation</a:t>
              </a:r>
            </a:p>
          </p:txBody>
        </p:sp>
        <p:sp>
          <p:nvSpPr>
            <p:cNvPr id="66" name="Ellipse 65">
              <a:extLst>
                <a:ext uri="{FF2B5EF4-FFF2-40B4-BE49-F238E27FC236}">
                  <a16:creationId xmlns:a16="http://schemas.microsoft.com/office/drawing/2014/main" id="{E4194BD8-F798-87F6-4945-FDE40A7C6EFC}"/>
                </a:ext>
              </a:extLst>
            </p:cNvPr>
            <p:cNvSpPr/>
            <p:nvPr/>
          </p:nvSpPr>
          <p:spPr>
            <a:xfrm>
              <a:off x="6661533" y="3065217"/>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b="1" dirty="0">
                <a:solidFill>
                  <a:schemeClr val="bg1"/>
                </a:solidFill>
                <a:latin typeface="Gill Sans MT" panose="020B0502020104020203" pitchFamily="34" charset="0"/>
              </a:endParaRPr>
            </a:p>
          </p:txBody>
        </p:sp>
        <p:sp>
          <p:nvSpPr>
            <p:cNvPr id="67" name="Rechteck 66">
              <a:extLst>
                <a:ext uri="{FF2B5EF4-FFF2-40B4-BE49-F238E27FC236}">
                  <a16:creationId xmlns:a16="http://schemas.microsoft.com/office/drawing/2014/main" id="{A81ABA99-6857-DD74-68FA-5179A7A2EC0C}"/>
                </a:ext>
              </a:extLst>
            </p:cNvPr>
            <p:cNvSpPr/>
            <p:nvPr/>
          </p:nvSpPr>
          <p:spPr>
            <a:xfrm>
              <a:off x="6868292" y="3274075"/>
              <a:ext cx="2292744" cy="400110"/>
            </a:xfrm>
            <a:prstGeom prst="rect">
              <a:avLst/>
            </a:prstGeom>
          </p:spPr>
          <p:txBody>
            <a:bodyPr wrap="none">
              <a:spAutoFit/>
            </a:bodyPr>
            <a:lstStyle/>
            <a:p>
              <a:r>
                <a:rPr lang="en-US" sz="2000" dirty="0"/>
                <a:t>Humane orientation</a:t>
              </a:r>
            </a:p>
          </p:txBody>
        </p:sp>
        <p:sp>
          <p:nvSpPr>
            <p:cNvPr id="68" name="Ellipse 67">
              <a:extLst>
                <a:ext uri="{FF2B5EF4-FFF2-40B4-BE49-F238E27FC236}">
                  <a16:creationId xmlns:a16="http://schemas.microsoft.com/office/drawing/2014/main" id="{74349D4D-D910-3332-54E8-ECF623BBD96B}"/>
                </a:ext>
              </a:extLst>
            </p:cNvPr>
            <p:cNvSpPr/>
            <p:nvPr/>
          </p:nvSpPr>
          <p:spPr>
            <a:xfrm>
              <a:off x="6658485" y="3400497"/>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b="1" dirty="0">
                <a:solidFill>
                  <a:schemeClr val="bg1"/>
                </a:solidFill>
                <a:latin typeface="Gill Sans MT" panose="020B0502020104020203" pitchFamily="34" charset="0"/>
              </a:endParaRPr>
            </a:p>
          </p:txBody>
        </p:sp>
        <p:sp>
          <p:nvSpPr>
            <p:cNvPr id="73" name="Rechteck 72">
              <a:extLst>
                <a:ext uri="{FF2B5EF4-FFF2-40B4-BE49-F238E27FC236}">
                  <a16:creationId xmlns:a16="http://schemas.microsoft.com/office/drawing/2014/main" id="{D8A52202-3099-BC82-C309-BDD2FE9C78D0}"/>
                </a:ext>
              </a:extLst>
            </p:cNvPr>
            <p:cNvSpPr/>
            <p:nvPr/>
          </p:nvSpPr>
          <p:spPr>
            <a:xfrm>
              <a:off x="6865244" y="3618499"/>
              <a:ext cx="2728439" cy="400110"/>
            </a:xfrm>
            <a:prstGeom prst="rect">
              <a:avLst/>
            </a:prstGeom>
          </p:spPr>
          <p:txBody>
            <a:bodyPr wrap="none">
              <a:spAutoFit/>
            </a:bodyPr>
            <a:lstStyle/>
            <a:p>
              <a:r>
                <a:rPr lang="en-US" sz="2000" dirty="0"/>
                <a:t>Institutional collectivism</a:t>
              </a:r>
            </a:p>
          </p:txBody>
        </p:sp>
        <p:sp>
          <p:nvSpPr>
            <p:cNvPr id="74" name="Ellipse 73">
              <a:extLst>
                <a:ext uri="{FF2B5EF4-FFF2-40B4-BE49-F238E27FC236}">
                  <a16:creationId xmlns:a16="http://schemas.microsoft.com/office/drawing/2014/main" id="{0B7F61C8-22D1-E220-E78B-4AA681E4B200}"/>
                </a:ext>
              </a:extLst>
            </p:cNvPr>
            <p:cNvSpPr/>
            <p:nvPr/>
          </p:nvSpPr>
          <p:spPr>
            <a:xfrm>
              <a:off x="6655437" y="3744921"/>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b="1" dirty="0">
                <a:solidFill>
                  <a:schemeClr val="bg1"/>
                </a:solidFill>
                <a:latin typeface="Gill Sans MT" panose="020B0502020104020203" pitchFamily="34" charset="0"/>
              </a:endParaRPr>
            </a:p>
          </p:txBody>
        </p:sp>
        <p:sp>
          <p:nvSpPr>
            <p:cNvPr id="75" name="Rechteck 74">
              <a:extLst>
                <a:ext uri="{FF2B5EF4-FFF2-40B4-BE49-F238E27FC236}">
                  <a16:creationId xmlns:a16="http://schemas.microsoft.com/office/drawing/2014/main" id="{9023D02F-1459-0B6D-30BC-A17C98159082}"/>
                </a:ext>
              </a:extLst>
            </p:cNvPr>
            <p:cNvSpPr/>
            <p:nvPr/>
          </p:nvSpPr>
          <p:spPr>
            <a:xfrm>
              <a:off x="6862196" y="3935491"/>
              <a:ext cx="2353721" cy="400110"/>
            </a:xfrm>
            <a:prstGeom prst="rect">
              <a:avLst/>
            </a:prstGeom>
          </p:spPr>
          <p:txBody>
            <a:bodyPr wrap="none">
              <a:spAutoFit/>
            </a:bodyPr>
            <a:lstStyle/>
            <a:p>
              <a:r>
                <a:rPr lang="en-US" sz="2000" dirty="0"/>
                <a:t>In-group collectivism</a:t>
              </a:r>
            </a:p>
          </p:txBody>
        </p:sp>
        <p:sp>
          <p:nvSpPr>
            <p:cNvPr id="76" name="Ellipse 75">
              <a:extLst>
                <a:ext uri="{FF2B5EF4-FFF2-40B4-BE49-F238E27FC236}">
                  <a16:creationId xmlns:a16="http://schemas.microsoft.com/office/drawing/2014/main" id="{AF9217B3-4CCC-FB98-07CF-98CD78F9989D}"/>
                </a:ext>
              </a:extLst>
            </p:cNvPr>
            <p:cNvSpPr/>
            <p:nvPr/>
          </p:nvSpPr>
          <p:spPr>
            <a:xfrm>
              <a:off x="6652389" y="4061913"/>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b="1" dirty="0">
                <a:solidFill>
                  <a:schemeClr val="bg1"/>
                </a:solidFill>
                <a:latin typeface="Gill Sans MT" panose="020B0502020104020203" pitchFamily="34" charset="0"/>
              </a:endParaRPr>
            </a:p>
          </p:txBody>
        </p:sp>
        <p:sp>
          <p:nvSpPr>
            <p:cNvPr id="77" name="Rechteck 76">
              <a:extLst>
                <a:ext uri="{FF2B5EF4-FFF2-40B4-BE49-F238E27FC236}">
                  <a16:creationId xmlns:a16="http://schemas.microsoft.com/office/drawing/2014/main" id="{231EC2C0-95C3-4DD6-68A5-BDDCDFEF557C}"/>
                </a:ext>
              </a:extLst>
            </p:cNvPr>
            <p:cNvSpPr/>
            <p:nvPr/>
          </p:nvSpPr>
          <p:spPr>
            <a:xfrm>
              <a:off x="6859148" y="4252483"/>
              <a:ext cx="2485104" cy="400110"/>
            </a:xfrm>
            <a:prstGeom prst="rect">
              <a:avLst/>
            </a:prstGeom>
          </p:spPr>
          <p:txBody>
            <a:bodyPr wrap="none">
              <a:spAutoFit/>
            </a:bodyPr>
            <a:lstStyle/>
            <a:p>
              <a:r>
                <a:rPr lang="en-US" sz="2000" dirty="0"/>
                <a:t>Gender egalitarianism</a:t>
              </a:r>
            </a:p>
          </p:txBody>
        </p:sp>
        <p:sp>
          <p:nvSpPr>
            <p:cNvPr id="78" name="Ellipse 77">
              <a:extLst>
                <a:ext uri="{FF2B5EF4-FFF2-40B4-BE49-F238E27FC236}">
                  <a16:creationId xmlns:a16="http://schemas.microsoft.com/office/drawing/2014/main" id="{91AA68CE-84C1-2DD6-AE61-CC456CE5F332}"/>
                </a:ext>
              </a:extLst>
            </p:cNvPr>
            <p:cNvSpPr/>
            <p:nvPr/>
          </p:nvSpPr>
          <p:spPr>
            <a:xfrm>
              <a:off x="6649341" y="4378905"/>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b="1" dirty="0">
                <a:solidFill>
                  <a:schemeClr val="bg1"/>
                </a:solidFill>
                <a:latin typeface="Gill Sans MT" panose="020B0502020104020203" pitchFamily="34" charset="0"/>
              </a:endParaRPr>
            </a:p>
          </p:txBody>
        </p:sp>
        <p:sp>
          <p:nvSpPr>
            <p:cNvPr id="79" name="Rechteck 78">
              <a:extLst>
                <a:ext uri="{FF2B5EF4-FFF2-40B4-BE49-F238E27FC236}">
                  <a16:creationId xmlns:a16="http://schemas.microsoft.com/office/drawing/2014/main" id="{66149272-5765-3689-7D55-A5017AEFC303}"/>
                </a:ext>
              </a:extLst>
            </p:cNvPr>
            <p:cNvSpPr/>
            <p:nvPr/>
          </p:nvSpPr>
          <p:spPr>
            <a:xfrm>
              <a:off x="6865244" y="4578619"/>
              <a:ext cx="1773242" cy="400110"/>
            </a:xfrm>
            <a:prstGeom prst="rect">
              <a:avLst/>
            </a:prstGeom>
          </p:spPr>
          <p:txBody>
            <a:bodyPr wrap="none">
              <a:spAutoFit/>
            </a:bodyPr>
            <a:lstStyle/>
            <a:p>
              <a:r>
                <a:rPr lang="en-US" sz="2000" dirty="0"/>
                <a:t>Power distance</a:t>
              </a:r>
            </a:p>
          </p:txBody>
        </p:sp>
        <p:sp>
          <p:nvSpPr>
            <p:cNvPr id="80" name="Ellipse 79">
              <a:extLst>
                <a:ext uri="{FF2B5EF4-FFF2-40B4-BE49-F238E27FC236}">
                  <a16:creationId xmlns:a16="http://schemas.microsoft.com/office/drawing/2014/main" id="{E266DFCB-72BB-AD9D-81C2-2DAB91E7555E}"/>
                </a:ext>
              </a:extLst>
            </p:cNvPr>
            <p:cNvSpPr/>
            <p:nvPr/>
          </p:nvSpPr>
          <p:spPr>
            <a:xfrm>
              <a:off x="6655437" y="4705041"/>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b="1" dirty="0">
                <a:solidFill>
                  <a:schemeClr val="bg1"/>
                </a:solidFill>
                <a:latin typeface="Gill Sans MT" panose="020B0502020104020203" pitchFamily="34" charset="0"/>
              </a:endParaRPr>
            </a:p>
          </p:txBody>
        </p:sp>
        <p:sp>
          <p:nvSpPr>
            <p:cNvPr id="81" name="Rechteck 80">
              <a:extLst>
                <a:ext uri="{FF2B5EF4-FFF2-40B4-BE49-F238E27FC236}">
                  <a16:creationId xmlns:a16="http://schemas.microsoft.com/office/drawing/2014/main" id="{107641AF-F44A-6B3E-797D-6C4FF0D50132}"/>
                </a:ext>
              </a:extLst>
            </p:cNvPr>
            <p:cNvSpPr/>
            <p:nvPr/>
          </p:nvSpPr>
          <p:spPr>
            <a:xfrm>
              <a:off x="6871340" y="4904755"/>
              <a:ext cx="2525756" cy="400110"/>
            </a:xfrm>
            <a:prstGeom prst="rect">
              <a:avLst/>
            </a:prstGeom>
          </p:spPr>
          <p:txBody>
            <a:bodyPr wrap="none">
              <a:spAutoFit/>
            </a:bodyPr>
            <a:lstStyle/>
            <a:p>
              <a:r>
                <a:rPr lang="en-US" sz="2000" dirty="0"/>
                <a:t>Uncertainty avoidance</a:t>
              </a:r>
            </a:p>
          </p:txBody>
        </p:sp>
        <p:sp>
          <p:nvSpPr>
            <p:cNvPr id="82" name="Ellipse 81">
              <a:extLst>
                <a:ext uri="{FF2B5EF4-FFF2-40B4-BE49-F238E27FC236}">
                  <a16:creationId xmlns:a16="http://schemas.microsoft.com/office/drawing/2014/main" id="{497F132E-9D97-26FC-23BA-12F25AB58086}"/>
                </a:ext>
              </a:extLst>
            </p:cNvPr>
            <p:cNvSpPr/>
            <p:nvPr/>
          </p:nvSpPr>
          <p:spPr>
            <a:xfrm>
              <a:off x="6661533" y="5031177"/>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800" b="1" dirty="0">
                <a:solidFill>
                  <a:schemeClr val="bg1"/>
                </a:solidFill>
                <a:latin typeface="Gill Sans MT" panose="020B0502020104020203" pitchFamily="34" charset="0"/>
              </a:endParaRPr>
            </a:p>
          </p:txBody>
        </p:sp>
      </p:grpSp>
      <p:sp>
        <p:nvSpPr>
          <p:cNvPr id="83" name="Rechteck 82">
            <a:extLst>
              <a:ext uri="{FF2B5EF4-FFF2-40B4-BE49-F238E27FC236}">
                <a16:creationId xmlns:a16="http://schemas.microsoft.com/office/drawing/2014/main" id="{9CF03A40-40EF-F21B-9074-6554F2683421}"/>
              </a:ext>
            </a:extLst>
          </p:cNvPr>
          <p:cNvSpPr/>
          <p:nvPr/>
        </p:nvSpPr>
        <p:spPr>
          <a:xfrm>
            <a:off x="2272739" y="1250110"/>
            <a:ext cx="3724863" cy="5058349"/>
          </a:xfrm>
          <a:prstGeom prst="rect">
            <a:avLst/>
          </a:prstGeom>
          <a:solidFill>
            <a:srgbClr val="E9E8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85" name="Rechteck 84">
            <a:extLst>
              <a:ext uri="{FF2B5EF4-FFF2-40B4-BE49-F238E27FC236}">
                <a16:creationId xmlns:a16="http://schemas.microsoft.com/office/drawing/2014/main" id="{6FBE19F8-FD6D-DBAF-E9F7-6C766A56CF7D}"/>
              </a:ext>
            </a:extLst>
          </p:cNvPr>
          <p:cNvSpPr/>
          <p:nvPr/>
        </p:nvSpPr>
        <p:spPr>
          <a:xfrm>
            <a:off x="2272739" y="1243791"/>
            <a:ext cx="3724863" cy="435137"/>
          </a:xfrm>
          <a:prstGeom prst="rect">
            <a:avLst/>
          </a:prstGeom>
          <a:solidFill>
            <a:srgbClr val="413A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7" name="Textfeld 96">
            <a:extLst>
              <a:ext uri="{FF2B5EF4-FFF2-40B4-BE49-F238E27FC236}">
                <a16:creationId xmlns:a16="http://schemas.microsoft.com/office/drawing/2014/main" id="{A0399E81-28D0-BD64-5DD6-472FA7D59D60}"/>
              </a:ext>
            </a:extLst>
          </p:cNvPr>
          <p:cNvSpPr txBox="1"/>
          <p:nvPr/>
        </p:nvSpPr>
        <p:spPr>
          <a:xfrm>
            <a:off x="2350087" y="1276693"/>
            <a:ext cx="1047594" cy="369332"/>
          </a:xfrm>
          <a:prstGeom prst="rect">
            <a:avLst/>
          </a:prstGeom>
          <a:noFill/>
        </p:spPr>
        <p:txBody>
          <a:bodyPr wrap="none" rtlCol="0">
            <a:spAutoFit/>
          </a:bodyPr>
          <a:lstStyle/>
          <a:p>
            <a:r>
              <a:rPr lang="en-US" sz="1800" b="1" dirty="0">
                <a:solidFill>
                  <a:schemeClr val="bg1"/>
                </a:solidFill>
              </a:rPr>
              <a:t>Schwartz</a:t>
            </a:r>
            <a:endParaRPr lang="de-AT" b="1" dirty="0">
              <a:solidFill>
                <a:schemeClr val="bg1"/>
              </a:solidFill>
            </a:endParaRPr>
          </a:p>
        </p:txBody>
      </p:sp>
      <p:sp>
        <p:nvSpPr>
          <p:cNvPr id="119" name="Rechteck 118">
            <a:extLst>
              <a:ext uri="{FF2B5EF4-FFF2-40B4-BE49-F238E27FC236}">
                <a16:creationId xmlns:a16="http://schemas.microsoft.com/office/drawing/2014/main" id="{394E381A-3527-0910-2975-D3A1DB8CF2D1}"/>
              </a:ext>
            </a:extLst>
          </p:cNvPr>
          <p:cNvSpPr/>
          <p:nvPr/>
        </p:nvSpPr>
        <p:spPr>
          <a:xfrm>
            <a:off x="2405989" y="1753602"/>
            <a:ext cx="2601546" cy="707886"/>
          </a:xfrm>
          <a:prstGeom prst="rect">
            <a:avLst/>
          </a:prstGeom>
        </p:spPr>
        <p:txBody>
          <a:bodyPr wrap="none">
            <a:spAutoFit/>
          </a:bodyPr>
          <a:lstStyle/>
          <a:p>
            <a:r>
              <a:rPr lang="en-US" sz="2000" dirty="0"/>
              <a:t>10 cultural dimensions </a:t>
            </a:r>
            <a:br>
              <a:rPr lang="en-US" sz="2000" dirty="0"/>
            </a:br>
            <a:r>
              <a:rPr lang="en-US" sz="2000" dirty="0"/>
              <a:t>(or values)</a:t>
            </a:r>
          </a:p>
        </p:txBody>
      </p:sp>
      <p:sp>
        <p:nvSpPr>
          <p:cNvPr id="121" name="Rechteck 120">
            <a:extLst>
              <a:ext uri="{FF2B5EF4-FFF2-40B4-BE49-F238E27FC236}">
                <a16:creationId xmlns:a16="http://schemas.microsoft.com/office/drawing/2014/main" id="{328DAF56-F1AD-C2C6-DBB0-029776E1C8D2}"/>
              </a:ext>
            </a:extLst>
          </p:cNvPr>
          <p:cNvSpPr/>
          <p:nvPr/>
        </p:nvSpPr>
        <p:spPr>
          <a:xfrm>
            <a:off x="3064797" y="2530949"/>
            <a:ext cx="1580689" cy="400110"/>
          </a:xfrm>
          <a:prstGeom prst="rect">
            <a:avLst/>
          </a:prstGeom>
        </p:spPr>
        <p:txBody>
          <a:bodyPr wrap="none">
            <a:spAutoFit/>
          </a:bodyPr>
          <a:lstStyle/>
          <a:p>
            <a:r>
              <a:rPr lang="en-US" sz="2000" dirty="0"/>
              <a:t>Self-direction</a:t>
            </a:r>
          </a:p>
        </p:txBody>
      </p:sp>
      <p:sp>
        <p:nvSpPr>
          <p:cNvPr id="122" name="Ellipse 121">
            <a:extLst>
              <a:ext uri="{FF2B5EF4-FFF2-40B4-BE49-F238E27FC236}">
                <a16:creationId xmlns:a16="http://schemas.microsoft.com/office/drawing/2014/main" id="{5B9A4CCE-2188-1C9B-3221-09C8690ACF48}"/>
              </a:ext>
            </a:extLst>
          </p:cNvPr>
          <p:cNvSpPr/>
          <p:nvPr/>
        </p:nvSpPr>
        <p:spPr>
          <a:xfrm rot="1735694">
            <a:off x="2940654" y="2660054"/>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a:solidFill>
                <a:schemeClr val="bg1"/>
              </a:solidFill>
              <a:latin typeface="Gill Sans MT" panose="020B0502020104020203" pitchFamily="34" charset="0"/>
            </a:endParaRPr>
          </a:p>
        </p:txBody>
      </p:sp>
      <p:sp>
        <p:nvSpPr>
          <p:cNvPr id="123" name="Rechteck 122">
            <a:extLst>
              <a:ext uri="{FF2B5EF4-FFF2-40B4-BE49-F238E27FC236}">
                <a16:creationId xmlns:a16="http://schemas.microsoft.com/office/drawing/2014/main" id="{E4D5A19F-A7E1-BD47-18DA-B07BCD854906}"/>
              </a:ext>
            </a:extLst>
          </p:cNvPr>
          <p:cNvSpPr/>
          <p:nvPr/>
        </p:nvSpPr>
        <p:spPr>
          <a:xfrm>
            <a:off x="3061749" y="2857085"/>
            <a:ext cx="1384546" cy="400110"/>
          </a:xfrm>
          <a:prstGeom prst="rect">
            <a:avLst/>
          </a:prstGeom>
        </p:spPr>
        <p:txBody>
          <a:bodyPr wrap="none">
            <a:spAutoFit/>
          </a:bodyPr>
          <a:lstStyle/>
          <a:p>
            <a:r>
              <a:rPr lang="en-US" sz="2000" dirty="0"/>
              <a:t>Stimulation</a:t>
            </a:r>
          </a:p>
        </p:txBody>
      </p:sp>
      <p:sp>
        <p:nvSpPr>
          <p:cNvPr id="124" name="Ellipse 123">
            <a:extLst>
              <a:ext uri="{FF2B5EF4-FFF2-40B4-BE49-F238E27FC236}">
                <a16:creationId xmlns:a16="http://schemas.microsoft.com/office/drawing/2014/main" id="{3FA08510-2975-9C1D-8C29-D94C9AB6C52F}"/>
              </a:ext>
            </a:extLst>
          </p:cNvPr>
          <p:cNvSpPr/>
          <p:nvPr/>
        </p:nvSpPr>
        <p:spPr>
          <a:xfrm rot="1735694">
            <a:off x="2937606" y="2986190"/>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a:solidFill>
                <a:schemeClr val="bg1"/>
              </a:solidFill>
              <a:latin typeface="Gill Sans MT" panose="020B0502020104020203" pitchFamily="34" charset="0"/>
            </a:endParaRPr>
          </a:p>
        </p:txBody>
      </p:sp>
      <p:sp>
        <p:nvSpPr>
          <p:cNvPr id="125" name="Rechteck 124">
            <a:extLst>
              <a:ext uri="{FF2B5EF4-FFF2-40B4-BE49-F238E27FC236}">
                <a16:creationId xmlns:a16="http://schemas.microsoft.com/office/drawing/2014/main" id="{B40757CB-4C7E-E20C-045F-34D2AC53267E}"/>
              </a:ext>
            </a:extLst>
          </p:cNvPr>
          <p:cNvSpPr/>
          <p:nvPr/>
        </p:nvSpPr>
        <p:spPr>
          <a:xfrm>
            <a:off x="3067845" y="3183221"/>
            <a:ext cx="1242648" cy="400110"/>
          </a:xfrm>
          <a:prstGeom prst="rect">
            <a:avLst/>
          </a:prstGeom>
        </p:spPr>
        <p:txBody>
          <a:bodyPr wrap="none">
            <a:spAutoFit/>
          </a:bodyPr>
          <a:lstStyle/>
          <a:p>
            <a:r>
              <a:rPr lang="en-US" sz="2000" dirty="0"/>
              <a:t>Hedonism</a:t>
            </a:r>
          </a:p>
        </p:txBody>
      </p:sp>
      <p:sp>
        <p:nvSpPr>
          <p:cNvPr id="126" name="Ellipse 125">
            <a:extLst>
              <a:ext uri="{FF2B5EF4-FFF2-40B4-BE49-F238E27FC236}">
                <a16:creationId xmlns:a16="http://schemas.microsoft.com/office/drawing/2014/main" id="{FE709E44-89F1-55DE-E884-23ABD7C57FF3}"/>
              </a:ext>
            </a:extLst>
          </p:cNvPr>
          <p:cNvSpPr/>
          <p:nvPr/>
        </p:nvSpPr>
        <p:spPr>
          <a:xfrm rot="1735694">
            <a:off x="2943702" y="3312326"/>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a:solidFill>
                <a:schemeClr val="bg1"/>
              </a:solidFill>
              <a:latin typeface="Gill Sans MT" panose="020B0502020104020203" pitchFamily="34" charset="0"/>
            </a:endParaRPr>
          </a:p>
        </p:txBody>
      </p:sp>
      <p:sp>
        <p:nvSpPr>
          <p:cNvPr id="127" name="Rechteck 126">
            <a:extLst>
              <a:ext uri="{FF2B5EF4-FFF2-40B4-BE49-F238E27FC236}">
                <a16:creationId xmlns:a16="http://schemas.microsoft.com/office/drawing/2014/main" id="{ED10C3DB-A1A9-D30C-1A50-BB622DC0920F}"/>
              </a:ext>
            </a:extLst>
          </p:cNvPr>
          <p:cNvSpPr/>
          <p:nvPr/>
        </p:nvSpPr>
        <p:spPr>
          <a:xfrm>
            <a:off x="3064797" y="3518501"/>
            <a:ext cx="1557093" cy="400110"/>
          </a:xfrm>
          <a:prstGeom prst="rect">
            <a:avLst/>
          </a:prstGeom>
        </p:spPr>
        <p:txBody>
          <a:bodyPr wrap="none">
            <a:spAutoFit/>
          </a:bodyPr>
          <a:lstStyle/>
          <a:p>
            <a:r>
              <a:rPr lang="en-US" sz="2000" dirty="0"/>
              <a:t>Achievement</a:t>
            </a:r>
          </a:p>
        </p:txBody>
      </p:sp>
      <p:sp>
        <p:nvSpPr>
          <p:cNvPr id="128" name="Ellipse 127">
            <a:extLst>
              <a:ext uri="{FF2B5EF4-FFF2-40B4-BE49-F238E27FC236}">
                <a16:creationId xmlns:a16="http://schemas.microsoft.com/office/drawing/2014/main" id="{AF301FD2-DAD4-7334-BBB4-617C3789D81E}"/>
              </a:ext>
            </a:extLst>
          </p:cNvPr>
          <p:cNvSpPr/>
          <p:nvPr/>
        </p:nvSpPr>
        <p:spPr>
          <a:xfrm rot="1735694">
            <a:off x="2940654" y="3647606"/>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a:solidFill>
                <a:schemeClr val="bg1"/>
              </a:solidFill>
              <a:latin typeface="Gill Sans MT" panose="020B0502020104020203" pitchFamily="34" charset="0"/>
            </a:endParaRPr>
          </a:p>
        </p:txBody>
      </p:sp>
      <p:sp>
        <p:nvSpPr>
          <p:cNvPr id="129" name="Rechteck 128">
            <a:extLst>
              <a:ext uri="{FF2B5EF4-FFF2-40B4-BE49-F238E27FC236}">
                <a16:creationId xmlns:a16="http://schemas.microsoft.com/office/drawing/2014/main" id="{B3A1AE19-E8AB-7333-1A96-051A0B98AF4F}"/>
              </a:ext>
            </a:extLst>
          </p:cNvPr>
          <p:cNvSpPr/>
          <p:nvPr/>
        </p:nvSpPr>
        <p:spPr>
          <a:xfrm>
            <a:off x="3061749" y="3862925"/>
            <a:ext cx="844718" cy="400110"/>
          </a:xfrm>
          <a:prstGeom prst="rect">
            <a:avLst/>
          </a:prstGeom>
        </p:spPr>
        <p:txBody>
          <a:bodyPr wrap="none">
            <a:spAutoFit/>
          </a:bodyPr>
          <a:lstStyle/>
          <a:p>
            <a:r>
              <a:rPr lang="en-US" sz="2000" dirty="0"/>
              <a:t>Power</a:t>
            </a:r>
          </a:p>
        </p:txBody>
      </p:sp>
      <p:sp>
        <p:nvSpPr>
          <p:cNvPr id="130" name="Ellipse 129">
            <a:extLst>
              <a:ext uri="{FF2B5EF4-FFF2-40B4-BE49-F238E27FC236}">
                <a16:creationId xmlns:a16="http://schemas.microsoft.com/office/drawing/2014/main" id="{6BC439F8-CA5F-04F6-444E-ACCF121D687D}"/>
              </a:ext>
            </a:extLst>
          </p:cNvPr>
          <p:cNvSpPr/>
          <p:nvPr/>
        </p:nvSpPr>
        <p:spPr>
          <a:xfrm rot="1735694">
            <a:off x="2937606" y="3992030"/>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a:solidFill>
                <a:schemeClr val="bg1"/>
              </a:solidFill>
              <a:latin typeface="Gill Sans MT" panose="020B0502020104020203" pitchFamily="34" charset="0"/>
            </a:endParaRPr>
          </a:p>
        </p:txBody>
      </p:sp>
      <p:sp>
        <p:nvSpPr>
          <p:cNvPr id="131" name="Rechteck 130">
            <a:extLst>
              <a:ext uri="{FF2B5EF4-FFF2-40B4-BE49-F238E27FC236}">
                <a16:creationId xmlns:a16="http://schemas.microsoft.com/office/drawing/2014/main" id="{EC93345B-1C68-1BE8-0669-EF0764003D1E}"/>
              </a:ext>
            </a:extLst>
          </p:cNvPr>
          <p:cNvSpPr/>
          <p:nvPr/>
        </p:nvSpPr>
        <p:spPr>
          <a:xfrm>
            <a:off x="3058701" y="4179917"/>
            <a:ext cx="1026243" cy="400110"/>
          </a:xfrm>
          <a:prstGeom prst="rect">
            <a:avLst/>
          </a:prstGeom>
        </p:spPr>
        <p:txBody>
          <a:bodyPr wrap="none">
            <a:spAutoFit/>
          </a:bodyPr>
          <a:lstStyle/>
          <a:p>
            <a:r>
              <a:rPr lang="en-US" sz="2000" dirty="0"/>
              <a:t>Security</a:t>
            </a:r>
          </a:p>
        </p:txBody>
      </p:sp>
      <p:sp>
        <p:nvSpPr>
          <p:cNvPr id="132" name="Ellipse 131">
            <a:extLst>
              <a:ext uri="{FF2B5EF4-FFF2-40B4-BE49-F238E27FC236}">
                <a16:creationId xmlns:a16="http://schemas.microsoft.com/office/drawing/2014/main" id="{54021158-A56E-BA30-E6E0-2E706A92E6D3}"/>
              </a:ext>
            </a:extLst>
          </p:cNvPr>
          <p:cNvSpPr/>
          <p:nvPr/>
        </p:nvSpPr>
        <p:spPr>
          <a:xfrm rot="1735694">
            <a:off x="2934558" y="4309022"/>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a:solidFill>
                <a:schemeClr val="bg1"/>
              </a:solidFill>
              <a:latin typeface="Gill Sans MT" panose="020B0502020104020203" pitchFamily="34" charset="0"/>
            </a:endParaRPr>
          </a:p>
        </p:txBody>
      </p:sp>
      <p:sp>
        <p:nvSpPr>
          <p:cNvPr id="133" name="Rechteck 132">
            <a:extLst>
              <a:ext uri="{FF2B5EF4-FFF2-40B4-BE49-F238E27FC236}">
                <a16:creationId xmlns:a16="http://schemas.microsoft.com/office/drawing/2014/main" id="{8D9BA5EA-D17C-A575-FAD1-95A3954BAD1F}"/>
              </a:ext>
            </a:extLst>
          </p:cNvPr>
          <p:cNvSpPr/>
          <p:nvPr/>
        </p:nvSpPr>
        <p:spPr>
          <a:xfrm>
            <a:off x="3055653" y="4496909"/>
            <a:ext cx="1352806" cy="400110"/>
          </a:xfrm>
          <a:prstGeom prst="rect">
            <a:avLst/>
          </a:prstGeom>
        </p:spPr>
        <p:txBody>
          <a:bodyPr wrap="none">
            <a:spAutoFit/>
          </a:bodyPr>
          <a:lstStyle/>
          <a:p>
            <a:r>
              <a:rPr lang="en-US" sz="2000" dirty="0"/>
              <a:t>Conformity</a:t>
            </a:r>
          </a:p>
        </p:txBody>
      </p:sp>
      <p:sp>
        <p:nvSpPr>
          <p:cNvPr id="134" name="Ellipse 133">
            <a:extLst>
              <a:ext uri="{FF2B5EF4-FFF2-40B4-BE49-F238E27FC236}">
                <a16:creationId xmlns:a16="http://schemas.microsoft.com/office/drawing/2014/main" id="{7EC70352-A6B6-264A-F7BE-5552649C6EAF}"/>
              </a:ext>
            </a:extLst>
          </p:cNvPr>
          <p:cNvSpPr/>
          <p:nvPr/>
        </p:nvSpPr>
        <p:spPr>
          <a:xfrm rot="1735694">
            <a:off x="2931510" y="4626014"/>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a:solidFill>
                <a:schemeClr val="bg1"/>
              </a:solidFill>
              <a:latin typeface="Gill Sans MT" panose="020B0502020104020203" pitchFamily="34" charset="0"/>
            </a:endParaRPr>
          </a:p>
        </p:txBody>
      </p:sp>
      <p:sp>
        <p:nvSpPr>
          <p:cNvPr id="135" name="Rechteck 134">
            <a:extLst>
              <a:ext uri="{FF2B5EF4-FFF2-40B4-BE49-F238E27FC236}">
                <a16:creationId xmlns:a16="http://schemas.microsoft.com/office/drawing/2014/main" id="{1703FA34-CC20-5DDB-C413-F1E979A1F7C5}"/>
              </a:ext>
            </a:extLst>
          </p:cNvPr>
          <p:cNvSpPr/>
          <p:nvPr/>
        </p:nvSpPr>
        <p:spPr>
          <a:xfrm>
            <a:off x="3061749" y="4823045"/>
            <a:ext cx="1110882" cy="400110"/>
          </a:xfrm>
          <a:prstGeom prst="rect">
            <a:avLst/>
          </a:prstGeom>
        </p:spPr>
        <p:txBody>
          <a:bodyPr wrap="none">
            <a:spAutoFit/>
          </a:bodyPr>
          <a:lstStyle/>
          <a:p>
            <a:r>
              <a:rPr lang="en-US" sz="2000" dirty="0"/>
              <a:t>Tradition</a:t>
            </a:r>
          </a:p>
        </p:txBody>
      </p:sp>
      <p:sp>
        <p:nvSpPr>
          <p:cNvPr id="136" name="Ellipse 135">
            <a:extLst>
              <a:ext uri="{FF2B5EF4-FFF2-40B4-BE49-F238E27FC236}">
                <a16:creationId xmlns:a16="http://schemas.microsoft.com/office/drawing/2014/main" id="{4D8931A4-810D-C33B-6B07-05FBC72E763A}"/>
              </a:ext>
            </a:extLst>
          </p:cNvPr>
          <p:cNvSpPr/>
          <p:nvPr/>
        </p:nvSpPr>
        <p:spPr>
          <a:xfrm rot="1735694">
            <a:off x="2937606" y="4952150"/>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a:solidFill>
                <a:schemeClr val="bg1"/>
              </a:solidFill>
              <a:latin typeface="Gill Sans MT" panose="020B0502020104020203" pitchFamily="34" charset="0"/>
            </a:endParaRPr>
          </a:p>
        </p:txBody>
      </p:sp>
      <p:sp>
        <p:nvSpPr>
          <p:cNvPr id="137" name="Rechteck 136">
            <a:extLst>
              <a:ext uri="{FF2B5EF4-FFF2-40B4-BE49-F238E27FC236}">
                <a16:creationId xmlns:a16="http://schemas.microsoft.com/office/drawing/2014/main" id="{736FCF7E-57D1-C1EF-BF29-3334EB8B04C4}"/>
              </a:ext>
            </a:extLst>
          </p:cNvPr>
          <p:cNvSpPr/>
          <p:nvPr/>
        </p:nvSpPr>
        <p:spPr>
          <a:xfrm>
            <a:off x="3067845" y="5149181"/>
            <a:ext cx="1521122" cy="400110"/>
          </a:xfrm>
          <a:prstGeom prst="rect">
            <a:avLst/>
          </a:prstGeom>
        </p:spPr>
        <p:txBody>
          <a:bodyPr wrap="none">
            <a:spAutoFit/>
          </a:bodyPr>
          <a:lstStyle/>
          <a:p>
            <a:r>
              <a:rPr lang="en-US" sz="2000" dirty="0"/>
              <a:t>Benevolence</a:t>
            </a:r>
          </a:p>
        </p:txBody>
      </p:sp>
      <p:sp>
        <p:nvSpPr>
          <p:cNvPr id="138" name="Ellipse 137">
            <a:extLst>
              <a:ext uri="{FF2B5EF4-FFF2-40B4-BE49-F238E27FC236}">
                <a16:creationId xmlns:a16="http://schemas.microsoft.com/office/drawing/2014/main" id="{879E1932-9186-2CA0-C323-69845B4546CF}"/>
              </a:ext>
            </a:extLst>
          </p:cNvPr>
          <p:cNvSpPr/>
          <p:nvPr/>
        </p:nvSpPr>
        <p:spPr>
          <a:xfrm rot="1735694">
            <a:off x="2943702" y="5278286"/>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a:solidFill>
                <a:schemeClr val="bg1"/>
              </a:solidFill>
              <a:latin typeface="Gill Sans MT" panose="020B0502020104020203" pitchFamily="34" charset="0"/>
            </a:endParaRPr>
          </a:p>
        </p:txBody>
      </p:sp>
      <p:sp>
        <p:nvSpPr>
          <p:cNvPr id="139" name="Rechteck 138">
            <a:extLst>
              <a:ext uri="{FF2B5EF4-FFF2-40B4-BE49-F238E27FC236}">
                <a16:creationId xmlns:a16="http://schemas.microsoft.com/office/drawing/2014/main" id="{DCE66A04-6CED-FDE4-8011-8EBFA3844AB3}"/>
              </a:ext>
            </a:extLst>
          </p:cNvPr>
          <p:cNvSpPr/>
          <p:nvPr/>
        </p:nvSpPr>
        <p:spPr>
          <a:xfrm>
            <a:off x="3064797" y="5502749"/>
            <a:ext cx="1519519" cy="400110"/>
          </a:xfrm>
          <a:prstGeom prst="rect">
            <a:avLst/>
          </a:prstGeom>
        </p:spPr>
        <p:txBody>
          <a:bodyPr wrap="none">
            <a:spAutoFit/>
          </a:bodyPr>
          <a:lstStyle/>
          <a:p>
            <a:r>
              <a:rPr lang="en-US" sz="2000" dirty="0"/>
              <a:t>Universalism</a:t>
            </a:r>
          </a:p>
        </p:txBody>
      </p:sp>
      <p:sp>
        <p:nvSpPr>
          <p:cNvPr id="140" name="Ellipse 139">
            <a:extLst>
              <a:ext uri="{FF2B5EF4-FFF2-40B4-BE49-F238E27FC236}">
                <a16:creationId xmlns:a16="http://schemas.microsoft.com/office/drawing/2014/main" id="{A0E9845C-B53B-28BA-7727-73FB87AF4AFE}"/>
              </a:ext>
            </a:extLst>
          </p:cNvPr>
          <p:cNvSpPr/>
          <p:nvPr/>
        </p:nvSpPr>
        <p:spPr>
          <a:xfrm rot="1735694">
            <a:off x="2940654" y="5631854"/>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000" b="1" dirty="0">
              <a:solidFill>
                <a:schemeClr val="bg1"/>
              </a:solidFill>
              <a:latin typeface="Gill Sans MT" panose="020B0502020104020203" pitchFamily="34" charset="0"/>
            </a:endParaRPr>
          </a:p>
        </p:txBody>
      </p:sp>
      <p:sp>
        <p:nvSpPr>
          <p:cNvPr id="53" name="Textfeld 52">
            <a:extLst>
              <a:ext uri="{FF2B5EF4-FFF2-40B4-BE49-F238E27FC236}">
                <a16:creationId xmlns:a16="http://schemas.microsoft.com/office/drawing/2014/main" id="{07126200-683F-41B0-AE27-6C5347468DE1}"/>
              </a:ext>
            </a:extLst>
          </p:cNvPr>
          <p:cNvSpPr txBox="1"/>
          <p:nvPr/>
        </p:nvSpPr>
        <p:spPr>
          <a:xfrm>
            <a:off x="375920" y="6634480"/>
            <a:ext cx="3316934" cy="215444"/>
          </a:xfrm>
          <a:prstGeom prst="rect">
            <a:avLst/>
          </a:prstGeom>
          <a:noFill/>
        </p:spPr>
        <p:txBody>
          <a:bodyPr wrap="none" rtlCol="0">
            <a:spAutoFit/>
          </a:bodyPr>
          <a:lstStyle/>
          <a:p>
            <a:r>
              <a:rPr lang="da-DK" sz="800" dirty="0"/>
              <a:t>Schwartz (2012); Inglehart (2018); Chhokar et al. (2019); House et al. (2013).</a:t>
            </a:r>
            <a:endParaRPr lang="de-DE" sz="800" dirty="0"/>
          </a:p>
        </p:txBody>
      </p:sp>
    </p:spTree>
    <p:extLst>
      <p:ext uri="{BB962C8B-B14F-4D97-AF65-F5344CB8AC3E}">
        <p14:creationId xmlns:p14="http://schemas.microsoft.com/office/powerpoint/2010/main" val="20904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feld 69"/>
          <p:cNvSpPr txBox="1"/>
          <p:nvPr/>
        </p:nvSpPr>
        <p:spPr>
          <a:xfrm>
            <a:off x="0" y="6616517"/>
            <a:ext cx="395536" cy="241484"/>
          </a:xfrm>
          <a:prstGeom prst="rect">
            <a:avLst/>
          </a:prstGeom>
          <a:solidFill>
            <a:srgbClr val="E2D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1938B3A4-2ADF-44F3-875A-E2B5FA0321B4}" type="slidenum">
              <a:rPr lang="de-DE">
                <a:solidFill>
                  <a:schemeClr val="tx1"/>
                </a:solidFill>
              </a:rPr>
              <a:pPr/>
              <a:t>7</a:t>
            </a:fld>
            <a:endParaRPr lang="de-DE" dirty="0">
              <a:solidFill>
                <a:schemeClr val="tx1"/>
              </a:solidFill>
            </a:endParaRPr>
          </a:p>
        </p:txBody>
      </p:sp>
      <p:sp>
        <p:nvSpPr>
          <p:cNvPr id="37" name="Rechteck 36"/>
          <p:cNvSpPr/>
          <p:nvPr/>
        </p:nvSpPr>
        <p:spPr>
          <a:xfrm>
            <a:off x="-4426" y="-7675"/>
            <a:ext cx="12194674" cy="958378"/>
          </a:xfrm>
          <a:prstGeom prst="rect">
            <a:avLst/>
          </a:prstGeom>
          <a:solidFill>
            <a:srgbClr val="41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39" name="Rechteck 38"/>
          <p:cNvSpPr/>
          <p:nvPr/>
        </p:nvSpPr>
        <p:spPr>
          <a:xfrm>
            <a:off x="150702" y="298052"/>
            <a:ext cx="4382738" cy="646331"/>
          </a:xfrm>
          <a:prstGeom prst="rect">
            <a:avLst/>
          </a:prstGeom>
        </p:spPr>
        <p:txBody>
          <a:bodyPr wrap="none">
            <a:spAutoFit/>
          </a:bodyPr>
          <a:lstStyle/>
          <a:p>
            <a:r>
              <a:rPr lang="en-US" sz="3600" dirty="0">
                <a:solidFill>
                  <a:schemeClr val="bg1"/>
                </a:solidFill>
              </a:rPr>
              <a:t>Other cultural systems</a:t>
            </a:r>
            <a:endParaRPr lang="de-DE" sz="3600" dirty="0">
              <a:solidFill>
                <a:schemeClr val="bg1"/>
              </a:solidFill>
            </a:endParaRPr>
          </a:p>
        </p:txBody>
      </p:sp>
      <p:grpSp>
        <p:nvGrpSpPr>
          <p:cNvPr id="13" name="Gruppieren 12">
            <a:extLst>
              <a:ext uri="{FF2B5EF4-FFF2-40B4-BE49-F238E27FC236}">
                <a16:creationId xmlns:a16="http://schemas.microsoft.com/office/drawing/2014/main" id="{C332E276-A655-95BE-4955-6B50054AD582}"/>
              </a:ext>
            </a:extLst>
          </p:cNvPr>
          <p:cNvGrpSpPr/>
          <p:nvPr/>
        </p:nvGrpSpPr>
        <p:grpSpPr>
          <a:xfrm>
            <a:off x="344072" y="1159451"/>
            <a:ext cx="3724863" cy="2363735"/>
            <a:chOff x="213923" y="1159450"/>
            <a:chExt cx="3724863" cy="2363735"/>
          </a:xfrm>
        </p:grpSpPr>
        <p:sp>
          <p:nvSpPr>
            <p:cNvPr id="2" name="Rechteck 1">
              <a:extLst>
                <a:ext uri="{FF2B5EF4-FFF2-40B4-BE49-F238E27FC236}">
                  <a16:creationId xmlns:a16="http://schemas.microsoft.com/office/drawing/2014/main" id="{FA50E89B-5AD0-21B4-D3FB-7D877C925D21}"/>
                </a:ext>
              </a:extLst>
            </p:cNvPr>
            <p:cNvSpPr/>
            <p:nvPr/>
          </p:nvSpPr>
          <p:spPr>
            <a:xfrm>
              <a:off x="213923" y="1159450"/>
              <a:ext cx="3724863" cy="2363735"/>
            </a:xfrm>
            <a:prstGeom prst="rect">
              <a:avLst/>
            </a:prstGeom>
            <a:solidFill>
              <a:srgbClr val="E9E8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Rechteck 3">
              <a:extLst>
                <a:ext uri="{FF2B5EF4-FFF2-40B4-BE49-F238E27FC236}">
                  <a16:creationId xmlns:a16="http://schemas.microsoft.com/office/drawing/2014/main" id="{88266465-B7EE-22F3-AC49-361672A1EEC6}"/>
                </a:ext>
              </a:extLst>
            </p:cNvPr>
            <p:cNvSpPr/>
            <p:nvPr/>
          </p:nvSpPr>
          <p:spPr>
            <a:xfrm>
              <a:off x="213923" y="1165507"/>
              <a:ext cx="3724863" cy="435137"/>
            </a:xfrm>
            <a:prstGeom prst="rect">
              <a:avLst/>
            </a:prstGeom>
            <a:solidFill>
              <a:srgbClr val="413A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Textfeld 2">
              <a:extLst>
                <a:ext uri="{FF2B5EF4-FFF2-40B4-BE49-F238E27FC236}">
                  <a16:creationId xmlns:a16="http://schemas.microsoft.com/office/drawing/2014/main" id="{7DBE6B5C-7E37-9F24-80EE-83944912D94B}"/>
                </a:ext>
              </a:extLst>
            </p:cNvPr>
            <p:cNvSpPr txBox="1"/>
            <p:nvPr/>
          </p:nvSpPr>
          <p:spPr>
            <a:xfrm>
              <a:off x="291271" y="1198409"/>
              <a:ext cx="556563" cy="369332"/>
            </a:xfrm>
            <a:prstGeom prst="rect">
              <a:avLst/>
            </a:prstGeom>
            <a:noFill/>
          </p:spPr>
          <p:txBody>
            <a:bodyPr wrap="none" rtlCol="0">
              <a:spAutoFit/>
            </a:bodyPr>
            <a:lstStyle/>
            <a:p>
              <a:r>
                <a:rPr lang="de-DE" b="1" dirty="0">
                  <a:solidFill>
                    <a:schemeClr val="bg1"/>
                  </a:solidFill>
                </a:rPr>
                <a:t>Hall</a:t>
              </a:r>
              <a:endParaRPr lang="de-AT" b="1" dirty="0">
                <a:solidFill>
                  <a:schemeClr val="bg1"/>
                </a:solidFill>
              </a:endParaRPr>
            </a:p>
          </p:txBody>
        </p:sp>
        <p:sp>
          <p:nvSpPr>
            <p:cNvPr id="5" name="Rechteck 4">
              <a:extLst>
                <a:ext uri="{FF2B5EF4-FFF2-40B4-BE49-F238E27FC236}">
                  <a16:creationId xmlns:a16="http://schemas.microsoft.com/office/drawing/2014/main" id="{61FD3B1A-5344-4819-AD67-45D945AEEE4C}"/>
                </a:ext>
              </a:extLst>
            </p:cNvPr>
            <p:cNvSpPr/>
            <p:nvPr/>
          </p:nvSpPr>
          <p:spPr>
            <a:xfrm>
              <a:off x="277031" y="1688666"/>
              <a:ext cx="2377767" cy="369332"/>
            </a:xfrm>
            <a:prstGeom prst="rect">
              <a:avLst/>
            </a:prstGeom>
          </p:spPr>
          <p:txBody>
            <a:bodyPr wrap="none">
              <a:spAutoFit/>
            </a:bodyPr>
            <a:lstStyle/>
            <a:p>
              <a:r>
                <a:rPr lang="en-US" dirty="0"/>
                <a:t>Three basic dimensions</a:t>
              </a:r>
            </a:p>
          </p:txBody>
        </p:sp>
        <p:sp>
          <p:nvSpPr>
            <p:cNvPr id="7" name="Rechteck 6">
              <a:extLst>
                <a:ext uri="{FF2B5EF4-FFF2-40B4-BE49-F238E27FC236}">
                  <a16:creationId xmlns:a16="http://schemas.microsoft.com/office/drawing/2014/main" id="{924B3A48-6E1B-4D16-9F53-7A2EC60F2997}"/>
                </a:ext>
              </a:extLst>
            </p:cNvPr>
            <p:cNvSpPr/>
            <p:nvPr/>
          </p:nvSpPr>
          <p:spPr>
            <a:xfrm>
              <a:off x="904051" y="2112327"/>
              <a:ext cx="913070" cy="369332"/>
            </a:xfrm>
            <a:prstGeom prst="rect">
              <a:avLst/>
            </a:prstGeom>
          </p:spPr>
          <p:txBody>
            <a:bodyPr wrap="none">
              <a:spAutoFit/>
            </a:bodyPr>
            <a:lstStyle/>
            <a:p>
              <a:r>
                <a:rPr lang="en-US" dirty="0"/>
                <a:t>Context</a:t>
              </a:r>
            </a:p>
          </p:txBody>
        </p:sp>
        <p:sp>
          <p:nvSpPr>
            <p:cNvPr id="8" name="Ellipse 7">
              <a:extLst>
                <a:ext uri="{FF2B5EF4-FFF2-40B4-BE49-F238E27FC236}">
                  <a16:creationId xmlns:a16="http://schemas.microsoft.com/office/drawing/2014/main" id="{4B52075E-DCE1-4240-9265-DD0FE0691DD6}"/>
                </a:ext>
              </a:extLst>
            </p:cNvPr>
            <p:cNvSpPr/>
            <p:nvPr/>
          </p:nvSpPr>
          <p:spPr>
            <a:xfrm>
              <a:off x="685581" y="2198744"/>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1" dirty="0">
                <a:solidFill>
                  <a:schemeClr val="bg1"/>
                </a:solidFill>
                <a:latin typeface="Gill Sans MT" panose="020B0502020104020203" pitchFamily="34" charset="0"/>
              </a:endParaRPr>
            </a:p>
          </p:txBody>
        </p:sp>
        <p:sp>
          <p:nvSpPr>
            <p:cNvPr id="9" name="Rechteck 8">
              <a:extLst>
                <a:ext uri="{FF2B5EF4-FFF2-40B4-BE49-F238E27FC236}">
                  <a16:creationId xmlns:a16="http://schemas.microsoft.com/office/drawing/2014/main" id="{A1F93CB9-F0C5-4580-A7DC-71E02339B27F}"/>
                </a:ext>
              </a:extLst>
            </p:cNvPr>
            <p:cNvSpPr/>
            <p:nvPr/>
          </p:nvSpPr>
          <p:spPr>
            <a:xfrm>
              <a:off x="901003" y="2438463"/>
              <a:ext cx="736099" cy="369332"/>
            </a:xfrm>
            <a:prstGeom prst="rect">
              <a:avLst/>
            </a:prstGeom>
          </p:spPr>
          <p:txBody>
            <a:bodyPr wrap="none">
              <a:spAutoFit/>
            </a:bodyPr>
            <a:lstStyle/>
            <a:p>
              <a:r>
                <a:rPr lang="en-US" dirty="0"/>
                <a:t>Space</a:t>
              </a:r>
            </a:p>
          </p:txBody>
        </p:sp>
        <p:sp>
          <p:nvSpPr>
            <p:cNvPr id="10" name="Ellipse 9">
              <a:extLst>
                <a:ext uri="{FF2B5EF4-FFF2-40B4-BE49-F238E27FC236}">
                  <a16:creationId xmlns:a16="http://schemas.microsoft.com/office/drawing/2014/main" id="{53504382-15EB-4F23-8FB1-F4C05C1B2950}"/>
                </a:ext>
              </a:extLst>
            </p:cNvPr>
            <p:cNvSpPr/>
            <p:nvPr/>
          </p:nvSpPr>
          <p:spPr>
            <a:xfrm>
              <a:off x="682533" y="2524880"/>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1" dirty="0">
                <a:solidFill>
                  <a:schemeClr val="bg1"/>
                </a:solidFill>
                <a:latin typeface="Gill Sans MT" panose="020B0502020104020203" pitchFamily="34" charset="0"/>
              </a:endParaRPr>
            </a:p>
          </p:txBody>
        </p:sp>
        <p:sp>
          <p:nvSpPr>
            <p:cNvPr id="11" name="Rechteck 10">
              <a:extLst>
                <a:ext uri="{FF2B5EF4-FFF2-40B4-BE49-F238E27FC236}">
                  <a16:creationId xmlns:a16="http://schemas.microsoft.com/office/drawing/2014/main" id="{40F1572E-C59A-4F40-BDEC-06BD81EC2102}"/>
                </a:ext>
              </a:extLst>
            </p:cNvPr>
            <p:cNvSpPr/>
            <p:nvPr/>
          </p:nvSpPr>
          <p:spPr>
            <a:xfrm>
              <a:off x="907099" y="2764599"/>
              <a:ext cx="649537" cy="369332"/>
            </a:xfrm>
            <a:prstGeom prst="rect">
              <a:avLst/>
            </a:prstGeom>
          </p:spPr>
          <p:txBody>
            <a:bodyPr wrap="none">
              <a:spAutoFit/>
            </a:bodyPr>
            <a:lstStyle/>
            <a:p>
              <a:r>
                <a:rPr lang="en-US" dirty="0"/>
                <a:t>Time</a:t>
              </a:r>
            </a:p>
          </p:txBody>
        </p:sp>
        <p:sp>
          <p:nvSpPr>
            <p:cNvPr id="12" name="Ellipse 11">
              <a:extLst>
                <a:ext uri="{FF2B5EF4-FFF2-40B4-BE49-F238E27FC236}">
                  <a16:creationId xmlns:a16="http://schemas.microsoft.com/office/drawing/2014/main" id="{CDFE22EB-89E5-47BE-B676-7F1E4368A897}"/>
                </a:ext>
              </a:extLst>
            </p:cNvPr>
            <p:cNvSpPr/>
            <p:nvPr/>
          </p:nvSpPr>
          <p:spPr>
            <a:xfrm>
              <a:off x="688629" y="2851016"/>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1" dirty="0">
                <a:solidFill>
                  <a:schemeClr val="bg1"/>
                </a:solidFill>
                <a:latin typeface="Gill Sans MT" panose="020B0502020104020203" pitchFamily="34" charset="0"/>
              </a:endParaRPr>
            </a:p>
          </p:txBody>
        </p:sp>
      </p:grpSp>
      <p:grpSp>
        <p:nvGrpSpPr>
          <p:cNvPr id="14" name="Gruppieren 13">
            <a:extLst>
              <a:ext uri="{FF2B5EF4-FFF2-40B4-BE49-F238E27FC236}">
                <a16:creationId xmlns:a16="http://schemas.microsoft.com/office/drawing/2014/main" id="{F76E3A9C-F06A-2B23-8D6D-38FADF9DAB20}"/>
              </a:ext>
            </a:extLst>
          </p:cNvPr>
          <p:cNvGrpSpPr/>
          <p:nvPr/>
        </p:nvGrpSpPr>
        <p:grpSpPr>
          <a:xfrm>
            <a:off x="360227" y="3773765"/>
            <a:ext cx="3724863" cy="2470516"/>
            <a:chOff x="213923" y="3773765"/>
            <a:chExt cx="3724863" cy="2470516"/>
          </a:xfrm>
        </p:grpSpPr>
        <p:sp>
          <p:nvSpPr>
            <p:cNvPr id="16" name="Rechteck 15">
              <a:extLst>
                <a:ext uri="{FF2B5EF4-FFF2-40B4-BE49-F238E27FC236}">
                  <a16:creationId xmlns:a16="http://schemas.microsoft.com/office/drawing/2014/main" id="{AC63A100-623C-F124-914C-404DBF823659}"/>
                </a:ext>
              </a:extLst>
            </p:cNvPr>
            <p:cNvSpPr/>
            <p:nvPr/>
          </p:nvSpPr>
          <p:spPr>
            <a:xfrm>
              <a:off x="213923" y="3780085"/>
              <a:ext cx="3724863" cy="2464196"/>
            </a:xfrm>
            <a:prstGeom prst="rect">
              <a:avLst/>
            </a:prstGeom>
            <a:solidFill>
              <a:srgbClr val="E9E8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Rechteck 16">
              <a:extLst>
                <a:ext uri="{FF2B5EF4-FFF2-40B4-BE49-F238E27FC236}">
                  <a16:creationId xmlns:a16="http://schemas.microsoft.com/office/drawing/2014/main" id="{0DAD39BC-3D02-058A-1C58-60514ABF2F3E}"/>
                </a:ext>
              </a:extLst>
            </p:cNvPr>
            <p:cNvSpPr/>
            <p:nvPr/>
          </p:nvSpPr>
          <p:spPr>
            <a:xfrm>
              <a:off x="213923" y="3773765"/>
              <a:ext cx="3724863" cy="435137"/>
            </a:xfrm>
            <a:prstGeom prst="rect">
              <a:avLst/>
            </a:prstGeom>
            <a:solidFill>
              <a:srgbClr val="413A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8" name="Textfeld 17">
              <a:extLst>
                <a:ext uri="{FF2B5EF4-FFF2-40B4-BE49-F238E27FC236}">
                  <a16:creationId xmlns:a16="http://schemas.microsoft.com/office/drawing/2014/main" id="{03997690-C2E7-03E8-158B-0D9E44934720}"/>
                </a:ext>
              </a:extLst>
            </p:cNvPr>
            <p:cNvSpPr txBox="1"/>
            <p:nvPr/>
          </p:nvSpPr>
          <p:spPr>
            <a:xfrm>
              <a:off x="291271" y="3806667"/>
              <a:ext cx="715709" cy="369332"/>
            </a:xfrm>
            <a:prstGeom prst="rect">
              <a:avLst/>
            </a:prstGeom>
            <a:noFill/>
          </p:spPr>
          <p:txBody>
            <a:bodyPr wrap="none" rtlCol="0">
              <a:spAutoFit/>
            </a:bodyPr>
            <a:lstStyle/>
            <a:p>
              <a:r>
                <a:rPr lang="de-DE" b="1" dirty="0">
                  <a:solidFill>
                    <a:schemeClr val="bg1"/>
                  </a:solidFill>
                </a:rPr>
                <a:t>Lewis</a:t>
              </a:r>
              <a:endParaRPr lang="de-AT" b="1" dirty="0">
                <a:solidFill>
                  <a:schemeClr val="bg1"/>
                </a:solidFill>
              </a:endParaRPr>
            </a:p>
          </p:txBody>
        </p:sp>
        <p:sp>
          <p:nvSpPr>
            <p:cNvPr id="27" name="Rechteck 26">
              <a:extLst>
                <a:ext uri="{FF2B5EF4-FFF2-40B4-BE49-F238E27FC236}">
                  <a16:creationId xmlns:a16="http://schemas.microsoft.com/office/drawing/2014/main" id="{784B4656-9EF3-FA75-8564-B23C9232D9BD}"/>
                </a:ext>
              </a:extLst>
            </p:cNvPr>
            <p:cNvSpPr/>
            <p:nvPr/>
          </p:nvSpPr>
          <p:spPr>
            <a:xfrm>
              <a:off x="277031" y="4251063"/>
              <a:ext cx="3409459" cy="923330"/>
            </a:xfrm>
            <a:prstGeom prst="rect">
              <a:avLst/>
            </a:prstGeom>
          </p:spPr>
          <p:txBody>
            <a:bodyPr wrap="none">
              <a:spAutoFit/>
            </a:bodyPr>
            <a:lstStyle/>
            <a:p>
              <a:r>
                <a:rPr lang="en-US" dirty="0"/>
                <a:t>Characterization of societies </a:t>
              </a:r>
            </a:p>
            <a:p>
              <a:r>
                <a:rPr lang="en-US" dirty="0"/>
                <a:t>according to their communication </a:t>
              </a:r>
            </a:p>
            <a:p>
              <a:r>
                <a:rPr lang="en-US" dirty="0"/>
                <a:t>behavior</a:t>
              </a:r>
            </a:p>
          </p:txBody>
        </p:sp>
        <p:sp>
          <p:nvSpPr>
            <p:cNvPr id="29" name="Rechteck 28">
              <a:extLst>
                <a:ext uri="{FF2B5EF4-FFF2-40B4-BE49-F238E27FC236}">
                  <a16:creationId xmlns:a16="http://schemas.microsoft.com/office/drawing/2014/main" id="{075E946A-9677-498D-D4C8-B8A6585DAEF1}"/>
                </a:ext>
              </a:extLst>
            </p:cNvPr>
            <p:cNvSpPr/>
            <p:nvPr/>
          </p:nvSpPr>
          <p:spPr>
            <a:xfrm>
              <a:off x="847834" y="5131738"/>
              <a:ext cx="2253887" cy="369332"/>
            </a:xfrm>
            <a:prstGeom prst="rect">
              <a:avLst/>
            </a:prstGeom>
          </p:spPr>
          <p:txBody>
            <a:bodyPr wrap="none">
              <a:spAutoFit/>
            </a:bodyPr>
            <a:lstStyle/>
            <a:p>
              <a:r>
                <a:rPr lang="en-US" dirty="0"/>
                <a:t>Linear-active societies</a:t>
              </a:r>
            </a:p>
          </p:txBody>
        </p:sp>
        <p:sp>
          <p:nvSpPr>
            <p:cNvPr id="30" name="Ellipse 29">
              <a:extLst>
                <a:ext uri="{FF2B5EF4-FFF2-40B4-BE49-F238E27FC236}">
                  <a16:creationId xmlns:a16="http://schemas.microsoft.com/office/drawing/2014/main" id="{97D82077-6143-8956-9150-1621A8A61B00}"/>
                </a:ext>
              </a:extLst>
            </p:cNvPr>
            <p:cNvSpPr/>
            <p:nvPr/>
          </p:nvSpPr>
          <p:spPr>
            <a:xfrm>
              <a:off x="686514" y="5265780"/>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1" dirty="0">
                <a:solidFill>
                  <a:schemeClr val="bg1"/>
                </a:solidFill>
                <a:latin typeface="Gill Sans MT" panose="020B0502020104020203" pitchFamily="34" charset="0"/>
              </a:endParaRPr>
            </a:p>
          </p:txBody>
        </p:sp>
        <p:sp>
          <p:nvSpPr>
            <p:cNvPr id="31" name="Rechteck 30">
              <a:extLst>
                <a:ext uri="{FF2B5EF4-FFF2-40B4-BE49-F238E27FC236}">
                  <a16:creationId xmlns:a16="http://schemas.microsoft.com/office/drawing/2014/main" id="{E444353C-4F23-216A-4489-BE5735702DC8}"/>
                </a:ext>
              </a:extLst>
            </p:cNvPr>
            <p:cNvSpPr/>
            <p:nvPr/>
          </p:nvSpPr>
          <p:spPr>
            <a:xfrm>
              <a:off x="844786" y="5457874"/>
              <a:ext cx="2176943" cy="369332"/>
            </a:xfrm>
            <a:prstGeom prst="rect">
              <a:avLst/>
            </a:prstGeom>
          </p:spPr>
          <p:txBody>
            <a:bodyPr wrap="none">
              <a:spAutoFit/>
            </a:bodyPr>
            <a:lstStyle/>
            <a:p>
              <a:r>
                <a:rPr lang="en-US" dirty="0"/>
                <a:t>Multi-active societies</a:t>
              </a:r>
            </a:p>
          </p:txBody>
        </p:sp>
        <p:sp>
          <p:nvSpPr>
            <p:cNvPr id="32" name="Ellipse 31">
              <a:extLst>
                <a:ext uri="{FF2B5EF4-FFF2-40B4-BE49-F238E27FC236}">
                  <a16:creationId xmlns:a16="http://schemas.microsoft.com/office/drawing/2014/main" id="{DD786DB7-FC80-11C6-1FA7-E73C39C14B17}"/>
                </a:ext>
              </a:extLst>
            </p:cNvPr>
            <p:cNvSpPr/>
            <p:nvPr/>
          </p:nvSpPr>
          <p:spPr>
            <a:xfrm>
              <a:off x="683466" y="5591916"/>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1" dirty="0">
                <a:solidFill>
                  <a:schemeClr val="bg1"/>
                </a:solidFill>
                <a:latin typeface="Gill Sans MT" panose="020B0502020104020203" pitchFamily="34" charset="0"/>
              </a:endParaRPr>
            </a:p>
          </p:txBody>
        </p:sp>
        <p:sp>
          <p:nvSpPr>
            <p:cNvPr id="33" name="Rechteck 32">
              <a:extLst>
                <a:ext uri="{FF2B5EF4-FFF2-40B4-BE49-F238E27FC236}">
                  <a16:creationId xmlns:a16="http://schemas.microsoft.com/office/drawing/2014/main" id="{E0100250-97AD-04DF-2EAA-E52C311CE3C3}"/>
                </a:ext>
              </a:extLst>
            </p:cNvPr>
            <p:cNvSpPr/>
            <p:nvPr/>
          </p:nvSpPr>
          <p:spPr>
            <a:xfrm>
              <a:off x="850882" y="5784010"/>
              <a:ext cx="1841081" cy="369332"/>
            </a:xfrm>
            <a:prstGeom prst="rect">
              <a:avLst/>
            </a:prstGeom>
          </p:spPr>
          <p:txBody>
            <a:bodyPr wrap="none">
              <a:spAutoFit/>
            </a:bodyPr>
            <a:lstStyle/>
            <a:p>
              <a:r>
                <a:rPr lang="en-US" dirty="0"/>
                <a:t>Reactive societies</a:t>
              </a:r>
            </a:p>
          </p:txBody>
        </p:sp>
        <p:sp>
          <p:nvSpPr>
            <p:cNvPr id="34" name="Ellipse 33">
              <a:extLst>
                <a:ext uri="{FF2B5EF4-FFF2-40B4-BE49-F238E27FC236}">
                  <a16:creationId xmlns:a16="http://schemas.microsoft.com/office/drawing/2014/main" id="{8B52C063-5522-52D4-BF66-3CBA546C52AD}"/>
                </a:ext>
              </a:extLst>
            </p:cNvPr>
            <p:cNvSpPr/>
            <p:nvPr/>
          </p:nvSpPr>
          <p:spPr>
            <a:xfrm>
              <a:off x="689562" y="5918052"/>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1" dirty="0">
                <a:solidFill>
                  <a:schemeClr val="bg1"/>
                </a:solidFill>
                <a:latin typeface="Gill Sans MT" panose="020B0502020104020203" pitchFamily="34" charset="0"/>
              </a:endParaRPr>
            </a:p>
          </p:txBody>
        </p:sp>
      </p:grpSp>
      <p:grpSp>
        <p:nvGrpSpPr>
          <p:cNvPr id="15" name="Gruppieren 14">
            <a:extLst>
              <a:ext uri="{FF2B5EF4-FFF2-40B4-BE49-F238E27FC236}">
                <a16:creationId xmlns:a16="http://schemas.microsoft.com/office/drawing/2014/main" id="{65B8B085-C18C-8FC4-89FA-C131663B3029}"/>
              </a:ext>
            </a:extLst>
          </p:cNvPr>
          <p:cNvGrpSpPr/>
          <p:nvPr/>
        </p:nvGrpSpPr>
        <p:grpSpPr>
          <a:xfrm>
            <a:off x="4238885" y="1152853"/>
            <a:ext cx="3724863" cy="5064668"/>
            <a:chOff x="4092581" y="1152853"/>
            <a:chExt cx="3724863" cy="5064668"/>
          </a:xfrm>
        </p:grpSpPr>
        <p:sp>
          <p:nvSpPr>
            <p:cNvPr id="49" name="Rechteck 48">
              <a:extLst>
                <a:ext uri="{FF2B5EF4-FFF2-40B4-BE49-F238E27FC236}">
                  <a16:creationId xmlns:a16="http://schemas.microsoft.com/office/drawing/2014/main" id="{689C072E-E058-6C2F-F52C-647157215866}"/>
                </a:ext>
              </a:extLst>
            </p:cNvPr>
            <p:cNvSpPr/>
            <p:nvPr/>
          </p:nvSpPr>
          <p:spPr>
            <a:xfrm>
              <a:off x="4092581" y="1159172"/>
              <a:ext cx="3724863" cy="5058349"/>
            </a:xfrm>
            <a:prstGeom prst="rect">
              <a:avLst/>
            </a:prstGeom>
            <a:solidFill>
              <a:srgbClr val="E9E8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0" name="Rechteck 49">
              <a:extLst>
                <a:ext uri="{FF2B5EF4-FFF2-40B4-BE49-F238E27FC236}">
                  <a16:creationId xmlns:a16="http://schemas.microsoft.com/office/drawing/2014/main" id="{75638B05-7B69-9223-A992-412437A4F9C3}"/>
                </a:ext>
              </a:extLst>
            </p:cNvPr>
            <p:cNvSpPr/>
            <p:nvPr/>
          </p:nvSpPr>
          <p:spPr>
            <a:xfrm>
              <a:off x="4092581" y="1152853"/>
              <a:ext cx="3724863" cy="435137"/>
            </a:xfrm>
            <a:prstGeom prst="rect">
              <a:avLst/>
            </a:prstGeom>
            <a:solidFill>
              <a:srgbClr val="413A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1" name="Textfeld 50">
              <a:extLst>
                <a:ext uri="{FF2B5EF4-FFF2-40B4-BE49-F238E27FC236}">
                  <a16:creationId xmlns:a16="http://schemas.microsoft.com/office/drawing/2014/main" id="{7B7BF1A6-E1EE-1C27-AB4B-26212F689B6C}"/>
                </a:ext>
              </a:extLst>
            </p:cNvPr>
            <p:cNvSpPr txBox="1"/>
            <p:nvPr/>
          </p:nvSpPr>
          <p:spPr>
            <a:xfrm>
              <a:off x="4169929" y="1185755"/>
              <a:ext cx="2698559" cy="369332"/>
            </a:xfrm>
            <a:prstGeom prst="rect">
              <a:avLst/>
            </a:prstGeom>
            <a:noFill/>
          </p:spPr>
          <p:txBody>
            <a:bodyPr wrap="none" rtlCol="0">
              <a:spAutoFit/>
            </a:bodyPr>
            <a:lstStyle/>
            <a:p>
              <a:r>
                <a:rPr lang="en-US" sz="1800" b="1" dirty="0">
                  <a:solidFill>
                    <a:schemeClr val="bg1"/>
                  </a:solidFill>
                </a:rPr>
                <a:t>Kluckhohn and </a:t>
              </a:r>
              <a:r>
                <a:rPr lang="en-US" sz="1800" b="1" dirty="0" err="1">
                  <a:solidFill>
                    <a:schemeClr val="bg1"/>
                  </a:solidFill>
                </a:rPr>
                <a:t>Strodtbeck</a:t>
              </a:r>
              <a:endParaRPr lang="de-AT" b="1" dirty="0">
                <a:solidFill>
                  <a:schemeClr val="bg1"/>
                </a:solidFill>
              </a:endParaRPr>
            </a:p>
          </p:txBody>
        </p:sp>
        <p:sp>
          <p:nvSpPr>
            <p:cNvPr id="35" name="Rechteck 34">
              <a:extLst>
                <a:ext uri="{FF2B5EF4-FFF2-40B4-BE49-F238E27FC236}">
                  <a16:creationId xmlns:a16="http://schemas.microsoft.com/office/drawing/2014/main" id="{AA081502-9EA7-5842-D105-7946F09BC308}"/>
                </a:ext>
              </a:extLst>
            </p:cNvPr>
            <p:cNvSpPr/>
            <p:nvPr/>
          </p:nvSpPr>
          <p:spPr>
            <a:xfrm>
              <a:off x="4115774" y="1689735"/>
              <a:ext cx="2340705" cy="369332"/>
            </a:xfrm>
            <a:prstGeom prst="rect">
              <a:avLst/>
            </a:prstGeom>
          </p:spPr>
          <p:txBody>
            <a:bodyPr wrap="none">
              <a:spAutoFit/>
            </a:bodyPr>
            <a:lstStyle/>
            <a:p>
              <a:r>
                <a:rPr lang="en-US" dirty="0"/>
                <a:t>Five questions about …</a:t>
              </a:r>
            </a:p>
          </p:txBody>
        </p:sp>
        <p:sp>
          <p:nvSpPr>
            <p:cNvPr id="38" name="Rechteck 37">
              <a:extLst>
                <a:ext uri="{FF2B5EF4-FFF2-40B4-BE49-F238E27FC236}">
                  <a16:creationId xmlns:a16="http://schemas.microsoft.com/office/drawing/2014/main" id="{23898503-09EE-B34E-BEFD-38DE7D714E38}"/>
                </a:ext>
              </a:extLst>
            </p:cNvPr>
            <p:cNvSpPr/>
            <p:nvPr/>
          </p:nvSpPr>
          <p:spPr>
            <a:xfrm>
              <a:off x="4462000" y="2109618"/>
              <a:ext cx="3280513" cy="369332"/>
            </a:xfrm>
            <a:prstGeom prst="rect">
              <a:avLst/>
            </a:prstGeom>
          </p:spPr>
          <p:txBody>
            <a:bodyPr wrap="none">
              <a:spAutoFit/>
            </a:bodyPr>
            <a:lstStyle/>
            <a:p>
              <a:r>
                <a:rPr lang="en-US" dirty="0"/>
                <a:t>… the character of human nature</a:t>
              </a:r>
            </a:p>
          </p:txBody>
        </p:sp>
        <p:sp>
          <p:nvSpPr>
            <p:cNvPr id="40" name="Ellipse 39">
              <a:extLst>
                <a:ext uri="{FF2B5EF4-FFF2-40B4-BE49-F238E27FC236}">
                  <a16:creationId xmlns:a16="http://schemas.microsoft.com/office/drawing/2014/main" id="{D9F0F6E9-D73E-0FE8-E2BC-6A42841AFC6B}"/>
                </a:ext>
              </a:extLst>
            </p:cNvPr>
            <p:cNvSpPr/>
            <p:nvPr/>
          </p:nvSpPr>
          <p:spPr>
            <a:xfrm>
              <a:off x="4300680" y="2224610"/>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1" dirty="0">
                <a:solidFill>
                  <a:schemeClr val="bg1"/>
                </a:solidFill>
                <a:latin typeface="Gill Sans MT" panose="020B0502020104020203" pitchFamily="34" charset="0"/>
              </a:endParaRPr>
            </a:p>
          </p:txBody>
        </p:sp>
        <p:sp>
          <p:nvSpPr>
            <p:cNvPr id="41" name="Rechteck 40">
              <a:extLst>
                <a:ext uri="{FF2B5EF4-FFF2-40B4-BE49-F238E27FC236}">
                  <a16:creationId xmlns:a16="http://schemas.microsoft.com/office/drawing/2014/main" id="{585EB4E1-96DA-F96A-9056-ABEB89C90F65}"/>
                </a:ext>
              </a:extLst>
            </p:cNvPr>
            <p:cNvSpPr/>
            <p:nvPr/>
          </p:nvSpPr>
          <p:spPr>
            <a:xfrm>
              <a:off x="4442287" y="2453205"/>
              <a:ext cx="3227807" cy="646331"/>
            </a:xfrm>
            <a:prstGeom prst="rect">
              <a:avLst/>
            </a:prstGeom>
          </p:spPr>
          <p:txBody>
            <a:bodyPr wrap="none">
              <a:spAutoFit/>
            </a:bodyPr>
            <a:lstStyle/>
            <a:p>
              <a:r>
                <a:rPr lang="en-US" dirty="0"/>
                <a:t>… the relationship of humans to </a:t>
              </a:r>
              <a:br>
                <a:rPr lang="en-US" dirty="0"/>
              </a:br>
              <a:r>
                <a:rPr lang="en-US" dirty="0"/>
                <a:t>    nature</a:t>
              </a:r>
            </a:p>
          </p:txBody>
        </p:sp>
        <p:sp>
          <p:nvSpPr>
            <p:cNvPr id="42" name="Ellipse 41">
              <a:extLst>
                <a:ext uri="{FF2B5EF4-FFF2-40B4-BE49-F238E27FC236}">
                  <a16:creationId xmlns:a16="http://schemas.microsoft.com/office/drawing/2014/main" id="{07354B8C-A5A1-9F04-4B5B-D91DA1586E8B}"/>
                </a:ext>
              </a:extLst>
            </p:cNvPr>
            <p:cNvSpPr/>
            <p:nvPr/>
          </p:nvSpPr>
          <p:spPr>
            <a:xfrm>
              <a:off x="4297632" y="2550746"/>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1" dirty="0">
                <a:solidFill>
                  <a:schemeClr val="bg1"/>
                </a:solidFill>
                <a:latin typeface="Gill Sans MT" panose="020B0502020104020203" pitchFamily="34" charset="0"/>
              </a:endParaRPr>
            </a:p>
          </p:txBody>
        </p:sp>
        <p:sp>
          <p:nvSpPr>
            <p:cNvPr id="43" name="Rechteck 42">
              <a:extLst>
                <a:ext uri="{FF2B5EF4-FFF2-40B4-BE49-F238E27FC236}">
                  <a16:creationId xmlns:a16="http://schemas.microsoft.com/office/drawing/2014/main" id="{11F9494E-BBAB-5BFA-6838-1F6B7C5B715B}"/>
                </a:ext>
              </a:extLst>
            </p:cNvPr>
            <p:cNvSpPr/>
            <p:nvPr/>
          </p:nvSpPr>
          <p:spPr>
            <a:xfrm>
              <a:off x="4557817" y="3072262"/>
              <a:ext cx="2999026" cy="646331"/>
            </a:xfrm>
            <a:prstGeom prst="rect">
              <a:avLst/>
            </a:prstGeom>
          </p:spPr>
          <p:txBody>
            <a:bodyPr wrap="none">
              <a:spAutoFit/>
            </a:bodyPr>
            <a:lstStyle/>
            <a:p>
              <a:r>
                <a:rPr lang="en-US" dirty="0"/>
                <a:t>…the time period that people </a:t>
              </a:r>
              <a:br>
                <a:rPr lang="en-US" dirty="0"/>
              </a:br>
              <a:r>
                <a:rPr lang="en-US" dirty="0"/>
                <a:t>are focused on</a:t>
              </a:r>
            </a:p>
          </p:txBody>
        </p:sp>
        <p:sp>
          <p:nvSpPr>
            <p:cNvPr id="44" name="Ellipse 43">
              <a:extLst>
                <a:ext uri="{FF2B5EF4-FFF2-40B4-BE49-F238E27FC236}">
                  <a16:creationId xmlns:a16="http://schemas.microsoft.com/office/drawing/2014/main" id="{171CBE50-9A06-C8C9-93E9-D45C0EF4D91D}"/>
                </a:ext>
              </a:extLst>
            </p:cNvPr>
            <p:cNvSpPr/>
            <p:nvPr/>
          </p:nvSpPr>
          <p:spPr>
            <a:xfrm>
              <a:off x="4304169" y="3222847"/>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1" dirty="0">
                <a:solidFill>
                  <a:schemeClr val="bg1"/>
                </a:solidFill>
                <a:latin typeface="Gill Sans MT" panose="020B0502020104020203" pitchFamily="34" charset="0"/>
              </a:endParaRPr>
            </a:p>
          </p:txBody>
        </p:sp>
        <p:sp>
          <p:nvSpPr>
            <p:cNvPr id="45" name="Rechteck 44">
              <a:extLst>
                <a:ext uri="{FF2B5EF4-FFF2-40B4-BE49-F238E27FC236}">
                  <a16:creationId xmlns:a16="http://schemas.microsoft.com/office/drawing/2014/main" id="{053B4B32-A130-5FF6-89C4-ECC23629C696}"/>
                </a:ext>
              </a:extLst>
            </p:cNvPr>
            <p:cNvSpPr/>
            <p:nvPr/>
          </p:nvSpPr>
          <p:spPr>
            <a:xfrm>
              <a:off x="4533440" y="3806667"/>
              <a:ext cx="3084819" cy="646331"/>
            </a:xfrm>
            <a:prstGeom prst="rect">
              <a:avLst/>
            </a:prstGeom>
          </p:spPr>
          <p:txBody>
            <a:bodyPr wrap="none">
              <a:spAutoFit/>
            </a:bodyPr>
            <a:lstStyle/>
            <a:p>
              <a:r>
                <a:rPr lang="en-US" dirty="0"/>
                <a:t>…the goals that people pursue </a:t>
              </a:r>
              <a:br>
                <a:rPr lang="en-US" dirty="0"/>
              </a:br>
              <a:r>
                <a:rPr lang="en-US" dirty="0"/>
                <a:t>with their activities</a:t>
              </a:r>
            </a:p>
          </p:txBody>
        </p:sp>
        <p:sp>
          <p:nvSpPr>
            <p:cNvPr id="46" name="Ellipse 45">
              <a:extLst>
                <a:ext uri="{FF2B5EF4-FFF2-40B4-BE49-F238E27FC236}">
                  <a16:creationId xmlns:a16="http://schemas.microsoft.com/office/drawing/2014/main" id="{DD42D023-A398-AB09-E7CD-D2A51EC42190}"/>
                </a:ext>
              </a:extLst>
            </p:cNvPr>
            <p:cNvSpPr/>
            <p:nvPr/>
          </p:nvSpPr>
          <p:spPr>
            <a:xfrm>
              <a:off x="4317345" y="3912025"/>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1" dirty="0">
                <a:solidFill>
                  <a:schemeClr val="bg1"/>
                </a:solidFill>
                <a:latin typeface="Gill Sans MT" panose="020B0502020104020203" pitchFamily="34" charset="0"/>
              </a:endParaRPr>
            </a:p>
          </p:txBody>
        </p:sp>
        <p:sp>
          <p:nvSpPr>
            <p:cNvPr id="47" name="Rechteck 46">
              <a:extLst>
                <a:ext uri="{FF2B5EF4-FFF2-40B4-BE49-F238E27FC236}">
                  <a16:creationId xmlns:a16="http://schemas.microsoft.com/office/drawing/2014/main" id="{EB5F016D-DE69-F9EB-A4AF-846BDB2E30A9}"/>
                </a:ext>
              </a:extLst>
            </p:cNvPr>
            <p:cNvSpPr/>
            <p:nvPr/>
          </p:nvSpPr>
          <p:spPr>
            <a:xfrm>
              <a:off x="4533440" y="4528062"/>
              <a:ext cx="2758704" cy="646331"/>
            </a:xfrm>
            <a:prstGeom prst="rect">
              <a:avLst/>
            </a:prstGeom>
          </p:spPr>
          <p:txBody>
            <a:bodyPr wrap="none">
              <a:spAutoFit/>
            </a:bodyPr>
            <a:lstStyle/>
            <a:p>
              <a:r>
                <a:rPr lang="en-US" dirty="0"/>
                <a:t>…the relationship between </a:t>
              </a:r>
              <a:br>
                <a:rPr lang="en-US" dirty="0"/>
              </a:br>
              <a:r>
                <a:rPr lang="en-US" dirty="0"/>
                <a:t>people</a:t>
              </a:r>
            </a:p>
          </p:txBody>
        </p:sp>
        <p:sp>
          <p:nvSpPr>
            <p:cNvPr id="48" name="Ellipse 47">
              <a:extLst>
                <a:ext uri="{FF2B5EF4-FFF2-40B4-BE49-F238E27FC236}">
                  <a16:creationId xmlns:a16="http://schemas.microsoft.com/office/drawing/2014/main" id="{3FE86C93-E9F0-B815-CCB0-68B0A385FF35}"/>
                </a:ext>
              </a:extLst>
            </p:cNvPr>
            <p:cNvSpPr/>
            <p:nvPr/>
          </p:nvSpPr>
          <p:spPr>
            <a:xfrm>
              <a:off x="4369959" y="4638505"/>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1" dirty="0">
                <a:solidFill>
                  <a:schemeClr val="bg1"/>
                </a:solidFill>
                <a:latin typeface="Gill Sans MT" panose="020B0502020104020203" pitchFamily="34" charset="0"/>
              </a:endParaRPr>
            </a:p>
          </p:txBody>
        </p:sp>
      </p:grpSp>
      <p:grpSp>
        <p:nvGrpSpPr>
          <p:cNvPr id="100" name="Gruppieren 99">
            <a:extLst>
              <a:ext uri="{FF2B5EF4-FFF2-40B4-BE49-F238E27FC236}">
                <a16:creationId xmlns:a16="http://schemas.microsoft.com/office/drawing/2014/main" id="{781DA2AC-C46E-DA3D-8605-35A479585074}"/>
              </a:ext>
            </a:extLst>
          </p:cNvPr>
          <p:cNvGrpSpPr/>
          <p:nvPr/>
        </p:nvGrpSpPr>
        <p:grpSpPr>
          <a:xfrm>
            <a:off x="8128074" y="1165507"/>
            <a:ext cx="3724863" cy="5064668"/>
            <a:chOff x="7981770" y="1165507"/>
            <a:chExt cx="3724863" cy="5064668"/>
          </a:xfrm>
        </p:grpSpPr>
        <p:sp>
          <p:nvSpPr>
            <p:cNvPr id="69" name="Rechteck 68">
              <a:extLst>
                <a:ext uri="{FF2B5EF4-FFF2-40B4-BE49-F238E27FC236}">
                  <a16:creationId xmlns:a16="http://schemas.microsoft.com/office/drawing/2014/main" id="{4501B4EF-0E10-CAA0-3EE8-9B85A3B28D80}"/>
                </a:ext>
              </a:extLst>
            </p:cNvPr>
            <p:cNvSpPr/>
            <p:nvPr/>
          </p:nvSpPr>
          <p:spPr>
            <a:xfrm>
              <a:off x="7981770" y="1171826"/>
              <a:ext cx="3724863" cy="5058349"/>
            </a:xfrm>
            <a:prstGeom prst="rect">
              <a:avLst/>
            </a:prstGeom>
            <a:solidFill>
              <a:srgbClr val="E9E8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1" name="Rechteck 70">
              <a:extLst>
                <a:ext uri="{FF2B5EF4-FFF2-40B4-BE49-F238E27FC236}">
                  <a16:creationId xmlns:a16="http://schemas.microsoft.com/office/drawing/2014/main" id="{4205B1A8-979F-3521-F021-323228FAEF56}"/>
                </a:ext>
              </a:extLst>
            </p:cNvPr>
            <p:cNvSpPr/>
            <p:nvPr/>
          </p:nvSpPr>
          <p:spPr>
            <a:xfrm>
              <a:off x="7981770" y="1165507"/>
              <a:ext cx="3724863" cy="435137"/>
            </a:xfrm>
            <a:prstGeom prst="rect">
              <a:avLst/>
            </a:prstGeom>
            <a:solidFill>
              <a:srgbClr val="413A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2" name="Textfeld 71">
              <a:extLst>
                <a:ext uri="{FF2B5EF4-FFF2-40B4-BE49-F238E27FC236}">
                  <a16:creationId xmlns:a16="http://schemas.microsoft.com/office/drawing/2014/main" id="{39E36E54-A7FF-9A20-A8D3-3298863D3BD8}"/>
                </a:ext>
              </a:extLst>
            </p:cNvPr>
            <p:cNvSpPr txBox="1"/>
            <p:nvPr/>
          </p:nvSpPr>
          <p:spPr>
            <a:xfrm>
              <a:off x="8059118" y="1198409"/>
              <a:ext cx="3534429" cy="369332"/>
            </a:xfrm>
            <a:prstGeom prst="rect">
              <a:avLst/>
            </a:prstGeom>
            <a:noFill/>
          </p:spPr>
          <p:txBody>
            <a:bodyPr wrap="none" rtlCol="0">
              <a:spAutoFit/>
            </a:bodyPr>
            <a:lstStyle/>
            <a:p>
              <a:r>
                <a:rPr lang="en-US" sz="1800" b="1" dirty="0">
                  <a:solidFill>
                    <a:schemeClr val="bg1"/>
                  </a:solidFill>
                </a:rPr>
                <a:t>Trompenaars and Hampden-Turner</a:t>
              </a:r>
              <a:endParaRPr lang="de-AT" b="1" dirty="0">
                <a:solidFill>
                  <a:schemeClr val="bg1"/>
                </a:solidFill>
              </a:endParaRPr>
            </a:p>
          </p:txBody>
        </p:sp>
        <p:sp>
          <p:nvSpPr>
            <p:cNvPr id="84" name="Rechteck 83">
              <a:extLst>
                <a:ext uri="{FF2B5EF4-FFF2-40B4-BE49-F238E27FC236}">
                  <a16:creationId xmlns:a16="http://schemas.microsoft.com/office/drawing/2014/main" id="{98CFBE98-D398-CBF2-A780-767E85905253}"/>
                </a:ext>
              </a:extLst>
            </p:cNvPr>
            <p:cNvSpPr/>
            <p:nvPr/>
          </p:nvSpPr>
          <p:spPr>
            <a:xfrm>
              <a:off x="8076803" y="1688666"/>
              <a:ext cx="3197350" cy="646331"/>
            </a:xfrm>
            <a:prstGeom prst="rect">
              <a:avLst/>
            </a:prstGeom>
          </p:spPr>
          <p:txBody>
            <a:bodyPr wrap="none">
              <a:spAutoFit/>
            </a:bodyPr>
            <a:lstStyle/>
            <a:p>
              <a:r>
                <a:rPr lang="en-US" dirty="0"/>
                <a:t>Five dimensions concerning the </a:t>
              </a:r>
              <a:br>
                <a:rPr lang="en-US" dirty="0"/>
              </a:br>
              <a:r>
                <a:rPr lang="en-US" dirty="0"/>
                <a:t>relationships between people</a:t>
              </a:r>
            </a:p>
          </p:txBody>
        </p:sp>
        <p:sp>
          <p:nvSpPr>
            <p:cNvPr id="86" name="Rechteck 85">
              <a:extLst>
                <a:ext uri="{FF2B5EF4-FFF2-40B4-BE49-F238E27FC236}">
                  <a16:creationId xmlns:a16="http://schemas.microsoft.com/office/drawing/2014/main" id="{CC065555-2127-8D73-D44A-9CDB6B694908}"/>
                </a:ext>
              </a:extLst>
            </p:cNvPr>
            <p:cNvSpPr/>
            <p:nvPr/>
          </p:nvSpPr>
          <p:spPr>
            <a:xfrm>
              <a:off x="8629976" y="2385125"/>
              <a:ext cx="1151277" cy="369332"/>
            </a:xfrm>
            <a:prstGeom prst="rect">
              <a:avLst/>
            </a:prstGeom>
          </p:spPr>
          <p:txBody>
            <a:bodyPr wrap="none">
              <a:spAutoFit/>
            </a:bodyPr>
            <a:lstStyle/>
            <a:p>
              <a:r>
                <a:rPr lang="en-US" dirty="0"/>
                <a:t>Obligation</a:t>
              </a:r>
            </a:p>
          </p:txBody>
        </p:sp>
        <p:sp>
          <p:nvSpPr>
            <p:cNvPr id="87" name="Ellipse 86">
              <a:extLst>
                <a:ext uri="{FF2B5EF4-FFF2-40B4-BE49-F238E27FC236}">
                  <a16:creationId xmlns:a16="http://schemas.microsoft.com/office/drawing/2014/main" id="{336DD6E1-17AC-F188-178C-CDA1DB991C3B}"/>
                </a:ext>
              </a:extLst>
            </p:cNvPr>
            <p:cNvSpPr/>
            <p:nvPr/>
          </p:nvSpPr>
          <p:spPr>
            <a:xfrm>
              <a:off x="8411506" y="2471542"/>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1" dirty="0">
                <a:solidFill>
                  <a:schemeClr val="bg1"/>
                </a:solidFill>
                <a:latin typeface="Gill Sans MT" panose="020B0502020104020203" pitchFamily="34" charset="0"/>
              </a:endParaRPr>
            </a:p>
          </p:txBody>
        </p:sp>
        <p:sp>
          <p:nvSpPr>
            <p:cNvPr id="88" name="Rechteck 87">
              <a:extLst>
                <a:ext uri="{FF2B5EF4-FFF2-40B4-BE49-F238E27FC236}">
                  <a16:creationId xmlns:a16="http://schemas.microsoft.com/office/drawing/2014/main" id="{6276268D-7EF2-7817-F86D-77A46889DA81}"/>
                </a:ext>
              </a:extLst>
            </p:cNvPr>
            <p:cNvSpPr/>
            <p:nvPr/>
          </p:nvSpPr>
          <p:spPr>
            <a:xfrm>
              <a:off x="8626928" y="2711261"/>
              <a:ext cx="2514086" cy="369332"/>
            </a:xfrm>
            <a:prstGeom prst="rect">
              <a:avLst/>
            </a:prstGeom>
          </p:spPr>
          <p:txBody>
            <a:bodyPr wrap="none">
              <a:spAutoFit/>
            </a:bodyPr>
            <a:lstStyle/>
            <a:p>
              <a:r>
                <a:rPr lang="en-US" dirty="0"/>
                <a:t>Relationship with people</a:t>
              </a:r>
            </a:p>
          </p:txBody>
        </p:sp>
        <p:sp>
          <p:nvSpPr>
            <p:cNvPr id="89" name="Ellipse 88">
              <a:extLst>
                <a:ext uri="{FF2B5EF4-FFF2-40B4-BE49-F238E27FC236}">
                  <a16:creationId xmlns:a16="http://schemas.microsoft.com/office/drawing/2014/main" id="{DDC067CA-4133-0CD3-D278-C8E5D885C80B}"/>
                </a:ext>
              </a:extLst>
            </p:cNvPr>
            <p:cNvSpPr/>
            <p:nvPr/>
          </p:nvSpPr>
          <p:spPr>
            <a:xfrm>
              <a:off x="8408458" y="2797678"/>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1" dirty="0">
                <a:solidFill>
                  <a:schemeClr val="bg1"/>
                </a:solidFill>
                <a:latin typeface="Gill Sans MT" panose="020B0502020104020203" pitchFamily="34" charset="0"/>
              </a:endParaRPr>
            </a:p>
          </p:txBody>
        </p:sp>
        <p:sp>
          <p:nvSpPr>
            <p:cNvPr id="90" name="Rechteck 89">
              <a:extLst>
                <a:ext uri="{FF2B5EF4-FFF2-40B4-BE49-F238E27FC236}">
                  <a16:creationId xmlns:a16="http://schemas.microsoft.com/office/drawing/2014/main" id="{7EBB42C8-3C83-BCB1-8421-11966A0F9B63}"/>
                </a:ext>
              </a:extLst>
            </p:cNvPr>
            <p:cNvSpPr/>
            <p:nvPr/>
          </p:nvSpPr>
          <p:spPr>
            <a:xfrm>
              <a:off x="8633024" y="3037397"/>
              <a:ext cx="2239074" cy="369332"/>
            </a:xfrm>
            <a:prstGeom prst="rect">
              <a:avLst/>
            </a:prstGeom>
          </p:spPr>
          <p:txBody>
            <a:bodyPr wrap="none">
              <a:spAutoFit/>
            </a:bodyPr>
            <a:lstStyle/>
            <a:p>
              <a:r>
                <a:rPr lang="en-US" dirty="0"/>
                <a:t>Emotional orientation</a:t>
              </a:r>
            </a:p>
          </p:txBody>
        </p:sp>
        <p:sp>
          <p:nvSpPr>
            <p:cNvPr id="91" name="Ellipse 90">
              <a:extLst>
                <a:ext uri="{FF2B5EF4-FFF2-40B4-BE49-F238E27FC236}">
                  <a16:creationId xmlns:a16="http://schemas.microsoft.com/office/drawing/2014/main" id="{2DF0275F-7A59-FFB4-6044-1006E695B230}"/>
                </a:ext>
              </a:extLst>
            </p:cNvPr>
            <p:cNvSpPr/>
            <p:nvPr/>
          </p:nvSpPr>
          <p:spPr>
            <a:xfrm>
              <a:off x="8414554" y="3123814"/>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1" dirty="0">
                <a:solidFill>
                  <a:schemeClr val="bg1"/>
                </a:solidFill>
                <a:latin typeface="Gill Sans MT" panose="020B0502020104020203" pitchFamily="34" charset="0"/>
              </a:endParaRPr>
            </a:p>
          </p:txBody>
        </p:sp>
        <p:sp>
          <p:nvSpPr>
            <p:cNvPr id="92" name="Rechteck 91">
              <a:extLst>
                <a:ext uri="{FF2B5EF4-FFF2-40B4-BE49-F238E27FC236}">
                  <a16:creationId xmlns:a16="http://schemas.microsoft.com/office/drawing/2014/main" id="{32921A0D-6ABF-E92F-2287-6162FD020F19}"/>
                </a:ext>
              </a:extLst>
            </p:cNvPr>
            <p:cNvSpPr/>
            <p:nvPr/>
          </p:nvSpPr>
          <p:spPr>
            <a:xfrm>
              <a:off x="8629976" y="3372677"/>
              <a:ext cx="1229824" cy="369332"/>
            </a:xfrm>
            <a:prstGeom prst="rect">
              <a:avLst/>
            </a:prstGeom>
          </p:spPr>
          <p:txBody>
            <a:bodyPr wrap="none">
              <a:spAutoFit/>
            </a:bodyPr>
            <a:lstStyle/>
            <a:p>
              <a:r>
                <a:rPr lang="en-US" dirty="0"/>
                <a:t>Structuring</a:t>
              </a:r>
            </a:p>
          </p:txBody>
        </p:sp>
        <p:sp>
          <p:nvSpPr>
            <p:cNvPr id="93" name="Ellipse 92">
              <a:extLst>
                <a:ext uri="{FF2B5EF4-FFF2-40B4-BE49-F238E27FC236}">
                  <a16:creationId xmlns:a16="http://schemas.microsoft.com/office/drawing/2014/main" id="{CC9F15B9-DF85-7363-DFE3-827F1F383D31}"/>
                </a:ext>
              </a:extLst>
            </p:cNvPr>
            <p:cNvSpPr/>
            <p:nvPr/>
          </p:nvSpPr>
          <p:spPr>
            <a:xfrm>
              <a:off x="8411506" y="3459094"/>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1" dirty="0">
                <a:solidFill>
                  <a:schemeClr val="bg1"/>
                </a:solidFill>
                <a:latin typeface="Gill Sans MT" panose="020B0502020104020203" pitchFamily="34" charset="0"/>
              </a:endParaRPr>
            </a:p>
          </p:txBody>
        </p:sp>
        <p:sp>
          <p:nvSpPr>
            <p:cNvPr id="94" name="Rechteck 93">
              <a:extLst>
                <a:ext uri="{FF2B5EF4-FFF2-40B4-BE49-F238E27FC236}">
                  <a16:creationId xmlns:a16="http://schemas.microsoft.com/office/drawing/2014/main" id="{6C328F11-9E92-BC42-F1F4-DE7CE9D4704F}"/>
                </a:ext>
              </a:extLst>
            </p:cNvPr>
            <p:cNvSpPr/>
            <p:nvPr/>
          </p:nvSpPr>
          <p:spPr>
            <a:xfrm>
              <a:off x="8626928" y="3718593"/>
              <a:ext cx="3015826" cy="369332"/>
            </a:xfrm>
            <a:prstGeom prst="rect">
              <a:avLst/>
            </a:prstGeom>
          </p:spPr>
          <p:txBody>
            <a:bodyPr wrap="none">
              <a:spAutoFit/>
            </a:bodyPr>
            <a:lstStyle/>
            <a:p>
              <a:r>
                <a:rPr lang="en-US" dirty="0"/>
                <a:t>Legitimating power and status</a:t>
              </a:r>
            </a:p>
          </p:txBody>
        </p:sp>
        <p:sp>
          <p:nvSpPr>
            <p:cNvPr id="95" name="Ellipse 94">
              <a:extLst>
                <a:ext uri="{FF2B5EF4-FFF2-40B4-BE49-F238E27FC236}">
                  <a16:creationId xmlns:a16="http://schemas.microsoft.com/office/drawing/2014/main" id="{C57E17FB-29BB-8D52-FF44-A7835FBBDA8D}"/>
                </a:ext>
              </a:extLst>
            </p:cNvPr>
            <p:cNvSpPr/>
            <p:nvPr/>
          </p:nvSpPr>
          <p:spPr>
            <a:xfrm>
              <a:off x="8408458" y="3803518"/>
              <a:ext cx="144655" cy="148446"/>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1" dirty="0">
                <a:solidFill>
                  <a:schemeClr val="bg1"/>
                </a:solidFill>
                <a:latin typeface="Gill Sans MT" panose="020B0502020104020203" pitchFamily="34" charset="0"/>
              </a:endParaRPr>
            </a:p>
          </p:txBody>
        </p:sp>
        <p:sp>
          <p:nvSpPr>
            <p:cNvPr id="96" name="Rechteck 95">
              <a:extLst>
                <a:ext uri="{FF2B5EF4-FFF2-40B4-BE49-F238E27FC236}">
                  <a16:creationId xmlns:a16="http://schemas.microsoft.com/office/drawing/2014/main" id="{7944BCAE-FD68-ADDD-0C48-5B96A6F26609}"/>
                </a:ext>
              </a:extLst>
            </p:cNvPr>
            <p:cNvSpPr/>
            <p:nvPr/>
          </p:nvSpPr>
          <p:spPr>
            <a:xfrm>
              <a:off x="8059118" y="4327116"/>
              <a:ext cx="2977738" cy="646331"/>
            </a:xfrm>
            <a:prstGeom prst="rect">
              <a:avLst/>
            </a:prstGeom>
          </p:spPr>
          <p:txBody>
            <a:bodyPr wrap="none">
              <a:spAutoFit/>
            </a:bodyPr>
            <a:lstStyle/>
            <a:p>
              <a:r>
                <a:rPr lang="en-US" dirty="0"/>
                <a:t>One dimension about the </a:t>
              </a:r>
              <a:br>
                <a:rPr lang="en-US" dirty="0"/>
              </a:br>
              <a:r>
                <a:rPr lang="en-US" dirty="0"/>
                <a:t>relationship of people to time</a:t>
              </a:r>
            </a:p>
          </p:txBody>
        </p:sp>
        <p:sp>
          <p:nvSpPr>
            <p:cNvPr id="98" name="Rechteck 97">
              <a:extLst>
                <a:ext uri="{FF2B5EF4-FFF2-40B4-BE49-F238E27FC236}">
                  <a16:creationId xmlns:a16="http://schemas.microsoft.com/office/drawing/2014/main" id="{883B2076-5A59-0DC9-3F83-F4C42AB063D6}"/>
                </a:ext>
              </a:extLst>
            </p:cNvPr>
            <p:cNvSpPr/>
            <p:nvPr/>
          </p:nvSpPr>
          <p:spPr>
            <a:xfrm>
              <a:off x="8059118" y="5096889"/>
              <a:ext cx="2635658" cy="923330"/>
            </a:xfrm>
            <a:prstGeom prst="rect">
              <a:avLst/>
            </a:prstGeom>
          </p:spPr>
          <p:txBody>
            <a:bodyPr wrap="none">
              <a:spAutoFit/>
            </a:bodyPr>
            <a:lstStyle/>
            <a:p>
              <a:r>
                <a:rPr lang="en-US" dirty="0"/>
                <a:t>One dimension about the </a:t>
              </a:r>
              <a:br>
                <a:rPr lang="en-US" dirty="0"/>
              </a:br>
              <a:r>
                <a:rPr lang="en-US" dirty="0"/>
                <a:t>relationship of people to </a:t>
              </a:r>
              <a:br>
                <a:rPr lang="en-US" dirty="0"/>
              </a:br>
              <a:r>
                <a:rPr lang="en-US" dirty="0"/>
                <a:t>the environment</a:t>
              </a:r>
            </a:p>
          </p:txBody>
        </p:sp>
      </p:grpSp>
      <p:sp>
        <p:nvSpPr>
          <p:cNvPr id="59" name="Textfeld 58">
            <a:extLst>
              <a:ext uri="{FF2B5EF4-FFF2-40B4-BE49-F238E27FC236}">
                <a16:creationId xmlns:a16="http://schemas.microsoft.com/office/drawing/2014/main" id="{ADE38236-E706-4F68-962C-B745B256D2AF}"/>
              </a:ext>
            </a:extLst>
          </p:cNvPr>
          <p:cNvSpPr txBox="1"/>
          <p:nvPr/>
        </p:nvSpPr>
        <p:spPr>
          <a:xfrm>
            <a:off x="375920" y="6634480"/>
            <a:ext cx="4852610" cy="215444"/>
          </a:xfrm>
          <a:prstGeom prst="rect">
            <a:avLst/>
          </a:prstGeom>
          <a:noFill/>
        </p:spPr>
        <p:txBody>
          <a:bodyPr wrap="none" rtlCol="0">
            <a:spAutoFit/>
          </a:bodyPr>
          <a:lstStyle/>
          <a:p>
            <a:r>
              <a:rPr lang="da-DK" sz="800" dirty="0"/>
              <a:t>Hall and Hall (1990); Lewis (2018); Kluckhohn and Strodtbeck (1961); Trompenaars and Hampden-Turner (1998).</a:t>
            </a:r>
            <a:endParaRPr lang="de-DE" sz="800" dirty="0"/>
          </a:p>
        </p:txBody>
      </p:sp>
    </p:spTree>
    <p:extLst>
      <p:ext uri="{BB962C8B-B14F-4D97-AF65-F5344CB8AC3E}">
        <p14:creationId xmlns:p14="http://schemas.microsoft.com/office/powerpoint/2010/main" val="124193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hteck 72"/>
          <p:cNvSpPr/>
          <p:nvPr/>
        </p:nvSpPr>
        <p:spPr>
          <a:xfrm>
            <a:off x="-4426" y="-7675"/>
            <a:ext cx="12194674" cy="958378"/>
          </a:xfrm>
          <a:prstGeom prst="rect">
            <a:avLst/>
          </a:prstGeom>
          <a:solidFill>
            <a:srgbClr val="1C7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70" name="Textfeld 69"/>
          <p:cNvSpPr txBox="1"/>
          <p:nvPr/>
        </p:nvSpPr>
        <p:spPr>
          <a:xfrm>
            <a:off x="0" y="6616517"/>
            <a:ext cx="395536" cy="2414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1938B3A4-2ADF-44F3-875A-E2B5FA0321B4}" type="slidenum">
              <a:rPr lang="de-DE">
                <a:solidFill>
                  <a:schemeClr val="tx1"/>
                </a:solidFill>
              </a:rPr>
              <a:pPr/>
              <a:t>8</a:t>
            </a:fld>
            <a:endParaRPr lang="de-DE" dirty="0">
              <a:solidFill>
                <a:schemeClr val="tx1"/>
              </a:solidFill>
            </a:endParaRPr>
          </a:p>
        </p:txBody>
      </p:sp>
      <p:grpSp>
        <p:nvGrpSpPr>
          <p:cNvPr id="3" name="Gruppieren 2">
            <a:extLst>
              <a:ext uri="{FF2B5EF4-FFF2-40B4-BE49-F238E27FC236}">
                <a16:creationId xmlns:a16="http://schemas.microsoft.com/office/drawing/2014/main" id="{42B30C02-F773-4F57-8281-ECCCA94B4B3E}"/>
              </a:ext>
            </a:extLst>
          </p:cNvPr>
          <p:cNvGrpSpPr/>
          <p:nvPr/>
        </p:nvGrpSpPr>
        <p:grpSpPr>
          <a:xfrm>
            <a:off x="1135028" y="1857326"/>
            <a:ext cx="9921944" cy="3702226"/>
            <a:chOff x="1119436" y="2302013"/>
            <a:chExt cx="9921944" cy="2427378"/>
          </a:xfrm>
        </p:grpSpPr>
        <p:grpSp>
          <p:nvGrpSpPr>
            <p:cNvPr id="29" name="Gruppieren 28"/>
            <p:cNvGrpSpPr/>
            <p:nvPr/>
          </p:nvGrpSpPr>
          <p:grpSpPr>
            <a:xfrm>
              <a:off x="1870622" y="2310090"/>
              <a:ext cx="9170758" cy="2419301"/>
              <a:chOff x="667941" y="1957213"/>
              <a:chExt cx="9170758" cy="2419301"/>
            </a:xfrm>
          </p:grpSpPr>
          <p:sp>
            <p:nvSpPr>
              <p:cNvPr id="30" name="Rechteck 29"/>
              <p:cNvSpPr/>
              <p:nvPr/>
            </p:nvSpPr>
            <p:spPr>
              <a:xfrm>
                <a:off x="667941" y="1957213"/>
                <a:ext cx="9170758" cy="2419301"/>
              </a:xfrm>
              <a:prstGeom prst="rect">
                <a:avLst/>
              </a:prstGeom>
              <a:solidFill>
                <a:srgbClr val="E9E8F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4000" dirty="0">
                    <a:solidFill>
                      <a:schemeClr val="tx1"/>
                    </a:solidFill>
                  </a:rPr>
                  <a:t>  </a:t>
                </a:r>
              </a:p>
            </p:txBody>
          </p:sp>
          <p:sp>
            <p:nvSpPr>
              <p:cNvPr id="31" name="Textfeld 30"/>
              <p:cNvSpPr txBox="1"/>
              <p:nvPr/>
            </p:nvSpPr>
            <p:spPr>
              <a:xfrm>
                <a:off x="854631" y="2013489"/>
                <a:ext cx="8797378" cy="461665"/>
              </a:xfrm>
              <a:prstGeom prst="rect">
                <a:avLst/>
              </a:prstGeom>
              <a:noFill/>
            </p:spPr>
            <p:txBody>
              <a:bodyPr wrap="square" rtlCol="0">
                <a:spAutoFit/>
              </a:bodyPr>
              <a:lstStyle/>
              <a:p>
                <a:pPr algn="ctr"/>
                <a:r>
                  <a:rPr lang="en-US" sz="2400" dirty="0"/>
                  <a:t>Your own culture according to a cultural system</a:t>
                </a:r>
              </a:p>
            </p:txBody>
          </p:sp>
        </p:grpSp>
        <p:sp>
          <p:nvSpPr>
            <p:cNvPr id="34" name="Rechteck 33"/>
            <p:cNvSpPr/>
            <p:nvPr/>
          </p:nvSpPr>
          <p:spPr>
            <a:xfrm>
              <a:off x="1119436" y="2302013"/>
              <a:ext cx="751186" cy="2427378"/>
            </a:xfrm>
            <a:prstGeom prst="rect">
              <a:avLst/>
            </a:prstGeom>
            <a:solidFill>
              <a:srgbClr val="41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2" name="Textfeld 1"/>
            <p:cNvSpPr txBox="1"/>
            <p:nvPr/>
          </p:nvSpPr>
          <p:spPr>
            <a:xfrm rot="16200000">
              <a:off x="1041686" y="3240361"/>
              <a:ext cx="906690" cy="523220"/>
            </a:xfrm>
            <a:prstGeom prst="rect">
              <a:avLst/>
            </a:prstGeom>
            <a:noFill/>
          </p:spPr>
          <p:txBody>
            <a:bodyPr wrap="none" rtlCol="0">
              <a:spAutoFit/>
            </a:bodyPr>
            <a:lstStyle/>
            <a:p>
              <a:r>
                <a:rPr lang="en-US" sz="2800" b="1">
                  <a:solidFill>
                    <a:schemeClr val="bg1"/>
                  </a:solidFill>
                </a:rPr>
                <a:t>Exercise</a:t>
              </a:r>
            </a:p>
          </p:txBody>
        </p:sp>
      </p:grpSp>
      <p:sp>
        <p:nvSpPr>
          <p:cNvPr id="35" name="Rechteck 34"/>
          <p:cNvSpPr/>
          <p:nvPr/>
        </p:nvSpPr>
        <p:spPr>
          <a:xfrm>
            <a:off x="-4426" y="-7675"/>
            <a:ext cx="12194674" cy="958378"/>
          </a:xfrm>
          <a:prstGeom prst="rect">
            <a:avLst/>
          </a:prstGeom>
          <a:solidFill>
            <a:srgbClr val="41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36" name="Rechteck 35"/>
          <p:cNvSpPr/>
          <p:nvPr/>
        </p:nvSpPr>
        <p:spPr>
          <a:xfrm>
            <a:off x="150702" y="298052"/>
            <a:ext cx="3365921" cy="646331"/>
          </a:xfrm>
          <a:prstGeom prst="rect">
            <a:avLst/>
          </a:prstGeom>
        </p:spPr>
        <p:txBody>
          <a:bodyPr wrap="none">
            <a:spAutoFit/>
          </a:bodyPr>
          <a:lstStyle/>
          <a:p>
            <a:r>
              <a:rPr lang="en-US" sz="3600">
                <a:solidFill>
                  <a:schemeClr val="bg1"/>
                </a:solidFill>
              </a:rPr>
              <a:t>Your own culture</a:t>
            </a:r>
          </a:p>
        </p:txBody>
      </p:sp>
      <p:sp>
        <p:nvSpPr>
          <p:cNvPr id="12" name="Textfeld 11">
            <a:extLst>
              <a:ext uri="{FF2B5EF4-FFF2-40B4-BE49-F238E27FC236}">
                <a16:creationId xmlns:a16="http://schemas.microsoft.com/office/drawing/2014/main" id="{AD94D807-C5C0-480B-BB9D-45F0D92476EC}"/>
              </a:ext>
            </a:extLst>
          </p:cNvPr>
          <p:cNvSpPr txBox="1"/>
          <p:nvPr/>
        </p:nvSpPr>
        <p:spPr>
          <a:xfrm>
            <a:off x="2072904" y="2485210"/>
            <a:ext cx="8870084" cy="3016210"/>
          </a:xfrm>
          <a:prstGeom prst="rect">
            <a:avLst/>
          </a:prstGeom>
          <a:noFill/>
        </p:spPr>
        <p:txBody>
          <a:bodyPr wrap="square" rtlCol="0">
            <a:spAutoFit/>
          </a:bodyPr>
          <a:lstStyle/>
          <a:p>
            <a:pPr>
              <a:spcAft>
                <a:spcPts val="600"/>
              </a:spcAft>
            </a:pPr>
            <a:r>
              <a:rPr lang="en-US" dirty="0"/>
              <a:t>• </a:t>
            </a:r>
            <a:r>
              <a:rPr lang="en-US" b="1" dirty="0"/>
              <a:t>Step 1: </a:t>
            </a:r>
            <a:r>
              <a:rPr lang="en-US" dirty="0"/>
              <a:t>Draw horizontal lines or a rectangle (depending according to which system you want to find out your culture) and label them accordingly.</a:t>
            </a:r>
          </a:p>
          <a:p>
            <a:r>
              <a:rPr lang="en-US" dirty="0"/>
              <a:t>• </a:t>
            </a:r>
            <a:r>
              <a:rPr lang="en-US" b="1" dirty="0"/>
              <a:t>Step 2: </a:t>
            </a:r>
            <a:r>
              <a:rPr lang="en-US" dirty="0"/>
              <a:t>Read the descriptions of the dimensions, and try to objectively and calmly consider to what extent they apply to you. You will notice that it is not easy to come to a clear conclusion since you will lean toward the low pole with some aspects and toward the high</a:t>
            </a:r>
          </a:p>
          <a:p>
            <a:pPr>
              <a:spcAft>
                <a:spcPts val="600"/>
              </a:spcAft>
            </a:pPr>
            <a:r>
              <a:rPr lang="en-US" dirty="0"/>
              <a:t>pole with others. Try to locate a midpoint between these extremes that you feel best represents you. Put a point on the line that belongs to this dimension, at the place where you see yourself located in this particular dimension</a:t>
            </a:r>
            <a:r>
              <a:rPr lang="de-DE" dirty="0"/>
              <a:t>.</a:t>
            </a:r>
          </a:p>
          <a:p>
            <a:r>
              <a:rPr lang="en-US" dirty="0"/>
              <a:t>• </a:t>
            </a:r>
            <a:r>
              <a:rPr lang="en-US" b="1" dirty="0"/>
              <a:t>Step 3: </a:t>
            </a:r>
            <a:r>
              <a:rPr lang="en-US" dirty="0"/>
              <a:t>Finally, you can connect the points with lines (except for Lewis) and get your cultural profile. If you, somewhen, feel that your choices could be refined, simply change them.</a:t>
            </a:r>
            <a:endParaRPr lang="en-US" sz="2000" dirty="0"/>
          </a:p>
        </p:txBody>
      </p:sp>
    </p:spTree>
    <p:extLst>
      <p:ext uri="{BB962C8B-B14F-4D97-AF65-F5344CB8AC3E}">
        <p14:creationId xmlns:p14="http://schemas.microsoft.com/office/powerpoint/2010/main" val="327331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feld 69"/>
          <p:cNvSpPr txBox="1"/>
          <p:nvPr/>
        </p:nvSpPr>
        <p:spPr>
          <a:xfrm>
            <a:off x="0" y="6616517"/>
            <a:ext cx="395536" cy="241484"/>
          </a:xfrm>
          <a:prstGeom prst="rect">
            <a:avLst/>
          </a:prstGeom>
          <a:solidFill>
            <a:srgbClr val="E2D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200">
                <a:solidFill>
                  <a:srgbClr val="C00000"/>
                </a:solidFill>
                <a:latin typeface="+mj-lt"/>
              </a:defRPr>
            </a:lvl1pPr>
          </a:lstStyle>
          <a:p>
            <a:fld id="{1938B3A4-2ADF-44F3-875A-E2B5FA0321B4}" type="slidenum">
              <a:rPr lang="de-DE">
                <a:solidFill>
                  <a:schemeClr val="tx1"/>
                </a:solidFill>
              </a:rPr>
              <a:pPr/>
              <a:t>9</a:t>
            </a:fld>
            <a:endParaRPr lang="de-DE" dirty="0">
              <a:solidFill>
                <a:schemeClr val="tx1"/>
              </a:solidFill>
            </a:endParaRPr>
          </a:p>
        </p:txBody>
      </p:sp>
      <p:sp>
        <p:nvSpPr>
          <p:cNvPr id="37" name="Rechteck 36"/>
          <p:cNvSpPr/>
          <p:nvPr/>
        </p:nvSpPr>
        <p:spPr>
          <a:xfrm>
            <a:off x="-4426" y="-7675"/>
            <a:ext cx="12194674" cy="958378"/>
          </a:xfrm>
          <a:prstGeom prst="rect">
            <a:avLst/>
          </a:prstGeom>
          <a:solidFill>
            <a:srgbClr val="413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a:solidFill>
                <a:srgbClr val="C00000"/>
              </a:solidFill>
              <a:latin typeface="+mj-lt"/>
            </a:endParaRPr>
          </a:p>
        </p:txBody>
      </p:sp>
      <p:sp>
        <p:nvSpPr>
          <p:cNvPr id="39" name="Rechteck 38"/>
          <p:cNvSpPr/>
          <p:nvPr/>
        </p:nvSpPr>
        <p:spPr>
          <a:xfrm>
            <a:off x="150702" y="298052"/>
            <a:ext cx="7698711" cy="646331"/>
          </a:xfrm>
          <a:prstGeom prst="rect">
            <a:avLst/>
          </a:prstGeom>
        </p:spPr>
        <p:txBody>
          <a:bodyPr wrap="none">
            <a:spAutoFit/>
          </a:bodyPr>
          <a:lstStyle/>
          <a:p>
            <a:r>
              <a:rPr lang="en-US" sz="3600" dirty="0">
                <a:solidFill>
                  <a:schemeClr val="bg1"/>
                </a:solidFill>
              </a:rPr>
              <a:t>Be cautious when using cultural systems</a:t>
            </a:r>
          </a:p>
        </p:txBody>
      </p:sp>
      <p:pic>
        <p:nvPicPr>
          <p:cNvPr id="5" name="Grafik 4">
            <a:extLst>
              <a:ext uri="{FF2B5EF4-FFF2-40B4-BE49-F238E27FC236}">
                <a16:creationId xmlns:a16="http://schemas.microsoft.com/office/drawing/2014/main" id="{1F4CDE04-6C90-4DF6-8CAB-C7F339298004}"/>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507425" y="3950208"/>
            <a:ext cx="4814344" cy="2560320"/>
          </a:xfrm>
          <a:prstGeom prst="rect">
            <a:avLst/>
          </a:prstGeom>
        </p:spPr>
      </p:pic>
      <p:sp>
        <p:nvSpPr>
          <p:cNvPr id="8" name="Rechteck 7">
            <a:extLst>
              <a:ext uri="{FF2B5EF4-FFF2-40B4-BE49-F238E27FC236}">
                <a16:creationId xmlns:a16="http://schemas.microsoft.com/office/drawing/2014/main" id="{F586038B-DDB8-42AC-9E15-700187ECE4AE}"/>
              </a:ext>
            </a:extLst>
          </p:cNvPr>
          <p:cNvSpPr/>
          <p:nvPr/>
        </p:nvSpPr>
        <p:spPr>
          <a:xfrm>
            <a:off x="1381525" y="1323879"/>
            <a:ext cx="8362482" cy="369332"/>
          </a:xfrm>
          <a:prstGeom prst="rect">
            <a:avLst/>
          </a:prstGeom>
        </p:spPr>
        <p:txBody>
          <a:bodyPr wrap="none">
            <a:spAutoFit/>
          </a:bodyPr>
          <a:lstStyle/>
          <a:p>
            <a:r>
              <a:rPr lang="en-US" dirty="0"/>
              <a:t>Cultural systems are just models and abstract from many details and might oversimplify</a:t>
            </a:r>
            <a:endParaRPr lang="de-DE" sz="1600" b="1" dirty="0"/>
          </a:p>
        </p:txBody>
      </p:sp>
      <p:sp>
        <p:nvSpPr>
          <p:cNvPr id="9" name="Rechteck 8">
            <a:extLst>
              <a:ext uri="{FF2B5EF4-FFF2-40B4-BE49-F238E27FC236}">
                <a16:creationId xmlns:a16="http://schemas.microsoft.com/office/drawing/2014/main" id="{71EB3473-917E-4FAB-86A9-FE8241CC3CF9}"/>
              </a:ext>
            </a:extLst>
          </p:cNvPr>
          <p:cNvSpPr/>
          <p:nvPr/>
        </p:nvSpPr>
        <p:spPr>
          <a:xfrm>
            <a:off x="1381525" y="1868848"/>
            <a:ext cx="10319043" cy="646331"/>
          </a:xfrm>
          <a:prstGeom prst="rect">
            <a:avLst/>
          </a:prstGeom>
        </p:spPr>
        <p:txBody>
          <a:bodyPr wrap="none">
            <a:spAutoFit/>
          </a:bodyPr>
          <a:lstStyle/>
          <a:p>
            <a:r>
              <a:rPr lang="en-US" dirty="0"/>
              <a:t>Applying cultural systems means categorizing people into groups that we assume to have the ‘same’ culture.</a:t>
            </a:r>
            <a:br>
              <a:rPr lang="en-US" dirty="0"/>
            </a:br>
            <a:r>
              <a:rPr lang="en-US" dirty="0"/>
              <a:t>(left-hand-side picture)</a:t>
            </a:r>
            <a:endParaRPr lang="de-DE" sz="1600" b="1" dirty="0"/>
          </a:p>
        </p:txBody>
      </p:sp>
      <p:sp>
        <p:nvSpPr>
          <p:cNvPr id="10" name="Rechteck 9">
            <a:extLst>
              <a:ext uri="{FF2B5EF4-FFF2-40B4-BE49-F238E27FC236}">
                <a16:creationId xmlns:a16="http://schemas.microsoft.com/office/drawing/2014/main" id="{8999EA7A-FC9F-4F89-B16C-D738D29CD224}"/>
              </a:ext>
            </a:extLst>
          </p:cNvPr>
          <p:cNvSpPr/>
          <p:nvPr/>
        </p:nvSpPr>
        <p:spPr>
          <a:xfrm>
            <a:off x="1368116" y="2644293"/>
            <a:ext cx="6755760" cy="646331"/>
          </a:xfrm>
          <a:prstGeom prst="rect">
            <a:avLst/>
          </a:prstGeom>
        </p:spPr>
        <p:txBody>
          <a:bodyPr wrap="none">
            <a:spAutoFit/>
          </a:bodyPr>
          <a:lstStyle/>
          <a:p>
            <a:r>
              <a:rPr lang="en-US" dirty="0"/>
              <a:t>Within these groups of people, people strongly differ from each other.</a:t>
            </a:r>
            <a:br>
              <a:rPr lang="en-US" dirty="0"/>
            </a:br>
            <a:r>
              <a:rPr lang="en-US" dirty="0"/>
              <a:t>(sample right-hand-side graph)</a:t>
            </a:r>
            <a:endParaRPr lang="de-DE" sz="1600" b="1" dirty="0"/>
          </a:p>
        </p:txBody>
      </p:sp>
      <p:sp>
        <p:nvSpPr>
          <p:cNvPr id="11" name="Ellipse 10">
            <a:extLst>
              <a:ext uri="{FF2B5EF4-FFF2-40B4-BE49-F238E27FC236}">
                <a16:creationId xmlns:a16="http://schemas.microsoft.com/office/drawing/2014/main" id="{34CAF32A-62A5-4785-AB9A-75C7B5E6EA52}"/>
              </a:ext>
            </a:extLst>
          </p:cNvPr>
          <p:cNvSpPr/>
          <p:nvPr/>
        </p:nvSpPr>
        <p:spPr>
          <a:xfrm>
            <a:off x="805173" y="1266551"/>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12" name="Rechteck 11">
            <a:extLst>
              <a:ext uri="{FF2B5EF4-FFF2-40B4-BE49-F238E27FC236}">
                <a16:creationId xmlns:a16="http://schemas.microsoft.com/office/drawing/2014/main" id="{915E425A-2FF3-475F-8B85-B3BC88A46B9C}"/>
              </a:ext>
            </a:extLst>
          </p:cNvPr>
          <p:cNvSpPr/>
          <p:nvPr/>
        </p:nvSpPr>
        <p:spPr>
          <a:xfrm rot="2621055">
            <a:off x="909299" y="1511609"/>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E12B1B26-EA01-491A-9373-430B21CB83A7}"/>
              </a:ext>
            </a:extLst>
          </p:cNvPr>
          <p:cNvSpPr/>
          <p:nvPr/>
        </p:nvSpPr>
        <p:spPr>
          <a:xfrm rot="7814771">
            <a:off x="955009" y="1483627"/>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Ellipse 13">
            <a:extLst>
              <a:ext uri="{FF2B5EF4-FFF2-40B4-BE49-F238E27FC236}">
                <a16:creationId xmlns:a16="http://schemas.microsoft.com/office/drawing/2014/main" id="{288121DA-D41C-469B-85CC-F040A0DB5854}"/>
              </a:ext>
            </a:extLst>
          </p:cNvPr>
          <p:cNvSpPr/>
          <p:nvPr/>
        </p:nvSpPr>
        <p:spPr>
          <a:xfrm>
            <a:off x="805173" y="1949751"/>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15" name="Rechteck 14">
            <a:extLst>
              <a:ext uri="{FF2B5EF4-FFF2-40B4-BE49-F238E27FC236}">
                <a16:creationId xmlns:a16="http://schemas.microsoft.com/office/drawing/2014/main" id="{E3D0DAA4-90EB-4043-AE79-B01D607DF0BE}"/>
              </a:ext>
            </a:extLst>
          </p:cNvPr>
          <p:cNvSpPr/>
          <p:nvPr/>
        </p:nvSpPr>
        <p:spPr>
          <a:xfrm rot="2621055">
            <a:off x="909299" y="2194809"/>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2524CC7C-E835-4BF0-AAB6-CED5D3D202E6}"/>
              </a:ext>
            </a:extLst>
          </p:cNvPr>
          <p:cNvSpPr/>
          <p:nvPr/>
        </p:nvSpPr>
        <p:spPr>
          <a:xfrm rot="7814771">
            <a:off x="955009" y="2166827"/>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Ellipse 16">
            <a:extLst>
              <a:ext uri="{FF2B5EF4-FFF2-40B4-BE49-F238E27FC236}">
                <a16:creationId xmlns:a16="http://schemas.microsoft.com/office/drawing/2014/main" id="{523AB318-863B-4913-A801-110689B9D375}"/>
              </a:ext>
            </a:extLst>
          </p:cNvPr>
          <p:cNvSpPr/>
          <p:nvPr/>
        </p:nvSpPr>
        <p:spPr>
          <a:xfrm>
            <a:off x="813806" y="2653244"/>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18" name="Rechteck 17">
            <a:extLst>
              <a:ext uri="{FF2B5EF4-FFF2-40B4-BE49-F238E27FC236}">
                <a16:creationId xmlns:a16="http://schemas.microsoft.com/office/drawing/2014/main" id="{0D9DAC99-B5B0-4AAE-962B-4E283D039817}"/>
              </a:ext>
            </a:extLst>
          </p:cNvPr>
          <p:cNvSpPr/>
          <p:nvPr/>
        </p:nvSpPr>
        <p:spPr>
          <a:xfrm rot="2621055">
            <a:off x="917932" y="2898302"/>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1C51ED97-4D47-43DD-939E-13786B328F2C}"/>
              </a:ext>
            </a:extLst>
          </p:cNvPr>
          <p:cNvSpPr/>
          <p:nvPr/>
        </p:nvSpPr>
        <p:spPr>
          <a:xfrm rot="7814771">
            <a:off x="963642" y="2870320"/>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descr="Drawers, Cabinet, Furniture, Office">
            <a:extLst>
              <a:ext uri="{FF2B5EF4-FFF2-40B4-BE49-F238E27FC236}">
                <a16:creationId xmlns:a16="http://schemas.microsoft.com/office/drawing/2014/main" id="{77224CEE-9B70-4C3A-8340-609030D7B2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5588" y="4524940"/>
            <a:ext cx="3163834" cy="1644807"/>
          </a:xfrm>
          <a:prstGeom prst="rect">
            <a:avLst/>
          </a:prstGeom>
          <a:noFill/>
          <a:extLst>
            <a:ext uri="{909E8E84-426E-40DD-AFC4-6F175D3DCCD1}">
              <a14:hiddenFill xmlns:a14="http://schemas.microsoft.com/office/drawing/2010/main">
                <a:solidFill>
                  <a:srgbClr val="FFFFFF"/>
                </a:solidFill>
              </a14:hiddenFill>
            </a:ext>
          </a:extLst>
        </p:spPr>
      </p:pic>
      <p:sp>
        <p:nvSpPr>
          <p:cNvPr id="21" name="Textfeld 20">
            <a:extLst>
              <a:ext uri="{FF2B5EF4-FFF2-40B4-BE49-F238E27FC236}">
                <a16:creationId xmlns:a16="http://schemas.microsoft.com/office/drawing/2014/main" id="{A67CCEC3-A7F0-4F7C-BFA0-20B1E507347B}"/>
              </a:ext>
            </a:extLst>
          </p:cNvPr>
          <p:cNvSpPr txBox="1"/>
          <p:nvPr/>
        </p:nvSpPr>
        <p:spPr>
          <a:xfrm>
            <a:off x="375920" y="6634480"/>
            <a:ext cx="1359668" cy="215444"/>
          </a:xfrm>
          <a:prstGeom prst="rect">
            <a:avLst/>
          </a:prstGeom>
          <a:noFill/>
        </p:spPr>
        <p:txBody>
          <a:bodyPr wrap="none" rtlCol="0">
            <a:spAutoFit/>
          </a:bodyPr>
          <a:lstStyle/>
          <a:p>
            <a:r>
              <a:rPr lang="de-DE" sz="800" dirty="0"/>
              <a:t>Picture source: pixabay.com</a:t>
            </a:r>
          </a:p>
        </p:txBody>
      </p:sp>
      <p:sp>
        <p:nvSpPr>
          <p:cNvPr id="22" name="Rechteck 21">
            <a:extLst>
              <a:ext uri="{FF2B5EF4-FFF2-40B4-BE49-F238E27FC236}">
                <a16:creationId xmlns:a16="http://schemas.microsoft.com/office/drawing/2014/main" id="{2F24AD9E-0B95-4A80-AEE6-E0851C4D1C94}"/>
              </a:ext>
            </a:extLst>
          </p:cNvPr>
          <p:cNvSpPr/>
          <p:nvPr/>
        </p:nvSpPr>
        <p:spPr>
          <a:xfrm>
            <a:off x="1381525" y="3434766"/>
            <a:ext cx="7696979" cy="369332"/>
          </a:xfrm>
          <a:prstGeom prst="rect">
            <a:avLst/>
          </a:prstGeom>
        </p:spPr>
        <p:txBody>
          <a:bodyPr wrap="none">
            <a:spAutoFit/>
          </a:bodyPr>
          <a:lstStyle/>
          <a:p>
            <a:r>
              <a:rPr lang="en-US" dirty="0"/>
              <a:t>Cultural systems can give first rough orientation. Check it against the real people.</a:t>
            </a:r>
            <a:endParaRPr lang="de-DE" sz="1600" b="1" dirty="0"/>
          </a:p>
        </p:txBody>
      </p:sp>
      <p:sp>
        <p:nvSpPr>
          <p:cNvPr id="23" name="Ellipse 22">
            <a:extLst>
              <a:ext uri="{FF2B5EF4-FFF2-40B4-BE49-F238E27FC236}">
                <a16:creationId xmlns:a16="http://schemas.microsoft.com/office/drawing/2014/main" id="{3D23E1FD-1B61-4574-8AEA-F39CF812DC00}"/>
              </a:ext>
            </a:extLst>
          </p:cNvPr>
          <p:cNvSpPr/>
          <p:nvPr/>
        </p:nvSpPr>
        <p:spPr>
          <a:xfrm>
            <a:off x="802125" y="3330047"/>
            <a:ext cx="480936" cy="464263"/>
          </a:xfrm>
          <a:prstGeom prst="ellipse">
            <a:avLst/>
          </a:prstGeom>
          <a:solidFill>
            <a:srgbClr val="B9B5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a:solidFill>
                <a:srgbClr val="C00000"/>
              </a:solidFill>
              <a:latin typeface="+mj-lt"/>
            </a:endParaRPr>
          </a:p>
        </p:txBody>
      </p:sp>
      <p:sp>
        <p:nvSpPr>
          <p:cNvPr id="24" name="Rechteck 23">
            <a:extLst>
              <a:ext uri="{FF2B5EF4-FFF2-40B4-BE49-F238E27FC236}">
                <a16:creationId xmlns:a16="http://schemas.microsoft.com/office/drawing/2014/main" id="{F8954D08-9D47-4548-83A5-0C7C7F51BEE0}"/>
              </a:ext>
            </a:extLst>
          </p:cNvPr>
          <p:cNvSpPr/>
          <p:nvPr/>
        </p:nvSpPr>
        <p:spPr>
          <a:xfrm rot="2621055">
            <a:off x="906251" y="3575105"/>
            <a:ext cx="140887" cy="68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a:extLst>
              <a:ext uri="{FF2B5EF4-FFF2-40B4-BE49-F238E27FC236}">
                <a16:creationId xmlns:a16="http://schemas.microsoft.com/office/drawing/2014/main" id="{D016526F-CC69-4B2F-97CE-1B573E88299A}"/>
              </a:ext>
            </a:extLst>
          </p:cNvPr>
          <p:cNvSpPr/>
          <p:nvPr/>
        </p:nvSpPr>
        <p:spPr>
          <a:xfrm rot="7814771">
            <a:off x="951961" y="3547123"/>
            <a:ext cx="264685" cy="60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1462210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1494</Words>
  <Application>Microsoft Office PowerPoint</Application>
  <PresentationFormat>Breitbild</PresentationFormat>
  <Paragraphs>161</Paragraphs>
  <Slides>14</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14</vt:i4>
      </vt:variant>
    </vt:vector>
  </HeadingPairs>
  <TitlesOfParts>
    <vt:vector size="21" baseType="lpstr">
      <vt:lpstr>Calibri Light</vt:lpstr>
      <vt:lpstr>Wingdings</vt:lpstr>
      <vt:lpstr>Gill Sans MT</vt:lpstr>
      <vt:lpstr>Bradley Hand ITC</vt:lpstr>
      <vt:lpstr>Calibri</vt:lpstr>
      <vt:lpstr>Arial</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FH Kärnten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Sternad Dietmar</dc:creator>
  <cp:lastModifiedBy>Susann Kowalski</cp:lastModifiedBy>
  <cp:revision>232</cp:revision>
  <cp:lastPrinted>2023-04-14T16:22:19Z</cp:lastPrinted>
  <dcterms:created xsi:type="dcterms:W3CDTF">2018-05-14T09:22:51Z</dcterms:created>
  <dcterms:modified xsi:type="dcterms:W3CDTF">2023-04-28T10:01:36Z</dcterms:modified>
</cp:coreProperties>
</file>