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60" r:id="rId2"/>
    <p:sldId id="361" r:id="rId3"/>
    <p:sldId id="259" r:id="rId4"/>
    <p:sldId id="383" r:id="rId5"/>
    <p:sldId id="369" r:id="rId6"/>
    <p:sldId id="372" r:id="rId7"/>
    <p:sldId id="373" r:id="rId8"/>
    <p:sldId id="374" r:id="rId9"/>
    <p:sldId id="376" r:id="rId10"/>
    <p:sldId id="377" r:id="rId11"/>
    <p:sldId id="378" r:id="rId12"/>
    <p:sldId id="380" r:id="rId13"/>
    <p:sldId id="381" r:id="rId14"/>
    <p:sldId id="384" r:id="rId15"/>
    <p:sldId id="359" r:id="rId16"/>
    <p:sldId id="366" r:id="rId17"/>
    <p:sldId id="382" r:id="rId18"/>
  </p:sldIdLst>
  <p:sldSz cx="12192000" cy="6858000"/>
  <p:notesSz cx="6858000" cy="9144000"/>
  <p:embeddedFontLst>
    <p:embeddedFont>
      <p:font typeface="Bradley Hand ITC" panose="03070402050302030203" pitchFamily="66"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8F4"/>
    <a:srgbClr val="E2DCEE"/>
    <a:srgbClr val="413A7D"/>
    <a:srgbClr val="1C78AB"/>
    <a:srgbClr val="DAE2F0"/>
    <a:srgbClr val="741977"/>
    <a:srgbClr val="6C0000"/>
    <a:srgbClr val="F9E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05" d="100"/>
          <a:sy n="105"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1136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6634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7826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62308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5885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3408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BB08F1-E639-4D39-AC40-1BA0D7F8314F}" type="datetimeFigureOut">
              <a:rPr lang="de-DE" smtClean="0"/>
              <a:t>28.04.2023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90966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FBB08F1-E639-4D39-AC40-1BA0D7F8314F}" type="datetimeFigureOut">
              <a:rPr lang="de-DE" smtClean="0"/>
              <a:t>28.04.2023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8951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BB08F1-E639-4D39-AC40-1BA0D7F8314F}" type="datetimeFigureOut">
              <a:rPr lang="de-DE" smtClean="0"/>
              <a:t>28.04.2023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0612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74274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4257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B08F1-E639-4D39-AC40-1BA0D7F8314F}" type="datetimeFigureOut">
              <a:rPr lang="de-DE" smtClean="0"/>
              <a:t>28.04.2023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37888-2774-48C6-A0FE-3771F8D1C7F9}" type="slidenum">
              <a:rPr lang="de-DE" smtClean="0"/>
              <a:t>‹Nr.›</a:t>
            </a:fld>
            <a:endParaRPr lang="de-DE"/>
          </a:p>
        </p:txBody>
      </p:sp>
    </p:spTree>
    <p:extLst>
      <p:ext uri="{BB962C8B-B14F-4D97-AF65-F5344CB8AC3E}">
        <p14:creationId xmlns:p14="http://schemas.microsoft.com/office/powerpoint/2010/main" val="115127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897453" y="4796161"/>
            <a:ext cx="6420182" cy="1750622"/>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2897453" y="5002520"/>
            <a:ext cx="6420182" cy="923330"/>
          </a:xfrm>
          <a:prstGeom prst="rect">
            <a:avLst/>
          </a:prstGeom>
          <a:noFill/>
        </p:spPr>
        <p:txBody>
          <a:bodyPr wrap="square" rtlCol="0">
            <a:spAutoFit/>
          </a:bodyPr>
          <a:lstStyle/>
          <a:p>
            <a:pPr algn="ctr"/>
            <a:r>
              <a:rPr lang="en-US" sz="5400" b="1" dirty="0">
                <a:solidFill>
                  <a:srgbClr val="413A7D"/>
                </a:solidFill>
              </a:rPr>
              <a:t>Realize</a:t>
            </a:r>
          </a:p>
        </p:txBody>
      </p:sp>
      <p:sp>
        <p:nvSpPr>
          <p:cNvPr id="10" name="Textfeld 9"/>
          <p:cNvSpPr txBox="1"/>
          <p:nvPr/>
        </p:nvSpPr>
        <p:spPr>
          <a:xfrm>
            <a:off x="2881055" y="4837990"/>
            <a:ext cx="6420182" cy="400110"/>
          </a:xfrm>
          <a:prstGeom prst="rect">
            <a:avLst/>
          </a:prstGeom>
          <a:noFill/>
        </p:spPr>
        <p:txBody>
          <a:bodyPr wrap="square" rtlCol="0">
            <a:spAutoFit/>
          </a:bodyPr>
          <a:lstStyle/>
          <a:p>
            <a:pPr algn="ctr"/>
            <a:r>
              <a:rPr lang="en-US" sz="2000" dirty="0">
                <a:latin typeface="+mj-lt"/>
              </a:rPr>
              <a:t>Cultural Sensitivity Training</a:t>
            </a:r>
          </a:p>
        </p:txBody>
      </p:sp>
      <p:sp>
        <p:nvSpPr>
          <p:cNvPr id="11" name="Textfeld 10"/>
          <p:cNvSpPr txBox="1"/>
          <p:nvPr/>
        </p:nvSpPr>
        <p:spPr>
          <a:xfrm>
            <a:off x="375920" y="6634480"/>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13" name="Rechteck 12"/>
          <p:cNvSpPr/>
          <p:nvPr/>
        </p:nvSpPr>
        <p:spPr>
          <a:xfrm>
            <a:off x="2897453" y="5715727"/>
            <a:ext cx="6420182" cy="830997"/>
          </a:xfrm>
          <a:prstGeom prst="rect">
            <a:avLst/>
          </a:prstGeom>
        </p:spPr>
        <p:txBody>
          <a:bodyPr wrap="square">
            <a:spAutoFit/>
          </a:bodyPr>
          <a:lstStyle/>
          <a:p>
            <a:pPr algn="ctr"/>
            <a:r>
              <a:rPr lang="en-US" sz="2400" b="1" dirty="0">
                <a:solidFill>
                  <a:srgbClr val="413A7D"/>
                </a:solidFill>
              </a:rPr>
              <a:t>Motivation, personal traits, comparison with others, and the inner team</a:t>
            </a:r>
          </a:p>
        </p:txBody>
      </p:sp>
      <p:pic>
        <p:nvPicPr>
          <p:cNvPr id="5" name="Grafik 4">
            <a:extLst>
              <a:ext uri="{FF2B5EF4-FFF2-40B4-BE49-F238E27FC236}">
                <a16:creationId xmlns:a16="http://schemas.microsoft.com/office/drawing/2014/main" id="{6A3B9F7C-27E5-47FC-CBE3-5B615F797B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2903009" y="465221"/>
            <a:ext cx="6420182" cy="4362794"/>
          </a:xfrm>
          <a:prstGeom prst="rect">
            <a:avLst/>
          </a:prstGeom>
        </p:spPr>
      </p:pic>
    </p:spTree>
    <p:extLst>
      <p:ext uri="{BB962C8B-B14F-4D97-AF65-F5344CB8AC3E}">
        <p14:creationId xmlns:p14="http://schemas.microsoft.com/office/powerpoint/2010/main" val="120472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10</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10597773" cy="646331"/>
          </a:xfrm>
          <a:prstGeom prst="rect">
            <a:avLst/>
          </a:prstGeom>
        </p:spPr>
        <p:txBody>
          <a:bodyPr wrap="none">
            <a:spAutoFit/>
          </a:bodyPr>
          <a:lstStyle/>
          <a:p>
            <a:r>
              <a:rPr lang="en-US" sz="3600" dirty="0">
                <a:solidFill>
                  <a:schemeClr val="bg1"/>
                </a:solidFill>
              </a:rPr>
              <a:t>Basic orientations according to Riemann and Thomann </a:t>
            </a:r>
            <a:endParaRPr lang="de-DE" sz="3600" dirty="0">
              <a:solidFill>
                <a:schemeClr val="bg1"/>
              </a:solidFill>
            </a:endParaRPr>
          </a:p>
        </p:txBody>
      </p:sp>
      <p:grpSp>
        <p:nvGrpSpPr>
          <p:cNvPr id="2" name="Gruppieren 1">
            <a:extLst>
              <a:ext uri="{FF2B5EF4-FFF2-40B4-BE49-F238E27FC236}">
                <a16:creationId xmlns:a16="http://schemas.microsoft.com/office/drawing/2014/main" id="{CEA0DDCC-93DE-4D73-BAF0-E2DA685FEA3B}"/>
              </a:ext>
            </a:extLst>
          </p:cNvPr>
          <p:cNvGrpSpPr/>
          <p:nvPr/>
        </p:nvGrpSpPr>
        <p:grpSpPr>
          <a:xfrm>
            <a:off x="3462245" y="2330902"/>
            <a:ext cx="5261332" cy="2770143"/>
            <a:chOff x="4648762" y="2193742"/>
            <a:chExt cx="5261332" cy="2770143"/>
          </a:xfrm>
        </p:grpSpPr>
        <p:sp>
          <p:nvSpPr>
            <p:cNvPr id="11" name="Rechteck 10">
              <a:extLst>
                <a:ext uri="{FF2B5EF4-FFF2-40B4-BE49-F238E27FC236}">
                  <a16:creationId xmlns:a16="http://schemas.microsoft.com/office/drawing/2014/main" id="{2001CD68-EEC0-45BE-BAD3-1FE23C3E1F5F}"/>
                </a:ext>
              </a:extLst>
            </p:cNvPr>
            <p:cNvSpPr/>
            <p:nvPr/>
          </p:nvSpPr>
          <p:spPr>
            <a:xfrm>
              <a:off x="4648763" y="2200060"/>
              <a:ext cx="5261331" cy="2763825"/>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21CE9500-369C-49EC-83E7-EF9CA7ACB59B}"/>
                </a:ext>
              </a:extLst>
            </p:cNvPr>
            <p:cNvSpPr/>
            <p:nvPr/>
          </p:nvSpPr>
          <p:spPr>
            <a:xfrm>
              <a:off x="4648762" y="2193742"/>
              <a:ext cx="5261332"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7440BB65-1B5C-4DD3-B43A-6DCD1BF0D14A}"/>
                </a:ext>
              </a:extLst>
            </p:cNvPr>
            <p:cNvSpPr txBox="1"/>
            <p:nvPr/>
          </p:nvSpPr>
          <p:spPr>
            <a:xfrm>
              <a:off x="4726111" y="2226644"/>
              <a:ext cx="5183983" cy="369332"/>
            </a:xfrm>
            <a:prstGeom prst="rect">
              <a:avLst/>
            </a:prstGeom>
            <a:noFill/>
          </p:spPr>
          <p:txBody>
            <a:bodyPr wrap="none" rtlCol="0">
              <a:spAutoFit/>
            </a:bodyPr>
            <a:lstStyle/>
            <a:p>
              <a:r>
                <a:rPr lang="en-US" b="1" dirty="0">
                  <a:solidFill>
                    <a:schemeClr val="bg1"/>
                  </a:solidFill>
                </a:rPr>
                <a:t>Two basic dimensions of a person’s basic orientation</a:t>
              </a:r>
            </a:p>
          </p:txBody>
        </p:sp>
        <p:sp>
          <p:nvSpPr>
            <p:cNvPr id="14" name="Rechteck 13">
              <a:extLst>
                <a:ext uri="{FF2B5EF4-FFF2-40B4-BE49-F238E27FC236}">
                  <a16:creationId xmlns:a16="http://schemas.microsoft.com/office/drawing/2014/main" id="{FE1E15D5-BBA2-49D4-BE0C-3652461607BE}"/>
                </a:ext>
              </a:extLst>
            </p:cNvPr>
            <p:cNvSpPr/>
            <p:nvPr/>
          </p:nvSpPr>
          <p:spPr>
            <a:xfrm>
              <a:off x="5414229" y="3432095"/>
              <a:ext cx="859210" cy="369332"/>
            </a:xfrm>
            <a:prstGeom prst="rect">
              <a:avLst/>
            </a:prstGeom>
          </p:spPr>
          <p:txBody>
            <a:bodyPr wrap="none">
              <a:spAutoFit/>
            </a:bodyPr>
            <a:lstStyle/>
            <a:p>
              <a:r>
                <a:rPr lang="en-US" dirty="0"/>
                <a:t>change</a:t>
              </a:r>
            </a:p>
          </p:txBody>
        </p:sp>
        <p:sp>
          <p:nvSpPr>
            <p:cNvPr id="15" name="Ellipse 14">
              <a:extLst>
                <a:ext uri="{FF2B5EF4-FFF2-40B4-BE49-F238E27FC236}">
                  <a16:creationId xmlns:a16="http://schemas.microsoft.com/office/drawing/2014/main" id="{23A7671E-FD15-4AA7-B30C-E91F638E2E07}"/>
                </a:ext>
              </a:extLst>
            </p:cNvPr>
            <p:cNvSpPr/>
            <p:nvPr/>
          </p:nvSpPr>
          <p:spPr>
            <a:xfrm>
              <a:off x="5270895" y="3575451"/>
              <a:ext cx="108682" cy="11153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6" name="Rechteck 15">
              <a:extLst>
                <a:ext uri="{FF2B5EF4-FFF2-40B4-BE49-F238E27FC236}">
                  <a16:creationId xmlns:a16="http://schemas.microsoft.com/office/drawing/2014/main" id="{7EA9AA9E-3664-48FB-B711-018AFD69051B}"/>
                </a:ext>
              </a:extLst>
            </p:cNvPr>
            <p:cNvSpPr/>
            <p:nvPr/>
          </p:nvSpPr>
          <p:spPr>
            <a:xfrm>
              <a:off x="7799816" y="3795368"/>
              <a:ext cx="1849674" cy="369332"/>
            </a:xfrm>
            <a:prstGeom prst="rect">
              <a:avLst/>
            </a:prstGeom>
          </p:spPr>
          <p:txBody>
            <a:bodyPr wrap="none">
              <a:spAutoFit/>
            </a:bodyPr>
            <a:lstStyle/>
            <a:p>
              <a:r>
                <a:rPr lang="en-US" dirty="0"/>
                <a:t>Spatial dimension</a:t>
              </a:r>
            </a:p>
          </p:txBody>
        </p:sp>
        <p:sp>
          <p:nvSpPr>
            <p:cNvPr id="17" name="Ellipse 16">
              <a:extLst>
                <a:ext uri="{FF2B5EF4-FFF2-40B4-BE49-F238E27FC236}">
                  <a16:creationId xmlns:a16="http://schemas.microsoft.com/office/drawing/2014/main" id="{D410CED7-4F3C-41EC-8082-38E27FC979C7}"/>
                </a:ext>
              </a:extLst>
            </p:cNvPr>
            <p:cNvSpPr/>
            <p:nvPr/>
          </p:nvSpPr>
          <p:spPr>
            <a:xfrm>
              <a:off x="7638496" y="391112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8" name="Rechteck 17">
              <a:extLst>
                <a:ext uri="{FF2B5EF4-FFF2-40B4-BE49-F238E27FC236}">
                  <a16:creationId xmlns:a16="http://schemas.microsoft.com/office/drawing/2014/main" id="{04E09A2D-DF37-4BE6-8209-C2AAB14AB664}"/>
                </a:ext>
              </a:extLst>
            </p:cNvPr>
            <p:cNvSpPr/>
            <p:nvPr/>
          </p:nvSpPr>
          <p:spPr>
            <a:xfrm>
              <a:off x="8076503" y="4121691"/>
              <a:ext cx="1070934" cy="369332"/>
            </a:xfrm>
            <a:prstGeom prst="rect">
              <a:avLst/>
            </a:prstGeom>
          </p:spPr>
          <p:txBody>
            <a:bodyPr wrap="none">
              <a:spAutoFit/>
            </a:bodyPr>
            <a:lstStyle/>
            <a:p>
              <a:r>
                <a:rPr lang="en-US" dirty="0"/>
                <a:t>proximity</a:t>
              </a:r>
            </a:p>
          </p:txBody>
        </p:sp>
        <p:sp>
          <p:nvSpPr>
            <p:cNvPr id="19" name="Ellipse 18">
              <a:extLst>
                <a:ext uri="{FF2B5EF4-FFF2-40B4-BE49-F238E27FC236}">
                  <a16:creationId xmlns:a16="http://schemas.microsoft.com/office/drawing/2014/main" id="{6464CF17-A5C9-42BD-9985-3A751C797CB6}"/>
                </a:ext>
              </a:extLst>
            </p:cNvPr>
            <p:cNvSpPr/>
            <p:nvPr/>
          </p:nvSpPr>
          <p:spPr>
            <a:xfrm>
              <a:off x="7933169" y="4283709"/>
              <a:ext cx="108682" cy="11153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7" name="Rechteck 6">
              <a:extLst>
                <a:ext uri="{FF2B5EF4-FFF2-40B4-BE49-F238E27FC236}">
                  <a16:creationId xmlns:a16="http://schemas.microsoft.com/office/drawing/2014/main" id="{3C1C3E91-8D6F-47C1-B39D-DC035C8512D9}"/>
                </a:ext>
              </a:extLst>
            </p:cNvPr>
            <p:cNvSpPr/>
            <p:nvPr/>
          </p:nvSpPr>
          <p:spPr>
            <a:xfrm>
              <a:off x="5411181" y="3089387"/>
              <a:ext cx="985719" cy="369332"/>
            </a:xfrm>
            <a:prstGeom prst="rect">
              <a:avLst/>
            </a:prstGeom>
          </p:spPr>
          <p:txBody>
            <a:bodyPr wrap="none">
              <a:spAutoFit/>
            </a:bodyPr>
            <a:lstStyle/>
            <a:p>
              <a:r>
                <a:rPr lang="en-US" dirty="0"/>
                <a:t>duration</a:t>
              </a:r>
            </a:p>
          </p:txBody>
        </p:sp>
        <p:sp>
          <p:nvSpPr>
            <p:cNvPr id="8" name="Ellipse 7">
              <a:extLst>
                <a:ext uri="{FF2B5EF4-FFF2-40B4-BE49-F238E27FC236}">
                  <a16:creationId xmlns:a16="http://schemas.microsoft.com/office/drawing/2014/main" id="{82BFA449-2330-4470-80AF-DC92C576D7BC}"/>
                </a:ext>
              </a:extLst>
            </p:cNvPr>
            <p:cNvSpPr/>
            <p:nvPr/>
          </p:nvSpPr>
          <p:spPr>
            <a:xfrm>
              <a:off x="5267847" y="3232743"/>
              <a:ext cx="108682" cy="11153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 name="Rechteck 8">
              <a:extLst>
                <a:ext uri="{FF2B5EF4-FFF2-40B4-BE49-F238E27FC236}">
                  <a16:creationId xmlns:a16="http://schemas.microsoft.com/office/drawing/2014/main" id="{AEFA5842-47CB-49F2-8FD6-92D8CE710DC4}"/>
                </a:ext>
              </a:extLst>
            </p:cNvPr>
            <p:cNvSpPr/>
            <p:nvPr/>
          </p:nvSpPr>
          <p:spPr>
            <a:xfrm>
              <a:off x="5131265" y="2757539"/>
              <a:ext cx="2094228" cy="369332"/>
            </a:xfrm>
            <a:prstGeom prst="rect">
              <a:avLst/>
            </a:prstGeom>
          </p:spPr>
          <p:txBody>
            <a:bodyPr wrap="none">
              <a:spAutoFit/>
            </a:bodyPr>
            <a:lstStyle/>
            <a:p>
              <a:r>
                <a:rPr lang="en-US" dirty="0"/>
                <a:t>Temporal dimension</a:t>
              </a:r>
              <a:endParaRPr lang="en-US" sz="1600" dirty="0"/>
            </a:p>
          </p:txBody>
        </p:sp>
        <p:sp>
          <p:nvSpPr>
            <p:cNvPr id="10" name="Ellipse 9">
              <a:extLst>
                <a:ext uri="{FF2B5EF4-FFF2-40B4-BE49-F238E27FC236}">
                  <a16:creationId xmlns:a16="http://schemas.microsoft.com/office/drawing/2014/main" id="{29626721-C349-451D-B604-A63DB6D81444}"/>
                </a:ext>
              </a:extLst>
            </p:cNvPr>
            <p:cNvSpPr/>
            <p:nvPr/>
          </p:nvSpPr>
          <p:spPr>
            <a:xfrm>
              <a:off x="4969945" y="288243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20" name="Rechteck 19">
              <a:extLst>
                <a:ext uri="{FF2B5EF4-FFF2-40B4-BE49-F238E27FC236}">
                  <a16:creationId xmlns:a16="http://schemas.microsoft.com/office/drawing/2014/main" id="{ECAC87D7-55C3-4AB8-A6F6-FE382F7DA3D1}"/>
                </a:ext>
              </a:extLst>
            </p:cNvPr>
            <p:cNvSpPr/>
            <p:nvPr/>
          </p:nvSpPr>
          <p:spPr>
            <a:xfrm>
              <a:off x="8079608" y="4479373"/>
              <a:ext cx="966355" cy="369332"/>
            </a:xfrm>
            <a:prstGeom prst="rect">
              <a:avLst/>
            </a:prstGeom>
          </p:spPr>
          <p:txBody>
            <a:bodyPr wrap="none">
              <a:spAutoFit/>
            </a:bodyPr>
            <a:lstStyle/>
            <a:p>
              <a:r>
                <a:rPr lang="en-US" dirty="0"/>
                <a:t>distance</a:t>
              </a:r>
            </a:p>
          </p:txBody>
        </p:sp>
        <p:sp>
          <p:nvSpPr>
            <p:cNvPr id="21" name="Ellipse 20">
              <a:extLst>
                <a:ext uri="{FF2B5EF4-FFF2-40B4-BE49-F238E27FC236}">
                  <a16:creationId xmlns:a16="http://schemas.microsoft.com/office/drawing/2014/main" id="{39EA98E8-ADB4-4C1E-9AE6-FB76676C9D97}"/>
                </a:ext>
              </a:extLst>
            </p:cNvPr>
            <p:cNvSpPr/>
            <p:nvPr/>
          </p:nvSpPr>
          <p:spPr>
            <a:xfrm>
              <a:off x="7936274" y="4622729"/>
              <a:ext cx="108682" cy="11153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sp>
        <p:nvSpPr>
          <p:cNvPr id="23" name="Textfeld 22">
            <a:extLst>
              <a:ext uri="{FF2B5EF4-FFF2-40B4-BE49-F238E27FC236}">
                <a16:creationId xmlns:a16="http://schemas.microsoft.com/office/drawing/2014/main" id="{B0EB9175-68FC-47B2-951B-C36A8B74F402}"/>
              </a:ext>
            </a:extLst>
          </p:cNvPr>
          <p:cNvSpPr txBox="1"/>
          <p:nvPr/>
        </p:nvSpPr>
        <p:spPr>
          <a:xfrm>
            <a:off x="375920" y="6634480"/>
            <a:ext cx="2488182" cy="215444"/>
          </a:xfrm>
          <a:prstGeom prst="rect">
            <a:avLst/>
          </a:prstGeom>
          <a:noFill/>
        </p:spPr>
        <p:txBody>
          <a:bodyPr wrap="none" rtlCol="0">
            <a:spAutoFit/>
          </a:bodyPr>
          <a:lstStyle/>
          <a:p>
            <a:r>
              <a:rPr lang="de-DE" sz="800" dirty="0"/>
              <a:t>Riemann (2013); Thomann and Schulz von Thun (2003)</a:t>
            </a:r>
          </a:p>
        </p:txBody>
      </p:sp>
    </p:spTree>
    <p:extLst>
      <p:ext uri="{BB962C8B-B14F-4D97-AF65-F5344CB8AC3E}">
        <p14:creationId xmlns:p14="http://schemas.microsoft.com/office/powerpoint/2010/main" val="314230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11</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9071329" cy="646331"/>
          </a:xfrm>
          <a:prstGeom prst="rect">
            <a:avLst/>
          </a:prstGeom>
        </p:spPr>
        <p:txBody>
          <a:bodyPr wrap="none">
            <a:spAutoFit/>
          </a:bodyPr>
          <a:lstStyle/>
          <a:p>
            <a:r>
              <a:rPr lang="en-US" sz="3600" dirty="0">
                <a:solidFill>
                  <a:schemeClr val="bg1"/>
                </a:solidFill>
              </a:rPr>
              <a:t>Thinking and discussion styles [de Bono (1992)]</a:t>
            </a:r>
            <a:endParaRPr lang="de-DE" sz="3600" dirty="0">
              <a:solidFill>
                <a:schemeClr val="bg1"/>
              </a:solidFill>
            </a:endParaRPr>
          </a:p>
        </p:txBody>
      </p:sp>
      <p:sp>
        <p:nvSpPr>
          <p:cNvPr id="6" name="Textfeld 5">
            <a:extLst>
              <a:ext uri="{FF2B5EF4-FFF2-40B4-BE49-F238E27FC236}">
                <a16:creationId xmlns:a16="http://schemas.microsoft.com/office/drawing/2014/main" id="{C09F8A11-914D-4B2A-9A98-67E5FDA40884}"/>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grpSp>
        <p:nvGrpSpPr>
          <p:cNvPr id="9" name="Gruppieren 8">
            <a:extLst>
              <a:ext uri="{FF2B5EF4-FFF2-40B4-BE49-F238E27FC236}">
                <a16:creationId xmlns:a16="http://schemas.microsoft.com/office/drawing/2014/main" id="{4261D8A5-9F0C-45B2-A93B-8B55B92F7B22}"/>
              </a:ext>
            </a:extLst>
          </p:cNvPr>
          <p:cNvGrpSpPr/>
          <p:nvPr/>
        </p:nvGrpSpPr>
        <p:grpSpPr>
          <a:xfrm>
            <a:off x="3277021" y="2596180"/>
            <a:ext cx="5637958" cy="2664088"/>
            <a:chOff x="3360878" y="2102404"/>
            <a:chExt cx="5637958" cy="2664088"/>
          </a:xfrm>
        </p:grpSpPr>
        <p:pic>
          <p:nvPicPr>
            <p:cNvPr id="2050" name="Picture 2" descr="Hat, Men, Fashion, Head, Wear, Fedora">
              <a:extLst>
                <a:ext uri="{FF2B5EF4-FFF2-40B4-BE49-F238E27FC236}">
                  <a16:creationId xmlns:a16="http://schemas.microsoft.com/office/drawing/2014/main" id="{1485C760-CDB1-49C7-8413-C04CDD271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922" y="2102404"/>
              <a:ext cx="2859977" cy="2664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012750D7-0787-4A59-8776-DC0B69CD6BE0}"/>
                </a:ext>
              </a:extLst>
            </p:cNvPr>
            <p:cNvSpPr txBox="1"/>
            <p:nvPr/>
          </p:nvSpPr>
          <p:spPr>
            <a:xfrm>
              <a:off x="7840314" y="3249949"/>
              <a:ext cx="1075166" cy="369332"/>
            </a:xfrm>
            <a:prstGeom prst="rect">
              <a:avLst/>
            </a:prstGeom>
            <a:noFill/>
          </p:spPr>
          <p:txBody>
            <a:bodyPr wrap="none" rtlCol="0">
              <a:spAutoFit/>
            </a:bodyPr>
            <a:lstStyle/>
            <a:p>
              <a:r>
                <a:rPr lang="en-US" dirty="0"/>
                <a:t>analytical</a:t>
              </a:r>
            </a:p>
          </p:txBody>
        </p:sp>
        <p:sp>
          <p:nvSpPr>
            <p:cNvPr id="3" name="Textfeld 2">
              <a:extLst>
                <a:ext uri="{FF2B5EF4-FFF2-40B4-BE49-F238E27FC236}">
                  <a16:creationId xmlns:a16="http://schemas.microsoft.com/office/drawing/2014/main" id="{F1DA2401-B77B-4B4A-B428-BBC3EA792DB1}"/>
                </a:ext>
              </a:extLst>
            </p:cNvPr>
            <p:cNvSpPr txBox="1"/>
            <p:nvPr/>
          </p:nvSpPr>
          <p:spPr>
            <a:xfrm>
              <a:off x="7840314" y="4276355"/>
              <a:ext cx="1143262" cy="369332"/>
            </a:xfrm>
            <a:prstGeom prst="rect">
              <a:avLst/>
            </a:prstGeom>
            <a:noFill/>
          </p:spPr>
          <p:txBody>
            <a:bodyPr wrap="none" rtlCol="0">
              <a:spAutoFit/>
            </a:bodyPr>
            <a:lstStyle/>
            <a:p>
              <a:r>
                <a:rPr lang="en-US" dirty="0"/>
                <a:t>emotional</a:t>
              </a:r>
            </a:p>
          </p:txBody>
        </p:sp>
        <p:sp>
          <p:nvSpPr>
            <p:cNvPr id="4" name="Textfeld 3">
              <a:extLst>
                <a:ext uri="{FF2B5EF4-FFF2-40B4-BE49-F238E27FC236}">
                  <a16:creationId xmlns:a16="http://schemas.microsoft.com/office/drawing/2014/main" id="{D5BF784D-6B15-4FB8-ABE9-D5E453549530}"/>
                </a:ext>
              </a:extLst>
            </p:cNvPr>
            <p:cNvSpPr txBox="1"/>
            <p:nvPr/>
          </p:nvSpPr>
          <p:spPr>
            <a:xfrm>
              <a:off x="3383705" y="4276355"/>
              <a:ext cx="961802" cy="369332"/>
            </a:xfrm>
            <a:prstGeom prst="rect">
              <a:avLst/>
            </a:prstGeom>
            <a:noFill/>
          </p:spPr>
          <p:txBody>
            <a:bodyPr wrap="none" rtlCol="0">
              <a:spAutoFit/>
            </a:bodyPr>
            <a:lstStyle/>
            <a:p>
              <a:r>
                <a:rPr lang="en-US" dirty="0"/>
                <a:t>critically</a:t>
              </a:r>
            </a:p>
          </p:txBody>
        </p:sp>
        <p:sp>
          <p:nvSpPr>
            <p:cNvPr id="5" name="Textfeld 4">
              <a:extLst>
                <a:ext uri="{FF2B5EF4-FFF2-40B4-BE49-F238E27FC236}">
                  <a16:creationId xmlns:a16="http://schemas.microsoft.com/office/drawing/2014/main" id="{BCACFC67-C923-42BC-9E63-A344630D7621}"/>
                </a:ext>
              </a:extLst>
            </p:cNvPr>
            <p:cNvSpPr txBox="1"/>
            <p:nvPr/>
          </p:nvSpPr>
          <p:spPr>
            <a:xfrm>
              <a:off x="3437053" y="2244197"/>
              <a:ext cx="908454" cy="369332"/>
            </a:xfrm>
            <a:prstGeom prst="rect">
              <a:avLst/>
            </a:prstGeom>
            <a:noFill/>
          </p:spPr>
          <p:txBody>
            <a:bodyPr wrap="none" rtlCol="0">
              <a:spAutoFit/>
            </a:bodyPr>
            <a:lstStyle/>
            <a:p>
              <a:r>
                <a:rPr lang="en-US" dirty="0"/>
                <a:t>realistic</a:t>
              </a:r>
            </a:p>
          </p:txBody>
        </p:sp>
        <p:sp>
          <p:nvSpPr>
            <p:cNvPr id="7" name="Textfeld 6">
              <a:extLst>
                <a:ext uri="{FF2B5EF4-FFF2-40B4-BE49-F238E27FC236}">
                  <a16:creationId xmlns:a16="http://schemas.microsoft.com/office/drawing/2014/main" id="{213A96BE-E265-4C83-88BD-0954C617BF01}"/>
                </a:ext>
              </a:extLst>
            </p:cNvPr>
            <p:cNvSpPr txBox="1"/>
            <p:nvPr/>
          </p:nvSpPr>
          <p:spPr>
            <a:xfrm>
              <a:off x="7840314" y="2212313"/>
              <a:ext cx="1158522" cy="369332"/>
            </a:xfrm>
            <a:prstGeom prst="rect">
              <a:avLst/>
            </a:prstGeom>
            <a:noFill/>
          </p:spPr>
          <p:txBody>
            <a:bodyPr wrap="none" rtlCol="0">
              <a:spAutoFit/>
            </a:bodyPr>
            <a:lstStyle/>
            <a:p>
              <a:r>
                <a:rPr lang="en-US" dirty="0"/>
                <a:t>innovative</a:t>
              </a:r>
            </a:p>
          </p:txBody>
        </p:sp>
        <p:sp>
          <p:nvSpPr>
            <p:cNvPr id="8" name="Textfeld 7">
              <a:extLst>
                <a:ext uri="{FF2B5EF4-FFF2-40B4-BE49-F238E27FC236}">
                  <a16:creationId xmlns:a16="http://schemas.microsoft.com/office/drawing/2014/main" id="{BE46FBDE-AB5D-40D9-B36C-23C590B2EC76}"/>
                </a:ext>
              </a:extLst>
            </p:cNvPr>
            <p:cNvSpPr txBox="1"/>
            <p:nvPr/>
          </p:nvSpPr>
          <p:spPr>
            <a:xfrm>
              <a:off x="3360878" y="3249949"/>
              <a:ext cx="984629" cy="369332"/>
            </a:xfrm>
            <a:prstGeom prst="rect">
              <a:avLst/>
            </a:prstGeom>
            <a:noFill/>
          </p:spPr>
          <p:txBody>
            <a:bodyPr wrap="none" rtlCol="0">
              <a:spAutoFit/>
            </a:bodyPr>
            <a:lstStyle/>
            <a:p>
              <a:r>
                <a:rPr lang="en-US" dirty="0"/>
                <a:t>ordering</a:t>
              </a:r>
            </a:p>
          </p:txBody>
        </p:sp>
      </p:grpSp>
    </p:spTree>
    <p:extLst>
      <p:ext uri="{BB962C8B-B14F-4D97-AF65-F5344CB8AC3E}">
        <p14:creationId xmlns:p14="http://schemas.microsoft.com/office/powerpoint/2010/main" val="166361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12</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525872" cy="646331"/>
          </a:xfrm>
          <a:prstGeom prst="rect">
            <a:avLst/>
          </a:prstGeom>
        </p:spPr>
        <p:txBody>
          <a:bodyPr wrap="none">
            <a:spAutoFit/>
          </a:bodyPr>
          <a:lstStyle/>
          <a:p>
            <a:r>
              <a:rPr lang="en-US" sz="3600" dirty="0">
                <a:solidFill>
                  <a:schemeClr val="bg1"/>
                </a:solidFill>
              </a:rPr>
              <a:t>The ‘inner team’ in practice </a:t>
            </a:r>
            <a:endParaRPr lang="de-DE" sz="3600" dirty="0">
              <a:solidFill>
                <a:schemeClr val="bg1"/>
              </a:solidFill>
            </a:endParaRPr>
          </a:p>
        </p:txBody>
      </p:sp>
      <p:pic>
        <p:nvPicPr>
          <p:cNvPr id="3" name="Grafik 2">
            <a:extLst>
              <a:ext uri="{FF2B5EF4-FFF2-40B4-BE49-F238E27FC236}">
                <a16:creationId xmlns:a16="http://schemas.microsoft.com/office/drawing/2014/main" id="{4749190C-017C-4F53-B0E7-C0743587A219}"/>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04229" y="944383"/>
            <a:ext cx="7207077" cy="5760720"/>
          </a:xfrm>
          <a:prstGeom prst="rect">
            <a:avLst/>
          </a:prstGeom>
        </p:spPr>
      </p:pic>
    </p:spTree>
    <p:extLst>
      <p:ext uri="{BB962C8B-B14F-4D97-AF65-F5344CB8AC3E}">
        <p14:creationId xmlns:p14="http://schemas.microsoft.com/office/powerpoint/2010/main" val="10260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13</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9116085" cy="646331"/>
          </a:xfrm>
          <a:prstGeom prst="rect">
            <a:avLst/>
          </a:prstGeom>
        </p:spPr>
        <p:txBody>
          <a:bodyPr wrap="none">
            <a:spAutoFit/>
          </a:bodyPr>
          <a:lstStyle/>
          <a:p>
            <a:r>
              <a:rPr lang="en-US" sz="3600" dirty="0">
                <a:solidFill>
                  <a:schemeClr val="bg1"/>
                </a:solidFill>
              </a:rPr>
              <a:t>Using the inner team in a cross-cultural context </a:t>
            </a:r>
            <a:endParaRPr lang="de-DE" sz="3600" dirty="0">
              <a:solidFill>
                <a:schemeClr val="bg1"/>
              </a:solidFill>
            </a:endParaRPr>
          </a:p>
        </p:txBody>
      </p:sp>
      <p:grpSp>
        <p:nvGrpSpPr>
          <p:cNvPr id="2" name="Gruppieren 1">
            <a:extLst>
              <a:ext uri="{FF2B5EF4-FFF2-40B4-BE49-F238E27FC236}">
                <a16:creationId xmlns:a16="http://schemas.microsoft.com/office/drawing/2014/main" id="{56449EA1-2245-4AD7-A1BD-895F18C0FC09}"/>
              </a:ext>
            </a:extLst>
          </p:cNvPr>
          <p:cNvGrpSpPr/>
          <p:nvPr/>
        </p:nvGrpSpPr>
        <p:grpSpPr>
          <a:xfrm>
            <a:off x="4095269" y="2612769"/>
            <a:ext cx="4001461" cy="2341682"/>
            <a:chOff x="4648763" y="2193742"/>
            <a:chExt cx="4001461" cy="2341682"/>
          </a:xfrm>
        </p:grpSpPr>
        <p:sp>
          <p:nvSpPr>
            <p:cNvPr id="11" name="Rechteck 10">
              <a:extLst>
                <a:ext uri="{FF2B5EF4-FFF2-40B4-BE49-F238E27FC236}">
                  <a16:creationId xmlns:a16="http://schemas.microsoft.com/office/drawing/2014/main" id="{2B0522A1-78DF-4A10-B3D0-452A39AE7C0C}"/>
                </a:ext>
              </a:extLst>
            </p:cNvPr>
            <p:cNvSpPr/>
            <p:nvPr/>
          </p:nvSpPr>
          <p:spPr>
            <a:xfrm>
              <a:off x="4648763" y="2200062"/>
              <a:ext cx="4001461" cy="2335362"/>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3905FA51-287F-4B42-9C11-7143D3AC56D5}"/>
                </a:ext>
              </a:extLst>
            </p:cNvPr>
            <p:cNvSpPr/>
            <p:nvPr/>
          </p:nvSpPr>
          <p:spPr>
            <a:xfrm>
              <a:off x="4648763" y="2193742"/>
              <a:ext cx="4001461"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3C0F91C1-7919-4A91-B536-713BF4B228FA}"/>
                </a:ext>
              </a:extLst>
            </p:cNvPr>
            <p:cNvSpPr txBox="1"/>
            <p:nvPr/>
          </p:nvSpPr>
          <p:spPr>
            <a:xfrm>
              <a:off x="4726111" y="2226644"/>
              <a:ext cx="2609625" cy="369332"/>
            </a:xfrm>
            <a:prstGeom prst="rect">
              <a:avLst/>
            </a:prstGeom>
            <a:noFill/>
          </p:spPr>
          <p:txBody>
            <a:bodyPr wrap="none" rtlCol="0">
              <a:spAutoFit/>
            </a:bodyPr>
            <a:lstStyle/>
            <a:p>
              <a:r>
                <a:rPr lang="en-US" b="1" dirty="0">
                  <a:solidFill>
                    <a:schemeClr val="bg1"/>
                  </a:solidFill>
                </a:rPr>
                <a:t>Four additional voices for</a:t>
              </a:r>
            </a:p>
          </p:txBody>
        </p:sp>
        <p:sp>
          <p:nvSpPr>
            <p:cNvPr id="14" name="Rechteck 13">
              <a:extLst>
                <a:ext uri="{FF2B5EF4-FFF2-40B4-BE49-F238E27FC236}">
                  <a16:creationId xmlns:a16="http://schemas.microsoft.com/office/drawing/2014/main" id="{7C009D35-5FB2-4F89-A384-F4123882684E}"/>
                </a:ext>
              </a:extLst>
            </p:cNvPr>
            <p:cNvSpPr/>
            <p:nvPr/>
          </p:nvSpPr>
          <p:spPr>
            <a:xfrm>
              <a:off x="5236954" y="3570003"/>
              <a:ext cx="2540439" cy="369332"/>
            </a:xfrm>
            <a:prstGeom prst="rect">
              <a:avLst/>
            </a:prstGeom>
          </p:spPr>
          <p:txBody>
            <a:bodyPr wrap="none">
              <a:spAutoFit/>
            </a:bodyPr>
            <a:lstStyle/>
            <a:p>
              <a:r>
                <a:rPr lang="en-US" dirty="0"/>
                <a:t>Stereotypical knowledge</a:t>
              </a:r>
            </a:p>
          </p:txBody>
        </p:sp>
        <p:sp>
          <p:nvSpPr>
            <p:cNvPr id="15" name="Ellipse 14">
              <a:extLst>
                <a:ext uri="{FF2B5EF4-FFF2-40B4-BE49-F238E27FC236}">
                  <a16:creationId xmlns:a16="http://schemas.microsoft.com/office/drawing/2014/main" id="{6598B46E-6353-44A3-A1AC-8124BA8FA9E1}"/>
                </a:ext>
              </a:extLst>
            </p:cNvPr>
            <p:cNvSpPr/>
            <p:nvPr/>
          </p:nvSpPr>
          <p:spPr>
            <a:xfrm>
              <a:off x="5075634" y="369490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6" name="Rechteck 15">
              <a:extLst>
                <a:ext uri="{FF2B5EF4-FFF2-40B4-BE49-F238E27FC236}">
                  <a16:creationId xmlns:a16="http://schemas.microsoft.com/office/drawing/2014/main" id="{4DAAECF3-9CF7-4B60-A926-BBA270FC7D65}"/>
                </a:ext>
              </a:extLst>
            </p:cNvPr>
            <p:cNvSpPr/>
            <p:nvPr/>
          </p:nvSpPr>
          <p:spPr>
            <a:xfrm>
              <a:off x="5233906" y="3932715"/>
              <a:ext cx="3204916" cy="369332"/>
            </a:xfrm>
            <a:prstGeom prst="rect">
              <a:avLst/>
            </a:prstGeom>
          </p:spPr>
          <p:txBody>
            <a:bodyPr wrap="none">
              <a:spAutoFit/>
            </a:bodyPr>
            <a:lstStyle/>
            <a:p>
              <a:r>
                <a:rPr lang="en-US" dirty="0"/>
                <a:t>The other culture within oneself</a:t>
              </a:r>
            </a:p>
          </p:txBody>
        </p:sp>
        <p:sp>
          <p:nvSpPr>
            <p:cNvPr id="17" name="Ellipse 16">
              <a:extLst>
                <a:ext uri="{FF2B5EF4-FFF2-40B4-BE49-F238E27FC236}">
                  <a16:creationId xmlns:a16="http://schemas.microsoft.com/office/drawing/2014/main" id="{6FC102BE-4A1B-410E-835F-DBC6E2533910}"/>
                </a:ext>
              </a:extLst>
            </p:cNvPr>
            <p:cNvSpPr/>
            <p:nvPr/>
          </p:nvSpPr>
          <p:spPr>
            <a:xfrm>
              <a:off x="5072586" y="404846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7" name="Rechteck 6">
              <a:extLst>
                <a:ext uri="{FF2B5EF4-FFF2-40B4-BE49-F238E27FC236}">
                  <a16:creationId xmlns:a16="http://schemas.microsoft.com/office/drawing/2014/main" id="{F8931A51-4A1D-4233-BD93-A91FB1F8EF87}"/>
                </a:ext>
              </a:extLst>
            </p:cNvPr>
            <p:cNvSpPr/>
            <p:nvPr/>
          </p:nvSpPr>
          <p:spPr>
            <a:xfrm>
              <a:off x="5233906" y="3199863"/>
              <a:ext cx="2511841" cy="369332"/>
            </a:xfrm>
            <a:prstGeom prst="rect">
              <a:avLst/>
            </a:prstGeom>
          </p:spPr>
          <p:txBody>
            <a:bodyPr wrap="none">
              <a:spAutoFit/>
            </a:bodyPr>
            <a:lstStyle/>
            <a:p>
              <a:r>
                <a:rPr lang="en-US" dirty="0"/>
                <a:t>Interest in other cultures</a:t>
              </a:r>
            </a:p>
          </p:txBody>
        </p:sp>
        <p:sp>
          <p:nvSpPr>
            <p:cNvPr id="8" name="Ellipse 7">
              <a:extLst>
                <a:ext uri="{FF2B5EF4-FFF2-40B4-BE49-F238E27FC236}">
                  <a16:creationId xmlns:a16="http://schemas.microsoft.com/office/drawing/2014/main" id="{68586E62-DE14-414D-82F3-B929D786EA34}"/>
                </a:ext>
              </a:extLst>
            </p:cNvPr>
            <p:cNvSpPr/>
            <p:nvPr/>
          </p:nvSpPr>
          <p:spPr>
            <a:xfrm>
              <a:off x="5072586" y="332476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 name="Rechteck 8">
              <a:extLst>
                <a:ext uri="{FF2B5EF4-FFF2-40B4-BE49-F238E27FC236}">
                  <a16:creationId xmlns:a16="http://schemas.microsoft.com/office/drawing/2014/main" id="{B3522DD4-18F8-4CEA-9F10-E23D3C479F40}"/>
                </a:ext>
              </a:extLst>
            </p:cNvPr>
            <p:cNvSpPr/>
            <p:nvPr/>
          </p:nvSpPr>
          <p:spPr>
            <a:xfrm>
              <a:off x="5233906" y="2840583"/>
              <a:ext cx="2547044" cy="369332"/>
            </a:xfrm>
            <a:prstGeom prst="rect">
              <a:avLst/>
            </a:prstGeom>
          </p:spPr>
          <p:txBody>
            <a:bodyPr wrap="none">
              <a:spAutoFit/>
            </a:bodyPr>
            <a:lstStyle/>
            <a:p>
              <a:r>
                <a:rPr lang="en-US" dirty="0"/>
                <a:t>Own cultural background</a:t>
              </a:r>
            </a:p>
          </p:txBody>
        </p:sp>
        <p:sp>
          <p:nvSpPr>
            <p:cNvPr id="10" name="Ellipse 9">
              <a:extLst>
                <a:ext uri="{FF2B5EF4-FFF2-40B4-BE49-F238E27FC236}">
                  <a16:creationId xmlns:a16="http://schemas.microsoft.com/office/drawing/2014/main" id="{395899A1-ABAF-4E75-9B69-7F6532E2B824}"/>
                </a:ext>
              </a:extLst>
            </p:cNvPr>
            <p:cNvSpPr/>
            <p:nvPr/>
          </p:nvSpPr>
          <p:spPr>
            <a:xfrm>
              <a:off x="5072586" y="296548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sp>
        <p:nvSpPr>
          <p:cNvPr id="20" name="Textfeld 19">
            <a:extLst>
              <a:ext uri="{FF2B5EF4-FFF2-40B4-BE49-F238E27FC236}">
                <a16:creationId xmlns:a16="http://schemas.microsoft.com/office/drawing/2014/main" id="{5324429F-C4F1-4AD4-A3F4-A4EC9E894FA5}"/>
              </a:ext>
            </a:extLst>
          </p:cNvPr>
          <p:cNvSpPr txBox="1"/>
          <p:nvPr/>
        </p:nvSpPr>
        <p:spPr>
          <a:xfrm>
            <a:off x="375920" y="6634480"/>
            <a:ext cx="853119" cy="215444"/>
          </a:xfrm>
          <a:prstGeom prst="rect">
            <a:avLst/>
          </a:prstGeom>
          <a:noFill/>
        </p:spPr>
        <p:txBody>
          <a:bodyPr wrap="none" rtlCol="0">
            <a:spAutoFit/>
          </a:bodyPr>
          <a:lstStyle/>
          <a:p>
            <a:r>
              <a:rPr lang="de-DE" sz="800" dirty="0" err="1"/>
              <a:t>Kumbier</a:t>
            </a:r>
            <a:r>
              <a:rPr lang="de-DE" sz="800" dirty="0"/>
              <a:t> (2006)</a:t>
            </a:r>
          </a:p>
        </p:txBody>
      </p:sp>
    </p:spTree>
    <p:extLst>
      <p:ext uri="{BB962C8B-B14F-4D97-AF65-F5344CB8AC3E}">
        <p14:creationId xmlns:p14="http://schemas.microsoft.com/office/powerpoint/2010/main" val="65168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72"/>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0" name="Textfeld 6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14</a:t>
            </a:fld>
            <a:endParaRPr lang="de-DE" dirty="0">
              <a:solidFill>
                <a:schemeClr val="tx1"/>
              </a:solidFill>
            </a:endParaRPr>
          </a:p>
        </p:txBody>
      </p:sp>
      <p:sp>
        <p:nvSpPr>
          <p:cNvPr id="35" name="Rechteck 34"/>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6" name="Rechteck 35"/>
          <p:cNvSpPr/>
          <p:nvPr/>
        </p:nvSpPr>
        <p:spPr>
          <a:xfrm>
            <a:off x="150702" y="298052"/>
            <a:ext cx="11544699" cy="646331"/>
          </a:xfrm>
          <a:prstGeom prst="rect">
            <a:avLst/>
          </a:prstGeom>
        </p:spPr>
        <p:txBody>
          <a:bodyPr wrap="none">
            <a:spAutoFit/>
          </a:bodyPr>
          <a:lstStyle/>
          <a:p>
            <a:r>
              <a:rPr lang="en-US" sz="3600" dirty="0">
                <a:solidFill>
                  <a:schemeClr val="bg1"/>
                </a:solidFill>
              </a:rPr>
              <a:t>Reactions of the inner voices in relation to a different culture</a:t>
            </a:r>
          </a:p>
        </p:txBody>
      </p:sp>
      <p:grpSp>
        <p:nvGrpSpPr>
          <p:cNvPr id="3" name="Gruppieren 2">
            <a:extLst>
              <a:ext uri="{FF2B5EF4-FFF2-40B4-BE49-F238E27FC236}">
                <a16:creationId xmlns:a16="http://schemas.microsoft.com/office/drawing/2014/main" id="{706B4D60-A535-4D25-8D06-4B32B21D2AEF}"/>
              </a:ext>
            </a:extLst>
          </p:cNvPr>
          <p:cNvGrpSpPr/>
          <p:nvPr/>
        </p:nvGrpSpPr>
        <p:grpSpPr>
          <a:xfrm>
            <a:off x="1135028" y="2102984"/>
            <a:ext cx="9921944" cy="3361252"/>
            <a:chOff x="1135028" y="1797754"/>
            <a:chExt cx="9921944" cy="3361252"/>
          </a:xfrm>
        </p:grpSpPr>
        <p:sp>
          <p:nvSpPr>
            <p:cNvPr id="30" name="Rechteck 29"/>
            <p:cNvSpPr/>
            <p:nvPr/>
          </p:nvSpPr>
          <p:spPr>
            <a:xfrm>
              <a:off x="1886214" y="1805859"/>
              <a:ext cx="9170758" cy="3353147"/>
            </a:xfrm>
            <a:prstGeom prst="rect">
              <a:avLst/>
            </a:prstGeom>
            <a:solidFill>
              <a:srgbClr val="E9E8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  </a:t>
              </a:r>
            </a:p>
          </p:txBody>
        </p:sp>
        <p:sp>
          <p:nvSpPr>
            <p:cNvPr id="31" name="Textfeld 30"/>
            <p:cNvSpPr txBox="1"/>
            <p:nvPr/>
          </p:nvSpPr>
          <p:spPr>
            <a:xfrm>
              <a:off x="2072904" y="1813795"/>
              <a:ext cx="8797378" cy="610661"/>
            </a:xfrm>
            <a:prstGeom prst="rect">
              <a:avLst/>
            </a:prstGeom>
            <a:noFill/>
          </p:spPr>
          <p:txBody>
            <a:bodyPr wrap="square" rtlCol="0">
              <a:spAutoFit/>
            </a:bodyPr>
            <a:lstStyle/>
            <a:p>
              <a:pPr algn="ctr"/>
              <a:r>
                <a:rPr lang="en-US" sz="2400" dirty="0"/>
                <a:t>How would you react in the following situation?</a:t>
              </a:r>
            </a:p>
          </p:txBody>
        </p:sp>
        <p:sp>
          <p:nvSpPr>
            <p:cNvPr id="34" name="Rechteck 33"/>
            <p:cNvSpPr/>
            <p:nvPr/>
          </p:nvSpPr>
          <p:spPr>
            <a:xfrm>
              <a:off x="1135028" y="1797754"/>
              <a:ext cx="751186" cy="3361252"/>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 name="Textfeld 1"/>
            <p:cNvSpPr txBox="1"/>
            <p:nvPr/>
          </p:nvSpPr>
          <p:spPr>
            <a:xfrm rot="16200000">
              <a:off x="804687" y="3183836"/>
              <a:ext cx="1411872" cy="523220"/>
            </a:xfrm>
            <a:prstGeom prst="rect">
              <a:avLst/>
            </a:prstGeom>
            <a:noFill/>
          </p:spPr>
          <p:txBody>
            <a:bodyPr wrap="square" rtlCol="0">
              <a:spAutoFit/>
            </a:bodyPr>
            <a:lstStyle/>
            <a:p>
              <a:r>
                <a:rPr lang="en-US" sz="2800" b="1" dirty="0">
                  <a:solidFill>
                    <a:schemeClr val="bg1"/>
                  </a:solidFill>
                </a:rPr>
                <a:t>Exercise</a:t>
              </a:r>
            </a:p>
          </p:txBody>
        </p:sp>
        <p:sp>
          <p:nvSpPr>
            <p:cNvPr id="12" name="Textfeld 11">
              <a:extLst>
                <a:ext uri="{FF2B5EF4-FFF2-40B4-BE49-F238E27FC236}">
                  <a16:creationId xmlns:a16="http://schemas.microsoft.com/office/drawing/2014/main" id="{AD94D807-C5C0-480B-BB9D-45F0D92476EC}"/>
                </a:ext>
              </a:extLst>
            </p:cNvPr>
            <p:cNvSpPr txBox="1"/>
            <p:nvPr/>
          </p:nvSpPr>
          <p:spPr>
            <a:xfrm>
              <a:off x="2072904" y="2342850"/>
              <a:ext cx="8870084" cy="2816156"/>
            </a:xfrm>
            <a:prstGeom prst="rect">
              <a:avLst/>
            </a:prstGeom>
            <a:noFill/>
          </p:spPr>
          <p:txBody>
            <a:bodyPr wrap="square" rtlCol="0">
              <a:spAutoFit/>
            </a:bodyPr>
            <a:lstStyle/>
            <a:p>
              <a:pPr>
                <a:spcAft>
                  <a:spcPts val="600"/>
                </a:spcAft>
              </a:pPr>
              <a:r>
                <a:rPr lang="en-US" dirty="0"/>
                <a:t>If you come from a culture where it is customary to arrive at the agreed time, imagine that you have arranged to meet for dinner with a person from a country with a more relaxed perception of time. That person arrives half an hour late and doesn’t say a word of apology because they think their behavior is quite normal.</a:t>
              </a:r>
            </a:p>
            <a:p>
              <a:pPr>
                <a:spcAft>
                  <a:spcPts val="600"/>
                </a:spcAft>
              </a:pPr>
              <a:r>
                <a:rPr lang="en-US" dirty="0"/>
                <a:t>If you come from a culture where time is more of a ‘guideline,’ imagine that you are meeting for dinner with a person with a strict perception of time. You are half an hour late and that person calls you unreliable and is angry with you</a:t>
              </a:r>
              <a:r>
                <a:rPr lang="de-DE" dirty="0"/>
                <a:t>.</a:t>
              </a:r>
            </a:p>
            <a:p>
              <a:pPr>
                <a:spcAft>
                  <a:spcPts val="600"/>
                </a:spcAft>
              </a:pPr>
              <a:r>
                <a:rPr lang="en-US" dirty="0"/>
                <a:t>How do your four inner ‘intercultural’ voices react? How can they come to an agreement to make you react authentically in the situation?</a:t>
              </a:r>
              <a:endParaRPr lang="en-US" sz="2000" dirty="0"/>
            </a:p>
          </p:txBody>
        </p:sp>
      </p:grpSp>
    </p:spTree>
    <p:extLst>
      <p:ext uri="{BB962C8B-B14F-4D97-AF65-F5344CB8AC3E}">
        <p14:creationId xmlns:p14="http://schemas.microsoft.com/office/powerpoint/2010/main" val="189339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F6C8A96A-9F5E-4886-A38D-6A991B75A702}"/>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4" y="1360455"/>
            <a:ext cx="6550831" cy="523220"/>
          </a:xfrm>
          <a:prstGeom prst="rect">
            <a:avLst/>
          </a:prstGeom>
        </p:spPr>
        <p:txBody>
          <a:bodyPr wrap="square">
            <a:spAutoFit/>
          </a:bodyPr>
          <a:lstStyle/>
          <a:p>
            <a:r>
              <a:rPr lang="en-US" sz="1400" b="1" dirty="0"/>
              <a:t>Knowing our own cultural background </a:t>
            </a:r>
            <a:r>
              <a:rPr lang="en-US" sz="1400" dirty="0"/>
              <a:t>helps us better understand other people and groups and to see both similarities and differences between us.</a:t>
            </a:r>
            <a:endParaRPr lang="de-DE" sz="1200" b="1" dirty="0"/>
          </a:p>
        </p:txBody>
      </p:sp>
      <p:sp>
        <p:nvSpPr>
          <p:cNvPr id="24" name="Rechteck 23"/>
          <p:cNvSpPr/>
          <p:nvPr/>
        </p:nvSpPr>
        <p:spPr>
          <a:xfrm>
            <a:off x="1381525" y="2070016"/>
            <a:ext cx="6550832" cy="523220"/>
          </a:xfrm>
          <a:prstGeom prst="rect">
            <a:avLst/>
          </a:prstGeom>
        </p:spPr>
        <p:txBody>
          <a:bodyPr wrap="square">
            <a:spAutoFit/>
          </a:bodyPr>
          <a:lstStyle/>
          <a:p>
            <a:r>
              <a:rPr lang="en-US" sz="1400" b="1" dirty="0"/>
              <a:t>Motives and needs </a:t>
            </a:r>
            <a:r>
              <a:rPr lang="en-US" sz="1400" dirty="0"/>
              <a:t>influence whether and how we act. If people collaborate and their actions are based on different needs, this can lead to problems.</a:t>
            </a:r>
            <a:endParaRPr lang="de-DE" sz="1200" dirty="0"/>
          </a:p>
        </p:txBody>
      </p:sp>
      <p:sp>
        <p:nvSpPr>
          <p:cNvPr id="26" name="Rechteck 25"/>
          <p:cNvSpPr/>
          <p:nvPr/>
        </p:nvSpPr>
        <p:spPr>
          <a:xfrm>
            <a:off x="1381525" y="2761289"/>
            <a:ext cx="6550832" cy="523220"/>
          </a:xfrm>
          <a:prstGeom prst="rect">
            <a:avLst/>
          </a:prstGeom>
        </p:spPr>
        <p:txBody>
          <a:bodyPr wrap="square">
            <a:spAutoFit/>
          </a:bodyPr>
          <a:lstStyle/>
          <a:p>
            <a:r>
              <a:rPr lang="en-US" sz="1400" dirty="0"/>
              <a:t>Try to </a:t>
            </a:r>
            <a:r>
              <a:rPr lang="en-US" sz="1400" b="1" dirty="0"/>
              <a:t>organize the joint work of people with different needs in such a way that the needs </a:t>
            </a:r>
            <a:r>
              <a:rPr lang="en-US" sz="1400" dirty="0"/>
              <a:t>of all team members are fulfilled to a large extent.</a:t>
            </a:r>
            <a:endParaRPr lang="de-DE" sz="1200"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15</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3902671" cy="646331"/>
          </a:xfrm>
          <a:prstGeom prst="rect">
            <a:avLst/>
          </a:prstGeom>
        </p:spPr>
        <p:txBody>
          <a:bodyPr wrap="none">
            <a:spAutoFit/>
          </a:bodyPr>
          <a:lstStyle/>
          <a:p>
            <a:r>
              <a:rPr lang="en-US" sz="3600" dirty="0">
                <a:solidFill>
                  <a:schemeClr val="bg1"/>
                </a:solidFill>
              </a:rPr>
              <a:t>Takeaways – Realize</a:t>
            </a:r>
          </a:p>
        </p:txBody>
      </p:sp>
      <p:sp>
        <p:nvSpPr>
          <p:cNvPr id="22" name="Rechteck 21">
            <a:extLst>
              <a:ext uri="{FF2B5EF4-FFF2-40B4-BE49-F238E27FC236}">
                <a16:creationId xmlns:a16="http://schemas.microsoft.com/office/drawing/2014/main" id="{22A79B4F-7CC9-4DFC-A24F-3094CF61EE15}"/>
              </a:ext>
            </a:extLst>
          </p:cNvPr>
          <p:cNvSpPr/>
          <p:nvPr/>
        </p:nvSpPr>
        <p:spPr>
          <a:xfrm>
            <a:off x="1381525" y="3510153"/>
            <a:ext cx="6550832" cy="523220"/>
          </a:xfrm>
          <a:prstGeom prst="rect">
            <a:avLst/>
          </a:prstGeom>
        </p:spPr>
        <p:txBody>
          <a:bodyPr wrap="square">
            <a:spAutoFit/>
          </a:bodyPr>
          <a:lstStyle/>
          <a:p>
            <a:r>
              <a:rPr lang="en-US" sz="1400" dirty="0"/>
              <a:t>Although work has the same basic functions everywhere, </a:t>
            </a:r>
            <a:r>
              <a:rPr lang="en-US" sz="1400" b="1" dirty="0"/>
              <a:t>people sometimes interpret the meaning of work differently</a:t>
            </a:r>
            <a:r>
              <a:rPr lang="en-US" sz="1400" dirty="0"/>
              <a:t>.</a:t>
            </a:r>
            <a:endParaRPr lang="de-DE" sz="1050" dirty="0"/>
          </a:p>
        </p:txBody>
      </p:sp>
      <p:sp>
        <p:nvSpPr>
          <p:cNvPr id="23" name="Rechteck 22">
            <a:extLst>
              <a:ext uri="{FF2B5EF4-FFF2-40B4-BE49-F238E27FC236}">
                <a16:creationId xmlns:a16="http://schemas.microsoft.com/office/drawing/2014/main" id="{4C7DE103-62E2-4D50-839B-5C600D414558}"/>
              </a:ext>
            </a:extLst>
          </p:cNvPr>
          <p:cNvSpPr/>
          <p:nvPr/>
        </p:nvSpPr>
        <p:spPr>
          <a:xfrm>
            <a:off x="1381525" y="4192282"/>
            <a:ext cx="6550831" cy="523220"/>
          </a:xfrm>
          <a:prstGeom prst="rect">
            <a:avLst/>
          </a:prstGeom>
        </p:spPr>
        <p:txBody>
          <a:bodyPr wrap="square">
            <a:spAutoFit/>
          </a:bodyPr>
          <a:lstStyle/>
          <a:p>
            <a:r>
              <a:rPr lang="en-US" sz="1400" dirty="0"/>
              <a:t>Our basic </a:t>
            </a:r>
            <a:r>
              <a:rPr lang="en-US" sz="1400" b="1" dirty="0"/>
              <a:t>personality traits </a:t>
            </a:r>
            <a:r>
              <a:rPr lang="en-US" sz="1400" dirty="0"/>
              <a:t>are partly inherited, but also socially (and thus culturally) determined.</a:t>
            </a:r>
            <a:endParaRPr lang="de-DE" sz="1050" dirty="0"/>
          </a:p>
        </p:txBody>
      </p:sp>
      <p:sp>
        <p:nvSpPr>
          <p:cNvPr id="25" name="Rechteck 24">
            <a:extLst>
              <a:ext uri="{FF2B5EF4-FFF2-40B4-BE49-F238E27FC236}">
                <a16:creationId xmlns:a16="http://schemas.microsoft.com/office/drawing/2014/main" id="{D23D061F-4735-4F46-83F5-C08394457E8C}"/>
              </a:ext>
            </a:extLst>
          </p:cNvPr>
          <p:cNvSpPr/>
          <p:nvPr/>
        </p:nvSpPr>
        <p:spPr>
          <a:xfrm>
            <a:off x="1381525" y="4883555"/>
            <a:ext cx="6550831" cy="523220"/>
          </a:xfrm>
          <a:prstGeom prst="rect">
            <a:avLst/>
          </a:prstGeom>
        </p:spPr>
        <p:txBody>
          <a:bodyPr wrap="square">
            <a:spAutoFit/>
          </a:bodyPr>
          <a:lstStyle/>
          <a:p>
            <a:r>
              <a:rPr lang="en-US" sz="1400" dirty="0"/>
              <a:t>The </a:t>
            </a:r>
            <a:r>
              <a:rPr lang="en-US" sz="1400" b="1" dirty="0"/>
              <a:t>‘inner team’ can help us gain clarity about our own needs </a:t>
            </a:r>
            <a:r>
              <a:rPr lang="en-US" sz="1400" dirty="0"/>
              <a:t>and represent our own point of view in communication situations authentically.</a:t>
            </a:r>
            <a:endParaRPr lang="de-DE" sz="1050" dirty="0"/>
          </a:p>
        </p:txBody>
      </p:sp>
      <p:sp>
        <p:nvSpPr>
          <p:cNvPr id="39" name="Ellipse 38">
            <a:extLst>
              <a:ext uri="{FF2B5EF4-FFF2-40B4-BE49-F238E27FC236}">
                <a16:creationId xmlns:a16="http://schemas.microsoft.com/office/drawing/2014/main" id="{3B30D8F0-FCA9-4CC1-99B8-3576F8B69782}"/>
              </a:ext>
            </a:extLst>
          </p:cNvPr>
          <p:cNvSpPr/>
          <p:nvPr/>
        </p:nvSpPr>
        <p:spPr>
          <a:xfrm>
            <a:off x="800453" y="143137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1" name="Rechteck 40">
            <a:extLst>
              <a:ext uri="{FF2B5EF4-FFF2-40B4-BE49-F238E27FC236}">
                <a16:creationId xmlns:a16="http://schemas.microsoft.com/office/drawing/2014/main" id="{0550E570-C5DE-4AF8-BCAA-F6AE6D76E8C7}"/>
              </a:ext>
            </a:extLst>
          </p:cNvPr>
          <p:cNvSpPr/>
          <p:nvPr/>
        </p:nvSpPr>
        <p:spPr>
          <a:xfrm rot="2621055">
            <a:off x="904579" y="167643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B9F5CE02-CAA0-44B4-AA11-36717C48E648}"/>
              </a:ext>
            </a:extLst>
          </p:cNvPr>
          <p:cNvSpPr/>
          <p:nvPr/>
        </p:nvSpPr>
        <p:spPr>
          <a:xfrm rot="7814771">
            <a:off x="950289" y="164845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2614AAE9-C35B-46BA-8394-0C0F42425B6E}"/>
              </a:ext>
            </a:extLst>
          </p:cNvPr>
          <p:cNvSpPr/>
          <p:nvPr/>
        </p:nvSpPr>
        <p:spPr>
          <a:xfrm>
            <a:off x="800453" y="212372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4" name="Rechteck 43">
            <a:extLst>
              <a:ext uri="{FF2B5EF4-FFF2-40B4-BE49-F238E27FC236}">
                <a16:creationId xmlns:a16="http://schemas.microsoft.com/office/drawing/2014/main" id="{2276C2E5-428E-4DE5-9487-A8353E204DB8}"/>
              </a:ext>
            </a:extLst>
          </p:cNvPr>
          <p:cNvSpPr/>
          <p:nvPr/>
        </p:nvSpPr>
        <p:spPr>
          <a:xfrm rot="2621055">
            <a:off x="904579" y="236877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15342B6C-1DCD-48DF-8481-A818E4E7B09E}"/>
              </a:ext>
            </a:extLst>
          </p:cNvPr>
          <p:cNvSpPr/>
          <p:nvPr/>
        </p:nvSpPr>
        <p:spPr>
          <a:xfrm rot="7814771">
            <a:off x="950289" y="234079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F268F6D3-DCAC-4576-9A06-AA994F79B119}"/>
              </a:ext>
            </a:extLst>
          </p:cNvPr>
          <p:cNvSpPr/>
          <p:nvPr/>
        </p:nvSpPr>
        <p:spPr>
          <a:xfrm>
            <a:off x="809086" y="2818070"/>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7" name="Rechteck 46">
            <a:extLst>
              <a:ext uri="{FF2B5EF4-FFF2-40B4-BE49-F238E27FC236}">
                <a16:creationId xmlns:a16="http://schemas.microsoft.com/office/drawing/2014/main" id="{624243CB-85DD-419D-A5DE-593DBB9A3A40}"/>
              </a:ext>
            </a:extLst>
          </p:cNvPr>
          <p:cNvSpPr/>
          <p:nvPr/>
        </p:nvSpPr>
        <p:spPr>
          <a:xfrm rot="2621055">
            <a:off x="913212" y="3063128"/>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667ECDE7-2B69-44D9-8574-53CD141CC706}"/>
              </a:ext>
            </a:extLst>
          </p:cNvPr>
          <p:cNvSpPr/>
          <p:nvPr/>
        </p:nvSpPr>
        <p:spPr>
          <a:xfrm rot="7814771">
            <a:off x="958922" y="3035146"/>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EC7B1AA8-B94A-4204-9A45-42BCCB921189}"/>
              </a:ext>
            </a:extLst>
          </p:cNvPr>
          <p:cNvSpPr/>
          <p:nvPr/>
        </p:nvSpPr>
        <p:spPr>
          <a:xfrm>
            <a:off x="800453" y="356278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4" name="Rechteck 53">
            <a:extLst>
              <a:ext uri="{FF2B5EF4-FFF2-40B4-BE49-F238E27FC236}">
                <a16:creationId xmlns:a16="http://schemas.microsoft.com/office/drawing/2014/main" id="{8EFD1749-E038-4046-8B4A-3DFE241F9E75}"/>
              </a:ext>
            </a:extLst>
          </p:cNvPr>
          <p:cNvSpPr/>
          <p:nvPr/>
        </p:nvSpPr>
        <p:spPr>
          <a:xfrm rot="2621055">
            <a:off x="904579" y="380784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9E8D74F5-9E64-4999-B29C-DDAED3D46851}"/>
              </a:ext>
            </a:extLst>
          </p:cNvPr>
          <p:cNvSpPr/>
          <p:nvPr/>
        </p:nvSpPr>
        <p:spPr>
          <a:xfrm rot="7814771">
            <a:off x="950289" y="377986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8A254CCD-8F24-47B4-B8A2-E7EA3604E564}"/>
              </a:ext>
            </a:extLst>
          </p:cNvPr>
          <p:cNvSpPr/>
          <p:nvPr/>
        </p:nvSpPr>
        <p:spPr>
          <a:xfrm>
            <a:off x="800453" y="424598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7" name="Rechteck 56">
            <a:extLst>
              <a:ext uri="{FF2B5EF4-FFF2-40B4-BE49-F238E27FC236}">
                <a16:creationId xmlns:a16="http://schemas.microsoft.com/office/drawing/2014/main" id="{F23A92FD-DC6E-479B-BE26-F1AE55A9EE94}"/>
              </a:ext>
            </a:extLst>
          </p:cNvPr>
          <p:cNvSpPr/>
          <p:nvPr/>
        </p:nvSpPr>
        <p:spPr>
          <a:xfrm rot="2621055">
            <a:off x="904579" y="449104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71FFFCAC-B722-4B3A-B444-5D04EC0D3ADB}"/>
              </a:ext>
            </a:extLst>
          </p:cNvPr>
          <p:cNvSpPr/>
          <p:nvPr/>
        </p:nvSpPr>
        <p:spPr>
          <a:xfrm rot="7814771">
            <a:off x="950289" y="446306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F81C4710-642C-418E-9EC9-43C902422B10}"/>
              </a:ext>
            </a:extLst>
          </p:cNvPr>
          <p:cNvSpPr/>
          <p:nvPr/>
        </p:nvSpPr>
        <p:spPr>
          <a:xfrm>
            <a:off x="809086" y="4940336"/>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0" name="Rechteck 59">
            <a:extLst>
              <a:ext uri="{FF2B5EF4-FFF2-40B4-BE49-F238E27FC236}">
                <a16:creationId xmlns:a16="http://schemas.microsoft.com/office/drawing/2014/main" id="{7582445F-37BC-4607-B687-394E0789C334}"/>
              </a:ext>
            </a:extLst>
          </p:cNvPr>
          <p:cNvSpPr/>
          <p:nvPr/>
        </p:nvSpPr>
        <p:spPr>
          <a:xfrm rot="2621055">
            <a:off x="913212" y="515796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03DBB4A6-239B-4DAD-A71F-CA7E12E761D4}"/>
              </a:ext>
            </a:extLst>
          </p:cNvPr>
          <p:cNvSpPr/>
          <p:nvPr/>
        </p:nvSpPr>
        <p:spPr>
          <a:xfrm rot="7814771">
            <a:off x="958922" y="512998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29CEC1CF-4F86-4E10-A96C-6A116C75BC53}"/>
              </a:ext>
            </a:extLst>
          </p:cNvPr>
          <p:cNvGrpSpPr/>
          <p:nvPr/>
        </p:nvGrpSpPr>
        <p:grpSpPr>
          <a:xfrm>
            <a:off x="8829876" y="1068653"/>
            <a:ext cx="3009354" cy="4410260"/>
            <a:chOff x="8829876" y="1068653"/>
            <a:chExt cx="3009354" cy="4410260"/>
          </a:xfrm>
        </p:grpSpPr>
        <p:pic>
          <p:nvPicPr>
            <p:cNvPr id="33" name="Picture 2" descr="Free vector graphics of Clipboard">
              <a:extLst>
                <a:ext uri="{FF2B5EF4-FFF2-40B4-BE49-F238E27FC236}">
                  <a16:creationId xmlns:a16="http://schemas.microsoft.com/office/drawing/2014/main" id="{0D1B73ED-2624-4B0C-9069-0D26BD767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876" y="1068653"/>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36" name="Textfeld 35">
              <a:extLst>
                <a:ext uri="{FF2B5EF4-FFF2-40B4-BE49-F238E27FC236}">
                  <a16:creationId xmlns:a16="http://schemas.microsoft.com/office/drawing/2014/main" id="{B70B7D0C-3CFB-40F3-BF52-6C1ECD34A5A2}"/>
                </a:ext>
              </a:extLst>
            </p:cNvPr>
            <p:cNvSpPr txBox="1"/>
            <p:nvPr/>
          </p:nvSpPr>
          <p:spPr>
            <a:xfrm rot="568015">
              <a:off x="9507243" y="3042951"/>
              <a:ext cx="1654620" cy="461665"/>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Takeaways</a:t>
              </a:r>
            </a:p>
          </p:txBody>
        </p:sp>
      </p:grpSp>
    </p:spTree>
    <p:extLst>
      <p:ext uri="{BB962C8B-B14F-4D97-AF65-F5344CB8AC3E}">
        <p14:creationId xmlns:p14="http://schemas.microsoft.com/office/powerpoint/2010/main" val="291931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10036" y="4322613"/>
            <a:ext cx="5585460" cy="338554"/>
          </a:xfrm>
          <a:prstGeom prst="rect">
            <a:avLst/>
          </a:prstGeom>
          <a:noFill/>
        </p:spPr>
        <p:txBody>
          <a:bodyPr wrap="square" rtlCol="0">
            <a:spAutoFit/>
          </a:bodyPr>
          <a:lstStyle/>
          <a:p>
            <a:pPr algn="ctr"/>
            <a:r>
              <a:rPr lang="en-US" sz="1600" dirty="0">
                <a:latin typeface="+mj-lt"/>
              </a:rPr>
              <a:t>End of module</a:t>
            </a:r>
          </a:p>
        </p:txBody>
      </p:sp>
      <p:sp>
        <p:nvSpPr>
          <p:cNvPr id="8" name="Textfeld 7"/>
          <p:cNvSpPr txBox="1"/>
          <p:nvPr/>
        </p:nvSpPr>
        <p:spPr>
          <a:xfrm>
            <a:off x="2019913" y="4659545"/>
            <a:ext cx="8162252" cy="923330"/>
          </a:xfrm>
          <a:prstGeom prst="rect">
            <a:avLst/>
          </a:prstGeom>
          <a:noFill/>
        </p:spPr>
        <p:txBody>
          <a:bodyPr wrap="square" rtlCol="0">
            <a:spAutoFit/>
          </a:bodyPr>
          <a:lstStyle/>
          <a:p>
            <a:pPr algn="ctr"/>
            <a:r>
              <a:rPr lang="en-US" sz="5400" b="1" dirty="0">
                <a:solidFill>
                  <a:srgbClr val="413A7D"/>
                </a:solidFill>
              </a:rPr>
              <a:t>Realize</a:t>
            </a:r>
          </a:p>
        </p:txBody>
      </p:sp>
      <p:sp>
        <p:nvSpPr>
          <p:cNvPr id="11" name="Textfeld 10"/>
          <p:cNvSpPr txBox="1"/>
          <p:nvPr/>
        </p:nvSpPr>
        <p:spPr>
          <a:xfrm>
            <a:off x="402646" y="6581513"/>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9" name="Rechteck 8">
            <a:extLst>
              <a:ext uri="{FF2B5EF4-FFF2-40B4-BE49-F238E27FC236}">
                <a16:creationId xmlns:a16="http://schemas.microsoft.com/office/drawing/2014/main" id="{9D6980A1-3995-5867-CBA1-63B2EBC2DCC7}"/>
              </a:ext>
            </a:extLst>
          </p:cNvPr>
          <p:cNvSpPr/>
          <p:nvPr/>
        </p:nvSpPr>
        <p:spPr>
          <a:xfrm>
            <a:off x="3387419" y="5428972"/>
            <a:ext cx="5429643" cy="830997"/>
          </a:xfrm>
          <a:prstGeom prst="rect">
            <a:avLst/>
          </a:prstGeom>
        </p:spPr>
        <p:txBody>
          <a:bodyPr wrap="square">
            <a:spAutoFit/>
          </a:bodyPr>
          <a:lstStyle/>
          <a:p>
            <a:pPr algn="ctr"/>
            <a:r>
              <a:rPr lang="en-US" sz="2400" b="1" dirty="0">
                <a:solidFill>
                  <a:srgbClr val="413A7D"/>
                </a:solidFill>
              </a:rPr>
              <a:t>Motivation, personal traits, comparison with others, and the inner team</a:t>
            </a:r>
          </a:p>
        </p:txBody>
      </p:sp>
      <p:pic>
        <p:nvPicPr>
          <p:cNvPr id="13" name="Grafik 12">
            <a:extLst>
              <a:ext uri="{FF2B5EF4-FFF2-40B4-BE49-F238E27FC236}">
                <a16:creationId xmlns:a16="http://schemas.microsoft.com/office/drawing/2014/main" id="{0CE4BB63-7104-BB4E-9050-E2EC2C8EDE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3870192" y="905808"/>
            <a:ext cx="4462238" cy="3032286"/>
          </a:xfrm>
          <a:prstGeom prst="rect">
            <a:avLst/>
          </a:prstGeom>
        </p:spPr>
      </p:pic>
    </p:spTree>
    <p:extLst>
      <p:ext uri="{BB962C8B-B14F-4D97-AF65-F5344CB8AC3E}">
        <p14:creationId xmlns:p14="http://schemas.microsoft.com/office/powerpoint/2010/main" val="244726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1381526" y="4478559"/>
            <a:ext cx="6810774" cy="307777"/>
          </a:xfrm>
          <a:prstGeom prst="rect">
            <a:avLst/>
          </a:prstGeom>
        </p:spPr>
        <p:txBody>
          <a:bodyPr wrap="square">
            <a:spAutoFit/>
          </a:bodyPr>
          <a:lstStyle/>
          <a:p>
            <a:r>
              <a:rPr lang="de-DE" sz="1400" dirty="0"/>
              <a:t>Riemann, F. (2013). </a:t>
            </a:r>
            <a:r>
              <a:rPr lang="de-DE" sz="1400" i="1" dirty="0"/>
              <a:t>Grundformen der Angst</a:t>
            </a:r>
            <a:r>
              <a:rPr lang="de-DE" sz="1400" dirty="0"/>
              <a:t>, 41st </a:t>
            </a:r>
            <a:r>
              <a:rPr lang="de-DE" sz="1400" dirty="0" err="1"/>
              <a:t>ed</a:t>
            </a:r>
            <a:r>
              <a:rPr lang="de-DE" sz="1400" dirty="0"/>
              <a:t>. Munich: Ernst Reinhardt Verlag.</a:t>
            </a:r>
            <a:endParaRPr lang="de-DE" sz="1200" b="1" dirty="0"/>
          </a:p>
        </p:txBody>
      </p:sp>
      <p:sp>
        <p:nvSpPr>
          <p:cNvPr id="24" name="Rechteck 23"/>
          <p:cNvSpPr/>
          <p:nvPr/>
        </p:nvSpPr>
        <p:spPr>
          <a:xfrm>
            <a:off x="1381525" y="5572168"/>
            <a:ext cx="6810774" cy="523220"/>
          </a:xfrm>
          <a:prstGeom prst="rect">
            <a:avLst/>
          </a:prstGeom>
        </p:spPr>
        <p:txBody>
          <a:bodyPr wrap="square">
            <a:spAutoFit/>
          </a:bodyPr>
          <a:lstStyle/>
          <a:p>
            <a:r>
              <a:rPr lang="de-DE" sz="1400" dirty="0"/>
              <a:t>Thomann, C., &amp; Schulz von Thun, F. (2003). </a:t>
            </a:r>
            <a:r>
              <a:rPr lang="de-DE" sz="1400" i="1" dirty="0"/>
              <a:t>Handbuch für Therapeuten, Gesprächshelfer und Moderatoren in schwierigen Gesprächen</a:t>
            </a:r>
            <a:r>
              <a:rPr lang="de-DE" sz="1400" dirty="0"/>
              <a:t>. Hamburg: Rowohlt-Taschenbuch-Verlag.</a:t>
            </a:r>
            <a:endParaRPr lang="de-DE" sz="1200" b="1" dirty="0"/>
          </a:p>
        </p:txBody>
      </p:sp>
      <p:sp>
        <p:nvSpPr>
          <p:cNvPr id="26" name="Rechteck 25"/>
          <p:cNvSpPr/>
          <p:nvPr/>
        </p:nvSpPr>
        <p:spPr>
          <a:xfrm>
            <a:off x="1381524" y="2651561"/>
            <a:ext cx="6810773" cy="307777"/>
          </a:xfrm>
          <a:prstGeom prst="rect">
            <a:avLst/>
          </a:prstGeom>
        </p:spPr>
        <p:txBody>
          <a:bodyPr wrap="square">
            <a:spAutoFit/>
          </a:bodyPr>
          <a:lstStyle/>
          <a:p>
            <a:r>
              <a:rPr lang="en-US" sz="1400" dirty="0"/>
              <a:t>Maslow, A. H. (1943). A theory of human motivation. </a:t>
            </a:r>
            <a:r>
              <a:rPr lang="en-US" sz="1400" i="1" dirty="0"/>
              <a:t>Psychological Review</a:t>
            </a:r>
            <a:r>
              <a:rPr lang="en-US" sz="1400" dirty="0"/>
              <a:t>, 50(4), 370–396.</a:t>
            </a:r>
            <a:endParaRPr lang="de-DE" sz="1200" dirty="0"/>
          </a:p>
        </p:txBody>
      </p:sp>
      <p:sp>
        <p:nvSpPr>
          <p:cNvPr id="6" name="Ellipse 5"/>
          <p:cNvSpPr/>
          <p:nvPr/>
        </p:nvSpPr>
        <p:spPr>
          <a:xfrm>
            <a:off x="800453" y="256523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7" name="Rechteck 6"/>
          <p:cNvSpPr/>
          <p:nvPr/>
        </p:nvSpPr>
        <p:spPr>
          <a:xfrm rot="2621055">
            <a:off x="904579" y="281029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rot="7814771">
            <a:off x="950289" y="278230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800453" y="316613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0" name="Rechteck 49"/>
          <p:cNvSpPr/>
          <p:nvPr/>
        </p:nvSpPr>
        <p:spPr>
          <a:xfrm rot="2621055">
            <a:off x="904579" y="341119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rot="7814771">
            <a:off x="950289" y="338321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p:cNvSpPr/>
          <p:nvPr/>
        </p:nvSpPr>
        <p:spPr>
          <a:xfrm>
            <a:off x="809086" y="378733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5" name="Rechteck 64"/>
          <p:cNvSpPr/>
          <p:nvPr/>
        </p:nvSpPr>
        <p:spPr>
          <a:xfrm rot="2621055">
            <a:off x="913212" y="403239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rot="7814771">
            <a:off x="958922" y="400441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0" y="6616517"/>
            <a:ext cx="395536" cy="241484"/>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17</a:t>
            </a:fld>
            <a:endParaRPr lang="de-DE" dirty="0">
              <a:solidFill>
                <a:schemeClr val="tx1"/>
              </a:solidFill>
            </a:endParaRPr>
          </a:p>
        </p:txBody>
      </p:sp>
      <p:sp>
        <p:nvSpPr>
          <p:cNvPr id="67" name="Textfeld 66"/>
          <p:cNvSpPr txBox="1"/>
          <p:nvPr/>
        </p:nvSpPr>
        <p:spPr>
          <a:xfrm>
            <a:off x="375920" y="6643624"/>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6" name="Rechteck 75"/>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7" name="Rechteck 76"/>
          <p:cNvSpPr/>
          <p:nvPr/>
        </p:nvSpPr>
        <p:spPr>
          <a:xfrm>
            <a:off x="150702" y="298052"/>
            <a:ext cx="3377015" cy="646331"/>
          </a:xfrm>
          <a:prstGeom prst="rect">
            <a:avLst/>
          </a:prstGeom>
        </p:spPr>
        <p:txBody>
          <a:bodyPr wrap="none">
            <a:spAutoFit/>
          </a:bodyPr>
          <a:lstStyle/>
          <a:p>
            <a:r>
              <a:rPr lang="en-US" sz="3600" dirty="0">
                <a:solidFill>
                  <a:schemeClr val="bg1"/>
                </a:solidFill>
              </a:rPr>
              <a:t>List of references</a:t>
            </a:r>
          </a:p>
        </p:txBody>
      </p:sp>
      <p:sp>
        <p:nvSpPr>
          <p:cNvPr id="22" name="Rechteck 21">
            <a:extLst>
              <a:ext uri="{FF2B5EF4-FFF2-40B4-BE49-F238E27FC236}">
                <a16:creationId xmlns:a16="http://schemas.microsoft.com/office/drawing/2014/main" id="{22A79B4F-7CC9-4DFC-A24F-3094CF61EE15}"/>
              </a:ext>
            </a:extLst>
          </p:cNvPr>
          <p:cNvSpPr/>
          <p:nvPr/>
        </p:nvSpPr>
        <p:spPr>
          <a:xfrm>
            <a:off x="1381525" y="4959985"/>
            <a:ext cx="6810772" cy="523220"/>
          </a:xfrm>
          <a:prstGeom prst="rect">
            <a:avLst/>
          </a:prstGeom>
        </p:spPr>
        <p:txBody>
          <a:bodyPr wrap="square">
            <a:spAutoFit/>
          </a:bodyPr>
          <a:lstStyle/>
          <a:p>
            <a:r>
              <a:rPr lang="en-US" sz="1400" dirty="0"/>
              <a:t>Ryan, R. M., &amp; Deci, E. L. (2017). </a:t>
            </a:r>
            <a:r>
              <a:rPr lang="en-US" sz="1400" i="1" dirty="0"/>
              <a:t>Self-Determination Theory: Basic Psychological Needs in Motivation, Development, and Wellness</a:t>
            </a:r>
            <a:r>
              <a:rPr lang="en-US" sz="1400" dirty="0"/>
              <a:t>. New York, NY: The Guilford Press.</a:t>
            </a:r>
            <a:endParaRPr lang="de-DE" sz="1050" b="1" dirty="0"/>
          </a:p>
        </p:txBody>
      </p:sp>
      <p:sp>
        <p:nvSpPr>
          <p:cNvPr id="23" name="Rechteck 22">
            <a:extLst>
              <a:ext uri="{FF2B5EF4-FFF2-40B4-BE49-F238E27FC236}">
                <a16:creationId xmlns:a16="http://schemas.microsoft.com/office/drawing/2014/main" id="{4C7DE103-62E2-4D50-839B-5C600D414558}"/>
              </a:ext>
            </a:extLst>
          </p:cNvPr>
          <p:cNvSpPr/>
          <p:nvPr/>
        </p:nvSpPr>
        <p:spPr>
          <a:xfrm>
            <a:off x="1381525" y="3256546"/>
            <a:ext cx="6810772" cy="307777"/>
          </a:xfrm>
          <a:prstGeom prst="rect">
            <a:avLst/>
          </a:prstGeom>
        </p:spPr>
        <p:txBody>
          <a:bodyPr wrap="square">
            <a:spAutoFit/>
          </a:bodyPr>
          <a:lstStyle/>
          <a:p>
            <a:r>
              <a:rPr lang="en-US" sz="1400" dirty="0"/>
              <a:t>McClelland, D. C. (1961). </a:t>
            </a:r>
            <a:r>
              <a:rPr lang="en-US" sz="1400" i="1" dirty="0"/>
              <a:t>The Achieving Society</a:t>
            </a:r>
            <a:r>
              <a:rPr lang="en-US" sz="1400" dirty="0"/>
              <a:t>. New York, NY: The Free Press.</a:t>
            </a:r>
            <a:endParaRPr lang="de-DE" sz="1050" b="1" dirty="0"/>
          </a:p>
        </p:txBody>
      </p:sp>
      <p:sp>
        <p:nvSpPr>
          <p:cNvPr id="25" name="Rechteck 24">
            <a:extLst>
              <a:ext uri="{FF2B5EF4-FFF2-40B4-BE49-F238E27FC236}">
                <a16:creationId xmlns:a16="http://schemas.microsoft.com/office/drawing/2014/main" id="{D23D061F-4735-4F46-83F5-C08394457E8C}"/>
              </a:ext>
            </a:extLst>
          </p:cNvPr>
          <p:cNvSpPr/>
          <p:nvPr/>
        </p:nvSpPr>
        <p:spPr>
          <a:xfrm>
            <a:off x="1381525" y="3767987"/>
            <a:ext cx="6810772" cy="523220"/>
          </a:xfrm>
          <a:prstGeom prst="rect">
            <a:avLst/>
          </a:prstGeom>
        </p:spPr>
        <p:txBody>
          <a:bodyPr wrap="square">
            <a:spAutoFit/>
          </a:bodyPr>
          <a:lstStyle/>
          <a:p>
            <a:r>
              <a:rPr lang="de-DE" sz="1400" dirty="0"/>
              <a:t>Neyer, F. J., &amp; Asendorpf, J. B. (2018). </a:t>
            </a:r>
            <a:r>
              <a:rPr lang="de-DE" sz="1400" i="1" dirty="0"/>
              <a:t>Psychologie der Persönlichkeit</a:t>
            </a:r>
            <a:r>
              <a:rPr lang="de-DE" sz="1400" dirty="0"/>
              <a:t>, 6th </a:t>
            </a:r>
            <a:r>
              <a:rPr lang="de-DE" sz="1400" dirty="0" err="1"/>
              <a:t>ed</a:t>
            </a:r>
            <a:r>
              <a:rPr lang="de-DE" sz="1400" dirty="0"/>
              <a:t>. Berlin/Heidelberg: Springer.</a:t>
            </a:r>
            <a:endParaRPr lang="de-DE" sz="1050" dirty="0"/>
          </a:p>
        </p:txBody>
      </p:sp>
      <p:sp>
        <p:nvSpPr>
          <p:cNvPr id="27" name="Ellipse 26">
            <a:extLst>
              <a:ext uri="{FF2B5EF4-FFF2-40B4-BE49-F238E27FC236}">
                <a16:creationId xmlns:a16="http://schemas.microsoft.com/office/drawing/2014/main" id="{F3D55AC7-C18D-41C2-B704-79EAD7F63C8A}"/>
              </a:ext>
            </a:extLst>
          </p:cNvPr>
          <p:cNvSpPr/>
          <p:nvPr/>
        </p:nvSpPr>
        <p:spPr>
          <a:xfrm>
            <a:off x="800453" y="438574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8" name="Rechteck 27">
            <a:extLst>
              <a:ext uri="{FF2B5EF4-FFF2-40B4-BE49-F238E27FC236}">
                <a16:creationId xmlns:a16="http://schemas.microsoft.com/office/drawing/2014/main" id="{5E9E0CED-05D2-424C-B520-670A6416EA9F}"/>
              </a:ext>
            </a:extLst>
          </p:cNvPr>
          <p:cNvSpPr/>
          <p:nvPr/>
        </p:nvSpPr>
        <p:spPr>
          <a:xfrm rot="2621055">
            <a:off x="904579" y="463080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49D96D6A-1C26-402A-86C5-EA83773D69A8}"/>
              </a:ext>
            </a:extLst>
          </p:cNvPr>
          <p:cNvSpPr/>
          <p:nvPr/>
        </p:nvSpPr>
        <p:spPr>
          <a:xfrm rot="7814771">
            <a:off x="950289" y="460282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FC949E79-5054-46B0-81E2-31CFB34A3CFA}"/>
              </a:ext>
            </a:extLst>
          </p:cNvPr>
          <p:cNvSpPr/>
          <p:nvPr/>
        </p:nvSpPr>
        <p:spPr>
          <a:xfrm>
            <a:off x="800453" y="498665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3" name="Rechteck 32">
            <a:extLst>
              <a:ext uri="{FF2B5EF4-FFF2-40B4-BE49-F238E27FC236}">
                <a16:creationId xmlns:a16="http://schemas.microsoft.com/office/drawing/2014/main" id="{D4C27E23-4854-4501-AFCF-FB79B2FF1CD0}"/>
              </a:ext>
            </a:extLst>
          </p:cNvPr>
          <p:cNvSpPr/>
          <p:nvPr/>
        </p:nvSpPr>
        <p:spPr>
          <a:xfrm rot="2621055">
            <a:off x="904579" y="523170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6A21BE4-5EED-4E34-91E8-C2E0632B43D5}"/>
              </a:ext>
            </a:extLst>
          </p:cNvPr>
          <p:cNvSpPr/>
          <p:nvPr/>
        </p:nvSpPr>
        <p:spPr>
          <a:xfrm rot="7814771">
            <a:off x="950289" y="520372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6A594F88-194E-4436-985A-5196D9C5A01D}"/>
              </a:ext>
            </a:extLst>
          </p:cNvPr>
          <p:cNvSpPr/>
          <p:nvPr/>
        </p:nvSpPr>
        <p:spPr>
          <a:xfrm>
            <a:off x="809086" y="559870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6" name="Rechteck 35">
            <a:extLst>
              <a:ext uri="{FF2B5EF4-FFF2-40B4-BE49-F238E27FC236}">
                <a16:creationId xmlns:a16="http://schemas.microsoft.com/office/drawing/2014/main" id="{A202B6F2-1459-46A3-B2B4-9B54B9340FD0}"/>
              </a:ext>
            </a:extLst>
          </p:cNvPr>
          <p:cNvSpPr/>
          <p:nvPr/>
        </p:nvSpPr>
        <p:spPr>
          <a:xfrm rot="2621055">
            <a:off x="913212" y="5816330"/>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EE3BE8A9-C73A-4128-9B7F-26A6570C34E9}"/>
              </a:ext>
            </a:extLst>
          </p:cNvPr>
          <p:cNvSpPr/>
          <p:nvPr/>
        </p:nvSpPr>
        <p:spPr>
          <a:xfrm rot="7814771">
            <a:off x="958922" y="5788348"/>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I love books! This is a photoshop of two different images found on Pixabay. Message me if you'd like a different version of it and check out my other book artwork here: https://pixabay.com/accounts/collections/887677 &quot;coffee&quot; is much appreciated! -Amy (Prettysleepy Art)">
            <a:extLst>
              <a:ext uri="{FF2B5EF4-FFF2-40B4-BE49-F238E27FC236}">
                <a16:creationId xmlns:a16="http://schemas.microsoft.com/office/drawing/2014/main" id="{C17979F0-D1C1-4C99-BFF4-4BF3DDA0C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58" y="1368341"/>
            <a:ext cx="2763762" cy="4411639"/>
          </a:xfrm>
          <a:prstGeom prst="rect">
            <a:avLst/>
          </a:prstGeom>
          <a:noFill/>
          <a:extLst>
            <a:ext uri="{909E8E84-426E-40DD-AFC4-6F175D3DCCD1}">
              <a14:hiddenFill xmlns:a14="http://schemas.microsoft.com/office/drawing/2010/main">
                <a:solidFill>
                  <a:srgbClr val="FFFFFF"/>
                </a:solidFill>
              </a14:hiddenFill>
            </a:ext>
          </a:extLst>
        </p:spPr>
      </p:pic>
      <p:sp>
        <p:nvSpPr>
          <p:cNvPr id="38" name="Rechteck 37">
            <a:extLst>
              <a:ext uri="{FF2B5EF4-FFF2-40B4-BE49-F238E27FC236}">
                <a16:creationId xmlns:a16="http://schemas.microsoft.com/office/drawing/2014/main" id="{0215B221-C311-4983-9435-C8262E8AD3DA}"/>
              </a:ext>
            </a:extLst>
          </p:cNvPr>
          <p:cNvSpPr/>
          <p:nvPr/>
        </p:nvSpPr>
        <p:spPr>
          <a:xfrm>
            <a:off x="1378476" y="1432361"/>
            <a:ext cx="6810773" cy="307777"/>
          </a:xfrm>
          <a:prstGeom prst="rect">
            <a:avLst/>
          </a:prstGeom>
        </p:spPr>
        <p:txBody>
          <a:bodyPr wrap="square">
            <a:spAutoFit/>
          </a:bodyPr>
          <a:lstStyle/>
          <a:p>
            <a:r>
              <a:rPr lang="en-US" sz="1400" dirty="0"/>
              <a:t>De Bono, E. (1992). </a:t>
            </a:r>
            <a:r>
              <a:rPr lang="en-US" sz="1400" i="1" dirty="0"/>
              <a:t>Six Thinking Hats, revised and updated edition</a:t>
            </a:r>
            <a:r>
              <a:rPr lang="en-US" sz="1400" dirty="0"/>
              <a:t>. London: Penguin Life.</a:t>
            </a:r>
            <a:endParaRPr lang="de-DE" sz="1200" dirty="0"/>
          </a:p>
        </p:txBody>
      </p:sp>
      <p:sp>
        <p:nvSpPr>
          <p:cNvPr id="39" name="Ellipse 38">
            <a:extLst>
              <a:ext uri="{FF2B5EF4-FFF2-40B4-BE49-F238E27FC236}">
                <a16:creationId xmlns:a16="http://schemas.microsoft.com/office/drawing/2014/main" id="{50589BBC-3E25-4754-B039-5DDBA2BF105D}"/>
              </a:ext>
            </a:extLst>
          </p:cNvPr>
          <p:cNvSpPr/>
          <p:nvPr/>
        </p:nvSpPr>
        <p:spPr>
          <a:xfrm>
            <a:off x="797405" y="134603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1" name="Rechteck 40">
            <a:extLst>
              <a:ext uri="{FF2B5EF4-FFF2-40B4-BE49-F238E27FC236}">
                <a16:creationId xmlns:a16="http://schemas.microsoft.com/office/drawing/2014/main" id="{4C24B24E-A719-429F-86B7-ACD42513F8BD}"/>
              </a:ext>
            </a:extLst>
          </p:cNvPr>
          <p:cNvSpPr/>
          <p:nvPr/>
        </p:nvSpPr>
        <p:spPr>
          <a:xfrm rot="2621055">
            <a:off x="901531" y="159109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1DC5E4E3-5AD6-4FF2-A86B-89691C5F3FD3}"/>
              </a:ext>
            </a:extLst>
          </p:cNvPr>
          <p:cNvSpPr/>
          <p:nvPr/>
        </p:nvSpPr>
        <p:spPr>
          <a:xfrm rot="7814771">
            <a:off x="947241" y="156310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0E94AB0E-FEC2-403E-A126-D04B223056B2}"/>
              </a:ext>
            </a:extLst>
          </p:cNvPr>
          <p:cNvSpPr/>
          <p:nvPr/>
        </p:nvSpPr>
        <p:spPr>
          <a:xfrm>
            <a:off x="1375428" y="1941377"/>
            <a:ext cx="6810773" cy="523220"/>
          </a:xfrm>
          <a:prstGeom prst="rect">
            <a:avLst/>
          </a:prstGeom>
        </p:spPr>
        <p:txBody>
          <a:bodyPr wrap="square">
            <a:spAutoFit/>
          </a:bodyPr>
          <a:lstStyle/>
          <a:p>
            <a:r>
              <a:rPr lang="en-US" sz="1400" dirty="0" err="1"/>
              <a:t>Kumbier</a:t>
            </a:r>
            <a:r>
              <a:rPr lang="en-US" sz="1400" dirty="0"/>
              <a:t>, D. (Ed.). (2006). </a:t>
            </a:r>
            <a:r>
              <a:rPr lang="en-US" sz="1400" i="1" dirty="0" err="1"/>
              <a:t>Interkulturelle</a:t>
            </a:r>
            <a:r>
              <a:rPr lang="en-US" sz="1400" i="1" dirty="0"/>
              <a:t> </a:t>
            </a:r>
            <a:r>
              <a:rPr lang="en-US" sz="1400" i="1" dirty="0" err="1"/>
              <a:t>Kommunikation</a:t>
            </a:r>
            <a:r>
              <a:rPr lang="en-US" sz="1400" i="1" dirty="0"/>
              <a:t>: </a:t>
            </a:r>
            <a:r>
              <a:rPr lang="en-US" sz="1400" i="1" dirty="0" err="1"/>
              <a:t>Methoden</a:t>
            </a:r>
            <a:r>
              <a:rPr lang="en-US" sz="1400" i="1" dirty="0"/>
              <a:t>, </a:t>
            </a:r>
            <a:r>
              <a:rPr lang="en-US" sz="1400" i="1" dirty="0" err="1"/>
              <a:t>Modelle</a:t>
            </a:r>
            <a:r>
              <a:rPr lang="en-US" sz="1400" i="1" dirty="0"/>
              <a:t>, </a:t>
            </a:r>
            <a:r>
              <a:rPr lang="en-US" sz="1400" i="1" dirty="0" err="1"/>
              <a:t>Beispiele</a:t>
            </a:r>
            <a:r>
              <a:rPr lang="en-US" sz="1400" dirty="0"/>
              <a:t>. Hamburg: </a:t>
            </a:r>
            <a:r>
              <a:rPr lang="en-US" sz="1400" dirty="0" err="1"/>
              <a:t>Rowohlt</a:t>
            </a:r>
            <a:r>
              <a:rPr lang="en-US" sz="1400" dirty="0"/>
              <a:t>-</a:t>
            </a:r>
            <a:r>
              <a:rPr lang="en-US" sz="1400" dirty="0" err="1"/>
              <a:t>Taschenbuch</a:t>
            </a:r>
            <a:r>
              <a:rPr lang="en-US" sz="1400" dirty="0"/>
              <a:t>-Verlag.</a:t>
            </a:r>
            <a:endParaRPr lang="de-DE" sz="1200" dirty="0"/>
          </a:p>
        </p:txBody>
      </p:sp>
      <p:sp>
        <p:nvSpPr>
          <p:cNvPr id="44" name="Ellipse 43">
            <a:extLst>
              <a:ext uri="{FF2B5EF4-FFF2-40B4-BE49-F238E27FC236}">
                <a16:creationId xmlns:a16="http://schemas.microsoft.com/office/drawing/2014/main" id="{81715879-B6FE-421F-B9E4-CE25820DE3C0}"/>
              </a:ext>
            </a:extLst>
          </p:cNvPr>
          <p:cNvSpPr/>
          <p:nvPr/>
        </p:nvSpPr>
        <p:spPr>
          <a:xfrm>
            <a:off x="794357" y="1955633"/>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5" name="Rechteck 44">
            <a:extLst>
              <a:ext uri="{FF2B5EF4-FFF2-40B4-BE49-F238E27FC236}">
                <a16:creationId xmlns:a16="http://schemas.microsoft.com/office/drawing/2014/main" id="{5603457D-0F70-4BF1-9F3E-613CE1212A75}"/>
              </a:ext>
            </a:extLst>
          </p:cNvPr>
          <p:cNvSpPr/>
          <p:nvPr/>
        </p:nvSpPr>
        <p:spPr>
          <a:xfrm rot="2621055">
            <a:off x="898483" y="2200691"/>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19B01403-655A-434E-8861-92E0727718B4}"/>
              </a:ext>
            </a:extLst>
          </p:cNvPr>
          <p:cNvSpPr/>
          <p:nvPr/>
        </p:nvSpPr>
        <p:spPr>
          <a:xfrm rot="7814771">
            <a:off x="944193" y="2172709"/>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486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2</a:t>
            </a:fld>
            <a:endParaRPr lang="de-DE" dirty="0">
              <a:solidFill>
                <a:schemeClr val="tx1"/>
              </a:solidFill>
            </a:endParaRPr>
          </a:p>
        </p:txBody>
      </p:sp>
      <p:sp>
        <p:nvSpPr>
          <p:cNvPr id="32" name="Textfeld 31"/>
          <p:cNvSpPr txBox="1"/>
          <p:nvPr/>
        </p:nvSpPr>
        <p:spPr>
          <a:xfrm>
            <a:off x="771332" y="2010548"/>
            <a:ext cx="5029005" cy="3616375"/>
          </a:xfrm>
          <a:prstGeom prst="rect">
            <a:avLst/>
          </a:prstGeom>
          <a:noFill/>
        </p:spPr>
        <p:txBody>
          <a:bodyPr wrap="none" rtlCol="0">
            <a:spAutoFit/>
          </a:bodyPr>
          <a:lstStyle/>
          <a:p>
            <a:pPr algn="ctr"/>
            <a:r>
              <a:rPr lang="en-US" sz="2000" dirty="0"/>
              <a:t>These slides are based on </a:t>
            </a:r>
            <a:br>
              <a:rPr lang="en-US" sz="2000" dirty="0"/>
            </a:br>
            <a:r>
              <a:rPr lang="en-US" sz="2000" b="1" dirty="0"/>
              <a:t>Chapter 3 </a:t>
            </a:r>
            <a:r>
              <a:rPr lang="en-US" sz="2000" dirty="0"/>
              <a:t>of the textbook </a:t>
            </a:r>
          </a:p>
          <a:p>
            <a:endParaRPr lang="en-US" sz="2000" b="1" i="1" dirty="0"/>
          </a:p>
          <a:p>
            <a:pPr algn="ctr"/>
            <a:r>
              <a:rPr lang="en-US" sz="3200" b="1" i="1" dirty="0"/>
              <a:t>Cultural Sensitivity Training:</a:t>
            </a:r>
            <a:br>
              <a:rPr lang="en-US" sz="3200" b="1" i="1" dirty="0"/>
            </a:br>
            <a:r>
              <a:rPr lang="en-US" sz="2800" b="1" i="1" dirty="0"/>
              <a:t>Developing the Basis for</a:t>
            </a:r>
            <a:br>
              <a:rPr lang="en-US" sz="2800" b="1" i="1" dirty="0"/>
            </a:br>
            <a:r>
              <a:rPr lang="en-US" sz="2800" b="1" i="1" dirty="0"/>
              <a:t>Effective Intercultural</a:t>
            </a:r>
            <a:br>
              <a:rPr lang="en-US" sz="2800" b="1" i="1" dirty="0"/>
            </a:br>
            <a:r>
              <a:rPr lang="en-US" sz="2800" b="1" i="1" dirty="0"/>
              <a:t>Communication</a:t>
            </a:r>
            <a:endParaRPr lang="en-US" sz="3200" b="1" i="1" dirty="0"/>
          </a:p>
          <a:p>
            <a:pPr algn="ctr"/>
            <a:endParaRPr lang="en-US" sz="2000" b="1" i="1" dirty="0"/>
          </a:p>
          <a:p>
            <a:pPr algn="ctr">
              <a:spcAft>
                <a:spcPts val="600"/>
              </a:spcAft>
            </a:pPr>
            <a:r>
              <a:rPr lang="en-US" sz="1400" dirty="0"/>
              <a:t>Author: Susann Kowalski</a:t>
            </a:r>
          </a:p>
          <a:p>
            <a:pPr algn="ctr"/>
            <a:r>
              <a:rPr lang="en-US" sz="1400" dirty="0"/>
              <a:t>© 2023 by </a:t>
            </a:r>
            <a:r>
              <a:rPr lang="en-US" sz="1400" dirty="0" err="1"/>
              <a:t>econcise</a:t>
            </a:r>
            <a:r>
              <a:rPr lang="en-US" sz="1400" dirty="0"/>
              <a:t> publishing</a:t>
            </a:r>
          </a:p>
        </p:txBody>
      </p:sp>
      <p:sp>
        <p:nvSpPr>
          <p:cNvPr id="35" name="Ellipse 34"/>
          <p:cNvSpPr/>
          <p:nvPr/>
        </p:nvSpPr>
        <p:spPr>
          <a:xfrm rot="5400000">
            <a:off x="3108884" y="1424865"/>
            <a:ext cx="451360" cy="46319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36" name="Pfeil nach rechts 35"/>
          <p:cNvSpPr/>
          <p:nvPr/>
        </p:nvSpPr>
        <p:spPr>
          <a:xfrm rot="5400000">
            <a:off x="3182547" y="1535004"/>
            <a:ext cx="304033" cy="2861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375920" y="6634480"/>
            <a:ext cx="2016899" cy="215444"/>
          </a:xfrm>
          <a:prstGeom prst="rect">
            <a:avLst/>
          </a:prstGeom>
          <a:noFill/>
        </p:spPr>
        <p:txBody>
          <a:bodyPr wrap="none" rtlCol="0">
            <a:spAutoFit/>
          </a:bodyPr>
          <a:lstStyle/>
          <a:p>
            <a:r>
              <a:rPr lang="de-DE" sz="800" dirty="0"/>
              <a:t>Cover </a:t>
            </a:r>
            <a:r>
              <a:rPr lang="de-DE" sz="800" dirty="0" err="1"/>
              <a:t>illustration</a:t>
            </a:r>
            <a:r>
              <a:rPr lang="de-DE" sz="800" dirty="0"/>
              <a:t> (</a:t>
            </a:r>
            <a:r>
              <a:rPr lang="de-DE" sz="800" dirty="0" err="1"/>
              <a:t>heads</a:t>
            </a:r>
            <a:r>
              <a:rPr lang="de-DE" sz="800" dirty="0"/>
              <a:t>): © iStock/</a:t>
            </a:r>
            <a:r>
              <a:rPr lang="de-DE" sz="800" dirty="0" err="1"/>
              <a:t>Glopphy</a:t>
            </a:r>
            <a:endParaRPr lang="de-DE" sz="800" dirty="0"/>
          </a:p>
        </p:txBody>
      </p:sp>
      <p:sp>
        <p:nvSpPr>
          <p:cNvPr id="39" name="Rechteck 38"/>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1" name="Rechteck 40"/>
          <p:cNvSpPr/>
          <p:nvPr/>
        </p:nvSpPr>
        <p:spPr>
          <a:xfrm>
            <a:off x="150702" y="298052"/>
            <a:ext cx="6151812" cy="646331"/>
          </a:xfrm>
          <a:prstGeom prst="rect">
            <a:avLst/>
          </a:prstGeom>
        </p:spPr>
        <p:txBody>
          <a:bodyPr wrap="none">
            <a:spAutoFit/>
          </a:bodyPr>
          <a:lstStyle/>
          <a:p>
            <a:r>
              <a:rPr lang="en-US" sz="3600" dirty="0">
                <a:solidFill>
                  <a:schemeClr val="bg1"/>
                </a:solidFill>
              </a:rPr>
              <a:t>The cultural sensitivity textbook</a:t>
            </a:r>
          </a:p>
        </p:txBody>
      </p:sp>
      <p:pic>
        <p:nvPicPr>
          <p:cNvPr id="11" name="Grafik 10">
            <a:extLst>
              <a:ext uri="{FF2B5EF4-FFF2-40B4-BE49-F238E27FC236}">
                <a16:creationId xmlns:a16="http://schemas.microsoft.com/office/drawing/2014/main" id="{DCF959A3-FDE3-400F-0D67-133785CE5B13}"/>
              </a:ext>
            </a:extLst>
          </p:cNvPr>
          <p:cNvPicPr>
            <a:picLocks noChangeAspect="1"/>
          </p:cNvPicPr>
          <p:nvPr/>
        </p:nvPicPr>
        <p:blipFill rotWithShape="1">
          <a:blip r:embed="rId2">
            <a:extLst>
              <a:ext uri="{28A0092B-C50C-407E-A947-70E740481C1C}">
                <a14:useLocalDpi xmlns:a14="http://schemas.microsoft.com/office/drawing/2010/main" val="0"/>
              </a:ext>
            </a:extLst>
          </a:blip>
          <a:srcRect l="27225" t="10994" r="19153" b="9334"/>
          <a:stretch/>
        </p:blipFill>
        <p:spPr>
          <a:xfrm>
            <a:off x="7202424" y="1250110"/>
            <a:ext cx="4827291" cy="5498915"/>
          </a:xfrm>
          <a:prstGeom prst="rect">
            <a:avLst/>
          </a:prstGeom>
        </p:spPr>
      </p:pic>
    </p:spTree>
    <p:extLst>
      <p:ext uri="{BB962C8B-B14F-4D97-AF65-F5344CB8AC3E}">
        <p14:creationId xmlns:p14="http://schemas.microsoft.com/office/powerpoint/2010/main" val="90094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64246EE5-3197-49CD-99FF-6E2AF4A8BA83}"/>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5" y="2055399"/>
            <a:ext cx="6498574" cy="646331"/>
          </a:xfrm>
          <a:prstGeom prst="rect">
            <a:avLst/>
          </a:prstGeom>
        </p:spPr>
        <p:txBody>
          <a:bodyPr wrap="none">
            <a:spAutoFit/>
          </a:bodyPr>
          <a:lstStyle/>
          <a:p>
            <a:r>
              <a:rPr lang="en-US" b="1" dirty="0"/>
              <a:t>Make assumptions </a:t>
            </a:r>
            <a:r>
              <a:rPr lang="en-US" dirty="0"/>
              <a:t>about the culture of other groups or people and</a:t>
            </a:r>
          </a:p>
          <a:p>
            <a:r>
              <a:rPr lang="en-US" dirty="0"/>
              <a:t>be aware of the </a:t>
            </a:r>
            <a:r>
              <a:rPr lang="en-US" b="1" dirty="0"/>
              <a:t>tentativeness</a:t>
            </a:r>
            <a:r>
              <a:rPr lang="en-US" dirty="0"/>
              <a:t> of these assumptions.</a:t>
            </a:r>
            <a:endParaRPr lang="de-DE" sz="1600" b="1" dirty="0"/>
          </a:p>
        </p:txBody>
      </p:sp>
      <p:sp>
        <p:nvSpPr>
          <p:cNvPr id="24" name="Rechteck 23"/>
          <p:cNvSpPr/>
          <p:nvPr/>
        </p:nvSpPr>
        <p:spPr>
          <a:xfrm>
            <a:off x="1381525" y="2746672"/>
            <a:ext cx="7218515" cy="1200329"/>
          </a:xfrm>
          <a:prstGeom prst="rect">
            <a:avLst/>
          </a:prstGeom>
        </p:spPr>
        <p:txBody>
          <a:bodyPr wrap="none">
            <a:spAutoFit/>
          </a:bodyPr>
          <a:lstStyle/>
          <a:p>
            <a:r>
              <a:rPr lang="en-US" b="1" dirty="0"/>
              <a:t>Recognize differences </a:t>
            </a:r>
            <a:r>
              <a:rPr lang="en-US" dirty="0"/>
              <a:t>between your culture, motives, needs, and</a:t>
            </a:r>
          </a:p>
          <a:p>
            <a:r>
              <a:rPr lang="en-US" dirty="0"/>
              <a:t>personality traits and those of other people or groups of people </a:t>
            </a:r>
            <a:r>
              <a:rPr lang="en-US" b="1" dirty="0"/>
              <a:t>in a</a:t>
            </a:r>
          </a:p>
          <a:p>
            <a:r>
              <a:rPr lang="en-US" b="1" dirty="0"/>
              <a:t>non-judgmental way</a:t>
            </a:r>
            <a:r>
              <a:rPr lang="en-US" dirty="0"/>
              <a:t>, and assess the </a:t>
            </a:r>
            <a:r>
              <a:rPr lang="en-US" b="1" dirty="0"/>
              <a:t>opportunities and risks of similarities</a:t>
            </a:r>
          </a:p>
          <a:p>
            <a:r>
              <a:rPr lang="en-US" b="1" dirty="0"/>
              <a:t>and differences</a:t>
            </a:r>
            <a:r>
              <a:rPr lang="en-US" dirty="0"/>
              <a:t> between these elements.</a:t>
            </a:r>
            <a:endParaRPr lang="de-DE" sz="1600" b="1" dirty="0"/>
          </a:p>
        </p:txBody>
      </p:sp>
      <p:sp>
        <p:nvSpPr>
          <p:cNvPr id="26" name="Rechteck 25"/>
          <p:cNvSpPr/>
          <p:nvPr/>
        </p:nvSpPr>
        <p:spPr>
          <a:xfrm>
            <a:off x="1381525" y="4023161"/>
            <a:ext cx="6479723" cy="646331"/>
          </a:xfrm>
          <a:prstGeom prst="rect">
            <a:avLst/>
          </a:prstGeom>
        </p:spPr>
        <p:txBody>
          <a:bodyPr wrap="none">
            <a:spAutoFit/>
          </a:bodyPr>
          <a:lstStyle/>
          <a:p>
            <a:r>
              <a:rPr lang="en-US" dirty="0"/>
              <a:t>Develop </a:t>
            </a:r>
            <a:r>
              <a:rPr lang="en-US" b="1" dirty="0"/>
              <a:t>a sense of how you normally react </a:t>
            </a:r>
            <a:r>
              <a:rPr lang="en-US" dirty="0"/>
              <a:t>to people from another</a:t>
            </a:r>
          </a:p>
          <a:p>
            <a:r>
              <a:rPr lang="en-US" dirty="0"/>
              <a:t>culture</a:t>
            </a:r>
            <a:r>
              <a:rPr lang="de-DE" dirty="0"/>
              <a:t>.</a:t>
            </a:r>
            <a:endParaRPr lang="de-DE" sz="1600" b="1"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3</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5539722" cy="646331"/>
          </a:xfrm>
          <a:prstGeom prst="rect">
            <a:avLst/>
          </a:prstGeom>
        </p:spPr>
        <p:txBody>
          <a:bodyPr wrap="none">
            <a:spAutoFit/>
          </a:bodyPr>
          <a:lstStyle/>
          <a:p>
            <a:r>
              <a:rPr lang="en-US" sz="3600" dirty="0">
                <a:solidFill>
                  <a:schemeClr val="bg1"/>
                </a:solidFill>
              </a:rPr>
              <a:t>Learning objectives – Realize</a:t>
            </a:r>
          </a:p>
        </p:txBody>
      </p:sp>
      <p:sp>
        <p:nvSpPr>
          <p:cNvPr id="23" name="Ellipse 22">
            <a:extLst>
              <a:ext uri="{FF2B5EF4-FFF2-40B4-BE49-F238E27FC236}">
                <a16:creationId xmlns:a16="http://schemas.microsoft.com/office/drawing/2014/main" id="{B614E11C-7E58-47B5-B366-DCA9061E5E18}"/>
              </a:ext>
            </a:extLst>
          </p:cNvPr>
          <p:cNvSpPr/>
          <p:nvPr/>
        </p:nvSpPr>
        <p:spPr>
          <a:xfrm>
            <a:off x="805173" y="208228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5" name="Rechteck 24">
            <a:extLst>
              <a:ext uri="{FF2B5EF4-FFF2-40B4-BE49-F238E27FC236}">
                <a16:creationId xmlns:a16="http://schemas.microsoft.com/office/drawing/2014/main" id="{F6A44B96-1586-45B1-81AF-FD4D4528C67F}"/>
              </a:ext>
            </a:extLst>
          </p:cNvPr>
          <p:cNvSpPr/>
          <p:nvPr/>
        </p:nvSpPr>
        <p:spPr>
          <a:xfrm rot="2621055">
            <a:off x="909299" y="232734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53F21437-153C-4EC3-A340-DA9818A685A0}"/>
              </a:ext>
            </a:extLst>
          </p:cNvPr>
          <p:cNvSpPr/>
          <p:nvPr/>
        </p:nvSpPr>
        <p:spPr>
          <a:xfrm rot="7814771">
            <a:off x="955009" y="229936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C608D56-E66E-40F2-840D-2FC878E52143}"/>
              </a:ext>
            </a:extLst>
          </p:cNvPr>
          <p:cNvSpPr/>
          <p:nvPr/>
        </p:nvSpPr>
        <p:spPr>
          <a:xfrm>
            <a:off x="822439" y="281466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1" name="Rechteck 30">
            <a:extLst>
              <a:ext uri="{FF2B5EF4-FFF2-40B4-BE49-F238E27FC236}">
                <a16:creationId xmlns:a16="http://schemas.microsoft.com/office/drawing/2014/main" id="{ECE152AC-5C9B-492A-9DA4-EC760732DCB4}"/>
              </a:ext>
            </a:extLst>
          </p:cNvPr>
          <p:cNvSpPr/>
          <p:nvPr/>
        </p:nvSpPr>
        <p:spPr>
          <a:xfrm rot="2621055">
            <a:off x="926565" y="305972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BA96E1E0-1329-426D-9EB0-08F404CFDB63}"/>
              </a:ext>
            </a:extLst>
          </p:cNvPr>
          <p:cNvSpPr/>
          <p:nvPr/>
        </p:nvSpPr>
        <p:spPr>
          <a:xfrm rot="7814771">
            <a:off x="972275" y="303174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912D356F-CB00-4B1D-B575-D94E03A8152D}"/>
              </a:ext>
            </a:extLst>
          </p:cNvPr>
          <p:cNvSpPr/>
          <p:nvPr/>
        </p:nvSpPr>
        <p:spPr>
          <a:xfrm>
            <a:off x="849182" y="4066679"/>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4" name="Rechteck 33">
            <a:extLst>
              <a:ext uri="{FF2B5EF4-FFF2-40B4-BE49-F238E27FC236}">
                <a16:creationId xmlns:a16="http://schemas.microsoft.com/office/drawing/2014/main" id="{B43B2E72-7B85-4DFF-B376-40AB23B80D89}"/>
              </a:ext>
            </a:extLst>
          </p:cNvPr>
          <p:cNvSpPr/>
          <p:nvPr/>
        </p:nvSpPr>
        <p:spPr>
          <a:xfrm rot="2621055">
            <a:off x="953308" y="4311737"/>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B00512B1-F295-48C3-8F65-1CD0B391E844}"/>
              </a:ext>
            </a:extLst>
          </p:cNvPr>
          <p:cNvSpPr/>
          <p:nvPr/>
        </p:nvSpPr>
        <p:spPr>
          <a:xfrm rot="7814771">
            <a:off x="999018" y="4283755"/>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2">
            <a:extLst>
              <a:ext uri="{FF2B5EF4-FFF2-40B4-BE49-F238E27FC236}">
                <a16:creationId xmlns:a16="http://schemas.microsoft.com/office/drawing/2014/main" id="{3199807B-C2E9-4555-92EF-544DF2F71E73}"/>
              </a:ext>
            </a:extLst>
          </p:cNvPr>
          <p:cNvGrpSpPr/>
          <p:nvPr/>
        </p:nvGrpSpPr>
        <p:grpSpPr>
          <a:xfrm>
            <a:off x="8778241" y="1432757"/>
            <a:ext cx="3009354" cy="4410260"/>
            <a:chOff x="8778241" y="1432757"/>
            <a:chExt cx="3009354" cy="4410260"/>
          </a:xfrm>
        </p:grpSpPr>
        <p:pic>
          <p:nvPicPr>
            <p:cNvPr id="1026" name="Picture 2" descr="Free vector graphics of Clipboard">
              <a:extLst>
                <a:ext uri="{FF2B5EF4-FFF2-40B4-BE49-F238E27FC236}">
                  <a16:creationId xmlns:a16="http://schemas.microsoft.com/office/drawing/2014/main" id="{EA5FC205-9654-49F5-AA08-CBF3067BA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1" y="1432757"/>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a:extLst>
                <a:ext uri="{FF2B5EF4-FFF2-40B4-BE49-F238E27FC236}">
                  <a16:creationId xmlns:a16="http://schemas.microsoft.com/office/drawing/2014/main" id="{88C40E39-8816-42BE-81C6-E3CF8AD3C660}"/>
                </a:ext>
              </a:extLst>
            </p:cNvPr>
            <p:cNvSpPr txBox="1"/>
            <p:nvPr/>
          </p:nvSpPr>
          <p:spPr>
            <a:xfrm rot="20588140">
              <a:off x="9560605" y="3222388"/>
              <a:ext cx="1444627" cy="830997"/>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Learning</a:t>
              </a:r>
              <a:b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b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Outcomes</a:t>
              </a:r>
            </a:p>
          </p:txBody>
        </p:sp>
      </p:grpSp>
    </p:spTree>
    <p:extLst>
      <p:ext uri="{BB962C8B-B14F-4D97-AF65-F5344CB8AC3E}">
        <p14:creationId xmlns:p14="http://schemas.microsoft.com/office/powerpoint/2010/main" val="4483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72"/>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0" name="Textfeld 6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4</a:t>
            </a:fld>
            <a:endParaRPr lang="de-DE" dirty="0">
              <a:solidFill>
                <a:schemeClr val="tx1"/>
              </a:solidFill>
            </a:endParaRPr>
          </a:p>
        </p:txBody>
      </p:sp>
      <p:sp>
        <p:nvSpPr>
          <p:cNvPr id="35" name="Rechteck 34"/>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6" name="Rechteck 35"/>
          <p:cNvSpPr/>
          <p:nvPr/>
        </p:nvSpPr>
        <p:spPr>
          <a:xfrm>
            <a:off x="150702" y="298052"/>
            <a:ext cx="9725035" cy="646331"/>
          </a:xfrm>
          <a:prstGeom prst="rect">
            <a:avLst/>
          </a:prstGeom>
        </p:spPr>
        <p:txBody>
          <a:bodyPr wrap="none">
            <a:spAutoFit/>
          </a:bodyPr>
          <a:lstStyle/>
          <a:p>
            <a:r>
              <a:rPr lang="en-US" sz="3600" dirty="0">
                <a:solidFill>
                  <a:schemeClr val="bg1"/>
                </a:solidFill>
              </a:rPr>
              <a:t>Your own culture in comparison with that of others</a:t>
            </a:r>
          </a:p>
        </p:txBody>
      </p:sp>
      <p:grpSp>
        <p:nvGrpSpPr>
          <p:cNvPr id="4" name="Gruppieren 3">
            <a:extLst>
              <a:ext uri="{FF2B5EF4-FFF2-40B4-BE49-F238E27FC236}">
                <a16:creationId xmlns:a16="http://schemas.microsoft.com/office/drawing/2014/main" id="{8C7DD9EC-2A6E-4909-855E-16D7466CC85B}"/>
              </a:ext>
            </a:extLst>
          </p:cNvPr>
          <p:cNvGrpSpPr/>
          <p:nvPr/>
        </p:nvGrpSpPr>
        <p:grpSpPr>
          <a:xfrm>
            <a:off x="1135028" y="2441525"/>
            <a:ext cx="9921944" cy="2435275"/>
            <a:chOff x="1135028" y="2441525"/>
            <a:chExt cx="9921944" cy="2435275"/>
          </a:xfrm>
        </p:grpSpPr>
        <p:grpSp>
          <p:nvGrpSpPr>
            <p:cNvPr id="29" name="Gruppieren 28"/>
            <p:cNvGrpSpPr/>
            <p:nvPr/>
          </p:nvGrpSpPr>
          <p:grpSpPr>
            <a:xfrm>
              <a:off x="1886214" y="2449629"/>
              <a:ext cx="9170758" cy="2427171"/>
              <a:chOff x="667941" y="1957213"/>
              <a:chExt cx="9170758" cy="2419301"/>
            </a:xfrm>
          </p:grpSpPr>
          <p:sp>
            <p:nvSpPr>
              <p:cNvPr id="30" name="Rechteck 29"/>
              <p:cNvSpPr/>
              <p:nvPr/>
            </p:nvSpPr>
            <p:spPr>
              <a:xfrm>
                <a:off x="667941" y="1957213"/>
                <a:ext cx="9170758" cy="2419301"/>
              </a:xfrm>
              <a:prstGeom prst="rect">
                <a:avLst/>
              </a:prstGeom>
              <a:solidFill>
                <a:srgbClr val="E9E8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  </a:t>
                </a:r>
              </a:p>
            </p:txBody>
          </p:sp>
          <p:sp>
            <p:nvSpPr>
              <p:cNvPr id="31" name="Textfeld 30"/>
              <p:cNvSpPr txBox="1"/>
              <p:nvPr/>
            </p:nvSpPr>
            <p:spPr>
              <a:xfrm>
                <a:off x="854631" y="2063450"/>
                <a:ext cx="8797378" cy="302692"/>
              </a:xfrm>
              <a:prstGeom prst="rect">
                <a:avLst/>
              </a:prstGeom>
              <a:noFill/>
            </p:spPr>
            <p:txBody>
              <a:bodyPr wrap="square" rtlCol="0">
                <a:spAutoFit/>
              </a:bodyPr>
              <a:lstStyle/>
              <a:p>
                <a:pPr algn="ctr"/>
                <a:r>
                  <a:rPr lang="en-US" sz="2400" dirty="0"/>
                  <a:t>Compare your own cultural repository with that of others</a:t>
                </a:r>
              </a:p>
            </p:txBody>
          </p:sp>
        </p:grpSp>
        <p:sp>
          <p:nvSpPr>
            <p:cNvPr id="34" name="Rechteck 33"/>
            <p:cNvSpPr/>
            <p:nvPr/>
          </p:nvSpPr>
          <p:spPr>
            <a:xfrm>
              <a:off x="1135028" y="2441525"/>
              <a:ext cx="751186" cy="2435274"/>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 name="Textfeld 1"/>
            <p:cNvSpPr txBox="1"/>
            <p:nvPr/>
          </p:nvSpPr>
          <p:spPr>
            <a:xfrm rot="16200000">
              <a:off x="806484" y="3405058"/>
              <a:ext cx="1408278" cy="523220"/>
            </a:xfrm>
            <a:prstGeom prst="rect">
              <a:avLst/>
            </a:prstGeom>
            <a:noFill/>
          </p:spPr>
          <p:txBody>
            <a:bodyPr wrap="square" rtlCol="0">
              <a:spAutoFit/>
            </a:bodyPr>
            <a:lstStyle/>
            <a:p>
              <a:r>
                <a:rPr lang="en-US" sz="2800" b="1" dirty="0">
                  <a:solidFill>
                    <a:schemeClr val="bg1"/>
                  </a:solidFill>
                </a:rPr>
                <a:t>Exercise</a:t>
              </a:r>
            </a:p>
          </p:txBody>
        </p:sp>
        <p:sp>
          <p:nvSpPr>
            <p:cNvPr id="12" name="Textfeld 11">
              <a:extLst>
                <a:ext uri="{FF2B5EF4-FFF2-40B4-BE49-F238E27FC236}">
                  <a16:creationId xmlns:a16="http://schemas.microsoft.com/office/drawing/2014/main" id="{AD94D807-C5C0-480B-BB9D-45F0D92476EC}"/>
                </a:ext>
              </a:extLst>
            </p:cNvPr>
            <p:cNvSpPr txBox="1"/>
            <p:nvPr/>
          </p:nvSpPr>
          <p:spPr>
            <a:xfrm>
              <a:off x="2072904" y="3151212"/>
              <a:ext cx="8870084" cy="1477328"/>
            </a:xfrm>
            <a:prstGeom prst="rect">
              <a:avLst/>
            </a:prstGeom>
            <a:noFill/>
          </p:spPr>
          <p:txBody>
            <a:bodyPr wrap="square" rtlCol="0">
              <a:spAutoFit/>
            </a:bodyPr>
            <a:lstStyle/>
            <a:p>
              <a:r>
                <a:rPr lang="en-US" dirty="0"/>
                <a:t>Take (at least) one of the cultural profiles that you developed for yourself in the exercise in the previous chapter. Compare it to the corresponding profiles of your friends, colleagues, or fellow students. In which cultural dimensions are the profiles very similar? Where do you find differences? What could this imply if you had to work together in a team? Remember that similarities, as well as differences, can lead to both opportunities and risks.</a:t>
              </a:r>
              <a:endParaRPr lang="en-US" sz="2000" dirty="0"/>
            </a:p>
          </p:txBody>
        </p:sp>
      </p:grpSp>
    </p:spTree>
    <p:extLst>
      <p:ext uri="{BB962C8B-B14F-4D97-AF65-F5344CB8AC3E}">
        <p14:creationId xmlns:p14="http://schemas.microsoft.com/office/powerpoint/2010/main" val="327331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5</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9528314" cy="646331"/>
          </a:xfrm>
          <a:prstGeom prst="rect">
            <a:avLst/>
          </a:prstGeom>
        </p:spPr>
        <p:txBody>
          <a:bodyPr wrap="none">
            <a:spAutoFit/>
          </a:bodyPr>
          <a:lstStyle/>
          <a:p>
            <a:r>
              <a:rPr lang="en-US" sz="3600" dirty="0">
                <a:solidFill>
                  <a:schemeClr val="bg1"/>
                </a:solidFill>
              </a:rPr>
              <a:t>Regulation by Deci and Ryan [Ryan &amp; Deci (2017)]</a:t>
            </a:r>
            <a:endParaRPr lang="de-DE" sz="3600" dirty="0">
              <a:solidFill>
                <a:schemeClr val="bg1"/>
              </a:solidFill>
            </a:endParaRPr>
          </a:p>
        </p:txBody>
      </p:sp>
      <p:sp>
        <p:nvSpPr>
          <p:cNvPr id="6" name="Pfeil: nach rechts 5">
            <a:extLst>
              <a:ext uri="{FF2B5EF4-FFF2-40B4-BE49-F238E27FC236}">
                <a16:creationId xmlns:a16="http://schemas.microsoft.com/office/drawing/2014/main" id="{4DD145F5-5E10-43BB-847E-3D2B2CD479B8}"/>
              </a:ext>
            </a:extLst>
          </p:cNvPr>
          <p:cNvSpPr/>
          <p:nvPr/>
        </p:nvSpPr>
        <p:spPr>
          <a:xfrm>
            <a:off x="1296888" y="2378946"/>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7" name="Pfeil: nach rechts 6">
            <a:extLst>
              <a:ext uri="{FF2B5EF4-FFF2-40B4-BE49-F238E27FC236}">
                <a16:creationId xmlns:a16="http://schemas.microsoft.com/office/drawing/2014/main" id="{88512731-8419-4853-8704-E8E59A171E28}"/>
              </a:ext>
            </a:extLst>
          </p:cNvPr>
          <p:cNvSpPr/>
          <p:nvPr/>
        </p:nvSpPr>
        <p:spPr>
          <a:xfrm>
            <a:off x="1306827" y="2920286"/>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8" name="Pfeil: nach rechts 7">
            <a:extLst>
              <a:ext uri="{FF2B5EF4-FFF2-40B4-BE49-F238E27FC236}">
                <a16:creationId xmlns:a16="http://schemas.microsoft.com/office/drawing/2014/main" id="{D0E0DF1D-D3C8-49DE-95BE-EF3B8D888994}"/>
              </a:ext>
            </a:extLst>
          </p:cNvPr>
          <p:cNvSpPr/>
          <p:nvPr/>
        </p:nvSpPr>
        <p:spPr>
          <a:xfrm>
            <a:off x="1296888" y="3452374"/>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9" name="Pfeil: nach rechts 8">
            <a:extLst>
              <a:ext uri="{FF2B5EF4-FFF2-40B4-BE49-F238E27FC236}">
                <a16:creationId xmlns:a16="http://schemas.microsoft.com/office/drawing/2014/main" id="{F133671E-97C3-4524-B4A1-A8228B4BC1A4}"/>
              </a:ext>
            </a:extLst>
          </p:cNvPr>
          <p:cNvSpPr/>
          <p:nvPr/>
        </p:nvSpPr>
        <p:spPr>
          <a:xfrm>
            <a:off x="1296888" y="3984462"/>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0" name="Pfeil: nach rechts 9">
            <a:extLst>
              <a:ext uri="{FF2B5EF4-FFF2-40B4-BE49-F238E27FC236}">
                <a16:creationId xmlns:a16="http://schemas.microsoft.com/office/drawing/2014/main" id="{A45D65C6-5481-433B-BEFE-C511944B99AD}"/>
              </a:ext>
            </a:extLst>
          </p:cNvPr>
          <p:cNvSpPr/>
          <p:nvPr/>
        </p:nvSpPr>
        <p:spPr>
          <a:xfrm>
            <a:off x="1309588" y="4512546"/>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E8FA2311-ACC3-4C4C-A6EB-280AA1953A8A}"/>
              </a:ext>
            </a:extLst>
          </p:cNvPr>
          <p:cNvSpPr/>
          <p:nvPr/>
        </p:nvSpPr>
        <p:spPr>
          <a:xfrm>
            <a:off x="1914925" y="2385599"/>
            <a:ext cx="1963486" cy="369332"/>
          </a:xfrm>
          <a:prstGeom prst="rect">
            <a:avLst/>
          </a:prstGeom>
        </p:spPr>
        <p:txBody>
          <a:bodyPr wrap="none">
            <a:spAutoFit/>
          </a:bodyPr>
          <a:lstStyle/>
          <a:p>
            <a:r>
              <a:rPr lang="en-US" dirty="0"/>
              <a:t>External regulation</a:t>
            </a:r>
            <a:endParaRPr lang="de-DE" sz="1600" dirty="0"/>
          </a:p>
        </p:txBody>
      </p:sp>
      <p:sp>
        <p:nvSpPr>
          <p:cNvPr id="12" name="Rechteck 11">
            <a:extLst>
              <a:ext uri="{FF2B5EF4-FFF2-40B4-BE49-F238E27FC236}">
                <a16:creationId xmlns:a16="http://schemas.microsoft.com/office/drawing/2014/main" id="{F4E3B373-F28E-4C27-85B1-69D81F6698F1}"/>
              </a:ext>
            </a:extLst>
          </p:cNvPr>
          <p:cNvSpPr/>
          <p:nvPr/>
        </p:nvSpPr>
        <p:spPr>
          <a:xfrm>
            <a:off x="1914925" y="2918999"/>
            <a:ext cx="2227854" cy="369332"/>
          </a:xfrm>
          <a:prstGeom prst="rect">
            <a:avLst/>
          </a:prstGeom>
        </p:spPr>
        <p:txBody>
          <a:bodyPr wrap="none">
            <a:spAutoFit/>
          </a:bodyPr>
          <a:lstStyle/>
          <a:p>
            <a:r>
              <a:rPr lang="en-US" dirty="0"/>
              <a:t>Introjected regulation</a:t>
            </a:r>
            <a:endParaRPr lang="de-DE" sz="1600" dirty="0"/>
          </a:p>
        </p:txBody>
      </p:sp>
      <p:sp>
        <p:nvSpPr>
          <p:cNvPr id="13" name="Rechteck 12">
            <a:extLst>
              <a:ext uri="{FF2B5EF4-FFF2-40B4-BE49-F238E27FC236}">
                <a16:creationId xmlns:a16="http://schemas.microsoft.com/office/drawing/2014/main" id="{70DA9267-76E3-49B1-BEAA-B748131EAF65}"/>
              </a:ext>
            </a:extLst>
          </p:cNvPr>
          <p:cNvSpPr/>
          <p:nvPr/>
        </p:nvSpPr>
        <p:spPr>
          <a:xfrm>
            <a:off x="1914925" y="3452399"/>
            <a:ext cx="2101024" cy="369332"/>
          </a:xfrm>
          <a:prstGeom prst="rect">
            <a:avLst/>
          </a:prstGeom>
        </p:spPr>
        <p:txBody>
          <a:bodyPr wrap="none">
            <a:spAutoFit/>
          </a:bodyPr>
          <a:lstStyle/>
          <a:p>
            <a:r>
              <a:rPr lang="en-US" dirty="0"/>
              <a:t>Identified regulation</a:t>
            </a:r>
            <a:endParaRPr lang="de-DE" sz="1600" dirty="0"/>
          </a:p>
        </p:txBody>
      </p:sp>
      <p:sp>
        <p:nvSpPr>
          <p:cNvPr id="14" name="Rechteck 13">
            <a:extLst>
              <a:ext uri="{FF2B5EF4-FFF2-40B4-BE49-F238E27FC236}">
                <a16:creationId xmlns:a16="http://schemas.microsoft.com/office/drawing/2014/main" id="{AEACEA25-C6A6-4453-AA92-72482C4C0042}"/>
              </a:ext>
            </a:extLst>
          </p:cNvPr>
          <p:cNvSpPr/>
          <p:nvPr/>
        </p:nvSpPr>
        <p:spPr>
          <a:xfrm>
            <a:off x="1914925" y="3985799"/>
            <a:ext cx="2167709" cy="369332"/>
          </a:xfrm>
          <a:prstGeom prst="rect">
            <a:avLst/>
          </a:prstGeom>
        </p:spPr>
        <p:txBody>
          <a:bodyPr wrap="none">
            <a:spAutoFit/>
          </a:bodyPr>
          <a:lstStyle/>
          <a:p>
            <a:r>
              <a:rPr lang="en-US" dirty="0"/>
              <a:t>Integrated regulation</a:t>
            </a:r>
            <a:endParaRPr lang="de-DE" sz="1600" dirty="0"/>
          </a:p>
        </p:txBody>
      </p:sp>
      <p:sp>
        <p:nvSpPr>
          <p:cNvPr id="15" name="Rechteck 14">
            <a:extLst>
              <a:ext uri="{FF2B5EF4-FFF2-40B4-BE49-F238E27FC236}">
                <a16:creationId xmlns:a16="http://schemas.microsoft.com/office/drawing/2014/main" id="{99B5BD78-11C9-4D14-99C1-0627DA206C2D}"/>
              </a:ext>
            </a:extLst>
          </p:cNvPr>
          <p:cNvSpPr/>
          <p:nvPr/>
        </p:nvSpPr>
        <p:spPr>
          <a:xfrm>
            <a:off x="1914925" y="4506499"/>
            <a:ext cx="1945533" cy="369332"/>
          </a:xfrm>
          <a:prstGeom prst="rect">
            <a:avLst/>
          </a:prstGeom>
        </p:spPr>
        <p:txBody>
          <a:bodyPr wrap="none">
            <a:spAutoFit/>
          </a:bodyPr>
          <a:lstStyle/>
          <a:p>
            <a:r>
              <a:rPr lang="en-US" dirty="0"/>
              <a:t>Intrinsic regulation</a:t>
            </a:r>
            <a:endParaRPr lang="de-DE" sz="1600" dirty="0"/>
          </a:p>
        </p:txBody>
      </p:sp>
      <p:sp>
        <p:nvSpPr>
          <p:cNvPr id="16" name="Textfeld 15">
            <a:extLst>
              <a:ext uri="{FF2B5EF4-FFF2-40B4-BE49-F238E27FC236}">
                <a16:creationId xmlns:a16="http://schemas.microsoft.com/office/drawing/2014/main" id="{23AB17C0-4B59-4B60-B85B-30A417247258}"/>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pic>
        <p:nvPicPr>
          <p:cNvPr id="2050" name="Picture 2" descr="Free illustrations of Motivation">
            <a:extLst>
              <a:ext uri="{FF2B5EF4-FFF2-40B4-BE49-F238E27FC236}">
                <a16:creationId xmlns:a16="http://schemas.microsoft.com/office/drawing/2014/main" id="{9972B1A9-F078-4136-AC1B-6C523E163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464" y="1830659"/>
            <a:ext cx="5154168" cy="365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6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6</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7433253" cy="646331"/>
          </a:xfrm>
          <a:prstGeom prst="rect">
            <a:avLst/>
          </a:prstGeom>
        </p:spPr>
        <p:txBody>
          <a:bodyPr wrap="none">
            <a:spAutoFit/>
          </a:bodyPr>
          <a:lstStyle/>
          <a:p>
            <a:r>
              <a:rPr lang="en-US" sz="3600" dirty="0">
                <a:solidFill>
                  <a:schemeClr val="bg1"/>
                </a:solidFill>
              </a:rPr>
              <a:t>Needs according to McClelland (1961)</a:t>
            </a:r>
            <a:endParaRPr lang="de-DE" sz="3600" dirty="0">
              <a:solidFill>
                <a:schemeClr val="bg1"/>
              </a:solidFill>
            </a:endParaRPr>
          </a:p>
        </p:txBody>
      </p:sp>
      <p:sp>
        <p:nvSpPr>
          <p:cNvPr id="6" name="Textfeld 5">
            <a:extLst>
              <a:ext uri="{FF2B5EF4-FFF2-40B4-BE49-F238E27FC236}">
                <a16:creationId xmlns:a16="http://schemas.microsoft.com/office/drawing/2014/main" id="{CC3CBF3B-3FB8-444D-A080-3F8DF3246B6A}"/>
              </a:ext>
            </a:extLst>
          </p:cNvPr>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grpSp>
        <p:nvGrpSpPr>
          <p:cNvPr id="2" name="Gruppieren 1">
            <a:extLst>
              <a:ext uri="{FF2B5EF4-FFF2-40B4-BE49-F238E27FC236}">
                <a16:creationId xmlns:a16="http://schemas.microsoft.com/office/drawing/2014/main" id="{330559B0-3DF9-47A2-9E00-AEE82985189B}"/>
              </a:ext>
            </a:extLst>
          </p:cNvPr>
          <p:cNvGrpSpPr/>
          <p:nvPr/>
        </p:nvGrpSpPr>
        <p:grpSpPr>
          <a:xfrm>
            <a:off x="2125019" y="2717017"/>
            <a:ext cx="2895037" cy="1829618"/>
            <a:chOff x="2134163" y="2193742"/>
            <a:chExt cx="2895037" cy="1829618"/>
          </a:xfrm>
        </p:grpSpPr>
        <p:sp>
          <p:nvSpPr>
            <p:cNvPr id="13" name="Rechteck 12">
              <a:extLst>
                <a:ext uri="{FF2B5EF4-FFF2-40B4-BE49-F238E27FC236}">
                  <a16:creationId xmlns:a16="http://schemas.microsoft.com/office/drawing/2014/main" id="{92B9B96D-DC3F-4288-BDDD-065B70331E70}"/>
                </a:ext>
              </a:extLst>
            </p:cNvPr>
            <p:cNvSpPr/>
            <p:nvPr/>
          </p:nvSpPr>
          <p:spPr>
            <a:xfrm>
              <a:off x="2134163" y="2200062"/>
              <a:ext cx="2895037" cy="1823298"/>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22072908-13B8-49AE-A8E8-1574B00BFC43}"/>
                </a:ext>
              </a:extLst>
            </p:cNvPr>
            <p:cNvSpPr/>
            <p:nvPr/>
          </p:nvSpPr>
          <p:spPr>
            <a:xfrm>
              <a:off x="2134163" y="2193742"/>
              <a:ext cx="2895037"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a:extLst>
                <a:ext uri="{FF2B5EF4-FFF2-40B4-BE49-F238E27FC236}">
                  <a16:creationId xmlns:a16="http://schemas.microsoft.com/office/drawing/2014/main" id="{33989B64-E3AF-4BCE-B4FA-2199FD5DCA53}"/>
                </a:ext>
              </a:extLst>
            </p:cNvPr>
            <p:cNvSpPr txBox="1"/>
            <p:nvPr/>
          </p:nvSpPr>
          <p:spPr>
            <a:xfrm>
              <a:off x="2211511" y="2226644"/>
              <a:ext cx="1724575" cy="369332"/>
            </a:xfrm>
            <a:prstGeom prst="rect">
              <a:avLst/>
            </a:prstGeom>
            <a:noFill/>
          </p:spPr>
          <p:txBody>
            <a:bodyPr wrap="none" rtlCol="0">
              <a:spAutoFit/>
            </a:bodyPr>
            <a:lstStyle/>
            <a:p>
              <a:r>
                <a:rPr lang="en-US" b="1" dirty="0">
                  <a:solidFill>
                    <a:schemeClr val="bg1"/>
                  </a:solidFill>
                </a:rPr>
                <a:t>Theory of needs</a:t>
              </a:r>
            </a:p>
          </p:txBody>
        </p:sp>
        <p:sp>
          <p:nvSpPr>
            <p:cNvPr id="16" name="Rechteck 15">
              <a:extLst>
                <a:ext uri="{FF2B5EF4-FFF2-40B4-BE49-F238E27FC236}">
                  <a16:creationId xmlns:a16="http://schemas.microsoft.com/office/drawing/2014/main" id="{A683E88E-A8CD-4D76-B630-DF589195601C}"/>
                </a:ext>
              </a:extLst>
            </p:cNvPr>
            <p:cNvSpPr/>
            <p:nvPr/>
          </p:nvSpPr>
          <p:spPr>
            <a:xfrm>
              <a:off x="2722354" y="3469419"/>
              <a:ext cx="1418273" cy="369332"/>
            </a:xfrm>
            <a:prstGeom prst="rect">
              <a:avLst/>
            </a:prstGeom>
          </p:spPr>
          <p:txBody>
            <a:bodyPr wrap="none">
              <a:spAutoFit/>
            </a:bodyPr>
            <a:lstStyle/>
            <a:p>
              <a:r>
                <a:rPr lang="en-US" dirty="0"/>
                <a:t>Achievement</a:t>
              </a:r>
            </a:p>
          </p:txBody>
        </p:sp>
        <p:sp>
          <p:nvSpPr>
            <p:cNvPr id="17" name="Ellipse 16">
              <a:extLst>
                <a:ext uri="{FF2B5EF4-FFF2-40B4-BE49-F238E27FC236}">
                  <a16:creationId xmlns:a16="http://schemas.microsoft.com/office/drawing/2014/main" id="{36C434E4-45CF-4497-931E-0BD2786A638E}"/>
                </a:ext>
              </a:extLst>
            </p:cNvPr>
            <p:cNvSpPr/>
            <p:nvPr/>
          </p:nvSpPr>
          <p:spPr>
            <a:xfrm>
              <a:off x="2561034" y="359431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 name="Rechteck 8">
              <a:extLst>
                <a:ext uri="{FF2B5EF4-FFF2-40B4-BE49-F238E27FC236}">
                  <a16:creationId xmlns:a16="http://schemas.microsoft.com/office/drawing/2014/main" id="{97D808DE-6423-4C39-BC60-48D58CA00174}"/>
                </a:ext>
              </a:extLst>
            </p:cNvPr>
            <p:cNvSpPr/>
            <p:nvPr/>
          </p:nvSpPr>
          <p:spPr>
            <a:xfrm>
              <a:off x="2719306" y="3126711"/>
              <a:ext cx="1097223" cy="369332"/>
            </a:xfrm>
            <a:prstGeom prst="rect">
              <a:avLst/>
            </a:prstGeom>
          </p:spPr>
          <p:txBody>
            <a:bodyPr wrap="none">
              <a:spAutoFit/>
            </a:bodyPr>
            <a:lstStyle/>
            <a:p>
              <a:r>
                <a:rPr lang="en-US" dirty="0"/>
                <a:t>Affiliation</a:t>
              </a:r>
            </a:p>
          </p:txBody>
        </p:sp>
        <p:sp>
          <p:nvSpPr>
            <p:cNvPr id="10" name="Ellipse 9">
              <a:extLst>
                <a:ext uri="{FF2B5EF4-FFF2-40B4-BE49-F238E27FC236}">
                  <a16:creationId xmlns:a16="http://schemas.microsoft.com/office/drawing/2014/main" id="{51D99873-9027-49B5-95BE-EA7D1609F195}"/>
                </a:ext>
              </a:extLst>
            </p:cNvPr>
            <p:cNvSpPr/>
            <p:nvPr/>
          </p:nvSpPr>
          <p:spPr>
            <a:xfrm>
              <a:off x="2557986" y="325160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1" name="Rechteck 10">
              <a:extLst>
                <a:ext uri="{FF2B5EF4-FFF2-40B4-BE49-F238E27FC236}">
                  <a16:creationId xmlns:a16="http://schemas.microsoft.com/office/drawing/2014/main" id="{BB6CDF84-DE84-4A08-A3AC-77FFD24AEC89}"/>
                </a:ext>
              </a:extLst>
            </p:cNvPr>
            <p:cNvSpPr/>
            <p:nvPr/>
          </p:nvSpPr>
          <p:spPr>
            <a:xfrm>
              <a:off x="2719306" y="2794863"/>
              <a:ext cx="778226" cy="369332"/>
            </a:xfrm>
            <a:prstGeom prst="rect">
              <a:avLst/>
            </a:prstGeom>
          </p:spPr>
          <p:txBody>
            <a:bodyPr wrap="none">
              <a:spAutoFit/>
            </a:bodyPr>
            <a:lstStyle/>
            <a:p>
              <a:r>
                <a:rPr lang="en-US" dirty="0"/>
                <a:t>Power</a:t>
              </a:r>
            </a:p>
          </p:txBody>
        </p:sp>
        <p:sp>
          <p:nvSpPr>
            <p:cNvPr id="12" name="Ellipse 11">
              <a:extLst>
                <a:ext uri="{FF2B5EF4-FFF2-40B4-BE49-F238E27FC236}">
                  <a16:creationId xmlns:a16="http://schemas.microsoft.com/office/drawing/2014/main" id="{E6A3483F-7A19-42F7-A004-1A25E3FF4B6E}"/>
                </a:ext>
              </a:extLst>
            </p:cNvPr>
            <p:cNvSpPr/>
            <p:nvPr/>
          </p:nvSpPr>
          <p:spPr>
            <a:xfrm>
              <a:off x="2557986" y="291976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pic>
        <p:nvPicPr>
          <p:cNvPr id="4098" name="Picture 2" descr="Free illustrations of Nutshell">
            <a:extLst>
              <a:ext uri="{FF2B5EF4-FFF2-40B4-BE49-F238E27FC236}">
                <a16:creationId xmlns:a16="http://schemas.microsoft.com/office/drawing/2014/main" id="{DCD26BF0-22A4-44F9-8464-B4D64B665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954" y="1791758"/>
            <a:ext cx="3947541" cy="37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1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7</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403146" cy="646331"/>
          </a:xfrm>
          <a:prstGeom prst="rect">
            <a:avLst/>
          </a:prstGeom>
        </p:spPr>
        <p:txBody>
          <a:bodyPr wrap="none">
            <a:spAutoFit/>
          </a:bodyPr>
          <a:lstStyle/>
          <a:p>
            <a:r>
              <a:rPr lang="en-US" sz="3600" dirty="0">
                <a:solidFill>
                  <a:schemeClr val="bg1"/>
                </a:solidFill>
              </a:rPr>
              <a:t>Maslow’s pyramid of needs</a:t>
            </a:r>
            <a:endParaRPr lang="de-DE" sz="3600" dirty="0">
              <a:solidFill>
                <a:schemeClr val="bg1"/>
              </a:solidFill>
            </a:endParaRPr>
          </a:p>
        </p:txBody>
      </p:sp>
      <p:pic>
        <p:nvPicPr>
          <p:cNvPr id="3" name="Grafik 2">
            <a:extLst>
              <a:ext uri="{FF2B5EF4-FFF2-40B4-BE49-F238E27FC236}">
                <a16:creationId xmlns:a16="http://schemas.microsoft.com/office/drawing/2014/main" id="{8066CC82-F1D4-4544-A179-95D78964488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53848" y="1362213"/>
            <a:ext cx="6135116" cy="4847609"/>
          </a:xfrm>
          <a:prstGeom prst="rect">
            <a:avLst/>
          </a:prstGeom>
        </p:spPr>
      </p:pic>
      <p:sp>
        <p:nvSpPr>
          <p:cNvPr id="12" name="Rechteck 11">
            <a:extLst>
              <a:ext uri="{FF2B5EF4-FFF2-40B4-BE49-F238E27FC236}">
                <a16:creationId xmlns:a16="http://schemas.microsoft.com/office/drawing/2014/main" id="{4D1F8343-0FC2-42EB-9835-F8C0A53263FB}"/>
              </a:ext>
            </a:extLst>
          </p:cNvPr>
          <p:cNvSpPr/>
          <p:nvPr/>
        </p:nvSpPr>
        <p:spPr>
          <a:xfrm>
            <a:off x="1381525" y="2092483"/>
            <a:ext cx="3976153" cy="646331"/>
          </a:xfrm>
          <a:prstGeom prst="rect">
            <a:avLst/>
          </a:prstGeom>
        </p:spPr>
        <p:txBody>
          <a:bodyPr wrap="none">
            <a:spAutoFit/>
          </a:bodyPr>
          <a:lstStyle/>
          <a:p>
            <a:r>
              <a:rPr lang="en-US" dirty="0"/>
              <a:t>Highly accepted model. [Maslow (1943)]</a:t>
            </a:r>
            <a:endParaRPr lang="de-DE" sz="1600" dirty="0"/>
          </a:p>
          <a:p>
            <a:r>
              <a:rPr lang="en-US" dirty="0"/>
              <a:t>Normally represented as a pyramid</a:t>
            </a:r>
            <a:endParaRPr lang="en-US" sz="2000" dirty="0"/>
          </a:p>
        </p:txBody>
      </p:sp>
      <p:sp>
        <p:nvSpPr>
          <p:cNvPr id="16" name="Ellipse 15">
            <a:extLst>
              <a:ext uri="{FF2B5EF4-FFF2-40B4-BE49-F238E27FC236}">
                <a16:creationId xmlns:a16="http://schemas.microsoft.com/office/drawing/2014/main" id="{C922A2B1-6B6A-4B35-B20C-357DBAE4846B}"/>
              </a:ext>
            </a:extLst>
          </p:cNvPr>
          <p:cNvSpPr/>
          <p:nvPr/>
        </p:nvSpPr>
        <p:spPr>
          <a:xfrm>
            <a:off x="1479031" y="285455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7" name="Ellipse 16">
            <a:extLst>
              <a:ext uri="{FF2B5EF4-FFF2-40B4-BE49-F238E27FC236}">
                <a16:creationId xmlns:a16="http://schemas.microsoft.com/office/drawing/2014/main" id="{BDF9DB61-0361-4F2C-82C8-F92502E228AC}"/>
              </a:ext>
            </a:extLst>
          </p:cNvPr>
          <p:cNvSpPr/>
          <p:nvPr/>
        </p:nvSpPr>
        <p:spPr>
          <a:xfrm>
            <a:off x="1479031" y="327799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8" name="Ellipse 17">
            <a:extLst>
              <a:ext uri="{FF2B5EF4-FFF2-40B4-BE49-F238E27FC236}">
                <a16:creationId xmlns:a16="http://schemas.microsoft.com/office/drawing/2014/main" id="{12F9D9C7-C98F-4002-AFCD-5F230EA2E350}"/>
              </a:ext>
            </a:extLst>
          </p:cNvPr>
          <p:cNvSpPr/>
          <p:nvPr/>
        </p:nvSpPr>
        <p:spPr>
          <a:xfrm>
            <a:off x="1479031" y="371179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9" name="Ellipse 18">
            <a:extLst>
              <a:ext uri="{FF2B5EF4-FFF2-40B4-BE49-F238E27FC236}">
                <a16:creationId xmlns:a16="http://schemas.microsoft.com/office/drawing/2014/main" id="{D542F1DD-C2C9-4D88-8548-144368E99DF5}"/>
              </a:ext>
            </a:extLst>
          </p:cNvPr>
          <p:cNvSpPr/>
          <p:nvPr/>
        </p:nvSpPr>
        <p:spPr>
          <a:xfrm>
            <a:off x="1479031" y="413523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20" name="Ellipse 19">
            <a:extLst>
              <a:ext uri="{FF2B5EF4-FFF2-40B4-BE49-F238E27FC236}">
                <a16:creationId xmlns:a16="http://schemas.microsoft.com/office/drawing/2014/main" id="{D82C95BA-31E0-4D00-9DDB-5B773492540B}"/>
              </a:ext>
            </a:extLst>
          </p:cNvPr>
          <p:cNvSpPr/>
          <p:nvPr/>
        </p:nvSpPr>
        <p:spPr>
          <a:xfrm>
            <a:off x="1479031" y="455867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21" name="Pfeil: nach rechts 20">
            <a:extLst>
              <a:ext uri="{FF2B5EF4-FFF2-40B4-BE49-F238E27FC236}">
                <a16:creationId xmlns:a16="http://schemas.microsoft.com/office/drawing/2014/main" id="{CAB8DEDA-0BCC-456A-ACB8-4BB5586B5E82}"/>
              </a:ext>
            </a:extLst>
          </p:cNvPr>
          <p:cNvSpPr/>
          <p:nvPr/>
        </p:nvSpPr>
        <p:spPr>
          <a:xfrm>
            <a:off x="915150" y="2092483"/>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22" name="Pfeil: nach rechts 21">
            <a:extLst>
              <a:ext uri="{FF2B5EF4-FFF2-40B4-BE49-F238E27FC236}">
                <a16:creationId xmlns:a16="http://schemas.microsoft.com/office/drawing/2014/main" id="{58AEA498-3269-450C-942D-0AA6FA31804A}"/>
              </a:ext>
            </a:extLst>
          </p:cNvPr>
          <p:cNvSpPr/>
          <p:nvPr/>
        </p:nvSpPr>
        <p:spPr>
          <a:xfrm>
            <a:off x="915150" y="5049422"/>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23" name="Rechteck 22">
            <a:extLst>
              <a:ext uri="{FF2B5EF4-FFF2-40B4-BE49-F238E27FC236}">
                <a16:creationId xmlns:a16="http://schemas.microsoft.com/office/drawing/2014/main" id="{00EC9540-8F21-4491-B393-B00B7C538970}"/>
              </a:ext>
            </a:extLst>
          </p:cNvPr>
          <p:cNvSpPr/>
          <p:nvPr/>
        </p:nvSpPr>
        <p:spPr>
          <a:xfrm>
            <a:off x="1826025" y="2741199"/>
            <a:ext cx="2652073" cy="369332"/>
          </a:xfrm>
          <a:prstGeom prst="rect">
            <a:avLst/>
          </a:prstGeom>
        </p:spPr>
        <p:txBody>
          <a:bodyPr wrap="none">
            <a:spAutoFit/>
          </a:bodyPr>
          <a:lstStyle/>
          <a:p>
            <a:r>
              <a:rPr lang="en-US" dirty="0"/>
              <a:t>Need for self-actualization</a:t>
            </a:r>
            <a:endParaRPr lang="de-DE" sz="1600" dirty="0"/>
          </a:p>
        </p:txBody>
      </p:sp>
      <p:sp>
        <p:nvSpPr>
          <p:cNvPr id="24" name="Rechteck 23">
            <a:extLst>
              <a:ext uri="{FF2B5EF4-FFF2-40B4-BE49-F238E27FC236}">
                <a16:creationId xmlns:a16="http://schemas.microsoft.com/office/drawing/2014/main" id="{05A867EB-BA07-4726-AA97-2F008C97AFA7}"/>
              </a:ext>
            </a:extLst>
          </p:cNvPr>
          <p:cNvSpPr/>
          <p:nvPr/>
        </p:nvSpPr>
        <p:spPr>
          <a:xfrm>
            <a:off x="1826025" y="3172999"/>
            <a:ext cx="1490857" cy="369332"/>
          </a:xfrm>
          <a:prstGeom prst="rect">
            <a:avLst/>
          </a:prstGeom>
        </p:spPr>
        <p:txBody>
          <a:bodyPr wrap="none">
            <a:spAutoFit/>
          </a:bodyPr>
          <a:lstStyle/>
          <a:p>
            <a:r>
              <a:rPr lang="en-US" dirty="0"/>
              <a:t>Esteem needs</a:t>
            </a:r>
            <a:endParaRPr lang="de-DE" sz="1600" dirty="0"/>
          </a:p>
        </p:txBody>
      </p:sp>
      <p:sp>
        <p:nvSpPr>
          <p:cNvPr id="25" name="Rechteck 24">
            <a:extLst>
              <a:ext uri="{FF2B5EF4-FFF2-40B4-BE49-F238E27FC236}">
                <a16:creationId xmlns:a16="http://schemas.microsoft.com/office/drawing/2014/main" id="{82E35F4B-254D-415C-AEF5-50DF7D6BF016}"/>
              </a:ext>
            </a:extLst>
          </p:cNvPr>
          <p:cNvSpPr/>
          <p:nvPr/>
        </p:nvSpPr>
        <p:spPr>
          <a:xfrm>
            <a:off x="1826025" y="3592099"/>
            <a:ext cx="1237775" cy="369332"/>
          </a:xfrm>
          <a:prstGeom prst="rect">
            <a:avLst/>
          </a:prstGeom>
        </p:spPr>
        <p:txBody>
          <a:bodyPr wrap="none">
            <a:spAutoFit/>
          </a:bodyPr>
          <a:lstStyle/>
          <a:p>
            <a:r>
              <a:rPr lang="en-US" dirty="0"/>
              <a:t>Love needs</a:t>
            </a:r>
            <a:endParaRPr lang="de-DE" sz="1600" dirty="0"/>
          </a:p>
        </p:txBody>
      </p:sp>
      <p:sp>
        <p:nvSpPr>
          <p:cNvPr id="26" name="Rechteck 25">
            <a:extLst>
              <a:ext uri="{FF2B5EF4-FFF2-40B4-BE49-F238E27FC236}">
                <a16:creationId xmlns:a16="http://schemas.microsoft.com/office/drawing/2014/main" id="{96CAB74A-4901-4E8F-B778-5294DECAD287}"/>
              </a:ext>
            </a:extLst>
          </p:cNvPr>
          <p:cNvSpPr/>
          <p:nvPr/>
        </p:nvSpPr>
        <p:spPr>
          <a:xfrm>
            <a:off x="1826025" y="4023899"/>
            <a:ext cx="1376980" cy="369332"/>
          </a:xfrm>
          <a:prstGeom prst="rect">
            <a:avLst/>
          </a:prstGeom>
        </p:spPr>
        <p:txBody>
          <a:bodyPr wrap="none">
            <a:spAutoFit/>
          </a:bodyPr>
          <a:lstStyle/>
          <a:p>
            <a:r>
              <a:rPr lang="en-US" dirty="0"/>
              <a:t>Safety needs</a:t>
            </a:r>
            <a:endParaRPr lang="de-DE" sz="1600" dirty="0"/>
          </a:p>
        </p:txBody>
      </p:sp>
      <p:sp>
        <p:nvSpPr>
          <p:cNvPr id="27" name="Rechteck 26">
            <a:extLst>
              <a:ext uri="{FF2B5EF4-FFF2-40B4-BE49-F238E27FC236}">
                <a16:creationId xmlns:a16="http://schemas.microsoft.com/office/drawing/2014/main" id="{DCEEBD19-51BD-40D9-BFCE-F8F80DDD3AFC}"/>
              </a:ext>
            </a:extLst>
          </p:cNvPr>
          <p:cNvSpPr/>
          <p:nvPr/>
        </p:nvSpPr>
        <p:spPr>
          <a:xfrm>
            <a:off x="1826025" y="4442999"/>
            <a:ext cx="2000548" cy="369332"/>
          </a:xfrm>
          <a:prstGeom prst="rect">
            <a:avLst/>
          </a:prstGeom>
        </p:spPr>
        <p:txBody>
          <a:bodyPr wrap="none">
            <a:spAutoFit/>
          </a:bodyPr>
          <a:lstStyle/>
          <a:p>
            <a:r>
              <a:rPr lang="en-US" dirty="0"/>
              <a:t>Physiological needs</a:t>
            </a:r>
            <a:endParaRPr lang="de-DE" sz="1600" dirty="0"/>
          </a:p>
        </p:txBody>
      </p:sp>
      <p:sp>
        <p:nvSpPr>
          <p:cNvPr id="28" name="Rechteck 27">
            <a:extLst>
              <a:ext uri="{FF2B5EF4-FFF2-40B4-BE49-F238E27FC236}">
                <a16:creationId xmlns:a16="http://schemas.microsoft.com/office/drawing/2014/main" id="{82250883-4252-43D7-8F13-FA33CF4751F3}"/>
              </a:ext>
            </a:extLst>
          </p:cNvPr>
          <p:cNvSpPr/>
          <p:nvPr/>
        </p:nvSpPr>
        <p:spPr>
          <a:xfrm>
            <a:off x="1315020" y="5049422"/>
            <a:ext cx="3775970" cy="646331"/>
          </a:xfrm>
          <a:prstGeom prst="rect">
            <a:avLst/>
          </a:prstGeom>
        </p:spPr>
        <p:txBody>
          <a:bodyPr wrap="none">
            <a:spAutoFit/>
          </a:bodyPr>
          <a:lstStyle/>
          <a:p>
            <a:r>
              <a:rPr lang="en-US" dirty="0"/>
              <a:t>The structural arrangement could vary</a:t>
            </a:r>
            <a:br>
              <a:rPr lang="en-US" dirty="0"/>
            </a:br>
            <a:r>
              <a:rPr lang="en-US" dirty="0"/>
              <a:t>(see example at the right </a:t>
            </a:r>
            <a:r>
              <a:rPr lang="en-US" dirty="0">
                <a:sym typeface="Wingdings" panose="05000000000000000000" pitchFamily="2" charset="2"/>
              </a:rPr>
              <a:t></a:t>
            </a:r>
            <a:r>
              <a:rPr lang="en-US" dirty="0"/>
              <a:t>)</a:t>
            </a:r>
            <a:endParaRPr lang="de-DE" sz="1600" dirty="0"/>
          </a:p>
        </p:txBody>
      </p:sp>
    </p:spTree>
    <p:extLst>
      <p:ext uri="{BB962C8B-B14F-4D97-AF65-F5344CB8AC3E}">
        <p14:creationId xmlns:p14="http://schemas.microsoft.com/office/powerpoint/2010/main" val="408949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8</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569858" cy="646331"/>
          </a:xfrm>
          <a:prstGeom prst="rect">
            <a:avLst/>
          </a:prstGeom>
        </p:spPr>
        <p:txBody>
          <a:bodyPr wrap="none">
            <a:spAutoFit/>
          </a:bodyPr>
          <a:lstStyle/>
          <a:p>
            <a:r>
              <a:rPr lang="en-US" sz="3600" dirty="0">
                <a:solidFill>
                  <a:schemeClr val="bg1"/>
                </a:solidFill>
              </a:rPr>
              <a:t>Motivation in the workplace </a:t>
            </a:r>
            <a:endParaRPr lang="de-DE" sz="3600" dirty="0">
              <a:solidFill>
                <a:schemeClr val="bg1"/>
              </a:solidFill>
            </a:endParaRPr>
          </a:p>
        </p:txBody>
      </p:sp>
      <p:grpSp>
        <p:nvGrpSpPr>
          <p:cNvPr id="11" name="Gruppieren 10">
            <a:extLst>
              <a:ext uri="{FF2B5EF4-FFF2-40B4-BE49-F238E27FC236}">
                <a16:creationId xmlns:a16="http://schemas.microsoft.com/office/drawing/2014/main" id="{3E4DD3E0-A243-4563-B0BB-1BAB8E03DD8D}"/>
              </a:ext>
            </a:extLst>
          </p:cNvPr>
          <p:cNvGrpSpPr/>
          <p:nvPr/>
        </p:nvGrpSpPr>
        <p:grpSpPr>
          <a:xfrm>
            <a:off x="3059786" y="3187904"/>
            <a:ext cx="6072429" cy="1323439"/>
            <a:chOff x="3059786" y="3187904"/>
            <a:chExt cx="6072429" cy="1323439"/>
          </a:xfrm>
        </p:grpSpPr>
        <p:sp>
          <p:nvSpPr>
            <p:cNvPr id="4" name="Rechteck 3">
              <a:extLst>
                <a:ext uri="{FF2B5EF4-FFF2-40B4-BE49-F238E27FC236}">
                  <a16:creationId xmlns:a16="http://schemas.microsoft.com/office/drawing/2014/main" id="{47AA0225-2B4B-4733-81F6-DDD4E56F80DE}"/>
                </a:ext>
              </a:extLst>
            </p:cNvPr>
            <p:cNvSpPr/>
            <p:nvPr/>
          </p:nvSpPr>
          <p:spPr>
            <a:xfrm>
              <a:off x="3059786" y="3552444"/>
              <a:ext cx="1554480" cy="594360"/>
            </a:xfrm>
            <a:prstGeom prst="rect">
              <a:avLst/>
            </a:prstGeom>
            <a:solidFill>
              <a:srgbClr val="E9E8F4"/>
            </a:solidFill>
            <a:ln>
              <a:solidFill>
                <a:srgbClr val="E2D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13A7D"/>
                  </a:solidFill>
                </a:rPr>
                <a:t>Live to work</a:t>
              </a:r>
            </a:p>
          </p:txBody>
        </p:sp>
        <p:sp>
          <p:nvSpPr>
            <p:cNvPr id="8" name="Rechteck 7">
              <a:extLst>
                <a:ext uri="{FF2B5EF4-FFF2-40B4-BE49-F238E27FC236}">
                  <a16:creationId xmlns:a16="http://schemas.microsoft.com/office/drawing/2014/main" id="{D45476A5-2CF5-4C87-9120-307495EDEC05}"/>
                </a:ext>
              </a:extLst>
            </p:cNvPr>
            <p:cNvSpPr/>
            <p:nvPr/>
          </p:nvSpPr>
          <p:spPr>
            <a:xfrm>
              <a:off x="7577735" y="3552444"/>
              <a:ext cx="1554480" cy="594360"/>
            </a:xfrm>
            <a:prstGeom prst="rect">
              <a:avLst/>
            </a:prstGeom>
            <a:solidFill>
              <a:srgbClr val="E9E8F4"/>
            </a:solidFill>
            <a:ln>
              <a:solidFill>
                <a:srgbClr val="E2D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13A7D"/>
                  </a:solidFill>
                </a:rPr>
                <a:t>Work to live</a:t>
              </a:r>
            </a:p>
          </p:txBody>
        </p:sp>
        <p:sp>
          <p:nvSpPr>
            <p:cNvPr id="5" name="Textfeld 4">
              <a:extLst>
                <a:ext uri="{FF2B5EF4-FFF2-40B4-BE49-F238E27FC236}">
                  <a16:creationId xmlns:a16="http://schemas.microsoft.com/office/drawing/2014/main" id="{62669683-F393-4568-81B2-583D0CF07AF4}"/>
                </a:ext>
              </a:extLst>
            </p:cNvPr>
            <p:cNvSpPr txBox="1"/>
            <p:nvPr/>
          </p:nvSpPr>
          <p:spPr>
            <a:xfrm>
              <a:off x="5765621" y="3187904"/>
              <a:ext cx="660758" cy="1323439"/>
            </a:xfrm>
            <a:prstGeom prst="rect">
              <a:avLst/>
            </a:prstGeom>
            <a:noFill/>
          </p:spPr>
          <p:txBody>
            <a:bodyPr wrap="none" rtlCol="0">
              <a:spAutoFit/>
            </a:bodyPr>
            <a:lstStyle/>
            <a:p>
              <a:r>
                <a:rPr lang="de-DE" sz="8000" dirty="0">
                  <a:solidFill>
                    <a:srgbClr val="413A7D"/>
                  </a:solidFill>
                </a:rPr>
                <a:t>?</a:t>
              </a:r>
            </a:p>
          </p:txBody>
        </p:sp>
        <p:cxnSp>
          <p:nvCxnSpPr>
            <p:cNvPr id="7" name="Gerade Verbindung mit Pfeil 6">
              <a:extLst>
                <a:ext uri="{FF2B5EF4-FFF2-40B4-BE49-F238E27FC236}">
                  <a16:creationId xmlns:a16="http://schemas.microsoft.com/office/drawing/2014/main" id="{A6121ABB-9DA4-4D06-B12B-407E75B50A7A}"/>
                </a:ext>
              </a:extLst>
            </p:cNvPr>
            <p:cNvCxnSpPr>
              <a:stCxn id="5" idx="1"/>
              <a:endCxn id="4" idx="3"/>
            </p:cNvCxnSpPr>
            <p:nvPr/>
          </p:nvCxnSpPr>
          <p:spPr>
            <a:xfrm flipH="1">
              <a:off x="4614266" y="3849624"/>
              <a:ext cx="1151355" cy="0"/>
            </a:xfrm>
            <a:prstGeom prst="straightConnector1">
              <a:avLst/>
            </a:prstGeom>
            <a:ln w="57150">
              <a:solidFill>
                <a:srgbClr val="413A7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CC144818-D091-43A8-8B4C-877D7DB1B60C}"/>
                </a:ext>
              </a:extLst>
            </p:cNvPr>
            <p:cNvCxnSpPr>
              <a:stCxn id="5" idx="3"/>
              <a:endCxn id="8" idx="1"/>
            </p:cNvCxnSpPr>
            <p:nvPr/>
          </p:nvCxnSpPr>
          <p:spPr>
            <a:xfrm>
              <a:off x="6426379" y="3849624"/>
              <a:ext cx="1151356" cy="0"/>
            </a:xfrm>
            <a:prstGeom prst="straightConnector1">
              <a:avLst/>
            </a:prstGeom>
            <a:ln w="57150">
              <a:solidFill>
                <a:srgbClr val="413A7D"/>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755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9</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6233245" cy="646331"/>
          </a:xfrm>
          <a:prstGeom prst="rect">
            <a:avLst/>
          </a:prstGeom>
        </p:spPr>
        <p:txBody>
          <a:bodyPr wrap="none">
            <a:spAutoFit/>
          </a:bodyPr>
          <a:lstStyle/>
          <a:p>
            <a:r>
              <a:rPr lang="en-US" sz="3600" dirty="0">
                <a:solidFill>
                  <a:schemeClr val="bg1"/>
                </a:solidFill>
              </a:rPr>
              <a:t>The ‘Big Five’ personality model </a:t>
            </a:r>
            <a:endParaRPr lang="de-DE" sz="3600" dirty="0">
              <a:solidFill>
                <a:schemeClr val="bg1"/>
              </a:solidFill>
            </a:endParaRPr>
          </a:p>
        </p:txBody>
      </p:sp>
      <p:grpSp>
        <p:nvGrpSpPr>
          <p:cNvPr id="3" name="Gruppieren 2">
            <a:extLst>
              <a:ext uri="{FF2B5EF4-FFF2-40B4-BE49-F238E27FC236}">
                <a16:creationId xmlns:a16="http://schemas.microsoft.com/office/drawing/2014/main" id="{799B33EC-095F-481B-A815-BD5B23FD7262}"/>
              </a:ext>
            </a:extLst>
          </p:cNvPr>
          <p:cNvGrpSpPr/>
          <p:nvPr/>
        </p:nvGrpSpPr>
        <p:grpSpPr>
          <a:xfrm>
            <a:off x="4648481" y="2548352"/>
            <a:ext cx="2895037" cy="2470516"/>
            <a:chOff x="3889811" y="2193742"/>
            <a:chExt cx="2895037" cy="2470516"/>
          </a:xfrm>
        </p:grpSpPr>
        <p:grpSp>
          <p:nvGrpSpPr>
            <p:cNvPr id="2" name="Gruppieren 1">
              <a:extLst>
                <a:ext uri="{FF2B5EF4-FFF2-40B4-BE49-F238E27FC236}">
                  <a16:creationId xmlns:a16="http://schemas.microsoft.com/office/drawing/2014/main" id="{43C1E0D8-447E-4AA3-84EB-D7A230869F99}"/>
                </a:ext>
              </a:extLst>
            </p:cNvPr>
            <p:cNvGrpSpPr/>
            <p:nvPr/>
          </p:nvGrpSpPr>
          <p:grpSpPr>
            <a:xfrm>
              <a:off x="3889811" y="2193742"/>
              <a:ext cx="2895037" cy="2470516"/>
              <a:chOff x="3889811" y="2193742"/>
              <a:chExt cx="2895037" cy="2470516"/>
            </a:xfrm>
          </p:grpSpPr>
          <p:sp>
            <p:nvSpPr>
              <p:cNvPr id="6" name="Rechteck 5">
                <a:extLst>
                  <a:ext uri="{FF2B5EF4-FFF2-40B4-BE49-F238E27FC236}">
                    <a16:creationId xmlns:a16="http://schemas.microsoft.com/office/drawing/2014/main" id="{FEAAB26E-C26B-47BA-8722-B98ADCB2BC4E}"/>
                  </a:ext>
                </a:extLst>
              </p:cNvPr>
              <p:cNvSpPr/>
              <p:nvPr/>
            </p:nvSpPr>
            <p:spPr>
              <a:xfrm>
                <a:off x="3889811" y="2200062"/>
                <a:ext cx="2895037" cy="2464196"/>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623CEB96-E458-49F7-BD6E-E6EA3CAD88CC}"/>
                  </a:ext>
                </a:extLst>
              </p:cNvPr>
              <p:cNvSpPr/>
              <p:nvPr/>
            </p:nvSpPr>
            <p:spPr>
              <a:xfrm>
                <a:off x="3889811" y="2193742"/>
                <a:ext cx="2895037"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7F23DD93-2960-4D5C-A983-C3D3F4D7763C}"/>
                  </a:ext>
                </a:extLst>
              </p:cNvPr>
              <p:cNvSpPr txBox="1"/>
              <p:nvPr/>
            </p:nvSpPr>
            <p:spPr>
              <a:xfrm>
                <a:off x="3967159" y="2226644"/>
                <a:ext cx="2295693" cy="369332"/>
              </a:xfrm>
              <a:prstGeom prst="rect">
                <a:avLst/>
              </a:prstGeom>
              <a:noFill/>
            </p:spPr>
            <p:txBody>
              <a:bodyPr wrap="none" rtlCol="0">
                <a:spAutoFit/>
              </a:bodyPr>
              <a:lstStyle/>
              <a:p>
                <a:r>
                  <a:rPr lang="en-US" b="1" dirty="0">
                    <a:solidFill>
                      <a:schemeClr val="bg1"/>
                    </a:solidFill>
                  </a:rPr>
                  <a:t>The ‘Big Five’ - OCEAN</a:t>
                </a:r>
              </a:p>
            </p:txBody>
          </p:sp>
          <p:sp>
            <p:nvSpPr>
              <p:cNvPr id="10" name="Rechteck 9">
                <a:extLst>
                  <a:ext uri="{FF2B5EF4-FFF2-40B4-BE49-F238E27FC236}">
                    <a16:creationId xmlns:a16="http://schemas.microsoft.com/office/drawing/2014/main" id="{AFE18B74-32C6-486C-868D-10F4694F981A}"/>
                  </a:ext>
                </a:extLst>
              </p:cNvPr>
              <p:cNvSpPr/>
              <p:nvPr/>
            </p:nvSpPr>
            <p:spPr>
              <a:xfrm>
                <a:off x="4478002" y="3469419"/>
                <a:ext cx="1348767" cy="400110"/>
              </a:xfrm>
              <a:prstGeom prst="rect">
                <a:avLst/>
              </a:prstGeom>
            </p:spPr>
            <p:txBody>
              <a:bodyPr wrap="none">
                <a:spAutoFit/>
              </a:bodyPr>
              <a:lstStyle/>
              <a:p>
                <a:r>
                  <a:rPr lang="en-US" sz="2000" b="1" dirty="0">
                    <a:solidFill>
                      <a:srgbClr val="413A7D"/>
                    </a:solidFill>
                  </a:rPr>
                  <a:t>E</a:t>
                </a:r>
                <a:r>
                  <a:rPr lang="en-US" dirty="0"/>
                  <a:t>xtraversion</a:t>
                </a:r>
              </a:p>
            </p:txBody>
          </p:sp>
          <p:sp>
            <p:nvSpPr>
              <p:cNvPr id="11" name="Ellipse 10">
                <a:extLst>
                  <a:ext uri="{FF2B5EF4-FFF2-40B4-BE49-F238E27FC236}">
                    <a16:creationId xmlns:a16="http://schemas.microsoft.com/office/drawing/2014/main" id="{CA704619-335D-455D-94ED-3BB5A6BBD956}"/>
                  </a:ext>
                </a:extLst>
              </p:cNvPr>
              <p:cNvSpPr/>
              <p:nvPr/>
            </p:nvSpPr>
            <p:spPr>
              <a:xfrm>
                <a:off x="4316682" y="359431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2" name="Rechteck 11">
                <a:extLst>
                  <a:ext uri="{FF2B5EF4-FFF2-40B4-BE49-F238E27FC236}">
                    <a16:creationId xmlns:a16="http://schemas.microsoft.com/office/drawing/2014/main" id="{AE80A4DD-6E19-47D1-8906-25B7B0AC2731}"/>
                  </a:ext>
                </a:extLst>
              </p:cNvPr>
              <p:cNvSpPr/>
              <p:nvPr/>
            </p:nvSpPr>
            <p:spPr>
              <a:xfrm>
                <a:off x="4474954" y="3804699"/>
                <a:ext cx="1574662" cy="400110"/>
              </a:xfrm>
              <a:prstGeom prst="rect">
                <a:avLst/>
              </a:prstGeom>
            </p:spPr>
            <p:txBody>
              <a:bodyPr wrap="none">
                <a:spAutoFit/>
              </a:bodyPr>
              <a:lstStyle/>
              <a:p>
                <a:r>
                  <a:rPr lang="en-US" sz="2000" b="1" dirty="0">
                    <a:solidFill>
                      <a:srgbClr val="413A7D"/>
                    </a:solidFill>
                  </a:rPr>
                  <a:t>A</a:t>
                </a:r>
                <a:r>
                  <a:rPr lang="en-US" dirty="0"/>
                  <a:t>greeableness</a:t>
                </a:r>
              </a:p>
            </p:txBody>
          </p:sp>
          <p:sp>
            <p:nvSpPr>
              <p:cNvPr id="13" name="Ellipse 12">
                <a:extLst>
                  <a:ext uri="{FF2B5EF4-FFF2-40B4-BE49-F238E27FC236}">
                    <a16:creationId xmlns:a16="http://schemas.microsoft.com/office/drawing/2014/main" id="{F8917268-1AAF-49B1-8F49-5E203E0E1B77}"/>
                  </a:ext>
                </a:extLst>
              </p:cNvPr>
              <p:cNvSpPr/>
              <p:nvPr/>
            </p:nvSpPr>
            <p:spPr>
              <a:xfrm>
                <a:off x="4313634" y="392045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4" name="Rechteck 13">
                <a:extLst>
                  <a:ext uri="{FF2B5EF4-FFF2-40B4-BE49-F238E27FC236}">
                    <a16:creationId xmlns:a16="http://schemas.microsoft.com/office/drawing/2014/main" id="{8A837E9E-6007-489D-B22E-1C11B34BB50C}"/>
                  </a:ext>
                </a:extLst>
              </p:cNvPr>
              <p:cNvSpPr/>
              <p:nvPr/>
            </p:nvSpPr>
            <p:spPr>
              <a:xfrm>
                <a:off x="4481050" y="4121691"/>
                <a:ext cx="1343125" cy="400110"/>
              </a:xfrm>
              <a:prstGeom prst="rect">
                <a:avLst/>
              </a:prstGeom>
            </p:spPr>
            <p:txBody>
              <a:bodyPr wrap="none">
                <a:spAutoFit/>
              </a:bodyPr>
              <a:lstStyle/>
              <a:p>
                <a:r>
                  <a:rPr lang="en-US" sz="2000" b="1" dirty="0">
                    <a:solidFill>
                      <a:srgbClr val="413A7D"/>
                    </a:solidFill>
                  </a:rPr>
                  <a:t>N</a:t>
                </a:r>
                <a:r>
                  <a:rPr lang="en-US" dirty="0"/>
                  <a:t>euroticism</a:t>
                </a:r>
              </a:p>
            </p:txBody>
          </p:sp>
          <p:sp>
            <p:nvSpPr>
              <p:cNvPr id="15" name="Ellipse 14">
                <a:extLst>
                  <a:ext uri="{FF2B5EF4-FFF2-40B4-BE49-F238E27FC236}">
                    <a16:creationId xmlns:a16="http://schemas.microsoft.com/office/drawing/2014/main" id="{73C3EEF5-EF8F-4C6F-85AD-59A71C457FFD}"/>
                  </a:ext>
                </a:extLst>
              </p:cNvPr>
              <p:cNvSpPr/>
              <p:nvPr/>
            </p:nvSpPr>
            <p:spPr>
              <a:xfrm>
                <a:off x="4319730" y="424658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sp>
          <p:nvSpPr>
            <p:cNvPr id="16" name="Rechteck 15">
              <a:extLst>
                <a:ext uri="{FF2B5EF4-FFF2-40B4-BE49-F238E27FC236}">
                  <a16:creationId xmlns:a16="http://schemas.microsoft.com/office/drawing/2014/main" id="{FED1A885-608A-4459-BF6D-6DC66133238E}"/>
                </a:ext>
              </a:extLst>
            </p:cNvPr>
            <p:cNvSpPr/>
            <p:nvPr/>
          </p:nvSpPr>
          <p:spPr>
            <a:xfrm>
              <a:off x="4474954" y="3126711"/>
              <a:ext cx="1920206" cy="400110"/>
            </a:xfrm>
            <a:prstGeom prst="rect">
              <a:avLst/>
            </a:prstGeom>
          </p:spPr>
          <p:txBody>
            <a:bodyPr wrap="none">
              <a:spAutoFit/>
            </a:bodyPr>
            <a:lstStyle/>
            <a:p>
              <a:r>
                <a:rPr lang="en-US" sz="2000" b="1" dirty="0">
                  <a:solidFill>
                    <a:srgbClr val="413A7D"/>
                  </a:solidFill>
                </a:rPr>
                <a:t>C</a:t>
              </a:r>
              <a:r>
                <a:rPr lang="en-US" dirty="0"/>
                <a:t>onscientiousness</a:t>
              </a:r>
            </a:p>
          </p:txBody>
        </p:sp>
        <p:sp>
          <p:nvSpPr>
            <p:cNvPr id="17" name="Ellipse 16">
              <a:extLst>
                <a:ext uri="{FF2B5EF4-FFF2-40B4-BE49-F238E27FC236}">
                  <a16:creationId xmlns:a16="http://schemas.microsoft.com/office/drawing/2014/main" id="{90169DCE-EE0D-46C8-9AB4-AE34882D3CDF}"/>
                </a:ext>
              </a:extLst>
            </p:cNvPr>
            <p:cNvSpPr/>
            <p:nvPr/>
          </p:nvSpPr>
          <p:spPr>
            <a:xfrm>
              <a:off x="4313634" y="3251609"/>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8" name="Rechteck 17">
              <a:extLst>
                <a:ext uri="{FF2B5EF4-FFF2-40B4-BE49-F238E27FC236}">
                  <a16:creationId xmlns:a16="http://schemas.microsoft.com/office/drawing/2014/main" id="{95BD1C10-DB90-49E9-9092-7433646755C6}"/>
                </a:ext>
              </a:extLst>
            </p:cNvPr>
            <p:cNvSpPr/>
            <p:nvPr/>
          </p:nvSpPr>
          <p:spPr>
            <a:xfrm>
              <a:off x="4474954" y="2794863"/>
              <a:ext cx="1133644" cy="400110"/>
            </a:xfrm>
            <a:prstGeom prst="rect">
              <a:avLst/>
            </a:prstGeom>
          </p:spPr>
          <p:txBody>
            <a:bodyPr wrap="none">
              <a:spAutoFit/>
            </a:bodyPr>
            <a:lstStyle/>
            <a:p>
              <a:r>
                <a:rPr lang="en-US" sz="2000" b="1" dirty="0">
                  <a:solidFill>
                    <a:srgbClr val="413A7D"/>
                  </a:solidFill>
                </a:rPr>
                <a:t>O</a:t>
              </a:r>
              <a:r>
                <a:rPr lang="en-US" dirty="0"/>
                <a:t>penness</a:t>
              </a:r>
            </a:p>
          </p:txBody>
        </p:sp>
        <p:sp>
          <p:nvSpPr>
            <p:cNvPr id="19" name="Ellipse 18">
              <a:extLst>
                <a:ext uri="{FF2B5EF4-FFF2-40B4-BE49-F238E27FC236}">
                  <a16:creationId xmlns:a16="http://schemas.microsoft.com/office/drawing/2014/main" id="{F78397A1-74B6-410D-AD7E-AD2E85F38828}"/>
                </a:ext>
              </a:extLst>
            </p:cNvPr>
            <p:cNvSpPr/>
            <p:nvPr/>
          </p:nvSpPr>
          <p:spPr>
            <a:xfrm>
              <a:off x="4313634" y="291976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sp>
        <p:nvSpPr>
          <p:cNvPr id="22" name="Textfeld 21">
            <a:extLst>
              <a:ext uri="{FF2B5EF4-FFF2-40B4-BE49-F238E27FC236}">
                <a16:creationId xmlns:a16="http://schemas.microsoft.com/office/drawing/2014/main" id="{4ACD9FF0-B40C-4A4E-82B8-08DFA2CFABD0}"/>
              </a:ext>
            </a:extLst>
          </p:cNvPr>
          <p:cNvSpPr txBox="1"/>
          <p:nvPr/>
        </p:nvSpPr>
        <p:spPr>
          <a:xfrm>
            <a:off x="375920" y="6634480"/>
            <a:ext cx="1388522" cy="215444"/>
          </a:xfrm>
          <a:prstGeom prst="rect">
            <a:avLst/>
          </a:prstGeom>
          <a:noFill/>
        </p:spPr>
        <p:txBody>
          <a:bodyPr wrap="none" rtlCol="0">
            <a:spAutoFit/>
          </a:bodyPr>
          <a:lstStyle/>
          <a:p>
            <a:r>
              <a:rPr lang="de-DE" sz="800" dirty="0"/>
              <a:t>Neyer and Asendorpf (2018)</a:t>
            </a:r>
          </a:p>
        </p:txBody>
      </p:sp>
    </p:spTree>
    <p:extLst>
      <p:ext uri="{BB962C8B-B14F-4D97-AF65-F5344CB8AC3E}">
        <p14:creationId xmlns:p14="http://schemas.microsoft.com/office/powerpoint/2010/main" val="22176912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Breitbild</PresentationFormat>
  <Paragraphs>132</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Calibri Light</vt:lpstr>
      <vt:lpstr>Wingdings</vt:lpstr>
      <vt:lpstr>Gill Sans MT</vt:lpstr>
      <vt:lpstr>Bradley Hand ITC</vt:lpstr>
      <vt:lpstr>Calibri</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Sternad Dietmar</dc:creator>
  <cp:lastModifiedBy>Susann Kowalski</cp:lastModifiedBy>
  <cp:revision>231</cp:revision>
  <cp:lastPrinted>2023-04-14T16:24:45Z</cp:lastPrinted>
  <dcterms:created xsi:type="dcterms:W3CDTF">2018-05-14T09:22:51Z</dcterms:created>
  <dcterms:modified xsi:type="dcterms:W3CDTF">2023-04-28T10:00:34Z</dcterms:modified>
</cp:coreProperties>
</file>