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0" r:id="rId2"/>
    <p:sldId id="361" r:id="rId3"/>
    <p:sldId id="259" r:id="rId4"/>
    <p:sldId id="388" r:id="rId5"/>
    <p:sldId id="369" r:id="rId6"/>
    <p:sldId id="373" r:id="rId7"/>
    <p:sldId id="374" r:id="rId8"/>
    <p:sldId id="390" r:id="rId9"/>
    <p:sldId id="379" r:id="rId10"/>
    <p:sldId id="392" r:id="rId11"/>
    <p:sldId id="387" r:id="rId12"/>
    <p:sldId id="376" r:id="rId13"/>
    <p:sldId id="359" r:id="rId14"/>
    <p:sldId id="366" r:id="rId15"/>
    <p:sldId id="389" r:id="rId16"/>
  </p:sldIdLst>
  <p:sldSz cx="12192000" cy="6858000"/>
  <p:notesSz cx="6858000" cy="9144000"/>
  <p:embeddedFontLst>
    <p:embeddedFont>
      <p:font typeface="Bradley Hand ITC" panose="03070402050302030203" pitchFamily="66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F4"/>
    <a:srgbClr val="E2E0F0"/>
    <a:srgbClr val="E2DCEE"/>
    <a:srgbClr val="413A7D"/>
    <a:srgbClr val="1C78AB"/>
    <a:srgbClr val="DAE2F0"/>
    <a:srgbClr val="741977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2897453" y="4796161"/>
            <a:ext cx="6420182" cy="1750622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881055" y="5002520"/>
            <a:ext cx="6420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3A7D"/>
                </a:solidFill>
              </a:rPr>
              <a:t>Relate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81055" y="4837990"/>
            <a:ext cx="642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Cultural Sensitivity Training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2026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</a:t>
            </a:r>
            <a:r>
              <a:rPr lang="en-US" sz="800" dirty="0" err="1"/>
              <a:t>Naassom</a:t>
            </a:r>
            <a:r>
              <a:rPr lang="en-US" sz="800" dirty="0"/>
              <a:t> Azevedo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2897453" y="5715727"/>
            <a:ext cx="6420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13A7D"/>
                </a:solidFill>
              </a:rPr>
              <a:t>Resolving difficult situations and effective intercultural communication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3B9F7C-27E5-47FC-CBE3-5B615F797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/>
          <a:stretch/>
        </p:blipFill>
        <p:spPr>
          <a:xfrm>
            <a:off x="2903009" y="465221"/>
            <a:ext cx="6420182" cy="4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2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26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Lingua franca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18AE383-463A-4D86-8444-0E564428B770}"/>
              </a:ext>
            </a:extLst>
          </p:cNvPr>
          <p:cNvGrpSpPr/>
          <p:nvPr/>
        </p:nvGrpSpPr>
        <p:grpSpPr>
          <a:xfrm>
            <a:off x="6564971" y="1149722"/>
            <a:ext cx="3734007" cy="3364785"/>
            <a:chOff x="6564971" y="1149722"/>
            <a:chExt cx="3734007" cy="3364785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689C072E-E058-6C2F-F52C-647157215866}"/>
                </a:ext>
              </a:extLst>
            </p:cNvPr>
            <p:cNvSpPr/>
            <p:nvPr/>
          </p:nvSpPr>
          <p:spPr>
            <a:xfrm>
              <a:off x="6564971" y="1156042"/>
              <a:ext cx="3734007" cy="3358465"/>
            </a:xfrm>
            <a:prstGeom prst="rect">
              <a:avLst/>
            </a:prstGeom>
            <a:solidFill>
              <a:srgbClr val="E9E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75638B05-7B69-9223-A992-412437A4F9C3}"/>
                </a:ext>
              </a:extLst>
            </p:cNvPr>
            <p:cNvSpPr/>
            <p:nvPr/>
          </p:nvSpPr>
          <p:spPr>
            <a:xfrm>
              <a:off x="6564971" y="1149722"/>
              <a:ext cx="3724863" cy="435137"/>
            </a:xfrm>
            <a:prstGeom prst="rect">
              <a:avLst/>
            </a:prstGeom>
            <a:solidFill>
              <a:srgbClr val="413A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7B7BF1A6-E1EE-1C27-AB4B-26212F689B6C}"/>
                </a:ext>
              </a:extLst>
            </p:cNvPr>
            <p:cNvSpPr txBox="1"/>
            <p:nvPr/>
          </p:nvSpPr>
          <p:spPr>
            <a:xfrm>
              <a:off x="6642319" y="1182624"/>
              <a:ext cx="1371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What to do?</a:t>
              </a:r>
              <a:endParaRPr lang="de-AT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F5D54263-912B-8C7C-522B-F2C5B85DA228}"/>
                </a:ext>
              </a:extLst>
            </p:cNvPr>
            <p:cNvSpPr/>
            <p:nvPr/>
          </p:nvSpPr>
          <p:spPr>
            <a:xfrm>
              <a:off x="6971503" y="1753542"/>
              <a:ext cx="28973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Sensitivity to these problems</a:t>
              </a: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64B62317-A17B-1F57-B740-10B3A4F1E161}"/>
                </a:ext>
              </a:extLst>
            </p:cNvPr>
            <p:cNvSpPr/>
            <p:nvPr/>
          </p:nvSpPr>
          <p:spPr>
            <a:xfrm>
              <a:off x="6853136" y="1870820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E21892C9-0014-BF46-5B5F-361CC1D695C4}"/>
                </a:ext>
              </a:extLst>
            </p:cNvPr>
            <p:cNvSpPr/>
            <p:nvPr/>
          </p:nvSpPr>
          <p:spPr>
            <a:xfrm>
              <a:off x="6968455" y="2107110"/>
              <a:ext cx="1604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Active listening</a:t>
              </a: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E25AB21F-B70E-0C65-0916-F5B6DBAA2313}"/>
                </a:ext>
              </a:extLst>
            </p:cNvPr>
            <p:cNvSpPr/>
            <p:nvPr/>
          </p:nvSpPr>
          <p:spPr>
            <a:xfrm>
              <a:off x="6850088" y="2206100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E4194BD8-F798-87F6-4945-FDE40A7C6EFC}"/>
                </a:ext>
              </a:extLst>
            </p:cNvPr>
            <p:cNvSpPr/>
            <p:nvPr/>
          </p:nvSpPr>
          <p:spPr>
            <a:xfrm>
              <a:off x="6856184" y="2577956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74349D4D-D910-3332-54E8-ECF623BBD96B}"/>
                </a:ext>
              </a:extLst>
            </p:cNvPr>
            <p:cNvSpPr/>
            <p:nvPr/>
          </p:nvSpPr>
          <p:spPr>
            <a:xfrm>
              <a:off x="6853136" y="2922380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D8A52202-3099-BC82-C309-BDD2FE9C78D0}"/>
                </a:ext>
              </a:extLst>
            </p:cNvPr>
            <p:cNvSpPr/>
            <p:nvPr/>
          </p:nvSpPr>
          <p:spPr>
            <a:xfrm>
              <a:off x="6968455" y="2811198"/>
              <a:ext cx="27199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Let others repeat what you</a:t>
              </a:r>
            </a:p>
            <a:p>
              <a:r>
                <a:rPr lang="en-US" dirty="0"/>
                <a:t>have said</a:t>
              </a: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9023D02F-1459-0B6D-30BC-A17C98159082}"/>
                </a:ext>
              </a:extLst>
            </p:cNvPr>
            <p:cNvSpPr/>
            <p:nvPr/>
          </p:nvSpPr>
          <p:spPr>
            <a:xfrm>
              <a:off x="6965407" y="3429942"/>
              <a:ext cx="306410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Chose a lingua franca which is</a:t>
              </a:r>
            </a:p>
            <a:p>
              <a:r>
                <a:rPr lang="en-US" dirty="0"/>
                <a:t>a foreign language for all team</a:t>
              </a:r>
            </a:p>
            <a:p>
              <a:r>
                <a:rPr lang="en-US" dirty="0"/>
                <a:t>members</a:t>
              </a: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AF9217B3-4CCC-FB98-07CF-98CD78F9989D}"/>
                </a:ext>
              </a:extLst>
            </p:cNvPr>
            <p:cNvSpPr/>
            <p:nvPr/>
          </p:nvSpPr>
          <p:spPr>
            <a:xfrm>
              <a:off x="6847040" y="3547220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107641AF-F44A-6B3E-797D-6C4FF0D50132}"/>
                </a:ext>
              </a:extLst>
            </p:cNvPr>
            <p:cNvSpPr/>
            <p:nvPr/>
          </p:nvSpPr>
          <p:spPr>
            <a:xfrm>
              <a:off x="6974551" y="2469822"/>
              <a:ext cx="2969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Rephrase difficult expressions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1E7779F-8F16-4BD1-9FDD-B5D1151C5659}"/>
              </a:ext>
            </a:extLst>
          </p:cNvPr>
          <p:cNvGrpSpPr/>
          <p:nvPr/>
        </p:nvGrpSpPr>
        <p:grpSpPr>
          <a:xfrm>
            <a:off x="1904207" y="1149722"/>
            <a:ext cx="3734007" cy="3364785"/>
            <a:chOff x="1900924" y="1149722"/>
            <a:chExt cx="3734007" cy="3364785"/>
          </a:xfrm>
        </p:grpSpPr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9CF03A40-40EF-F21B-9074-6554F2683421}"/>
                </a:ext>
              </a:extLst>
            </p:cNvPr>
            <p:cNvSpPr/>
            <p:nvPr/>
          </p:nvSpPr>
          <p:spPr>
            <a:xfrm>
              <a:off x="1900924" y="1156042"/>
              <a:ext cx="3734007" cy="3358465"/>
            </a:xfrm>
            <a:prstGeom prst="rect">
              <a:avLst/>
            </a:prstGeom>
            <a:solidFill>
              <a:srgbClr val="E9E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6FBE19F8-FD6D-DBAF-E9F7-6C766A56CF7D}"/>
                </a:ext>
              </a:extLst>
            </p:cNvPr>
            <p:cNvSpPr/>
            <p:nvPr/>
          </p:nvSpPr>
          <p:spPr>
            <a:xfrm>
              <a:off x="1900924" y="1149722"/>
              <a:ext cx="3724863" cy="435137"/>
            </a:xfrm>
            <a:prstGeom prst="rect">
              <a:avLst/>
            </a:prstGeom>
            <a:solidFill>
              <a:srgbClr val="413A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A0399E81-28D0-BD64-5DD6-472FA7D59D60}"/>
                </a:ext>
              </a:extLst>
            </p:cNvPr>
            <p:cNvSpPr txBox="1"/>
            <p:nvPr/>
          </p:nvSpPr>
          <p:spPr>
            <a:xfrm>
              <a:off x="1978272" y="1182624"/>
              <a:ext cx="1084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Problems</a:t>
              </a:r>
              <a:endParaRPr lang="de-AT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328DAF56-F1AD-C2C6-DBB0-029776E1C8D2}"/>
                </a:ext>
              </a:extLst>
            </p:cNvPr>
            <p:cNvSpPr/>
            <p:nvPr/>
          </p:nvSpPr>
          <p:spPr>
            <a:xfrm>
              <a:off x="2285929" y="1632419"/>
              <a:ext cx="27454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Different levels of language</a:t>
              </a:r>
              <a:br>
                <a:rPr lang="en-US" dirty="0"/>
              </a:br>
              <a:r>
                <a:rPr lang="en-US" dirty="0"/>
                <a:t>proficiency</a:t>
              </a:r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5B9A4CCE-2188-1C9B-3221-09C8690ACF48}"/>
                </a:ext>
              </a:extLst>
            </p:cNvPr>
            <p:cNvSpPr/>
            <p:nvPr/>
          </p:nvSpPr>
          <p:spPr>
            <a:xfrm rot="1735694">
              <a:off x="2161786" y="1752380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B40757CB-4C7E-E20C-045F-34D2AC53267E}"/>
                </a:ext>
              </a:extLst>
            </p:cNvPr>
            <p:cNvSpPr/>
            <p:nvPr/>
          </p:nvSpPr>
          <p:spPr>
            <a:xfrm>
              <a:off x="2288977" y="2229827"/>
              <a:ext cx="316452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Meaning of individual words</a:t>
              </a:r>
            </a:p>
            <a:p>
              <a:r>
                <a:rPr lang="en-US" dirty="0"/>
                <a:t>can be different even between</a:t>
              </a:r>
            </a:p>
            <a:p>
              <a:r>
                <a:rPr lang="en-US" dirty="0"/>
                <a:t>regions with the same language</a:t>
              </a:r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FE709E44-89F1-55DE-E884-23ABD7C57FF3}"/>
                </a:ext>
              </a:extLst>
            </p:cNvPr>
            <p:cNvSpPr/>
            <p:nvPr/>
          </p:nvSpPr>
          <p:spPr>
            <a:xfrm rot="1735694">
              <a:off x="2164834" y="2340644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EC93345B-1C68-1BE8-0669-EF0764003D1E}"/>
                </a:ext>
              </a:extLst>
            </p:cNvPr>
            <p:cNvSpPr/>
            <p:nvPr/>
          </p:nvSpPr>
          <p:spPr>
            <a:xfrm>
              <a:off x="2279833" y="3135083"/>
              <a:ext cx="3347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‘False friends’ between languages</a:t>
              </a:r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54021158-A56E-BA30-E6E0-2E706A92E6D3}"/>
                </a:ext>
              </a:extLst>
            </p:cNvPr>
            <p:cNvSpPr/>
            <p:nvPr/>
          </p:nvSpPr>
          <p:spPr>
            <a:xfrm rot="1735694">
              <a:off x="2155690" y="3255044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8D9BA5EA-D17C-A575-FAD1-95A3954BAD1F}"/>
                </a:ext>
              </a:extLst>
            </p:cNvPr>
            <p:cNvSpPr/>
            <p:nvPr/>
          </p:nvSpPr>
          <p:spPr>
            <a:xfrm>
              <a:off x="2276785" y="3461219"/>
              <a:ext cx="31203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Language is a means to express</a:t>
              </a:r>
            </a:p>
            <a:p>
              <a:r>
                <a:rPr lang="en-US" dirty="0"/>
                <a:t>(cultural) identity</a:t>
              </a:r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7EC70352-A6B6-264A-F7BE-5552649C6EAF}"/>
                </a:ext>
              </a:extLst>
            </p:cNvPr>
            <p:cNvSpPr/>
            <p:nvPr/>
          </p:nvSpPr>
          <p:spPr>
            <a:xfrm rot="1735694">
              <a:off x="2152642" y="3581180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1703FA34-CC20-5DDB-C413-F1E979A1F7C5}"/>
                </a:ext>
              </a:extLst>
            </p:cNvPr>
            <p:cNvSpPr/>
            <p:nvPr/>
          </p:nvSpPr>
          <p:spPr>
            <a:xfrm>
              <a:off x="2282881" y="4070819"/>
              <a:ext cx="25708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Effects not directly visible</a:t>
              </a:r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4D8931A4-810D-C33B-6B07-05FBC72E763A}"/>
                </a:ext>
              </a:extLst>
            </p:cNvPr>
            <p:cNvSpPr/>
            <p:nvPr/>
          </p:nvSpPr>
          <p:spPr>
            <a:xfrm rot="1735694">
              <a:off x="2158738" y="4181636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07126200-683F-41B0-AE27-6C5347468DE1}"/>
              </a:ext>
            </a:extLst>
          </p:cNvPr>
          <p:cNvSpPr txBox="1"/>
          <p:nvPr/>
        </p:nvSpPr>
        <p:spPr>
          <a:xfrm>
            <a:off x="375920" y="6634480"/>
            <a:ext cx="8034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Morgan (2022)</a:t>
            </a:r>
            <a:endParaRPr lang="de-DE" sz="8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5AAEEF-F908-4F7E-A11D-29BF9FCF8AEE}"/>
              </a:ext>
            </a:extLst>
          </p:cNvPr>
          <p:cNvGrpSpPr/>
          <p:nvPr/>
        </p:nvGrpSpPr>
        <p:grpSpPr>
          <a:xfrm>
            <a:off x="1244756" y="4677816"/>
            <a:ext cx="9921944" cy="1912227"/>
            <a:chOff x="1244756" y="4677816"/>
            <a:chExt cx="9921944" cy="1912227"/>
          </a:xfrm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A544F573-5245-499F-954E-C1E9E4578F1A}"/>
                </a:ext>
              </a:extLst>
            </p:cNvPr>
            <p:cNvSpPr/>
            <p:nvPr/>
          </p:nvSpPr>
          <p:spPr>
            <a:xfrm>
              <a:off x="1995942" y="4685920"/>
              <a:ext cx="9170758" cy="1904123"/>
            </a:xfrm>
            <a:prstGeom prst="rect">
              <a:avLst/>
            </a:prstGeom>
            <a:solidFill>
              <a:srgbClr val="E9E8F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22FF996-DB76-47E8-AAAC-8BF69F77B1F6}"/>
                </a:ext>
              </a:extLst>
            </p:cNvPr>
            <p:cNvSpPr txBox="1"/>
            <p:nvPr/>
          </p:nvSpPr>
          <p:spPr>
            <a:xfrm>
              <a:off x="2182632" y="4693856"/>
              <a:ext cx="8797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Your ability to express yourself using a foreign language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0065616-72EE-429A-ACF5-8FC78EB0642C}"/>
                </a:ext>
              </a:extLst>
            </p:cNvPr>
            <p:cNvSpPr/>
            <p:nvPr/>
          </p:nvSpPr>
          <p:spPr>
            <a:xfrm>
              <a:off x="1244756" y="4677816"/>
              <a:ext cx="751186" cy="1912227"/>
            </a:xfrm>
            <a:prstGeom prst="rect">
              <a:avLst/>
            </a:prstGeom>
            <a:solidFill>
              <a:srgbClr val="413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C573FB65-6AA9-4A46-A920-50C08C4E80D8}"/>
                </a:ext>
              </a:extLst>
            </p:cNvPr>
            <p:cNvSpPr txBox="1"/>
            <p:nvPr/>
          </p:nvSpPr>
          <p:spPr>
            <a:xfrm rot="16200000">
              <a:off x="905271" y="5414673"/>
              <a:ext cx="1411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Exercise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0A5CCAC5-8536-4558-8E2D-EAD87C99B641}"/>
                </a:ext>
              </a:extLst>
            </p:cNvPr>
            <p:cNvSpPr txBox="1"/>
            <p:nvPr/>
          </p:nvSpPr>
          <p:spPr>
            <a:xfrm>
              <a:off x="2182632" y="5104039"/>
              <a:ext cx="88700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Think about something you experienced today. Describe the situation in writing and how you felt about it: (a) in your native language, (b) in your first foreign language and (c) in your second foreign language (if possible). Give yourself two minutes for each language.</a:t>
              </a:r>
            </a:p>
            <a:p>
              <a:r>
                <a:rPr lang="en-US" dirty="0"/>
                <a:t>Compare your descriptions. How do they vary in length, word choice, and the amount of details you were able to cover?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4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3565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role of humor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2A0716A-7C2F-490A-8A73-0C704AC8D3C5}"/>
              </a:ext>
            </a:extLst>
          </p:cNvPr>
          <p:cNvGrpSpPr/>
          <p:nvPr/>
        </p:nvGrpSpPr>
        <p:grpSpPr>
          <a:xfrm>
            <a:off x="1640387" y="2548352"/>
            <a:ext cx="3289189" cy="2470516"/>
            <a:chOff x="972875" y="2548352"/>
            <a:chExt cx="3289189" cy="247051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493DF0C-3371-40C6-B651-8F72CA739B83}"/>
                </a:ext>
              </a:extLst>
            </p:cNvPr>
            <p:cNvSpPr/>
            <p:nvPr/>
          </p:nvSpPr>
          <p:spPr>
            <a:xfrm>
              <a:off x="972875" y="2554672"/>
              <a:ext cx="3289189" cy="2464196"/>
            </a:xfrm>
            <a:prstGeom prst="rect">
              <a:avLst/>
            </a:prstGeom>
            <a:solidFill>
              <a:srgbClr val="E9E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801A3B-3B7C-4C6F-A5A5-B634436A757D}"/>
                </a:ext>
              </a:extLst>
            </p:cNvPr>
            <p:cNvSpPr/>
            <p:nvPr/>
          </p:nvSpPr>
          <p:spPr>
            <a:xfrm>
              <a:off x="972875" y="2548352"/>
              <a:ext cx="3280045" cy="435137"/>
            </a:xfrm>
            <a:prstGeom prst="rect">
              <a:avLst/>
            </a:prstGeom>
            <a:solidFill>
              <a:srgbClr val="413A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D011DD1-F3F5-4110-9269-3FC319B3E391}"/>
                </a:ext>
              </a:extLst>
            </p:cNvPr>
            <p:cNvSpPr txBox="1"/>
            <p:nvPr/>
          </p:nvSpPr>
          <p:spPr>
            <a:xfrm>
              <a:off x="1050222" y="2581254"/>
              <a:ext cx="320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Styles of humor [Martin (2006)]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070A614-356B-414F-95C3-BEAE64F03245}"/>
                </a:ext>
              </a:extLst>
            </p:cNvPr>
            <p:cNvSpPr/>
            <p:nvPr/>
          </p:nvSpPr>
          <p:spPr>
            <a:xfrm>
              <a:off x="1561066" y="3824029"/>
              <a:ext cx="11801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Aggressive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9EBE10F-85AA-49AE-84A6-A98715EA3CFF}"/>
                </a:ext>
              </a:extLst>
            </p:cNvPr>
            <p:cNvSpPr/>
            <p:nvPr/>
          </p:nvSpPr>
          <p:spPr>
            <a:xfrm>
              <a:off x="1399746" y="3948927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312EA33-429F-4B66-A641-3167B4569473}"/>
                </a:ext>
              </a:extLst>
            </p:cNvPr>
            <p:cNvSpPr/>
            <p:nvPr/>
          </p:nvSpPr>
          <p:spPr>
            <a:xfrm>
              <a:off x="1558018" y="4159309"/>
              <a:ext cx="14843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Self-defeating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6687DD2-E2D5-4F98-BB48-1F5C16415DA8}"/>
                </a:ext>
              </a:extLst>
            </p:cNvPr>
            <p:cNvSpPr/>
            <p:nvPr/>
          </p:nvSpPr>
          <p:spPr>
            <a:xfrm>
              <a:off x="1396698" y="4275063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D80EBAC-C765-4C84-889B-826C5E3D5DE2}"/>
                </a:ext>
              </a:extLst>
            </p:cNvPr>
            <p:cNvSpPr/>
            <p:nvPr/>
          </p:nvSpPr>
          <p:spPr>
            <a:xfrm>
              <a:off x="1564114" y="4476301"/>
              <a:ext cx="17713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Self-depreciating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A82CAF4-ABC0-4D72-B527-45306E2549FF}"/>
                </a:ext>
              </a:extLst>
            </p:cNvPr>
            <p:cNvSpPr/>
            <p:nvPr/>
          </p:nvSpPr>
          <p:spPr>
            <a:xfrm>
              <a:off x="1402794" y="4601199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03C02BE-721E-4857-A7AC-B000E4590334}"/>
                </a:ext>
              </a:extLst>
            </p:cNvPr>
            <p:cNvSpPr/>
            <p:nvPr/>
          </p:nvSpPr>
          <p:spPr>
            <a:xfrm>
              <a:off x="1558018" y="3481321"/>
              <a:ext cx="1572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Self-enhancing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1816D23-1A6D-4FC5-B608-7326C4597E21}"/>
                </a:ext>
              </a:extLst>
            </p:cNvPr>
            <p:cNvSpPr/>
            <p:nvPr/>
          </p:nvSpPr>
          <p:spPr>
            <a:xfrm>
              <a:off x="1396698" y="3606219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2366A3E-6CCE-41CC-917C-6939F13CC326}"/>
                </a:ext>
              </a:extLst>
            </p:cNvPr>
            <p:cNvSpPr/>
            <p:nvPr/>
          </p:nvSpPr>
          <p:spPr>
            <a:xfrm>
              <a:off x="1558018" y="3149473"/>
              <a:ext cx="1035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Affiliated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370C96B-6F7F-4E1B-9CF8-38367B948FD7}"/>
                </a:ext>
              </a:extLst>
            </p:cNvPr>
            <p:cNvSpPr/>
            <p:nvPr/>
          </p:nvSpPr>
          <p:spPr>
            <a:xfrm>
              <a:off x="1396698" y="3274371"/>
              <a:ext cx="144655" cy="148446"/>
            </a:xfrm>
            <a:prstGeom prst="ellipse">
              <a:avLst/>
            </a:prstGeom>
            <a:solidFill>
              <a:srgbClr val="B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7A482BA1-60DA-4165-A0C8-1A0B383981DE}"/>
              </a:ext>
            </a:extLst>
          </p:cNvPr>
          <p:cNvSpPr txBox="1"/>
          <p:nvPr/>
        </p:nvSpPr>
        <p:spPr>
          <a:xfrm>
            <a:off x="375920" y="6643624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1026" name="Picture 2" descr="People, Group, Valley, Reflection, Fun">
            <a:extLst>
              <a:ext uri="{FF2B5EF4-FFF2-40B4-BE49-F238E27FC236}">
                <a16:creationId xmlns:a16="http://schemas.microsoft.com/office/drawing/2014/main" id="{11344A1E-C674-4C3C-A1F5-20CCB744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43" y="2135415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8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10372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General hints for effective intercultural communication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637FD4C-D622-4834-B285-6891AF01D1B4}"/>
              </a:ext>
            </a:extLst>
          </p:cNvPr>
          <p:cNvSpPr/>
          <p:nvPr/>
        </p:nvSpPr>
        <p:spPr>
          <a:xfrm>
            <a:off x="4688147" y="3811601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BE0708C-ACFA-4B78-8FBF-E628B65C1423}"/>
              </a:ext>
            </a:extLst>
          </p:cNvPr>
          <p:cNvSpPr/>
          <p:nvPr/>
        </p:nvSpPr>
        <p:spPr>
          <a:xfrm>
            <a:off x="4688147" y="4235042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04C3107-CAB7-4161-9149-02664CBAED86}"/>
              </a:ext>
            </a:extLst>
          </p:cNvPr>
          <p:cNvSpPr/>
          <p:nvPr/>
        </p:nvSpPr>
        <p:spPr>
          <a:xfrm>
            <a:off x="4688147" y="4632263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4D5F041-D3E8-4A05-9E51-ADE47BCAF462}"/>
              </a:ext>
            </a:extLst>
          </p:cNvPr>
          <p:cNvSpPr/>
          <p:nvPr/>
        </p:nvSpPr>
        <p:spPr>
          <a:xfrm>
            <a:off x="4180535" y="2131953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2F0704C-493C-4B50-B463-975BE44A37E0}"/>
              </a:ext>
            </a:extLst>
          </p:cNvPr>
          <p:cNvSpPr/>
          <p:nvPr/>
        </p:nvSpPr>
        <p:spPr>
          <a:xfrm>
            <a:off x="4190474" y="3327784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D5AF2124-87F4-4613-9A15-61A9EFE95B64}"/>
              </a:ext>
            </a:extLst>
          </p:cNvPr>
          <p:cNvSpPr/>
          <p:nvPr/>
        </p:nvSpPr>
        <p:spPr>
          <a:xfrm>
            <a:off x="4180535" y="4956504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6FDE65-A6FE-4EE1-8A56-0BC612335411}"/>
              </a:ext>
            </a:extLst>
          </p:cNvPr>
          <p:cNvSpPr/>
          <p:nvPr/>
        </p:nvSpPr>
        <p:spPr>
          <a:xfrm>
            <a:off x="4596124" y="2090473"/>
            <a:ext cx="3275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Mutual respect</a:t>
            </a:r>
            <a:endParaRPr lang="de-DE" sz="1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EEE52DA-CC1A-4D6C-8F08-0210713268CB}"/>
              </a:ext>
            </a:extLst>
          </p:cNvPr>
          <p:cNvSpPr/>
          <p:nvPr/>
        </p:nvSpPr>
        <p:spPr>
          <a:xfrm>
            <a:off x="4593035" y="3322022"/>
            <a:ext cx="327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Strategies for coping with crises</a:t>
            </a:r>
            <a:endParaRPr lang="de-DE" sz="16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0FB7D7F-AA49-4A4C-935F-D6196C5879F0}"/>
              </a:ext>
            </a:extLst>
          </p:cNvPr>
          <p:cNvSpPr/>
          <p:nvPr/>
        </p:nvSpPr>
        <p:spPr>
          <a:xfrm>
            <a:off x="4906617" y="4554604"/>
            <a:ext cx="296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Prepare for collaboration</a:t>
            </a:r>
            <a:endParaRPr lang="de-DE" sz="16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31B068E-9DDC-4557-AC1B-08090AD2BE7A}"/>
              </a:ext>
            </a:extLst>
          </p:cNvPr>
          <p:cNvSpPr/>
          <p:nvPr/>
        </p:nvSpPr>
        <p:spPr>
          <a:xfrm>
            <a:off x="4906617" y="4144832"/>
            <a:ext cx="296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Analyze the situation</a:t>
            </a:r>
            <a:endParaRPr lang="de-DE" sz="16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0637916-31F9-46B5-8846-C536AB247C66}"/>
              </a:ext>
            </a:extLst>
          </p:cNvPr>
          <p:cNvSpPr/>
          <p:nvPr/>
        </p:nvSpPr>
        <p:spPr>
          <a:xfrm>
            <a:off x="4906617" y="3733741"/>
            <a:ext cx="296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Reflect on your own situation</a:t>
            </a:r>
            <a:endParaRPr lang="de-DE" sz="16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9577724-3565-450E-AF3F-5129C69C7091}"/>
              </a:ext>
            </a:extLst>
          </p:cNvPr>
          <p:cNvSpPr/>
          <p:nvPr/>
        </p:nvSpPr>
        <p:spPr>
          <a:xfrm>
            <a:off x="4596124" y="4944980"/>
            <a:ext cx="327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Meta-communication</a:t>
            </a:r>
            <a:endParaRPr lang="de-DE" sz="1600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E6CF068A-31E2-49F9-8AF0-8A2C361347BF}"/>
              </a:ext>
            </a:extLst>
          </p:cNvPr>
          <p:cNvSpPr/>
          <p:nvPr/>
        </p:nvSpPr>
        <p:spPr>
          <a:xfrm>
            <a:off x="4190474" y="2511109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808E53B-01C2-45E9-8469-CD5F777187CE}"/>
              </a:ext>
            </a:extLst>
          </p:cNvPr>
          <p:cNvSpPr/>
          <p:nvPr/>
        </p:nvSpPr>
        <p:spPr>
          <a:xfrm>
            <a:off x="4602220" y="2489761"/>
            <a:ext cx="326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 inspired by differences</a:t>
            </a:r>
            <a:endParaRPr lang="de-DE" sz="1600" dirty="0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493CA52A-D90D-489F-AAA0-1388290A9F2D}"/>
              </a:ext>
            </a:extLst>
          </p:cNvPr>
          <p:cNvSpPr/>
          <p:nvPr/>
        </p:nvSpPr>
        <p:spPr>
          <a:xfrm>
            <a:off x="4180535" y="2900573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405A89B-C30C-4C25-8F88-F6B0F47DDCD5}"/>
              </a:ext>
            </a:extLst>
          </p:cNvPr>
          <p:cNvSpPr/>
          <p:nvPr/>
        </p:nvSpPr>
        <p:spPr>
          <a:xfrm>
            <a:off x="4599172" y="2889049"/>
            <a:ext cx="327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Inner attitude – mindset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6426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DCD0352E-6B0E-4611-B2D8-80F6B76906E0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381524" y="1360455"/>
            <a:ext cx="6550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Appreciating people from other cultures </a:t>
            </a:r>
            <a:r>
              <a:rPr lang="en-US" sz="1400" dirty="0"/>
              <a:t>as equals (as equally valuable human beings) is the basis for getting along well with each other.</a:t>
            </a:r>
            <a:endParaRPr lang="de-DE" sz="12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015152"/>
            <a:ext cx="655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first step to solving critical intercultural problems is the </a:t>
            </a:r>
            <a:r>
              <a:rPr lang="en-US" sz="1400" b="1" dirty="0"/>
              <a:t>analysis of the underlying cultural orientations and value systems</a:t>
            </a:r>
            <a:r>
              <a:rPr lang="en-US" sz="1400" dirty="0"/>
              <a:t> of the people involved.</a:t>
            </a:r>
            <a:endParaRPr lang="de-DE" sz="1200" dirty="0"/>
          </a:p>
        </p:txBody>
      </p:sp>
      <p:sp>
        <p:nvSpPr>
          <p:cNvPr id="26" name="Rechteck 25"/>
          <p:cNvSpPr/>
          <p:nvPr/>
        </p:nvSpPr>
        <p:spPr>
          <a:xfrm>
            <a:off x="1381525" y="2651561"/>
            <a:ext cx="655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Different </a:t>
            </a:r>
            <a:r>
              <a:rPr lang="en-US" sz="1400" b="1" dirty="0"/>
              <a:t>communication styles </a:t>
            </a:r>
            <a:r>
              <a:rPr lang="en-US" sz="1400" dirty="0"/>
              <a:t>(e.g. directly or indirectly addressing critical issues) can lead to misunderstandings and disagreements.</a:t>
            </a:r>
            <a:endParaRPr lang="de-DE" sz="1200" dirty="0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3769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Takeaways – Relate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2A79B4F-7CC9-4DFC-A24F-3094CF61EE15}"/>
              </a:ext>
            </a:extLst>
          </p:cNvPr>
          <p:cNvSpPr/>
          <p:nvPr/>
        </p:nvSpPr>
        <p:spPr>
          <a:xfrm>
            <a:off x="1381525" y="3281553"/>
            <a:ext cx="6550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Different cultural backgrounds can lead to words and/or sentences being understood differently from what the speaker intended. The </a:t>
            </a:r>
            <a:r>
              <a:rPr lang="en-US" sz="1400" b="1" dirty="0"/>
              <a:t>‘four-sides model’ </a:t>
            </a:r>
            <a:r>
              <a:rPr lang="en-US" sz="1400" dirty="0"/>
              <a:t>can help you to recognize such misunderstandings.</a:t>
            </a:r>
            <a:endParaRPr lang="de-DE" sz="105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C7DE103-62E2-4D50-839B-5C600D414558}"/>
              </a:ext>
            </a:extLst>
          </p:cNvPr>
          <p:cNvSpPr/>
          <p:nvPr/>
        </p:nvSpPr>
        <p:spPr>
          <a:xfrm>
            <a:off x="1381525" y="4036834"/>
            <a:ext cx="6550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If different value systems seem to clash, the </a:t>
            </a:r>
            <a:r>
              <a:rPr lang="en-US" sz="1400" b="1" dirty="0"/>
              <a:t>‘values and development square’ </a:t>
            </a:r>
            <a:r>
              <a:rPr lang="en-US" sz="1400" dirty="0"/>
              <a:t>can help you recognize the positive aspects of the supposedly opposing attitudes, and to include them in your own scheme of thought and action.</a:t>
            </a:r>
            <a:endParaRPr lang="de-DE" sz="105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23D061F-4735-4F46-83F5-C08394457E8C}"/>
              </a:ext>
            </a:extLst>
          </p:cNvPr>
          <p:cNvSpPr/>
          <p:nvPr/>
        </p:nvSpPr>
        <p:spPr>
          <a:xfrm>
            <a:off x="1381525" y="4782971"/>
            <a:ext cx="6550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more aware you are of what can go wrong in communication, and the better you can prepare for it in advance, the better you will be able to </a:t>
            </a:r>
            <a:r>
              <a:rPr lang="en-US" sz="1400" b="1" dirty="0"/>
              <a:t>handle unexpected situations</a:t>
            </a:r>
            <a:r>
              <a:rPr lang="en-US" sz="1400" dirty="0"/>
              <a:t>. Your ‘inner team’ can help you to be well prepared.</a:t>
            </a:r>
            <a:endParaRPr lang="de-DE" sz="1050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060B2A9-7F37-496F-9F64-B8F81A6F32C4}"/>
              </a:ext>
            </a:extLst>
          </p:cNvPr>
          <p:cNvSpPr/>
          <p:nvPr/>
        </p:nvSpPr>
        <p:spPr>
          <a:xfrm>
            <a:off x="800453" y="1431377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443AF72-0E2A-433A-BD6B-FB5988851006}"/>
              </a:ext>
            </a:extLst>
          </p:cNvPr>
          <p:cNvSpPr/>
          <p:nvPr/>
        </p:nvSpPr>
        <p:spPr>
          <a:xfrm rot="2621055">
            <a:off x="904579" y="167643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F8A6186-2556-4FA0-8065-076461399A65}"/>
              </a:ext>
            </a:extLst>
          </p:cNvPr>
          <p:cNvSpPr/>
          <p:nvPr/>
        </p:nvSpPr>
        <p:spPr>
          <a:xfrm rot="7814771">
            <a:off x="950289" y="164845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2751874-1364-4454-9331-A37319D14902}"/>
              </a:ext>
            </a:extLst>
          </p:cNvPr>
          <p:cNvSpPr/>
          <p:nvPr/>
        </p:nvSpPr>
        <p:spPr>
          <a:xfrm>
            <a:off x="800453" y="2078001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17DB2C2-A949-4C76-A473-176B509587D4}"/>
              </a:ext>
            </a:extLst>
          </p:cNvPr>
          <p:cNvSpPr/>
          <p:nvPr/>
        </p:nvSpPr>
        <p:spPr>
          <a:xfrm rot="2621055">
            <a:off x="904579" y="2323059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6B7697E-3466-43FE-B8BA-9DE9C67F02C8}"/>
              </a:ext>
            </a:extLst>
          </p:cNvPr>
          <p:cNvSpPr/>
          <p:nvPr/>
        </p:nvSpPr>
        <p:spPr>
          <a:xfrm rot="7814771">
            <a:off x="950289" y="2295077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B012909-FFDB-4AC1-AE37-0FDD654EC783}"/>
              </a:ext>
            </a:extLst>
          </p:cNvPr>
          <p:cNvSpPr/>
          <p:nvPr/>
        </p:nvSpPr>
        <p:spPr>
          <a:xfrm>
            <a:off x="809086" y="2690054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3764178-DDEA-4A7E-8B55-BC927E6B335A}"/>
              </a:ext>
            </a:extLst>
          </p:cNvPr>
          <p:cNvSpPr/>
          <p:nvPr/>
        </p:nvSpPr>
        <p:spPr>
          <a:xfrm rot="2621055">
            <a:off x="913212" y="293511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41FB633-C48C-4BA8-BC48-57760663FE74}"/>
              </a:ext>
            </a:extLst>
          </p:cNvPr>
          <p:cNvSpPr/>
          <p:nvPr/>
        </p:nvSpPr>
        <p:spPr>
          <a:xfrm rot="7814771">
            <a:off x="958922" y="290713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9C69664-EF57-40EF-9B82-D9AC1221755A}"/>
              </a:ext>
            </a:extLst>
          </p:cNvPr>
          <p:cNvSpPr/>
          <p:nvPr/>
        </p:nvSpPr>
        <p:spPr>
          <a:xfrm>
            <a:off x="800453" y="3337829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66F3151-7E17-4754-9856-E0DD6293B39E}"/>
              </a:ext>
            </a:extLst>
          </p:cNvPr>
          <p:cNvSpPr/>
          <p:nvPr/>
        </p:nvSpPr>
        <p:spPr>
          <a:xfrm rot="2621055">
            <a:off x="904579" y="3582887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5649500-087D-4FFB-93C6-3487962DC7AA}"/>
              </a:ext>
            </a:extLst>
          </p:cNvPr>
          <p:cNvSpPr/>
          <p:nvPr/>
        </p:nvSpPr>
        <p:spPr>
          <a:xfrm rot="7814771">
            <a:off x="950289" y="3554905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0F34F6A6-52DF-4EBF-A9AC-7FEE8DCB2B4D}"/>
              </a:ext>
            </a:extLst>
          </p:cNvPr>
          <p:cNvSpPr/>
          <p:nvPr/>
        </p:nvSpPr>
        <p:spPr>
          <a:xfrm>
            <a:off x="800453" y="4106247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2DC84E6-1872-438F-8D04-FA5806AFF7AB}"/>
              </a:ext>
            </a:extLst>
          </p:cNvPr>
          <p:cNvSpPr/>
          <p:nvPr/>
        </p:nvSpPr>
        <p:spPr>
          <a:xfrm rot="2621055">
            <a:off x="904579" y="435130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155F57D6-7EC0-4104-9404-946D7BE5219D}"/>
              </a:ext>
            </a:extLst>
          </p:cNvPr>
          <p:cNvSpPr/>
          <p:nvPr/>
        </p:nvSpPr>
        <p:spPr>
          <a:xfrm rot="7814771">
            <a:off x="950289" y="432332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452ABCB-FCA6-447D-98DF-63D78125869D}"/>
              </a:ext>
            </a:extLst>
          </p:cNvPr>
          <p:cNvSpPr/>
          <p:nvPr/>
        </p:nvSpPr>
        <p:spPr>
          <a:xfrm>
            <a:off x="817719" y="4874665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A356474-2746-4256-B86A-6344E5BD2AAD}"/>
              </a:ext>
            </a:extLst>
          </p:cNvPr>
          <p:cNvSpPr/>
          <p:nvPr/>
        </p:nvSpPr>
        <p:spPr>
          <a:xfrm rot="2621055">
            <a:off x="921845" y="5092291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67BD0EE-811F-4AAC-9CB4-E54C2C7C4D18}"/>
              </a:ext>
            </a:extLst>
          </p:cNvPr>
          <p:cNvSpPr/>
          <p:nvPr/>
        </p:nvSpPr>
        <p:spPr>
          <a:xfrm rot="7814771">
            <a:off x="967555" y="5064309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4C0E31A-425D-4C11-BDC5-3AE5F3229850}"/>
              </a:ext>
            </a:extLst>
          </p:cNvPr>
          <p:cNvGrpSpPr/>
          <p:nvPr/>
        </p:nvGrpSpPr>
        <p:grpSpPr>
          <a:xfrm>
            <a:off x="8829876" y="1068653"/>
            <a:ext cx="3009354" cy="4410260"/>
            <a:chOff x="8829876" y="1068653"/>
            <a:chExt cx="3009354" cy="4410260"/>
          </a:xfrm>
        </p:grpSpPr>
        <p:pic>
          <p:nvPicPr>
            <p:cNvPr id="37" name="Picture 2" descr="Free vector graphics of Clipboard">
              <a:extLst>
                <a:ext uri="{FF2B5EF4-FFF2-40B4-BE49-F238E27FC236}">
                  <a16:creationId xmlns:a16="http://schemas.microsoft.com/office/drawing/2014/main" id="{BE28560F-71D1-4294-AB29-78AC3B248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876" y="1068653"/>
              <a:ext cx="3009354" cy="441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EBDA56C5-C1EB-4745-A635-DCEC19260855}"/>
                </a:ext>
              </a:extLst>
            </p:cNvPr>
            <p:cNvSpPr txBox="1"/>
            <p:nvPr/>
          </p:nvSpPr>
          <p:spPr>
            <a:xfrm rot="568015">
              <a:off x="9507243" y="3042951"/>
              <a:ext cx="16546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Takeaways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31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310036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End of module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19913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3A7D"/>
                </a:solidFill>
              </a:rPr>
              <a:t>Relate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2026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</a:t>
            </a:r>
            <a:r>
              <a:rPr lang="en-US" sz="800" dirty="0" err="1"/>
              <a:t>Naassom</a:t>
            </a:r>
            <a:r>
              <a:rPr lang="en-US" sz="800" dirty="0"/>
              <a:t> Azevedo</a:t>
            </a:r>
            <a:endParaRPr lang="de-DE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6980A1-3995-5867-CBA1-63B2EBC2DCC7}"/>
              </a:ext>
            </a:extLst>
          </p:cNvPr>
          <p:cNvSpPr/>
          <p:nvPr/>
        </p:nvSpPr>
        <p:spPr>
          <a:xfrm>
            <a:off x="3387419" y="5428972"/>
            <a:ext cx="5429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13A7D"/>
                </a:solidFill>
              </a:rPr>
              <a:t>Resolving difficult situations and effective intercultural communication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E4BB63-7104-BB4E-9050-E2EC2C8EDE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/>
          <a:stretch/>
        </p:blipFill>
        <p:spPr>
          <a:xfrm>
            <a:off x="3870192" y="905808"/>
            <a:ext cx="4462238" cy="30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6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1381524" y="2496113"/>
            <a:ext cx="6810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Martin, R. A. (2006). </a:t>
            </a:r>
            <a:r>
              <a:rPr lang="en-US" sz="1400" i="1" dirty="0"/>
              <a:t>The Psychology of Humor: An Integrative Approach</a:t>
            </a:r>
            <a:r>
              <a:rPr lang="en-US" sz="1400" dirty="0"/>
              <a:t>. Burlington, MA:</a:t>
            </a:r>
          </a:p>
          <a:p>
            <a:r>
              <a:rPr lang="en-US" sz="1400" dirty="0"/>
              <a:t>Elsevier Academic Press.</a:t>
            </a:r>
            <a:endParaRPr lang="de-DE" sz="1200" dirty="0"/>
          </a:p>
        </p:txBody>
      </p:sp>
      <p:sp>
        <p:nvSpPr>
          <p:cNvPr id="6" name="Ellipse 5"/>
          <p:cNvSpPr/>
          <p:nvPr/>
        </p:nvSpPr>
        <p:spPr>
          <a:xfrm>
            <a:off x="800453" y="2409785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2654843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2626861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43624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337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List of references</a:t>
            </a:r>
          </a:p>
        </p:txBody>
      </p:sp>
      <p:pic>
        <p:nvPicPr>
          <p:cNvPr id="1026" name="Picture 2" descr="I love books! This is a photoshop of two different images found on Pixabay. Message me if you'd like a different version of it and check out my other book artwork here: https://pixabay.com/accounts/collections/887677 &quot;coffee&quot; is much appreciated! -Amy (Prettysleepy Art)">
            <a:extLst>
              <a:ext uri="{FF2B5EF4-FFF2-40B4-BE49-F238E27FC236}">
                <a16:creationId xmlns:a16="http://schemas.microsoft.com/office/drawing/2014/main" id="{C17979F0-D1C1-4C99-BFF4-4BF3DDA0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58" y="1368341"/>
            <a:ext cx="2763762" cy="44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0215B221-C311-4983-9435-C8262E8AD3DA}"/>
              </a:ext>
            </a:extLst>
          </p:cNvPr>
          <p:cNvSpPr/>
          <p:nvPr/>
        </p:nvSpPr>
        <p:spPr>
          <a:xfrm>
            <a:off x="1378476" y="3681785"/>
            <a:ext cx="6810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Nerdinger, F. W. (2012). </a:t>
            </a:r>
            <a:r>
              <a:rPr lang="de-DE" sz="1400" i="1" dirty="0"/>
              <a:t>Grundlagen des Verhaltens in Organisationen</a:t>
            </a:r>
            <a:r>
              <a:rPr lang="de-DE" sz="1400" dirty="0"/>
              <a:t>. Stuttgart: Verlag W.</a:t>
            </a:r>
          </a:p>
          <a:p>
            <a:r>
              <a:rPr lang="de-DE" sz="1400" dirty="0"/>
              <a:t>Kohlhammer.</a:t>
            </a:r>
            <a:endParaRPr lang="de-DE" sz="1200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50589BBC-3E25-4754-B039-5DDBA2BF105D}"/>
              </a:ext>
            </a:extLst>
          </p:cNvPr>
          <p:cNvSpPr/>
          <p:nvPr/>
        </p:nvSpPr>
        <p:spPr>
          <a:xfrm>
            <a:off x="797405" y="3696041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4C24B24E-A719-429F-86B7-ACD42513F8BD}"/>
              </a:ext>
            </a:extLst>
          </p:cNvPr>
          <p:cNvSpPr/>
          <p:nvPr/>
        </p:nvSpPr>
        <p:spPr>
          <a:xfrm rot="2621055">
            <a:off x="901531" y="3941099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DC5E4E3-5AD6-4FF2-A86B-89691C5F3FD3}"/>
              </a:ext>
            </a:extLst>
          </p:cNvPr>
          <p:cNvSpPr/>
          <p:nvPr/>
        </p:nvSpPr>
        <p:spPr>
          <a:xfrm rot="7814771">
            <a:off x="947241" y="3913117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0E94AB0E-FEC2-403E-A126-D04B223056B2}"/>
              </a:ext>
            </a:extLst>
          </p:cNvPr>
          <p:cNvSpPr/>
          <p:nvPr/>
        </p:nvSpPr>
        <p:spPr>
          <a:xfrm>
            <a:off x="1375331" y="3146578"/>
            <a:ext cx="6810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Morgan, A. (2022). </a:t>
            </a:r>
            <a:r>
              <a:rPr lang="en-US" sz="1400" i="1" dirty="0"/>
              <a:t>Coaching International Teams</a:t>
            </a:r>
            <a:r>
              <a:rPr lang="en-US" sz="1400" dirty="0"/>
              <a:t>. Moosburg: </a:t>
            </a:r>
            <a:r>
              <a:rPr lang="en-US" sz="1400" dirty="0" err="1"/>
              <a:t>econcise</a:t>
            </a:r>
            <a:r>
              <a:rPr lang="en-US" sz="1400" dirty="0"/>
              <a:t>.</a:t>
            </a:r>
            <a:endParaRPr lang="de-DE" sz="120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1715879-B6FE-421F-B9E4-CE25820DE3C0}"/>
              </a:ext>
            </a:extLst>
          </p:cNvPr>
          <p:cNvSpPr/>
          <p:nvPr/>
        </p:nvSpPr>
        <p:spPr>
          <a:xfrm>
            <a:off x="794357" y="3052913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603457D-0F70-4BF1-9F3E-613CE1212A75}"/>
              </a:ext>
            </a:extLst>
          </p:cNvPr>
          <p:cNvSpPr/>
          <p:nvPr/>
        </p:nvSpPr>
        <p:spPr>
          <a:xfrm rot="2621055">
            <a:off x="898483" y="3297971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9B01403-655A-434E-8861-92E0727718B4}"/>
              </a:ext>
            </a:extLst>
          </p:cNvPr>
          <p:cNvSpPr/>
          <p:nvPr/>
        </p:nvSpPr>
        <p:spPr>
          <a:xfrm rot="7814771">
            <a:off x="944193" y="3269989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86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71332" y="2010548"/>
            <a:ext cx="5029005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These slides are based on </a:t>
            </a:r>
            <a:br>
              <a:rPr lang="en-US" sz="2000" dirty="0"/>
            </a:br>
            <a:r>
              <a:rPr lang="en-US" sz="2000" b="1" dirty="0"/>
              <a:t>Chapter 4 </a:t>
            </a:r>
            <a:r>
              <a:rPr lang="en-US" sz="2000" dirty="0"/>
              <a:t>of the textbook </a:t>
            </a:r>
          </a:p>
          <a:p>
            <a:endParaRPr lang="en-US" sz="2000" b="1" i="1" dirty="0"/>
          </a:p>
          <a:p>
            <a:pPr algn="ctr"/>
            <a:r>
              <a:rPr lang="en-US" sz="3200" b="1" i="1" dirty="0"/>
              <a:t>Cultural Sensitivity Training:</a:t>
            </a:r>
            <a:br>
              <a:rPr lang="en-US" sz="3200" b="1" i="1" dirty="0"/>
            </a:br>
            <a:r>
              <a:rPr lang="en-US" sz="2800" b="1" i="1" dirty="0"/>
              <a:t>Developing the Basis for</a:t>
            </a:r>
            <a:br>
              <a:rPr lang="en-US" sz="2800" b="1" i="1" dirty="0"/>
            </a:br>
            <a:r>
              <a:rPr lang="en-US" sz="2800" b="1" i="1" dirty="0"/>
              <a:t>Effective Intercultural</a:t>
            </a:r>
            <a:br>
              <a:rPr lang="en-US" sz="2800" b="1" i="1" dirty="0"/>
            </a:br>
            <a:r>
              <a:rPr lang="en-US" sz="2800" b="1" i="1" dirty="0"/>
              <a:t>Communication</a:t>
            </a:r>
            <a:endParaRPr lang="en-US" sz="3200" b="1" i="1" dirty="0"/>
          </a:p>
          <a:p>
            <a:pPr algn="ctr"/>
            <a:endParaRPr lang="en-US" sz="2000" b="1" i="1" dirty="0"/>
          </a:p>
          <a:p>
            <a:pPr algn="ctr">
              <a:spcAft>
                <a:spcPts val="600"/>
              </a:spcAft>
            </a:pPr>
            <a:r>
              <a:rPr lang="en-US" sz="1400" dirty="0"/>
              <a:t>Author: Susann Kowalski</a:t>
            </a:r>
          </a:p>
          <a:p>
            <a:pPr algn="ctr"/>
            <a:r>
              <a:rPr lang="en-US" sz="1400" dirty="0"/>
              <a:t>© 2023 by </a:t>
            </a:r>
            <a:r>
              <a:rPr lang="en-US" sz="1400" dirty="0" err="1"/>
              <a:t>econcise</a:t>
            </a:r>
            <a:r>
              <a:rPr lang="en-US" sz="1400" dirty="0"/>
              <a:t> publishing</a:t>
            </a:r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016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iStock/</a:t>
            </a:r>
            <a:r>
              <a:rPr lang="de-DE" sz="800" dirty="0" err="1"/>
              <a:t>Glopphy</a:t>
            </a:r>
            <a:endParaRPr lang="de-DE" sz="800" dirty="0"/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615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cultural sensitivity textbook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F959A3-FDE3-400F-0D67-133785CE5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5" t="10994" r="19153" b="9334"/>
          <a:stretch/>
        </p:blipFill>
        <p:spPr>
          <a:xfrm>
            <a:off x="7202424" y="1250110"/>
            <a:ext cx="4827291" cy="54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D9F73D1C-2766-4634-B122-6874FB4B8AB1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381525" y="2055399"/>
            <a:ext cx="7115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Familiarize yourself with </a:t>
            </a:r>
            <a:r>
              <a:rPr lang="en-US" b="1" dirty="0"/>
              <a:t>different models and tools for interpreting and</a:t>
            </a:r>
          </a:p>
          <a:p>
            <a:r>
              <a:rPr lang="en-US" b="1" dirty="0"/>
              <a:t>resolving intercultural conflict situations</a:t>
            </a:r>
            <a:r>
              <a:rPr lang="en-US" dirty="0"/>
              <a:t>, as well as their possible areas of</a:t>
            </a:r>
          </a:p>
          <a:p>
            <a:r>
              <a:rPr lang="en-US" dirty="0"/>
              <a:t>application</a:t>
            </a:r>
            <a:r>
              <a:rPr lang="de-DE" dirty="0"/>
              <a:t>.</a:t>
            </a:r>
            <a:endParaRPr lang="de-DE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3030136"/>
            <a:ext cx="670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Apply communication and conflict management models and tools </a:t>
            </a:r>
            <a:r>
              <a:rPr lang="en-US" dirty="0"/>
              <a:t>to</a:t>
            </a:r>
          </a:p>
          <a:p>
            <a:r>
              <a:rPr lang="en-US" dirty="0"/>
              <a:t>your own situations</a:t>
            </a:r>
            <a:r>
              <a:rPr lang="de-DE" dirty="0"/>
              <a:t>.</a:t>
            </a:r>
            <a:endParaRPr lang="de-DE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3812849"/>
            <a:ext cx="6580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Evaluate</a:t>
            </a:r>
            <a:r>
              <a:rPr lang="en-US" dirty="0"/>
              <a:t> which elements of a communication situation could lead to</a:t>
            </a:r>
          </a:p>
          <a:p>
            <a:r>
              <a:rPr lang="en-US" b="1" dirty="0"/>
              <a:t>misinterpretations</a:t>
            </a:r>
            <a:r>
              <a:rPr lang="en-US" dirty="0"/>
              <a:t> and find </a:t>
            </a:r>
            <a:r>
              <a:rPr lang="en-US" b="1" dirty="0"/>
              <a:t>out how to prevent</a:t>
            </a:r>
            <a:r>
              <a:rPr lang="en-US" dirty="0"/>
              <a:t> this.</a:t>
            </a:r>
            <a:endParaRPr lang="de-DE" sz="1600" b="1" dirty="0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540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Learning objectives – Relate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22DD764-DD47-4BF7-95FB-A7AE1076A414}"/>
              </a:ext>
            </a:extLst>
          </p:cNvPr>
          <p:cNvSpPr/>
          <p:nvPr/>
        </p:nvSpPr>
        <p:spPr>
          <a:xfrm>
            <a:off x="805173" y="2116983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74F026F-F56A-428C-8F48-F8F21603D4C1}"/>
              </a:ext>
            </a:extLst>
          </p:cNvPr>
          <p:cNvSpPr/>
          <p:nvPr/>
        </p:nvSpPr>
        <p:spPr>
          <a:xfrm rot="2621055">
            <a:off x="909299" y="2362041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36B01FF-A77D-4ED0-8796-B6DDE31A2C69}"/>
              </a:ext>
            </a:extLst>
          </p:cNvPr>
          <p:cNvSpPr/>
          <p:nvPr/>
        </p:nvSpPr>
        <p:spPr>
          <a:xfrm rot="7814771">
            <a:off x="955009" y="2334059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7DD5AC6-9148-4273-BB73-55228213595F}"/>
              </a:ext>
            </a:extLst>
          </p:cNvPr>
          <p:cNvSpPr/>
          <p:nvPr/>
        </p:nvSpPr>
        <p:spPr>
          <a:xfrm>
            <a:off x="805173" y="3078307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DDD6D23-D496-46AB-B36F-7C583E6E70FB}"/>
              </a:ext>
            </a:extLst>
          </p:cNvPr>
          <p:cNvSpPr/>
          <p:nvPr/>
        </p:nvSpPr>
        <p:spPr>
          <a:xfrm rot="2621055">
            <a:off x="909299" y="332336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FBF1AB7-AA19-4A9E-8AD4-6FDD522818ED}"/>
              </a:ext>
            </a:extLst>
          </p:cNvPr>
          <p:cNvSpPr/>
          <p:nvPr/>
        </p:nvSpPr>
        <p:spPr>
          <a:xfrm rot="7814771">
            <a:off x="955009" y="329538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B7C706C-1E57-4052-BE4E-C800DD550BD5}"/>
              </a:ext>
            </a:extLst>
          </p:cNvPr>
          <p:cNvSpPr/>
          <p:nvPr/>
        </p:nvSpPr>
        <p:spPr>
          <a:xfrm>
            <a:off x="813806" y="3895069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C413D66-1C6D-44B6-9BFE-8576ADE119AE}"/>
              </a:ext>
            </a:extLst>
          </p:cNvPr>
          <p:cNvSpPr/>
          <p:nvPr/>
        </p:nvSpPr>
        <p:spPr>
          <a:xfrm rot="2621055">
            <a:off x="917932" y="4140127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48BA9E5-F70D-404F-86DD-D9F4190568DA}"/>
              </a:ext>
            </a:extLst>
          </p:cNvPr>
          <p:cNvSpPr/>
          <p:nvPr/>
        </p:nvSpPr>
        <p:spPr>
          <a:xfrm rot="7814771">
            <a:off x="963642" y="4112145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CDF857B-B04B-4848-B8B9-7E4E8CE29F9F}"/>
              </a:ext>
            </a:extLst>
          </p:cNvPr>
          <p:cNvGrpSpPr/>
          <p:nvPr/>
        </p:nvGrpSpPr>
        <p:grpSpPr>
          <a:xfrm>
            <a:off x="8778241" y="1432757"/>
            <a:ext cx="3009354" cy="4410260"/>
            <a:chOff x="8778241" y="1432757"/>
            <a:chExt cx="3009354" cy="4410260"/>
          </a:xfrm>
        </p:grpSpPr>
        <p:pic>
          <p:nvPicPr>
            <p:cNvPr id="29" name="Picture 2" descr="Free vector graphics of Clipboard">
              <a:extLst>
                <a:ext uri="{FF2B5EF4-FFF2-40B4-BE49-F238E27FC236}">
                  <a16:creationId xmlns:a16="http://schemas.microsoft.com/office/drawing/2014/main" id="{0DE53187-86EE-414B-8C8C-14526905A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241" y="1432757"/>
              <a:ext cx="3009354" cy="441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10D97A8-C2F6-4206-A7B2-5D125A0C927B}"/>
                </a:ext>
              </a:extLst>
            </p:cNvPr>
            <p:cNvSpPr txBox="1"/>
            <p:nvPr/>
          </p:nvSpPr>
          <p:spPr>
            <a:xfrm rot="20588140">
              <a:off x="9560605" y="3222388"/>
              <a:ext cx="14446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Learning</a:t>
              </a:r>
              <a:b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</a:br>
              <a: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illustrations of Team">
            <a:extLst>
              <a:ext uri="{FF2B5EF4-FFF2-40B4-BE49-F238E27FC236}">
                <a16:creationId xmlns:a16="http://schemas.microsoft.com/office/drawing/2014/main" id="{C355E3CE-376B-4AF4-A551-F14389E6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927892"/>
            <a:ext cx="8096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9011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communication process [</a:t>
            </a:r>
            <a:r>
              <a:rPr lang="en-US" sz="3600" dirty="0" err="1">
                <a:solidFill>
                  <a:schemeClr val="bg1"/>
                </a:solidFill>
              </a:rPr>
              <a:t>Nerdinger</a:t>
            </a:r>
            <a:r>
              <a:rPr lang="en-US" sz="3600" dirty="0">
                <a:solidFill>
                  <a:schemeClr val="bg1"/>
                </a:solidFill>
              </a:rPr>
              <a:t> (2001)]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C9CEDC-BB12-4139-ADA4-FDDBD43EBA5C}"/>
              </a:ext>
            </a:extLst>
          </p:cNvPr>
          <p:cNvSpPr txBox="1"/>
          <p:nvPr/>
        </p:nvSpPr>
        <p:spPr>
          <a:xfrm>
            <a:off x="5603834" y="410338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13A7D"/>
                </a:solidFill>
              </a:rPr>
              <a:t>medium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46ED1A-9C2C-4F21-A905-3A7DA8F669E2}"/>
              </a:ext>
            </a:extLst>
          </p:cNvPr>
          <p:cNvSpPr txBox="1"/>
          <p:nvPr/>
        </p:nvSpPr>
        <p:spPr>
          <a:xfrm>
            <a:off x="5666716" y="1941527"/>
            <a:ext cx="85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13A7D"/>
                </a:solidFill>
              </a:rPr>
              <a:t>culture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4A44EE0-6754-4C90-80B7-B55FF75A9103}"/>
              </a:ext>
            </a:extLst>
          </p:cNvPr>
          <p:cNvCxnSpPr>
            <a:cxnSpLocks/>
          </p:cNvCxnSpPr>
          <p:nvPr/>
        </p:nvCxnSpPr>
        <p:spPr>
          <a:xfrm>
            <a:off x="6092912" y="2310859"/>
            <a:ext cx="3088" cy="1721370"/>
          </a:xfrm>
          <a:prstGeom prst="straightConnector1">
            <a:avLst/>
          </a:prstGeom>
          <a:ln w="19050">
            <a:solidFill>
              <a:srgbClr val="413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C055DE3-F2DB-435A-9608-134FAB3329D0}"/>
              </a:ext>
            </a:extLst>
          </p:cNvPr>
          <p:cNvCxnSpPr>
            <a:cxnSpLocks/>
          </p:cNvCxnSpPr>
          <p:nvPr/>
        </p:nvCxnSpPr>
        <p:spPr>
          <a:xfrm>
            <a:off x="6272784" y="2310859"/>
            <a:ext cx="1417363" cy="1220812"/>
          </a:xfrm>
          <a:prstGeom prst="straightConnector1">
            <a:avLst/>
          </a:prstGeom>
          <a:ln w="19050">
            <a:solidFill>
              <a:srgbClr val="413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47E54BE-3EA3-4FFC-93ED-F49CFE6BA324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9CA3859-D841-4229-898C-3F49A2AC92FE}"/>
              </a:ext>
            </a:extLst>
          </p:cNvPr>
          <p:cNvCxnSpPr>
            <a:cxnSpLocks/>
          </p:cNvCxnSpPr>
          <p:nvPr/>
        </p:nvCxnSpPr>
        <p:spPr>
          <a:xfrm flipH="1">
            <a:off x="4477512" y="2307811"/>
            <a:ext cx="1417363" cy="1220812"/>
          </a:xfrm>
          <a:prstGeom prst="straightConnector1">
            <a:avLst/>
          </a:prstGeom>
          <a:ln w="19050">
            <a:solidFill>
              <a:srgbClr val="413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9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10546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general framework for analyzing difficult interactions 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62B8FA-248A-4B28-A21E-8DF3AD7F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b="5334"/>
          <a:stretch/>
        </p:blipFill>
        <p:spPr>
          <a:xfrm>
            <a:off x="3102937" y="1273782"/>
            <a:ext cx="5986126" cy="52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6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9862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‘communication square’ (or ‘four-sides model’) 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24474F-FDDB-472A-86A6-B99AAF221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35" y="1688110"/>
            <a:ext cx="944575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727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‘values and development square’ 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FC5469-72B3-4C85-80E7-641E9687F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55" y="1565819"/>
            <a:ext cx="8523690" cy="47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12023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Using the inner team to analyze intercultural conflict situations 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58EB492-88B4-4AB5-81E5-46513821BD65}"/>
              </a:ext>
            </a:extLst>
          </p:cNvPr>
          <p:cNvGrpSpPr/>
          <p:nvPr/>
        </p:nvGrpSpPr>
        <p:grpSpPr>
          <a:xfrm>
            <a:off x="1135028" y="2733093"/>
            <a:ext cx="9921944" cy="2354668"/>
            <a:chOff x="1144172" y="2358189"/>
            <a:chExt cx="9921944" cy="2354668"/>
          </a:xfrm>
        </p:grpSpPr>
        <p:sp>
          <p:nvSpPr>
            <p:cNvPr id="30" name="Rechteck 29"/>
            <p:cNvSpPr/>
            <p:nvPr/>
          </p:nvSpPr>
          <p:spPr>
            <a:xfrm>
              <a:off x="1895358" y="2358189"/>
              <a:ext cx="9170758" cy="2353628"/>
            </a:xfrm>
            <a:prstGeom prst="rect">
              <a:avLst/>
            </a:prstGeom>
            <a:solidFill>
              <a:srgbClr val="E9E8F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082048" y="2448421"/>
              <a:ext cx="8797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Find an authentic mindset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1144172" y="2359229"/>
              <a:ext cx="751186" cy="2353628"/>
            </a:xfrm>
            <a:prstGeom prst="rect">
              <a:avLst/>
            </a:prstGeom>
            <a:solidFill>
              <a:srgbClr val="413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 rot="16200000">
              <a:off x="813831" y="3251534"/>
              <a:ext cx="1411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Exercise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D94D807-C5C0-480B-BB9D-45F0D92476EC}"/>
                </a:ext>
              </a:extLst>
            </p:cNvPr>
            <p:cNvSpPr txBox="1"/>
            <p:nvPr/>
          </p:nvSpPr>
          <p:spPr>
            <a:xfrm>
              <a:off x="2082048" y="2904324"/>
              <a:ext cx="88700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Based on your ‘inner team’ interpret a problematic intercultural situation you faced recently.</a:t>
              </a:r>
            </a:p>
            <a:p>
              <a:r>
                <a:rPr lang="en-US" dirty="0"/>
                <a:t>    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/>
                <a:t>What impressions and thoughts arise?</a:t>
              </a:r>
            </a:p>
            <a:p>
              <a:r>
                <a:rPr lang="en-US" dirty="0"/>
                <a:t>    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/>
                <a:t>Which team player felt seen, and who was overlooked?</a:t>
              </a:r>
            </a:p>
            <a:p>
              <a:r>
                <a:rPr lang="en-US" dirty="0"/>
                <a:t>    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/>
                <a:t>What would they have needed in the situation?</a:t>
              </a:r>
            </a:p>
            <a:p>
              <a:r>
                <a:rPr lang="en-US" dirty="0"/>
                <a:t>    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/>
                <a:t>Are there ways to satisfy them in the next meeting?</a:t>
              </a:r>
            </a:p>
            <a:p>
              <a:r>
                <a:rPr lang="en-US" dirty="0"/>
                <a:t>Try to balance your different, supposedly conflicting inner desires and needs.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39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2D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8989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Various aspects of intercultural communication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D27273-A372-4C18-B8DD-871C86D06E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2" y="2651760"/>
            <a:ext cx="5039175" cy="32004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E062358-FFA4-43DC-82D0-0320D5087032}"/>
              </a:ext>
            </a:extLst>
          </p:cNvPr>
          <p:cNvSpPr/>
          <p:nvPr/>
        </p:nvSpPr>
        <p:spPr>
          <a:xfrm>
            <a:off x="2705743" y="2228263"/>
            <a:ext cx="1741338" cy="594360"/>
          </a:xfrm>
          <a:prstGeom prst="rect">
            <a:avLst/>
          </a:prstGeom>
          <a:solidFill>
            <a:srgbClr val="E9E8F4"/>
          </a:solidFill>
          <a:ln>
            <a:solidFill>
              <a:srgbClr val="E2D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13A7D"/>
                </a:solidFill>
              </a:rPr>
              <a:t>high</a:t>
            </a:r>
          </a:p>
          <a:p>
            <a:pPr algn="ctr"/>
            <a:r>
              <a:rPr lang="en-US" dirty="0">
                <a:solidFill>
                  <a:srgbClr val="413A7D"/>
                </a:solidFill>
              </a:rPr>
              <a:t>low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204CED-BA05-4A17-A464-1151A1684C5C}"/>
              </a:ext>
            </a:extLst>
          </p:cNvPr>
          <p:cNvSpPr/>
          <p:nvPr/>
        </p:nvSpPr>
        <p:spPr>
          <a:xfrm>
            <a:off x="1767840" y="3522553"/>
            <a:ext cx="1741338" cy="594360"/>
          </a:xfrm>
          <a:prstGeom prst="rect">
            <a:avLst/>
          </a:prstGeom>
          <a:solidFill>
            <a:srgbClr val="E9E8F4"/>
          </a:solidFill>
          <a:ln>
            <a:solidFill>
              <a:srgbClr val="E2D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13A7D"/>
                </a:solidFill>
              </a:rPr>
              <a:t>interrupting</a:t>
            </a:r>
          </a:p>
          <a:p>
            <a:pPr algn="ctr"/>
            <a:r>
              <a:rPr lang="en-US" dirty="0">
                <a:solidFill>
                  <a:srgbClr val="413A7D"/>
                </a:solidFill>
              </a:rPr>
              <a:t>waiting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7B122D-D8BB-4009-B024-0B3C499D72E4}"/>
              </a:ext>
            </a:extLst>
          </p:cNvPr>
          <p:cNvSpPr/>
          <p:nvPr/>
        </p:nvSpPr>
        <p:spPr>
          <a:xfrm>
            <a:off x="4645362" y="4853867"/>
            <a:ext cx="1741338" cy="885790"/>
          </a:xfrm>
          <a:prstGeom prst="rect">
            <a:avLst/>
          </a:prstGeom>
          <a:solidFill>
            <a:srgbClr val="E9E8F4"/>
          </a:solidFill>
          <a:ln>
            <a:solidFill>
              <a:srgbClr val="E2D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13A7D"/>
                </a:solidFill>
              </a:rPr>
              <a:t>verbal</a:t>
            </a:r>
          </a:p>
          <a:p>
            <a:pPr algn="ctr"/>
            <a:r>
              <a:rPr lang="en-US" dirty="0" err="1">
                <a:solidFill>
                  <a:srgbClr val="413A7D"/>
                </a:solidFill>
              </a:rPr>
              <a:t>paraverbal</a:t>
            </a:r>
            <a:endParaRPr lang="en-US" dirty="0">
              <a:solidFill>
                <a:srgbClr val="413A7D"/>
              </a:solidFill>
            </a:endParaRPr>
          </a:p>
          <a:p>
            <a:pPr algn="ctr"/>
            <a:r>
              <a:rPr lang="en-US" dirty="0">
                <a:solidFill>
                  <a:srgbClr val="413A7D"/>
                </a:solidFill>
              </a:rPr>
              <a:t>non-verbal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210C6F4-6EF7-435E-8A33-210A740CFFAA}"/>
              </a:ext>
            </a:extLst>
          </p:cNvPr>
          <p:cNvSpPr/>
          <p:nvPr/>
        </p:nvSpPr>
        <p:spPr>
          <a:xfrm>
            <a:off x="6528018" y="1763720"/>
            <a:ext cx="1741338" cy="594360"/>
          </a:xfrm>
          <a:prstGeom prst="rect">
            <a:avLst/>
          </a:prstGeom>
          <a:solidFill>
            <a:srgbClr val="E9E8F4"/>
          </a:solidFill>
          <a:ln>
            <a:solidFill>
              <a:srgbClr val="E2D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13A7D"/>
                </a:solidFill>
              </a:rPr>
              <a:t>private</a:t>
            </a:r>
          </a:p>
          <a:p>
            <a:pPr algn="ctr"/>
            <a:r>
              <a:rPr lang="en-US" dirty="0">
                <a:solidFill>
                  <a:srgbClr val="413A7D"/>
                </a:solidFill>
              </a:rPr>
              <a:t>public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35EBAEC-122D-4663-9792-CF661D84444E}"/>
              </a:ext>
            </a:extLst>
          </p:cNvPr>
          <p:cNvGrpSpPr/>
          <p:nvPr/>
        </p:nvGrpSpPr>
        <p:grpSpPr>
          <a:xfrm>
            <a:off x="8472510" y="2751755"/>
            <a:ext cx="1741338" cy="885790"/>
            <a:chOff x="9140022" y="2805338"/>
            <a:chExt cx="2286000" cy="885790"/>
          </a:xfrm>
          <a:solidFill>
            <a:srgbClr val="E2E0F0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00BC20-B690-48B7-9D91-17C5DA2C0745}"/>
                </a:ext>
              </a:extLst>
            </p:cNvPr>
            <p:cNvSpPr/>
            <p:nvPr/>
          </p:nvSpPr>
          <p:spPr>
            <a:xfrm>
              <a:off x="9140022" y="2805338"/>
              <a:ext cx="2286000" cy="885790"/>
            </a:xfrm>
            <a:prstGeom prst="rect">
              <a:avLst/>
            </a:prstGeom>
            <a:solidFill>
              <a:srgbClr val="E9E8F4"/>
            </a:solidFill>
            <a:ln>
              <a:solidFill>
                <a:srgbClr val="E2D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13A7D"/>
                  </a:solidFill>
                </a:rPr>
                <a:t>rich</a:t>
              </a:r>
            </a:p>
            <a:p>
              <a:pPr algn="ctr"/>
              <a:r>
                <a:rPr lang="en-US" dirty="0">
                  <a:solidFill>
                    <a:srgbClr val="413A7D"/>
                  </a:solidFill>
                </a:rPr>
                <a:t>synchronous</a:t>
              </a:r>
            </a:p>
            <a:p>
              <a:pPr algn="ctr"/>
              <a:r>
                <a:rPr lang="en-US" dirty="0">
                  <a:solidFill>
                    <a:srgbClr val="413A7D"/>
                  </a:solidFill>
                </a:rPr>
                <a:t>asynchronous</a:t>
              </a:r>
            </a:p>
          </p:txBody>
        </p: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338FF054-96E9-4E68-AA8B-8B6295A6448E}"/>
                </a:ext>
              </a:extLst>
            </p:cNvPr>
            <p:cNvCxnSpPr/>
            <p:nvPr/>
          </p:nvCxnSpPr>
          <p:spPr>
            <a:xfrm>
              <a:off x="9140022" y="3108960"/>
              <a:ext cx="2286000" cy="0"/>
            </a:xfrm>
            <a:prstGeom prst="line">
              <a:avLst/>
            </a:prstGeom>
            <a:grpFill/>
            <a:ln w="19050">
              <a:solidFill>
                <a:srgbClr val="413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09FDAC96-A875-41C8-AF72-4A68B04020CC}"/>
              </a:ext>
            </a:extLst>
          </p:cNvPr>
          <p:cNvSpPr/>
          <p:nvPr/>
        </p:nvSpPr>
        <p:spPr>
          <a:xfrm>
            <a:off x="8170758" y="4025473"/>
            <a:ext cx="1741338" cy="594360"/>
          </a:xfrm>
          <a:prstGeom prst="rect">
            <a:avLst/>
          </a:prstGeom>
          <a:solidFill>
            <a:srgbClr val="E9E8F4"/>
          </a:solidFill>
          <a:ln>
            <a:solidFill>
              <a:srgbClr val="E2D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13A7D"/>
                </a:solidFill>
              </a:rPr>
              <a:t>direct</a:t>
            </a:r>
          </a:p>
          <a:p>
            <a:pPr algn="ctr"/>
            <a:r>
              <a:rPr lang="en-US" dirty="0">
                <a:solidFill>
                  <a:srgbClr val="413A7D"/>
                </a:solidFill>
              </a:rPr>
              <a:t>indirect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EA2A16D-6E76-41F9-9B6F-31128C1A8FF9}"/>
              </a:ext>
            </a:extLst>
          </p:cNvPr>
          <p:cNvCxnSpPr/>
          <p:nvPr/>
        </p:nvCxnSpPr>
        <p:spPr>
          <a:xfrm>
            <a:off x="3941064" y="2525443"/>
            <a:ext cx="506017" cy="669207"/>
          </a:xfrm>
          <a:prstGeom prst="line">
            <a:avLst/>
          </a:prstGeom>
          <a:ln w="19050">
            <a:solidFill>
              <a:srgbClr val="413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973836F-2B4D-4657-8904-43FA3651C849}"/>
              </a:ext>
            </a:extLst>
          </p:cNvPr>
          <p:cNvCxnSpPr>
            <a:cxnSpLocks/>
          </p:cNvCxnSpPr>
          <p:nvPr/>
        </p:nvCxnSpPr>
        <p:spPr>
          <a:xfrm flipH="1" flipV="1">
            <a:off x="7744921" y="3825033"/>
            <a:ext cx="870666" cy="491301"/>
          </a:xfrm>
          <a:prstGeom prst="line">
            <a:avLst/>
          </a:prstGeom>
          <a:ln w="19050">
            <a:solidFill>
              <a:srgbClr val="413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44805A0-85DF-4665-BBE1-5A8B825B038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671816" y="3194650"/>
            <a:ext cx="800694" cy="126317"/>
          </a:xfrm>
          <a:prstGeom prst="line">
            <a:avLst/>
          </a:prstGeom>
          <a:ln w="19050">
            <a:solidFill>
              <a:srgbClr val="413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9671971-F568-4E26-A788-882734D70F81}"/>
              </a:ext>
            </a:extLst>
          </p:cNvPr>
          <p:cNvCxnSpPr>
            <a:cxnSpLocks/>
          </p:cNvCxnSpPr>
          <p:nvPr/>
        </p:nvCxnSpPr>
        <p:spPr>
          <a:xfrm flipV="1">
            <a:off x="6995160" y="2121415"/>
            <a:ext cx="0" cy="676742"/>
          </a:xfrm>
          <a:prstGeom prst="line">
            <a:avLst/>
          </a:prstGeom>
          <a:ln w="19050">
            <a:solidFill>
              <a:srgbClr val="413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46DEB84-9E01-4413-91C5-B3210AE59C7E}"/>
              </a:ext>
            </a:extLst>
          </p:cNvPr>
          <p:cNvCxnSpPr>
            <a:cxnSpLocks/>
          </p:cNvCxnSpPr>
          <p:nvPr/>
        </p:nvCxnSpPr>
        <p:spPr>
          <a:xfrm flipH="1" flipV="1">
            <a:off x="5031125" y="4322654"/>
            <a:ext cx="80371" cy="779698"/>
          </a:xfrm>
          <a:prstGeom prst="line">
            <a:avLst/>
          </a:prstGeom>
          <a:ln w="19050">
            <a:solidFill>
              <a:srgbClr val="413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AB9963E-A6C2-4B03-9A5D-609BFDD76622}"/>
              </a:ext>
            </a:extLst>
          </p:cNvPr>
          <p:cNvCxnSpPr>
            <a:cxnSpLocks/>
          </p:cNvCxnSpPr>
          <p:nvPr/>
        </p:nvCxnSpPr>
        <p:spPr>
          <a:xfrm>
            <a:off x="3289787" y="3819733"/>
            <a:ext cx="733573" cy="10600"/>
          </a:xfrm>
          <a:prstGeom prst="line">
            <a:avLst/>
          </a:prstGeom>
          <a:ln w="19050">
            <a:solidFill>
              <a:srgbClr val="413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Breitbild</PresentationFormat>
  <Paragraphs>129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Calibri Light</vt:lpstr>
      <vt:lpstr>Wingdings</vt:lpstr>
      <vt:lpstr>Gill Sans MT</vt:lpstr>
      <vt:lpstr>Bradley Hand ITC</vt:lpstr>
      <vt:lpstr>Calibri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Susann Kowalski</cp:lastModifiedBy>
  <cp:revision>232</cp:revision>
  <dcterms:created xsi:type="dcterms:W3CDTF">2018-05-14T09:22:51Z</dcterms:created>
  <dcterms:modified xsi:type="dcterms:W3CDTF">2023-04-28T09:58:28Z</dcterms:modified>
</cp:coreProperties>
</file>