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60" r:id="rId2"/>
    <p:sldId id="361" r:id="rId3"/>
    <p:sldId id="259" r:id="rId4"/>
    <p:sldId id="369" r:id="rId5"/>
    <p:sldId id="373" r:id="rId6"/>
    <p:sldId id="374" r:id="rId7"/>
    <p:sldId id="375" r:id="rId8"/>
    <p:sldId id="376" r:id="rId9"/>
    <p:sldId id="377" r:id="rId10"/>
    <p:sldId id="378" r:id="rId11"/>
    <p:sldId id="379" r:id="rId12"/>
    <p:sldId id="383" r:id="rId13"/>
    <p:sldId id="380" r:id="rId14"/>
    <p:sldId id="382" r:id="rId15"/>
    <p:sldId id="359" r:id="rId16"/>
    <p:sldId id="366" r:id="rId17"/>
    <p:sldId id="389" r:id="rId18"/>
  </p:sldIdLst>
  <p:sldSz cx="12192000" cy="6858000"/>
  <p:notesSz cx="6858000" cy="9144000"/>
  <p:embeddedFontLst>
    <p:embeddedFont>
      <p:font typeface="Bradley Hand ITC" panose="03070402050302030203" pitchFamily="66"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ill Sans MT" panose="020B0502020104020203" pitchFamily="34" charset="0"/>
      <p:regular r:id="rId26"/>
      <p:bold r:id="rId27"/>
      <p:italic r:id="rId28"/>
      <p:boldItalic r:id="rId2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0F0"/>
    <a:srgbClr val="E2DCEE"/>
    <a:srgbClr val="413A7D"/>
    <a:srgbClr val="1C78AB"/>
    <a:srgbClr val="DAE2F0"/>
    <a:srgbClr val="741977"/>
    <a:srgbClr val="6C0000"/>
    <a:srgbClr val="F9E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05" d="100"/>
          <a:sy n="105" d="100"/>
        </p:scale>
        <p:origin x="5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1136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66343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7826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62308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5885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3408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BB08F1-E639-4D39-AC40-1BA0D7F8314F}" type="datetimeFigureOut">
              <a:rPr lang="de-DE" smtClean="0"/>
              <a:t>28.04.2023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90966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FBB08F1-E639-4D39-AC40-1BA0D7F8314F}" type="datetimeFigureOut">
              <a:rPr lang="de-DE" smtClean="0"/>
              <a:t>28.04.2023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89517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FBB08F1-E639-4D39-AC40-1BA0D7F8314F}" type="datetimeFigureOut">
              <a:rPr lang="de-DE" smtClean="0"/>
              <a:t>28.04.2023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06128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74274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4257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B08F1-E639-4D39-AC40-1BA0D7F8314F}" type="datetimeFigureOut">
              <a:rPr lang="de-DE" smtClean="0"/>
              <a:t>28.04.2023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37888-2774-48C6-A0FE-3771F8D1C7F9}" type="slidenum">
              <a:rPr lang="de-DE" smtClean="0"/>
              <a:t>‹Nr.›</a:t>
            </a:fld>
            <a:endParaRPr lang="de-DE"/>
          </a:p>
        </p:txBody>
      </p:sp>
    </p:spTree>
    <p:extLst>
      <p:ext uri="{BB962C8B-B14F-4D97-AF65-F5344CB8AC3E}">
        <p14:creationId xmlns:p14="http://schemas.microsoft.com/office/powerpoint/2010/main" val="115127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897453" y="4796161"/>
            <a:ext cx="6420182" cy="1750622"/>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2881055" y="5002520"/>
            <a:ext cx="6420182" cy="923330"/>
          </a:xfrm>
          <a:prstGeom prst="rect">
            <a:avLst/>
          </a:prstGeom>
          <a:noFill/>
        </p:spPr>
        <p:txBody>
          <a:bodyPr wrap="square" rtlCol="0">
            <a:spAutoFit/>
          </a:bodyPr>
          <a:lstStyle/>
          <a:p>
            <a:pPr algn="ctr"/>
            <a:r>
              <a:rPr lang="en-US" sz="5400" b="1" dirty="0">
                <a:solidFill>
                  <a:srgbClr val="413A7D"/>
                </a:solidFill>
              </a:rPr>
              <a:t>Reach out</a:t>
            </a:r>
          </a:p>
        </p:txBody>
      </p:sp>
      <p:sp>
        <p:nvSpPr>
          <p:cNvPr id="10" name="Textfeld 9"/>
          <p:cNvSpPr txBox="1"/>
          <p:nvPr/>
        </p:nvSpPr>
        <p:spPr>
          <a:xfrm>
            <a:off x="2881055" y="4837990"/>
            <a:ext cx="6420182" cy="400110"/>
          </a:xfrm>
          <a:prstGeom prst="rect">
            <a:avLst/>
          </a:prstGeom>
          <a:noFill/>
        </p:spPr>
        <p:txBody>
          <a:bodyPr wrap="square" rtlCol="0">
            <a:spAutoFit/>
          </a:bodyPr>
          <a:lstStyle/>
          <a:p>
            <a:pPr algn="ctr"/>
            <a:r>
              <a:rPr lang="en-US" sz="2000" dirty="0">
                <a:latin typeface="+mj-lt"/>
              </a:rPr>
              <a:t>Cultural Sensitivity Training</a:t>
            </a:r>
          </a:p>
        </p:txBody>
      </p:sp>
      <p:sp>
        <p:nvSpPr>
          <p:cNvPr id="11" name="Textfeld 10"/>
          <p:cNvSpPr txBox="1"/>
          <p:nvPr/>
        </p:nvSpPr>
        <p:spPr>
          <a:xfrm>
            <a:off x="375920" y="6634480"/>
            <a:ext cx="2026517"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err="1"/>
              <a:t>unsplash</a:t>
            </a:r>
            <a:r>
              <a:rPr lang="en-US" sz="800" dirty="0"/>
              <a:t> / </a:t>
            </a:r>
            <a:r>
              <a:rPr lang="en-US" sz="800" dirty="0" err="1"/>
              <a:t>Naassom</a:t>
            </a:r>
            <a:r>
              <a:rPr lang="en-US" sz="800" dirty="0"/>
              <a:t> Azevedo</a:t>
            </a:r>
            <a:endParaRPr lang="de-DE" sz="800" dirty="0"/>
          </a:p>
        </p:txBody>
      </p:sp>
      <p:sp>
        <p:nvSpPr>
          <p:cNvPr id="13" name="Rechteck 12"/>
          <p:cNvSpPr/>
          <p:nvPr/>
        </p:nvSpPr>
        <p:spPr>
          <a:xfrm>
            <a:off x="2897453" y="5715727"/>
            <a:ext cx="6420182" cy="830997"/>
          </a:xfrm>
          <a:prstGeom prst="rect">
            <a:avLst/>
          </a:prstGeom>
        </p:spPr>
        <p:txBody>
          <a:bodyPr wrap="square">
            <a:spAutoFit/>
          </a:bodyPr>
          <a:lstStyle/>
          <a:p>
            <a:pPr algn="ctr"/>
            <a:r>
              <a:rPr lang="en-US" sz="2400" b="1" dirty="0">
                <a:solidFill>
                  <a:srgbClr val="413A7D"/>
                </a:solidFill>
              </a:rPr>
              <a:t>Taking your intercultural</a:t>
            </a:r>
          </a:p>
          <a:p>
            <a:pPr algn="ctr"/>
            <a:r>
              <a:rPr lang="en-US" sz="2400" b="1" dirty="0">
                <a:solidFill>
                  <a:srgbClr val="413A7D"/>
                </a:solidFill>
              </a:rPr>
              <a:t>competence to the next level</a:t>
            </a:r>
          </a:p>
        </p:txBody>
      </p:sp>
      <p:pic>
        <p:nvPicPr>
          <p:cNvPr id="5" name="Grafik 4">
            <a:extLst>
              <a:ext uri="{FF2B5EF4-FFF2-40B4-BE49-F238E27FC236}">
                <a16:creationId xmlns:a16="http://schemas.microsoft.com/office/drawing/2014/main" id="{6A3B9F7C-27E5-47FC-CBE3-5B615F797B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9"/>
          <a:stretch/>
        </p:blipFill>
        <p:spPr>
          <a:xfrm>
            <a:off x="2903009" y="465221"/>
            <a:ext cx="6420182" cy="4362794"/>
          </a:xfrm>
          <a:prstGeom prst="rect">
            <a:avLst/>
          </a:prstGeom>
        </p:spPr>
      </p:pic>
    </p:spTree>
    <p:extLst>
      <p:ext uri="{BB962C8B-B14F-4D97-AF65-F5344CB8AC3E}">
        <p14:creationId xmlns:p14="http://schemas.microsoft.com/office/powerpoint/2010/main" val="120472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10</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8604215" cy="646331"/>
          </a:xfrm>
          <a:prstGeom prst="rect">
            <a:avLst/>
          </a:prstGeom>
        </p:spPr>
        <p:txBody>
          <a:bodyPr wrap="none">
            <a:spAutoFit/>
          </a:bodyPr>
          <a:lstStyle/>
          <a:p>
            <a:r>
              <a:rPr lang="en-US" sz="3600" dirty="0">
                <a:solidFill>
                  <a:schemeClr val="bg1"/>
                </a:solidFill>
              </a:rPr>
              <a:t>Negotiations in an intercultural environment </a:t>
            </a:r>
            <a:endParaRPr lang="de-DE" sz="3600" dirty="0">
              <a:solidFill>
                <a:schemeClr val="bg1"/>
              </a:solidFill>
            </a:endParaRPr>
          </a:p>
        </p:txBody>
      </p:sp>
      <p:grpSp>
        <p:nvGrpSpPr>
          <p:cNvPr id="2" name="Gruppieren 1">
            <a:extLst>
              <a:ext uri="{FF2B5EF4-FFF2-40B4-BE49-F238E27FC236}">
                <a16:creationId xmlns:a16="http://schemas.microsoft.com/office/drawing/2014/main" id="{28B7C43D-4020-4D1F-B60B-B24A13D7CDBC}"/>
              </a:ext>
            </a:extLst>
          </p:cNvPr>
          <p:cNvGrpSpPr/>
          <p:nvPr/>
        </p:nvGrpSpPr>
        <p:grpSpPr>
          <a:xfrm>
            <a:off x="1074314" y="1553705"/>
            <a:ext cx="5967038" cy="2102913"/>
            <a:chOff x="1733242" y="1829007"/>
            <a:chExt cx="5967038" cy="2102913"/>
          </a:xfrm>
        </p:grpSpPr>
        <p:sp>
          <p:nvSpPr>
            <p:cNvPr id="6" name="Rechteck 5">
              <a:extLst>
                <a:ext uri="{FF2B5EF4-FFF2-40B4-BE49-F238E27FC236}">
                  <a16:creationId xmlns:a16="http://schemas.microsoft.com/office/drawing/2014/main" id="{5A35D4FC-BB48-428E-B4C4-1EF13054BDC5}"/>
                </a:ext>
              </a:extLst>
            </p:cNvPr>
            <p:cNvSpPr/>
            <p:nvPr/>
          </p:nvSpPr>
          <p:spPr>
            <a:xfrm>
              <a:off x="1733243" y="1835327"/>
              <a:ext cx="5967037" cy="2096593"/>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92F2C42C-CBFA-414F-81BC-4CB1140979BC}"/>
                </a:ext>
              </a:extLst>
            </p:cNvPr>
            <p:cNvSpPr/>
            <p:nvPr/>
          </p:nvSpPr>
          <p:spPr>
            <a:xfrm>
              <a:off x="1733242" y="1829007"/>
              <a:ext cx="5967038"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A3383300-A229-4F21-AB1D-73D6270F9605}"/>
                </a:ext>
              </a:extLst>
            </p:cNvPr>
            <p:cNvSpPr txBox="1"/>
            <p:nvPr/>
          </p:nvSpPr>
          <p:spPr>
            <a:xfrm>
              <a:off x="1810591" y="1861909"/>
              <a:ext cx="5889689" cy="369332"/>
            </a:xfrm>
            <a:prstGeom prst="rect">
              <a:avLst/>
            </a:prstGeom>
            <a:noFill/>
          </p:spPr>
          <p:txBody>
            <a:bodyPr wrap="none" rtlCol="0">
              <a:spAutoFit/>
            </a:bodyPr>
            <a:lstStyle/>
            <a:p>
              <a:r>
                <a:rPr lang="en-US" sz="1800" b="1" dirty="0">
                  <a:solidFill>
                    <a:schemeClr val="bg1"/>
                  </a:solidFill>
                </a:rPr>
                <a:t>Cultural factors that influence </a:t>
              </a:r>
              <a:r>
                <a:rPr lang="en-US" b="1" dirty="0">
                  <a:solidFill>
                    <a:schemeClr val="bg1"/>
                  </a:solidFill>
                </a:rPr>
                <a:t>negotiations [</a:t>
              </a:r>
              <a:r>
                <a:rPr lang="en-US" b="1" dirty="0" err="1">
                  <a:solidFill>
                    <a:schemeClr val="bg1"/>
                  </a:solidFill>
                </a:rPr>
                <a:t>Deresky</a:t>
              </a:r>
              <a:r>
                <a:rPr lang="en-US" b="1" dirty="0">
                  <a:solidFill>
                    <a:schemeClr val="bg1"/>
                  </a:solidFill>
                </a:rPr>
                <a:t> (2016)]</a:t>
              </a:r>
              <a:endParaRPr lang="de-AT" b="1" dirty="0">
                <a:solidFill>
                  <a:schemeClr val="bg1"/>
                </a:solidFill>
              </a:endParaRPr>
            </a:p>
          </p:txBody>
        </p:sp>
        <p:sp>
          <p:nvSpPr>
            <p:cNvPr id="10" name="Rechteck 9">
              <a:extLst>
                <a:ext uri="{FF2B5EF4-FFF2-40B4-BE49-F238E27FC236}">
                  <a16:creationId xmlns:a16="http://schemas.microsoft.com/office/drawing/2014/main" id="{707C2204-3C7C-4EF6-AAA6-A86D0A41C2E1}"/>
                </a:ext>
              </a:extLst>
            </p:cNvPr>
            <p:cNvSpPr/>
            <p:nvPr/>
          </p:nvSpPr>
          <p:spPr>
            <a:xfrm>
              <a:off x="2068101" y="2397856"/>
              <a:ext cx="2007857" cy="400110"/>
            </a:xfrm>
            <a:prstGeom prst="rect">
              <a:avLst/>
            </a:prstGeom>
          </p:spPr>
          <p:txBody>
            <a:bodyPr wrap="none">
              <a:spAutoFit/>
            </a:bodyPr>
            <a:lstStyle/>
            <a:p>
              <a:r>
                <a:rPr lang="en-US" sz="2000" dirty="0"/>
                <a:t>Negotiation goals</a:t>
              </a:r>
            </a:p>
          </p:txBody>
        </p:sp>
        <p:sp>
          <p:nvSpPr>
            <p:cNvPr id="11" name="Ellipse 10">
              <a:extLst>
                <a:ext uri="{FF2B5EF4-FFF2-40B4-BE49-F238E27FC236}">
                  <a16:creationId xmlns:a16="http://schemas.microsoft.com/office/drawing/2014/main" id="{8A90F299-98C9-4C37-8EEB-ABA7D95E8743}"/>
                </a:ext>
              </a:extLst>
            </p:cNvPr>
            <p:cNvSpPr/>
            <p:nvPr/>
          </p:nvSpPr>
          <p:spPr>
            <a:xfrm rot="1735694">
              <a:off x="1943958" y="252696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2" name="Rechteck 11">
              <a:extLst>
                <a:ext uri="{FF2B5EF4-FFF2-40B4-BE49-F238E27FC236}">
                  <a16:creationId xmlns:a16="http://schemas.microsoft.com/office/drawing/2014/main" id="{98BDA4DE-FF7E-493B-BC8F-6E12486A2B3C}"/>
                </a:ext>
              </a:extLst>
            </p:cNvPr>
            <p:cNvSpPr/>
            <p:nvPr/>
          </p:nvSpPr>
          <p:spPr>
            <a:xfrm>
              <a:off x="2065053" y="2751424"/>
              <a:ext cx="5521191" cy="707886"/>
            </a:xfrm>
            <a:prstGeom prst="rect">
              <a:avLst/>
            </a:prstGeom>
          </p:spPr>
          <p:txBody>
            <a:bodyPr wrap="none">
              <a:spAutoFit/>
            </a:bodyPr>
            <a:lstStyle/>
            <a:p>
              <a:r>
                <a:rPr lang="en-US" sz="2000" dirty="0"/>
                <a:t>Who is a member of the negotiation team and how</a:t>
              </a:r>
            </a:p>
            <a:p>
              <a:r>
                <a:rPr lang="en-US" sz="2000" dirty="0"/>
                <a:t>much team members prepare for the negotiation</a:t>
              </a:r>
            </a:p>
          </p:txBody>
        </p:sp>
        <p:sp>
          <p:nvSpPr>
            <p:cNvPr id="13" name="Ellipse 12">
              <a:extLst>
                <a:ext uri="{FF2B5EF4-FFF2-40B4-BE49-F238E27FC236}">
                  <a16:creationId xmlns:a16="http://schemas.microsoft.com/office/drawing/2014/main" id="{4DD2EBF4-3196-4F3C-B89D-D2DD46167139}"/>
                </a:ext>
              </a:extLst>
            </p:cNvPr>
            <p:cNvSpPr/>
            <p:nvPr/>
          </p:nvSpPr>
          <p:spPr>
            <a:xfrm rot="1735694">
              <a:off x="1940910" y="288052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4" name="Rechteck 13">
              <a:extLst>
                <a:ext uri="{FF2B5EF4-FFF2-40B4-BE49-F238E27FC236}">
                  <a16:creationId xmlns:a16="http://schemas.microsoft.com/office/drawing/2014/main" id="{7336A43C-7D7A-44B6-8704-A1397435F7BD}"/>
                </a:ext>
              </a:extLst>
            </p:cNvPr>
            <p:cNvSpPr/>
            <p:nvPr/>
          </p:nvSpPr>
          <p:spPr>
            <a:xfrm>
              <a:off x="2071149" y="3415888"/>
              <a:ext cx="1855893" cy="400110"/>
            </a:xfrm>
            <a:prstGeom prst="rect">
              <a:avLst/>
            </a:prstGeom>
          </p:spPr>
          <p:txBody>
            <a:bodyPr wrap="none">
              <a:spAutoFit/>
            </a:bodyPr>
            <a:lstStyle/>
            <a:p>
              <a:r>
                <a:rPr lang="en-US" sz="2000" dirty="0"/>
                <a:t>How much trust</a:t>
              </a:r>
            </a:p>
          </p:txBody>
        </p:sp>
        <p:sp>
          <p:nvSpPr>
            <p:cNvPr id="15" name="Ellipse 14">
              <a:extLst>
                <a:ext uri="{FF2B5EF4-FFF2-40B4-BE49-F238E27FC236}">
                  <a16:creationId xmlns:a16="http://schemas.microsoft.com/office/drawing/2014/main" id="{4C01C937-1EBD-4083-9B0C-B3620C14306B}"/>
                </a:ext>
              </a:extLst>
            </p:cNvPr>
            <p:cNvSpPr/>
            <p:nvPr/>
          </p:nvSpPr>
          <p:spPr>
            <a:xfrm rot="1735694">
              <a:off x="1947006" y="3544993"/>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grpSp>
      <p:grpSp>
        <p:nvGrpSpPr>
          <p:cNvPr id="3" name="Gruppieren 2">
            <a:extLst>
              <a:ext uri="{FF2B5EF4-FFF2-40B4-BE49-F238E27FC236}">
                <a16:creationId xmlns:a16="http://schemas.microsoft.com/office/drawing/2014/main" id="{535CEF8D-85F6-4217-8D53-65561C3F7E5D}"/>
              </a:ext>
            </a:extLst>
          </p:cNvPr>
          <p:cNvGrpSpPr/>
          <p:nvPr/>
        </p:nvGrpSpPr>
        <p:grpSpPr>
          <a:xfrm>
            <a:off x="5267989" y="4343918"/>
            <a:ext cx="5967038" cy="1860939"/>
            <a:chOff x="4857442" y="4175967"/>
            <a:chExt cx="5967038" cy="1860939"/>
          </a:xfrm>
        </p:grpSpPr>
        <p:sp>
          <p:nvSpPr>
            <p:cNvPr id="23" name="Rechteck 22">
              <a:extLst>
                <a:ext uri="{FF2B5EF4-FFF2-40B4-BE49-F238E27FC236}">
                  <a16:creationId xmlns:a16="http://schemas.microsoft.com/office/drawing/2014/main" id="{633C6B35-4CBC-447E-AED5-1D0D5A029700}"/>
                </a:ext>
              </a:extLst>
            </p:cNvPr>
            <p:cNvSpPr/>
            <p:nvPr/>
          </p:nvSpPr>
          <p:spPr>
            <a:xfrm>
              <a:off x="4857443" y="4182287"/>
              <a:ext cx="5967037" cy="1854619"/>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Rechteck 23">
              <a:extLst>
                <a:ext uri="{FF2B5EF4-FFF2-40B4-BE49-F238E27FC236}">
                  <a16:creationId xmlns:a16="http://schemas.microsoft.com/office/drawing/2014/main" id="{56564360-179B-4B8C-8283-516D893FCE79}"/>
                </a:ext>
              </a:extLst>
            </p:cNvPr>
            <p:cNvSpPr/>
            <p:nvPr/>
          </p:nvSpPr>
          <p:spPr>
            <a:xfrm>
              <a:off x="4857442" y="4175967"/>
              <a:ext cx="5967038"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Textfeld 24">
              <a:extLst>
                <a:ext uri="{FF2B5EF4-FFF2-40B4-BE49-F238E27FC236}">
                  <a16:creationId xmlns:a16="http://schemas.microsoft.com/office/drawing/2014/main" id="{3F240C44-51EF-4292-BD2B-A7CEDE58A68D}"/>
                </a:ext>
              </a:extLst>
            </p:cNvPr>
            <p:cNvSpPr txBox="1"/>
            <p:nvPr/>
          </p:nvSpPr>
          <p:spPr>
            <a:xfrm>
              <a:off x="4934791" y="4208869"/>
              <a:ext cx="5466689" cy="369332"/>
            </a:xfrm>
            <a:prstGeom prst="rect">
              <a:avLst/>
            </a:prstGeom>
            <a:noFill/>
          </p:spPr>
          <p:txBody>
            <a:bodyPr wrap="none" rtlCol="0">
              <a:spAutoFit/>
            </a:bodyPr>
            <a:lstStyle/>
            <a:p>
              <a:r>
                <a:rPr lang="en-US" sz="1800" b="1" dirty="0">
                  <a:solidFill>
                    <a:schemeClr val="bg1"/>
                  </a:solidFill>
                </a:rPr>
                <a:t>Culture-specific aspects of negotiation</a:t>
              </a:r>
              <a:r>
                <a:rPr lang="en-US" b="1" dirty="0">
                  <a:solidFill>
                    <a:schemeClr val="bg1"/>
                  </a:solidFill>
                </a:rPr>
                <a:t> [</a:t>
              </a:r>
              <a:r>
                <a:rPr lang="en-US" b="1" dirty="0" err="1">
                  <a:solidFill>
                    <a:schemeClr val="bg1"/>
                  </a:solidFill>
                </a:rPr>
                <a:t>Usunier</a:t>
              </a:r>
              <a:r>
                <a:rPr lang="en-US" b="1" dirty="0">
                  <a:solidFill>
                    <a:schemeClr val="bg1"/>
                  </a:solidFill>
                </a:rPr>
                <a:t> (2003)]</a:t>
              </a:r>
              <a:endParaRPr lang="de-AT" b="1" dirty="0">
                <a:solidFill>
                  <a:schemeClr val="bg1"/>
                </a:solidFill>
              </a:endParaRPr>
            </a:p>
          </p:txBody>
        </p:sp>
        <p:sp>
          <p:nvSpPr>
            <p:cNvPr id="26" name="Rechteck 25">
              <a:extLst>
                <a:ext uri="{FF2B5EF4-FFF2-40B4-BE49-F238E27FC236}">
                  <a16:creationId xmlns:a16="http://schemas.microsoft.com/office/drawing/2014/main" id="{037232C6-56A8-4532-94E2-395E0EBF6C4B}"/>
                </a:ext>
              </a:extLst>
            </p:cNvPr>
            <p:cNvSpPr/>
            <p:nvPr/>
          </p:nvSpPr>
          <p:spPr>
            <a:xfrm>
              <a:off x="5192301" y="4744816"/>
              <a:ext cx="5420395" cy="369332"/>
            </a:xfrm>
            <a:prstGeom prst="rect">
              <a:avLst/>
            </a:prstGeom>
          </p:spPr>
          <p:txBody>
            <a:bodyPr wrap="none">
              <a:spAutoFit/>
            </a:bodyPr>
            <a:lstStyle/>
            <a:p>
              <a:r>
                <a:rPr lang="en-US" dirty="0"/>
                <a:t>The behavioral preferences of the negotiating partners.</a:t>
              </a:r>
              <a:endParaRPr lang="en-US" sz="2000" dirty="0"/>
            </a:p>
          </p:txBody>
        </p:sp>
        <p:sp>
          <p:nvSpPr>
            <p:cNvPr id="27" name="Ellipse 26">
              <a:extLst>
                <a:ext uri="{FF2B5EF4-FFF2-40B4-BE49-F238E27FC236}">
                  <a16:creationId xmlns:a16="http://schemas.microsoft.com/office/drawing/2014/main" id="{A776BB2A-440C-411E-9CC7-7533CB8A4C50}"/>
                </a:ext>
              </a:extLst>
            </p:cNvPr>
            <p:cNvSpPr/>
            <p:nvPr/>
          </p:nvSpPr>
          <p:spPr>
            <a:xfrm rot="1735694">
              <a:off x="5068158" y="485525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28" name="Rechteck 27">
              <a:extLst>
                <a:ext uri="{FF2B5EF4-FFF2-40B4-BE49-F238E27FC236}">
                  <a16:creationId xmlns:a16="http://schemas.microsoft.com/office/drawing/2014/main" id="{CE95F5CD-4E4E-464A-A67E-D091ED34FB2B}"/>
                </a:ext>
              </a:extLst>
            </p:cNvPr>
            <p:cNvSpPr/>
            <p:nvPr/>
          </p:nvSpPr>
          <p:spPr>
            <a:xfrm>
              <a:off x="5192301" y="5127863"/>
              <a:ext cx="3294235" cy="369332"/>
            </a:xfrm>
            <a:prstGeom prst="rect">
              <a:avLst/>
            </a:prstGeom>
          </p:spPr>
          <p:txBody>
            <a:bodyPr wrap="none">
              <a:spAutoFit/>
            </a:bodyPr>
            <a:lstStyle/>
            <a:p>
              <a:r>
                <a:rPr lang="de-DE" dirty="0"/>
                <a:t>Underlying </a:t>
              </a:r>
              <a:r>
                <a:rPr lang="en-US" dirty="0"/>
                <a:t>negotiation concepts</a:t>
              </a:r>
              <a:r>
                <a:rPr lang="de-DE" dirty="0"/>
                <a:t>.</a:t>
              </a:r>
              <a:endParaRPr lang="en-US" sz="2000" dirty="0"/>
            </a:p>
          </p:txBody>
        </p:sp>
        <p:sp>
          <p:nvSpPr>
            <p:cNvPr id="29" name="Ellipse 28">
              <a:extLst>
                <a:ext uri="{FF2B5EF4-FFF2-40B4-BE49-F238E27FC236}">
                  <a16:creationId xmlns:a16="http://schemas.microsoft.com/office/drawing/2014/main" id="{77B2ABEA-8686-4B32-AA47-2D34D1059F49}"/>
                </a:ext>
              </a:extLst>
            </p:cNvPr>
            <p:cNvSpPr/>
            <p:nvPr/>
          </p:nvSpPr>
          <p:spPr>
            <a:xfrm rot="1735694">
              <a:off x="5065110" y="524615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30" name="Rechteck 29">
              <a:extLst>
                <a:ext uri="{FF2B5EF4-FFF2-40B4-BE49-F238E27FC236}">
                  <a16:creationId xmlns:a16="http://schemas.microsoft.com/office/drawing/2014/main" id="{75CEB7C1-774E-4F01-B45E-77D6F8761495}"/>
                </a:ext>
              </a:extLst>
            </p:cNvPr>
            <p:cNvSpPr/>
            <p:nvPr/>
          </p:nvSpPr>
          <p:spPr>
            <a:xfrm>
              <a:off x="5195349" y="5510911"/>
              <a:ext cx="2984791" cy="369332"/>
            </a:xfrm>
            <a:prstGeom prst="rect">
              <a:avLst/>
            </a:prstGeom>
          </p:spPr>
          <p:txBody>
            <a:bodyPr wrap="none">
              <a:spAutoFit/>
            </a:bodyPr>
            <a:lstStyle/>
            <a:p>
              <a:r>
                <a:rPr lang="en-US" dirty="0"/>
                <a:t>The negotiation process itself.</a:t>
              </a:r>
            </a:p>
          </p:txBody>
        </p:sp>
        <p:sp>
          <p:nvSpPr>
            <p:cNvPr id="31" name="Ellipse 30">
              <a:extLst>
                <a:ext uri="{FF2B5EF4-FFF2-40B4-BE49-F238E27FC236}">
                  <a16:creationId xmlns:a16="http://schemas.microsoft.com/office/drawing/2014/main" id="{FFD97631-1350-4DA5-94A9-79C07B6C9DFD}"/>
                </a:ext>
              </a:extLst>
            </p:cNvPr>
            <p:cNvSpPr/>
            <p:nvPr/>
          </p:nvSpPr>
          <p:spPr>
            <a:xfrm rot="1735694">
              <a:off x="5071206" y="564001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grpSp>
    </p:spTree>
    <p:extLst>
      <p:ext uri="{BB962C8B-B14F-4D97-AF65-F5344CB8AC3E}">
        <p14:creationId xmlns:p14="http://schemas.microsoft.com/office/powerpoint/2010/main" val="239899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11</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7828297" cy="646331"/>
          </a:xfrm>
          <a:prstGeom prst="rect">
            <a:avLst/>
          </a:prstGeom>
        </p:spPr>
        <p:txBody>
          <a:bodyPr wrap="none">
            <a:spAutoFit/>
          </a:bodyPr>
          <a:lstStyle/>
          <a:p>
            <a:r>
              <a:rPr lang="en-US" sz="3600" dirty="0">
                <a:solidFill>
                  <a:schemeClr val="bg1"/>
                </a:solidFill>
              </a:rPr>
              <a:t>Conflicts in an intercultural environment </a:t>
            </a:r>
            <a:endParaRPr lang="de-DE" sz="3600" dirty="0">
              <a:solidFill>
                <a:schemeClr val="bg1"/>
              </a:solidFill>
            </a:endParaRPr>
          </a:p>
        </p:txBody>
      </p:sp>
      <p:grpSp>
        <p:nvGrpSpPr>
          <p:cNvPr id="2" name="Gruppieren 1">
            <a:extLst>
              <a:ext uri="{FF2B5EF4-FFF2-40B4-BE49-F238E27FC236}">
                <a16:creationId xmlns:a16="http://schemas.microsoft.com/office/drawing/2014/main" id="{4DE0C1CF-F594-47B1-A65D-D2BA792E6D8E}"/>
              </a:ext>
            </a:extLst>
          </p:cNvPr>
          <p:cNvGrpSpPr/>
          <p:nvPr/>
        </p:nvGrpSpPr>
        <p:grpSpPr>
          <a:xfrm>
            <a:off x="1135028" y="2562404"/>
            <a:ext cx="9921944" cy="2442411"/>
            <a:chOff x="1144172" y="2358189"/>
            <a:chExt cx="9921944" cy="2442411"/>
          </a:xfrm>
        </p:grpSpPr>
        <p:sp>
          <p:nvSpPr>
            <p:cNvPr id="6" name="Rechteck 5">
              <a:extLst>
                <a:ext uri="{FF2B5EF4-FFF2-40B4-BE49-F238E27FC236}">
                  <a16:creationId xmlns:a16="http://schemas.microsoft.com/office/drawing/2014/main" id="{85550642-9338-45B9-A381-AC673277FF08}"/>
                </a:ext>
              </a:extLst>
            </p:cNvPr>
            <p:cNvSpPr/>
            <p:nvPr/>
          </p:nvSpPr>
          <p:spPr>
            <a:xfrm>
              <a:off x="1895358" y="2358189"/>
              <a:ext cx="9170758" cy="2442411"/>
            </a:xfrm>
            <a:prstGeom prst="rect">
              <a:avLst/>
            </a:prstGeom>
            <a:solidFill>
              <a:srgbClr val="E2E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000" dirty="0">
                  <a:solidFill>
                    <a:schemeClr val="tx1"/>
                  </a:solidFill>
                </a:rPr>
                <a:t>  </a:t>
              </a:r>
            </a:p>
          </p:txBody>
        </p:sp>
        <p:sp>
          <p:nvSpPr>
            <p:cNvPr id="7" name="Textfeld 6">
              <a:extLst>
                <a:ext uri="{FF2B5EF4-FFF2-40B4-BE49-F238E27FC236}">
                  <a16:creationId xmlns:a16="http://schemas.microsoft.com/office/drawing/2014/main" id="{625EFEF4-A32F-45FB-9BA8-7C83F1C55E3B}"/>
                </a:ext>
              </a:extLst>
            </p:cNvPr>
            <p:cNvSpPr txBox="1"/>
            <p:nvPr/>
          </p:nvSpPr>
          <p:spPr>
            <a:xfrm>
              <a:off x="2082048" y="2448421"/>
              <a:ext cx="8797378" cy="461665"/>
            </a:xfrm>
            <a:prstGeom prst="rect">
              <a:avLst/>
            </a:prstGeom>
            <a:noFill/>
          </p:spPr>
          <p:txBody>
            <a:bodyPr wrap="square" rtlCol="0">
              <a:spAutoFit/>
            </a:bodyPr>
            <a:lstStyle/>
            <a:p>
              <a:pPr algn="ctr"/>
              <a:r>
                <a:rPr lang="en-US" sz="2400" dirty="0"/>
                <a:t>How do you handle conflicts?</a:t>
              </a:r>
            </a:p>
          </p:txBody>
        </p:sp>
        <p:sp>
          <p:nvSpPr>
            <p:cNvPr id="8" name="Rechteck 7">
              <a:extLst>
                <a:ext uri="{FF2B5EF4-FFF2-40B4-BE49-F238E27FC236}">
                  <a16:creationId xmlns:a16="http://schemas.microsoft.com/office/drawing/2014/main" id="{65157A9D-F89D-482A-81FC-E23E52996B7F}"/>
                </a:ext>
              </a:extLst>
            </p:cNvPr>
            <p:cNvSpPr/>
            <p:nvPr/>
          </p:nvSpPr>
          <p:spPr>
            <a:xfrm>
              <a:off x="1144172" y="2359229"/>
              <a:ext cx="751186" cy="2441371"/>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9" name="Textfeld 8">
              <a:extLst>
                <a:ext uri="{FF2B5EF4-FFF2-40B4-BE49-F238E27FC236}">
                  <a16:creationId xmlns:a16="http://schemas.microsoft.com/office/drawing/2014/main" id="{87A67646-0948-4808-B826-F9B76F8DA534}"/>
                </a:ext>
              </a:extLst>
            </p:cNvPr>
            <p:cNvSpPr txBox="1"/>
            <p:nvPr/>
          </p:nvSpPr>
          <p:spPr>
            <a:xfrm rot="16200000">
              <a:off x="813829" y="3317784"/>
              <a:ext cx="1411872" cy="523220"/>
            </a:xfrm>
            <a:prstGeom prst="rect">
              <a:avLst/>
            </a:prstGeom>
            <a:noFill/>
          </p:spPr>
          <p:txBody>
            <a:bodyPr wrap="square" rtlCol="0">
              <a:spAutoFit/>
            </a:bodyPr>
            <a:lstStyle/>
            <a:p>
              <a:r>
                <a:rPr lang="en-US" sz="2800" b="1" dirty="0">
                  <a:solidFill>
                    <a:schemeClr val="bg1"/>
                  </a:solidFill>
                </a:rPr>
                <a:t>Exercise</a:t>
              </a:r>
            </a:p>
          </p:txBody>
        </p:sp>
        <p:sp>
          <p:nvSpPr>
            <p:cNvPr id="10" name="Textfeld 9">
              <a:extLst>
                <a:ext uri="{FF2B5EF4-FFF2-40B4-BE49-F238E27FC236}">
                  <a16:creationId xmlns:a16="http://schemas.microsoft.com/office/drawing/2014/main" id="{EA62CC13-395D-40E6-9D38-E639450845FD}"/>
                </a:ext>
              </a:extLst>
            </p:cNvPr>
            <p:cNvSpPr txBox="1"/>
            <p:nvPr/>
          </p:nvSpPr>
          <p:spPr>
            <a:xfrm>
              <a:off x="2082048" y="2904324"/>
              <a:ext cx="8870084" cy="1831271"/>
            </a:xfrm>
            <a:prstGeom prst="rect">
              <a:avLst/>
            </a:prstGeom>
            <a:noFill/>
          </p:spPr>
          <p:txBody>
            <a:bodyPr wrap="square" rtlCol="0">
              <a:spAutoFit/>
            </a:bodyPr>
            <a:lstStyle/>
            <a:p>
              <a:pPr>
                <a:spcAft>
                  <a:spcPts val="600"/>
                </a:spcAft>
              </a:pPr>
              <a:r>
                <a:rPr lang="en-US" dirty="0"/>
                <a:t>Try to find answers to the following questions:</a:t>
              </a:r>
            </a:p>
            <a:p>
              <a:r>
                <a:rPr lang="en-US" dirty="0"/>
                <a:t>• What does conflict mean to you? Is creating harmony or finding a creative solution more</a:t>
              </a:r>
            </a:p>
            <a:p>
              <a:r>
                <a:rPr lang="en-US" dirty="0"/>
                <a:t>   important to you?</a:t>
              </a:r>
            </a:p>
            <a:p>
              <a:r>
                <a:rPr lang="en-US" dirty="0"/>
                <a:t>• Are you able and willing to adopt other conflict resolution strategies than your own?</a:t>
              </a:r>
            </a:p>
            <a:p>
              <a:r>
                <a:rPr lang="en-US" dirty="0"/>
                <a:t>• Do you recognize which conflict resolution strategies other people follow?</a:t>
              </a:r>
            </a:p>
            <a:p>
              <a:r>
                <a:rPr lang="en-US" dirty="0"/>
                <a:t>• Can you deal with another strategy appropriately if it differs from your preferred one?</a:t>
              </a:r>
            </a:p>
          </p:txBody>
        </p:sp>
      </p:grpSp>
    </p:spTree>
    <p:extLst>
      <p:ext uri="{BB962C8B-B14F-4D97-AF65-F5344CB8AC3E}">
        <p14:creationId xmlns:p14="http://schemas.microsoft.com/office/powerpoint/2010/main" val="205022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12</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5157887" cy="646331"/>
          </a:xfrm>
          <a:prstGeom prst="rect">
            <a:avLst/>
          </a:prstGeom>
        </p:spPr>
        <p:txBody>
          <a:bodyPr wrap="none">
            <a:spAutoFit/>
          </a:bodyPr>
          <a:lstStyle/>
          <a:p>
            <a:r>
              <a:rPr lang="en-US" sz="3600" dirty="0">
                <a:solidFill>
                  <a:schemeClr val="bg1"/>
                </a:solidFill>
              </a:rPr>
              <a:t>Overview of competencies</a:t>
            </a:r>
            <a:endParaRPr lang="de-DE" sz="3600" dirty="0">
              <a:solidFill>
                <a:schemeClr val="bg1"/>
              </a:solidFill>
            </a:endParaRPr>
          </a:p>
        </p:txBody>
      </p:sp>
      <p:pic>
        <p:nvPicPr>
          <p:cNvPr id="3" name="Grafik 2">
            <a:extLst>
              <a:ext uri="{FF2B5EF4-FFF2-40B4-BE49-F238E27FC236}">
                <a16:creationId xmlns:a16="http://schemas.microsoft.com/office/drawing/2014/main" id="{113B9F60-1B3B-4C3E-BDB8-8E12D6908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6282" y="1645118"/>
            <a:ext cx="6659436" cy="4520344"/>
          </a:xfrm>
          <a:prstGeom prst="rect">
            <a:avLst/>
          </a:prstGeom>
        </p:spPr>
      </p:pic>
    </p:spTree>
    <p:extLst>
      <p:ext uri="{BB962C8B-B14F-4D97-AF65-F5344CB8AC3E}">
        <p14:creationId xmlns:p14="http://schemas.microsoft.com/office/powerpoint/2010/main" val="318236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13</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6798656" cy="646331"/>
          </a:xfrm>
          <a:prstGeom prst="rect">
            <a:avLst/>
          </a:prstGeom>
        </p:spPr>
        <p:txBody>
          <a:bodyPr wrap="none">
            <a:spAutoFit/>
          </a:bodyPr>
          <a:lstStyle/>
          <a:p>
            <a:r>
              <a:rPr lang="en-US" sz="3600" dirty="0">
                <a:solidFill>
                  <a:schemeClr val="bg1"/>
                </a:solidFill>
              </a:rPr>
              <a:t>Develop your intercultural mindset </a:t>
            </a:r>
            <a:endParaRPr lang="de-DE" sz="3600" dirty="0">
              <a:solidFill>
                <a:schemeClr val="bg1"/>
              </a:solidFill>
            </a:endParaRPr>
          </a:p>
        </p:txBody>
      </p:sp>
      <p:grpSp>
        <p:nvGrpSpPr>
          <p:cNvPr id="2" name="Gruppieren 1">
            <a:extLst>
              <a:ext uri="{FF2B5EF4-FFF2-40B4-BE49-F238E27FC236}">
                <a16:creationId xmlns:a16="http://schemas.microsoft.com/office/drawing/2014/main" id="{AEBC9302-53D9-4C72-ACAF-23B60BC2A555}"/>
              </a:ext>
            </a:extLst>
          </p:cNvPr>
          <p:cNvGrpSpPr/>
          <p:nvPr/>
        </p:nvGrpSpPr>
        <p:grpSpPr>
          <a:xfrm>
            <a:off x="5212773" y="3076290"/>
            <a:ext cx="6615229" cy="3410506"/>
            <a:chOff x="2163011" y="1243791"/>
            <a:chExt cx="6615229" cy="3410506"/>
          </a:xfrm>
        </p:grpSpPr>
        <p:sp>
          <p:nvSpPr>
            <p:cNvPr id="5" name="Rechteck 4">
              <a:extLst>
                <a:ext uri="{FF2B5EF4-FFF2-40B4-BE49-F238E27FC236}">
                  <a16:creationId xmlns:a16="http://schemas.microsoft.com/office/drawing/2014/main" id="{646F1D41-B044-4FDA-AD45-1108829C65F1}"/>
                </a:ext>
              </a:extLst>
            </p:cNvPr>
            <p:cNvSpPr/>
            <p:nvPr/>
          </p:nvSpPr>
          <p:spPr>
            <a:xfrm>
              <a:off x="2163011" y="1250111"/>
              <a:ext cx="6615229" cy="3404186"/>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a16="http://schemas.microsoft.com/office/drawing/2014/main" id="{59B53030-CA57-4548-AE8C-E5B4CF55423E}"/>
                </a:ext>
              </a:extLst>
            </p:cNvPr>
            <p:cNvSpPr/>
            <p:nvPr/>
          </p:nvSpPr>
          <p:spPr>
            <a:xfrm>
              <a:off x="2163011" y="1243791"/>
              <a:ext cx="6615229"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B611D39B-FE9F-4CA9-A9DB-B0241AA3960E}"/>
                </a:ext>
              </a:extLst>
            </p:cNvPr>
            <p:cNvSpPr txBox="1"/>
            <p:nvPr/>
          </p:nvSpPr>
          <p:spPr>
            <a:xfrm>
              <a:off x="2240359" y="1276693"/>
              <a:ext cx="4626785" cy="369332"/>
            </a:xfrm>
            <a:prstGeom prst="rect">
              <a:avLst/>
            </a:prstGeom>
            <a:noFill/>
          </p:spPr>
          <p:txBody>
            <a:bodyPr wrap="square" rtlCol="0">
              <a:spAutoFit/>
            </a:bodyPr>
            <a:lstStyle/>
            <a:p>
              <a:r>
                <a:rPr lang="en-US" sz="1800" b="1" dirty="0">
                  <a:solidFill>
                    <a:schemeClr val="bg1"/>
                  </a:solidFill>
                </a:rPr>
                <a:t>Tips for establishing your intercultural mindset</a:t>
              </a:r>
              <a:endParaRPr lang="de-AT" b="1" dirty="0">
                <a:solidFill>
                  <a:schemeClr val="bg1"/>
                </a:solidFill>
              </a:endParaRPr>
            </a:p>
          </p:txBody>
        </p:sp>
        <p:sp>
          <p:nvSpPr>
            <p:cNvPr id="9" name="Rechteck 8">
              <a:extLst>
                <a:ext uri="{FF2B5EF4-FFF2-40B4-BE49-F238E27FC236}">
                  <a16:creationId xmlns:a16="http://schemas.microsoft.com/office/drawing/2014/main" id="{1E6AEA82-900B-4849-8EA0-99FFB8C47E29}"/>
                </a:ext>
              </a:extLst>
            </p:cNvPr>
            <p:cNvSpPr/>
            <p:nvPr/>
          </p:nvSpPr>
          <p:spPr>
            <a:xfrm>
              <a:off x="2552733" y="1789688"/>
              <a:ext cx="2550506" cy="369332"/>
            </a:xfrm>
            <a:prstGeom prst="rect">
              <a:avLst/>
            </a:prstGeom>
          </p:spPr>
          <p:txBody>
            <a:bodyPr wrap="none">
              <a:spAutoFit/>
            </a:bodyPr>
            <a:lstStyle/>
            <a:p>
              <a:r>
                <a:rPr lang="en-US" dirty="0"/>
                <a:t>Treat all people as equals</a:t>
              </a:r>
              <a:endParaRPr lang="en-US" sz="2000" dirty="0"/>
            </a:p>
          </p:txBody>
        </p:sp>
        <p:sp>
          <p:nvSpPr>
            <p:cNvPr id="10" name="Ellipse 9">
              <a:extLst>
                <a:ext uri="{FF2B5EF4-FFF2-40B4-BE49-F238E27FC236}">
                  <a16:creationId xmlns:a16="http://schemas.microsoft.com/office/drawing/2014/main" id="{CE581104-8F1F-4D22-B005-5A6CD22C42E0}"/>
                </a:ext>
              </a:extLst>
            </p:cNvPr>
            <p:cNvSpPr/>
            <p:nvPr/>
          </p:nvSpPr>
          <p:spPr>
            <a:xfrm rot="1735694">
              <a:off x="2428590" y="190964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1" name="Rechteck 10">
              <a:extLst>
                <a:ext uri="{FF2B5EF4-FFF2-40B4-BE49-F238E27FC236}">
                  <a16:creationId xmlns:a16="http://schemas.microsoft.com/office/drawing/2014/main" id="{8855FDE7-A324-462A-A5C0-727FE541CF50}"/>
                </a:ext>
              </a:extLst>
            </p:cNvPr>
            <p:cNvSpPr/>
            <p:nvPr/>
          </p:nvSpPr>
          <p:spPr>
            <a:xfrm>
              <a:off x="2549685" y="2115824"/>
              <a:ext cx="6142066" cy="369332"/>
            </a:xfrm>
            <a:prstGeom prst="rect">
              <a:avLst/>
            </a:prstGeom>
          </p:spPr>
          <p:txBody>
            <a:bodyPr wrap="none">
              <a:spAutoFit/>
            </a:bodyPr>
            <a:lstStyle/>
            <a:p>
              <a:r>
                <a:rPr lang="en-US" dirty="0"/>
                <a:t>Be tolerant and try to accept other opinions and ways of acting</a:t>
              </a:r>
              <a:endParaRPr lang="en-US" sz="2000" dirty="0"/>
            </a:p>
          </p:txBody>
        </p:sp>
        <p:sp>
          <p:nvSpPr>
            <p:cNvPr id="12" name="Ellipse 11">
              <a:extLst>
                <a:ext uri="{FF2B5EF4-FFF2-40B4-BE49-F238E27FC236}">
                  <a16:creationId xmlns:a16="http://schemas.microsoft.com/office/drawing/2014/main" id="{F35B4841-4AC6-489D-841E-2707A673E3F3}"/>
                </a:ext>
              </a:extLst>
            </p:cNvPr>
            <p:cNvSpPr/>
            <p:nvPr/>
          </p:nvSpPr>
          <p:spPr>
            <a:xfrm rot="1735694">
              <a:off x="2425542" y="221749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 name="Rechteck 12">
              <a:extLst>
                <a:ext uri="{FF2B5EF4-FFF2-40B4-BE49-F238E27FC236}">
                  <a16:creationId xmlns:a16="http://schemas.microsoft.com/office/drawing/2014/main" id="{A01EAE29-97E4-4667-B5E8-4F2D7D5EC6A5}"/>
                </a:ext>
              </a:extLst>
            </p:cNvPr>
            <p:cNvSpPr/>
            <p:nvPr/>
          </p:nvSpPr>
          <p:spPr>
            <a:xfrm>
              <a:off x="2555781" y="2441960"/>
              <a:ext cx="6115713" cy="646331"/>
            </a:xfrm>
            <a:prstGeom prst="rect">
              <a:avLst/>
            </a:prstGeom>
          </p:spPr>
          <p:txBody>
            <a:bodyPr wrap="none">
              <a:spAutoFit/>
            </a:bodyPr>
            <a:lstStyle/>
            <a:p>
              <a:r>
                <a:rPr lang="en-US" dirty="0"/>
                <a:t>Be aware that the observations that you are making come from</a:t>
              </a:r>
            </a:p>
            <a:p>
              <a:r>
                <a:rPr lang="en-US" dirty="0"/>
                <a:t>your</a:t>
              </a:r>
              <a:r>
                <a:rPr lang="de-DE" dirty="0"/>
                <a:t> </a:t>
              </a:r>
              <a:r>
                <a:rPr lang="en-US" dirty="0"/>
                <a:t>perspective</a:t>
              </a:r>
              <a:endParaRPr lang="en-US" sz="2000" dirty="0"/>
            </a:p>
          </p:txBody>
        </p:sp>
        <p:sp>
          <p:nvSpPr>
            <p:cNvPr id="14" name="Ellipse 13">
              <a:extLst>
                <a:ext uri="{FF2B5EF4-FFF2-40B4-BE49-F238E27FC236}">
                  <a16:creationId xmlns:a16="http://schemas.microsoft.com/office/drawing/2014/main" id="{77BEBD91-DB39-41CD-9A3F-A42BB9F81233}"/>
                </a:ext>
              </a:extLst>
            </p:cNvPr>
            <p:cNvSpPr/>
            <p:nvPr/>
          </p:nvSpPr>
          <p:spPr>
            <a:xfrm rot="1735694">
              <a:off x="2431638" y="2543633"/>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5" name="Rechteck 14">
              <a:extLst>
                <a:ext uri="{FF2B5EF4-FFF2-40B4-BE49-F238E27FC236}">
                  <a16:creationId xmlns:a16="http://schemas.microsoft.com/office/drawing/2014/main" id="{E695B3D0-5CA4-47A0-B34F-B6C923CBB478}"/>
                </a:ext>
              </a:extLst>
            </p:cNvPr>
            <p:cNvSpPr/>
            <p:nvPr/>
          </p:nvSpPr>
          <p:spPr>
            <a:xfrm>
              <a:off x="2552733" y="3033272"/>
              <a:ext cx="6084423" cy="646331"/>
            </a:xfrm>
            <a:prstGeom prst="rect">
              <a:avLst/>
            </a:prstGeom>
          </p:spPr>
          <p:txBody>
            <a:bodyPr wrap="none">
              <a:spAutoFit/>
            </a:bodyPr>
            <a:lstStyle/>
            <a:p>
              <a:r>
                <a:rPr lang="en-US" dirty="0"/>
                <a:t>Don’t let your internal ‘classification machine’ and stereotypes</a:t>
              </a:r>
            </a:p>
            <a:p>
              <a:r>
                <a:rPr lang="en-US" dirty="0"/>
                <a:t>take over</a:t>
              </a:r>
              <a:endParaRPr lang="en-US" sz="2000" dirty="0"/>
            </a:p>
          </p:txBody>
        </p:sp>
        <p:sp>
          <p:nvSpPr>
            <p:cNvPr id="16" name="Ellipse 15">
              <a:extLst>
                <a:ext uri="{FF2B5EF4-FFF2-40B4-BE49-F238E27FC236}">
                  <a16:creationId xmlns:a16="http://schemas.microsoft.com/office/drawing/2014/main" id="{E4E27649-BED4-498D-8254-2838CA0DCFF2}"/>
                </a:ext>
              </a:extLst>
            </p:cNvPr>
            <p:cNvSpPr/>
            <p:nvPr/>
          </p:nvSpPr>
          <p:spPr>
            <a:xfrm rot="1735694">
              <a:off x="2428590" y="3153233"/>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7" name="Rechteck 16">
              <a:extLst>
                <a:ext uri="{FF2B5EF4-FFF2-40B4-BE49-F238E27FC236}">
                  <a16:creationId xmlns:a16="http://schemas.microsoft.com/office/drawing/2014/main" id="{29F4986C-CC18-48A5-BF91-5341E943DE0E}"/>
                </a:ext>
              </a:extLst>
            </p:cNvPr>
            <p:cNvSpPr/>
            <p:nvPr/>
          </p:nvSpPr>
          <p:spPr>
            <a:xfrm>
              <a:off x="2549685" y="3633728"/>
              <a:ext cx="6138604" cy="646331"/>
            </a:xfrm>
            <a:prstGeom prst="rect">
              <a:avLst/>
            </a:prstGeom>
          </p:spPr>
          <p:txBody>
            <a:bodyPr wrap="none">
              <a:spAutoFit/>
            </a:bodyPr>
            <a:lstStyle/>
            <a:p>
              <a:r>
                <a:rPr lang="en-US" dirty="0"/>
                <a:t>Remember that all people enter communication situations with</a:t>
              </a:r>
            </a:p>
            <a:p>
              <a:r>
                <a:rPr lang="en-US" dirty="0"/>
                <a:t>their own specific needs</a:t>
              </a:r>
              <a:endParaRPr lang="en-US" sz="2000" dirty="0"/>
            </a:p>
          </p:txBody>
        </p:sp>
        <p:sp>
          <p:nvSpPr>
            <p:cNvPr id="18" name="Ellipse 17">
              <a:extLst>
                <a:ext uri="{FF2B5EF4-FFF2-40B4-BE49-F238E27FC236}">
                  <a16:creationId xmlns:a16="http://schemas.microsoft.com/office/drawing/2014/main" id="{1C138136-78D1-47CA-ABF6-9CBC4BDF48DC}"/>
                </a:ext>
              </a:extLst>
            </p:cNvPr>
            <p:cNvSpPr/>
            <p:nvPr/>
          </p:nvSpPr>
          <p:spPr>
            <a:xfrm rot="1735694">
              <a:off x="2425542" y="374454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9" name="Rechteck 18">
              <a:extLst>
                <a:ext uri="{FF2B5EF4-FFF2-40B4-BE49-F238E27FC236}">
                  <a16:creationId xmlns:a16="http://schemas.microsoft.com/office/drawing/2014/main" id="{EFE0AEC0-D710-4B51-913C-2E0761DEAE05}"/>
                </a:ext>
              </a:extLst>
            </p:cNvPr>
            <p:cNvSpPr/>
            <p:nvPr/>
          </p:nvSpPr>
          <p:spPr>
            <a:xfrm>
              <a:off x="2546637" y="4206752"/>
              <a:ext cx="1434367" cy="369332"/>
            </a:xfrm>
            <a:prstGeom prst="rect">
              <a:avLst/>
            </a:prstGeom>
          </p:spPr>
          <p:txBody>
            <a:bodyPr wrap="none">
              <a:spAutoFit/>
            </a:bodyPr>
            <a:lstStyle/>
            <a:p>
              <a:r>
                <a:rPr lang="en-US" dirty="0"/>
                <a:t>Don’t give up</a:t>
              </a:r>
              <a:endParaRPr lang="en-US" sz="2000" dirty="0"/>
            </a:p>
          </p:txBody>
        </p:sp>
        <p:sp>
          <p:nvSpPr>
            <p:cNvPr id="20" name="Ellipse 19">
              <a:extLst>
                <a:ext uri="{FF2B5EF4-FFF2-40B4-BE49-F238E27FC236}">
                  <a16:creationId xmlns:a16="http://schemas.microsoft.com/office/drawing/2014/main" id="{C13B8DF8-6555-4DA5-B119-D62A3657CA83}"/>
                </a:ext>
              </a:extLst>
            </p:cNvPr>
            <p:cNvSpPr/>
            <p:nvPr/>
          </p:nvSpPr>
          <p:spPr>
            <a:xfrm rot="1735694">
              <a:off x="2422494" y="431756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grpSp>
      <p:pic>
        <p:nvPicPr>
          <p:cNvPr id="6146" name="Picture 2" descr="Mind, Peace, Peace Of Mind, Unity">
            <a:extLst>
              <a:ext uri="{FF2B5EF4-FFF2-40B4-BE49-F238E27FC236}">
                <a16:creationId xmlns:a16="http://schemas.microsoft.com/office/drawing/2014/main" id="{3EA1BC3A-F78C-415D-84C5-8C356AC1D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0" y="962346"/>
            <a:ext cx="4777816" cy="3691949"/>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a:extLst>
              <a:ext uri="{FF2B5EF4-FFF2-40B4-BE49-F238E27FC236}">
                <a16:creationId xmlns:a16="http://schemas.microsoft.com/office/drawing/2014/main" id="{E801496B-849B-4FF5-B32C-6870F1602628}"/>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Tree>
    <p:extLst>
      <p:ext uri="{BB962C8B-B14F-4D97-AF65-F5344CB8AC3E}">
        <p14:creationId xmlns:p14="http://schemas.microsoft.com/office/powerpoint/2010/main" val="108606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14</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7691977" cy="646331"/>
          </a:xfrm>
          <a:prstGeom prst="rect">
            <a:avLst/>
          </a:prstGeom>
        </p:spPr>
        <p:txBody>
          <a:bodyPr wrap="none">
            <a:spAutoFit/>
          </a:bodyPr>
          <a:lstStyle/>
          <a:p>
            <a:r>
              <a:rPr lang="en-US" sz="3600" dirty="0">
                <a:solidFill>
                  <a:schemeClr val="bg1"/>
                </a:solidFill>
              </a:rPr>
              <a:t>Create your personal development plan </a:t>
            </a:r>
            <a:endParaRPr lang="de-DE" sz="3600" dirty="0">
              <a:solidFill>
                <a:schemeClr val="bg1"/>
              </a:solidFill>
            </a:endParaRPr>
          </a:p>
        </p:txBody>
      </p:sp>
      <p:grpSp>
        <p:nvGrpSpPr>
          <p:cNvPr id="4" name="Gruppieren 3">
            <a:extLst>
              <a:ext uri="{FF2B5EF4-FFF2-40B4-BE49-F238E27FC236}">
                <a16:creationId xmlns:a16="http://schemas.microsoft.com/office/drawing/2014/main" id="{6FBF24C7-FC75-4F50-009E-9FA52E653E14}"/>
              </a:ext>
            </a:extLst>
          </p:cNvPr>
          <p:cNvGrpSpPr/>
          <p:nvPr/>
        </p:nvGrpSpPr>
        <p:grpSpPr>
          <a:xfrm>
            <a:off x="4187195" y="1030865"/>
            <a:ext cx="3835898" cy="5753983"/>
            <a:chOff x="1747798" y="1050065"/>
            <a:chExt cx="4927197" cy="7390971"/>
          </a:xfrm>
        </p:grpSpPr>
        <p:pic>
          <p:nvPicPr>
            <p:cNvPr id="3" name="Grafik 2">
              <a:extLst>
                <a:ext uri="{FF2B5EF4-FFF2-40B4-BE49-F238E27FC236}">
                  <a16:creationId xmlns:a16="http://schemas.microsoft.com/office/drawing/2014/main" id="{EB66A721-093D-4291-8824-B5DB94683CA1}"/>
                </a:ext>
              </a:extLst>
            </p:cNvPr>
            <p:cNvPicPr>
              <a:picLocks noChangeAspect="1"/>
            </p:cNvPicPr>
            <p:nvPr/>
          </p:nvPicPr>
          <p:blipFill rotWithShape="1">
            <a:blip r:embed="rId2">
              <a:extLst>
                <a:ext uri="{28A0092B-C50C-407E-A947-70E740481C1C}">
                  <a14:useLocalDpi xmlns:a14="http://schemas.microsoft.com/office/drawing/2010/main" val="0"/>
                </a:ext>
              </a:extLst>
            </a:blip>
            <a:srcRect b="55888"/>
            <a:stretch/>
          </p:blipFill>
          <p:spPr>
            <a:xfrm>
              <a:off x="1747798" y="1050065"/>
              <a:ext cx="4927197" cy="3248738"/>
            </a:xfrm>
            <a:prstGeom prst="rect">
              <a:avLst/>
            </a:prstGeom>
          </p:spPr>
        </p:pic>
        <p:pic>
          <p:nvPicPr>
            <p:cNvPr id="6" name="Grafik 5">
              <a:extLst>
                <a:ext uri="{FF2B5EF4-FFF2-40B4-BE49-F238E27FC236}">
                  <a16:creationId xmlns:a16="http://schemas.microsoft.com/office/drawing/2014/main" id="{DD0700AA-32D2-4FA7-9D9A-429434527298}"/>
                </a:ext>
              </a:extLst>
            </p:cNvPr>
            <p:cNvPicPr>
              <a:picLocks noChangeAspect="1"/>
            </p:cNvPicPr>
            <p:nvPr/>
          </p:nvPicPr>
          <p:blipFill rotWithShape="1">
            <a:blip r:embed="rId2">
              <a:extLst>
                <a:ext uri="{28A0092B-C50C-407E-A947-70E740481C1C}">
                  <a14:useLocalDpi xmlns:a14="http://schemas.microsoft.com/office/drawing/2010/main" val="0"/>
                </a:ext>
              </a:extLst>
            </a:blip>
            <a:srcRect t="43705"/>
            <a:stretch/>
          </p:blipFill>
          <p:spPr>
            <a:xfrm>
              <a:off x="1752218" y="4298803"/>
              <a:ext cx="4922777" cy="4142233"/>
            </a:xfrm>
            <a:prstGeom prst="rect">
              <a:avLst/>
            </a:prstGeom>
          </p:spPr>
        </p:pic>
      </p:grpSp>
    </p:spTree>
    <p:extLst>
      <p:ext uri="{BB962C8B-B14F-4D97-AF65-F5344CB8AC3E}">
        <p14:creationId xmlns:p14="http://schemas.microsoft.com/office/powerpoint/2010/main" val="15086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E05DEB0F-B9F6-4B19-A0F4-34B925EEC3C9}"/>
              </a:ext>
            </a:extLst>
          </p:cNvPr>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0" name="Rechteck 39"/>
          <p:cNvSpPr/>
          <p:nvPr/>
        </p:nvSpPr>
        <p:spPr>
          <a:xfrm>
            <a:off x="1381524" y="1461039"/>
            <a:ext cx="6550831" cy="307777"/>
          </a:xfrm>
          <a:prstGeom prst="rect">
            <a:avLst/>
          </a:prstGeom>
        </p:spPr>
        <p:txBody>
          <a:bodyPr wrap="square">
            <a:spAutoFit/>
          </a:bodyPr>
          <a:lstStyle/>
          <a:p>
            <a:r>
              <a:rPr lang="en-US" sz="1400" dirty="0"/>
              <a:t>Developing cultural and intercultural sensitivity is an </a:t>
            </a:r>
            <a:r>
              <a:rPr lang="en-US" sz="1400" b="1" dirty="0"/>
              <a:t>ongoing process</a:t>
            </a:r>
            <a:r>
              <a:rPr lang="en-US" sz="1400" dirty="0"/>
              <a:t>.</a:t>
            </a:r>
            <a:endParaRPr lang="de-DE" sz="1200" dirty="0"/>
          </a:p>
        </p:txBody>
      </p:sp>
      <p:sp>
        <p:nvSpPr>
          <p:cNvPr id="24" name="Rechteck 23"/>
          <p:cNvSpPr/>
          <p:nvPr/>
        </p:nvSpPr>
        <p:spPr>
          <a:xfrm>
            <a:off x="1381525" y="1987720"/>
            <a:ext cx="6550832" cy="523220"/>
          </a:xfrm>
          <a:prstGeom prst="rect">
            <a:avLst/>
          </a:prstGeom>
        </p:spPr>
        <p:txBody>
          <a:bodyPr wrap="square">
            <a:spAutoFit/>
          </a:bodyPr>
          <a:lstStyle/>
          <a:p>
            <a:r>
              <a:rPr lang="en-US" sz="1400" dirty="0"/>
              <a:t>It may be necessary to </a:t>
            </a:r>
            <a:r>
              <a:rPr lang="en-US" sz="1400" b="1" dirty="0"/>
              <a:t>improve additional aspects of your own cultural sensitivity </a:t>
            </a:r>
            <a:r>
              <a:rPr lang="en-US" sz="1400" dirty="0"/>
              <a:t>in order to have positive encounters with an unfamiliar culture.</a:t>
            </a:r>
            <a:endParaRPr lang="de-DE" sz="1200" dirty="0"/>
          </a:p>
        </p:txBody>
      </p:sp>
      <p:sp>
        <p:nvSpPr>
          <p:cNvPr id="26" name="Rechteck 25"/>
          <p:cNvSpPr/>
          <p:nvPr/>
        </p:nvSpPr>
        <p:spPr>
          <a:xfrm>
            <a:off x="1381525" y="2624129"/>
            <a:ext cx="6550832" cy="523220"/>
          </a:xfrm>
          <a:prstGeom prst="rect">
            <a:avLst/>
          </a:prstGeom>
        </p:spPr>
        <p:txBody>
          <a:bodyPr wrap="square">
            <a:spAutoFit/>
          </a:bodyPr>
          <a:lstStyle/>
          <a:p>
            <a:r>
              <a:rPr lang="en-US" sz="1400" dirty="0"/>
              <a:t>Being in contact with a diverse network of people provides you with constant training opportunities for developing your cultural sensitivity.</a:t>
            </a:r>
            <a:endParaRPr lang="de-DE" sz="1200" dirty="0"/>
          </a:p>
        </p:txBody>
      </p:sp>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15</a:t>
            </a:fld>
            <a:endParaRPr lang="de-DE" dirty="0">
              <a:solidFill>
                <a:schemeClr val="tx1"/>
              </a:solidFill>
            </a:endParaRPr>
          </a:p>
        </p:txBody>
      </p:sp>
      <p:sp>
        <p:nvSpPr>
          <p:cNvPr id="67" name="Textfeld 66"/>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7" name="Rechteck 76"/>
          <p:cNvSpPr/>
          <p:nvPr/>
        </p:nvSpPr>
        <p:spPr>
          <a:xfrm>
            <a:off x="150702" y="298052"/>
            <a:ext cx="4470904" cy="646331"/>
          </a:xfrm>
          <a:prstGeom prst="rect">
            <a:avLst/>
          </a:prstGeom>
        </p:spPr>
        <p:txBody>
          <a:bodyPr wrap="none">
            <a:spAutoFit/>
          </a:bodyPr>
          <a:lstStyle/>
          <a:p>
            <a:r>
              <a:rPr lang="en-US" sz="3600" dirty="0">
                <a:solidFill>
                  <a:schemeClr val="bg1"/>
                </a:solidFill>
              </a:rPr>
              <a:t>Takeaways – Reach out</a:t>
            </a:r>
          </a:p>
        </p:txBody>
      </p:sp>
      <p:sp>
        <p:nvSpPr>
          <p:cNvPr id="22" name="Rechteck 21">
            <a:extLst>
              <a:ext uri="{FF2B5EF4-FFF2-40B4-BE49-F238E27FC236}">
                <a16:creationId xmlns:a16="http://schemas.microsoft.com/office/drawing/2014/main" id="{22A79B4F-7CC9-4DFC-A24F-3094CF61EE15}"/>
              </a:ext>
            </a:extLst>
          </p:cNvPr>
          <p:cNvSpPr/>
          <p:nvPr/>
        </p:nvSpPr>
        <p:spPr>
          <a:xfrm>
            <a:off x="1381525" y="3345561"/>
            <a:ext cx="6550832" cy="307777"/>
          </a:xfrm>
          <a:prstGeom prst="rect">
            <a:avLst/>
          </a:prstGeom>
        </p:spPr>
        <p:txBody>
          <a:bodyPr wrap="square">
            <a:spAutoFit/>
          </a:bodyPr>
          <a:lstStyle/>
          <a:p>
            <a:r>
              <a:rPr lang="en-US" sz="1400" b="1" dirty="0"/>
              <a:t>Travel, travel, travel</a:t>
            </a:r>
            <a:r>
              <a:rPr lang="en-US" sz="1400" dirty="0"/>
              <a:t>—preferably with intensive direct contact with local people.</a:t>
            </a:r>
            <a:endParaRPr lang="de-DE" sz="1050" dirty="0"/>
          </a:p>
        </p:txBody>
      </p:sp>
      <p:sp>
        <p:nvSpPr>
          <p:cNvPr id="23" name="Rechteck 22">
            <a:extLst>
              <a:ext uri="{FF2B5EF4-FFF2-40B4-BE49-F238E27FC236}">
                <a16:creationId xmlns:a16="http://schemas.microsoft.com/office/drawing/2014/main" id="{4C7DE103-62E2-4D50-839B-5C600D414558}"/>
              </a:ext>
            </a:extLst>
          </p:cNvPr>
          <p:cNvSpPr/>
          <p:nvPr/>
        </p:nvSpPr>
        <p:spPr>
          <a:xfrm>
            <a:off x="1381525" y="3780802"/>
            <a:ext cx="6550831" cy="738664"/>
          </a:xfrm>
          <a:prstGeom prst="rect">
            <a:avLst/>
          </a:prstGeom>
        </p:spPr>
        <p:txBody>
          <a:bodyPr wrap="square">
            <a:spAutoFit/>
          </a:bodyPr>
          <a:lstStyle/>
          <a:p>
            <a:r>
              <a:rPr lang="en-US" sz="1400" dirty="0"/>
              <a:t>Languages implicitly carry cultural interpretations and values. </a:t>
            </a:r>
            <a:r>
              <a:rPr lang="en-US" sz="1400" b="1" dirty="0"/>
              <a:t>Learning languages </a:t>
            </a:r>
            <a:r>
              <a:rPr lang="en-US" sz="1400" dirty="0"/>
              <a:t>enhances your sense of cultural diversity and will help you come into more direct contact with local people.</a:t>
            </a:r>
            <a:endParaRPr lang="de-DE" sz="1050" dirty="0"/>
          </a:p>
        </p:txBody>
      </p:sp>
      <p:sp>
        <p:nvSpPr>
          <p:cNvPr id="25" name="Rechteck 24">
            <a:extLst>
              <a:ext uri="{FF2B5EF4-FFF2-40B4-BE49-F238E27FC236}">
                <a16:creationId xmlns:a16="http://schemas.microsoft.com/office/drawing/2014/main" id="{D23D061F-4735-4F46-83F5-C08394457E8C}"/>
              </a:ext>
            </a:extLst>
          </p:cNvPr>
          <p:cNvSpPr/>
          <p:nvPr/>
        </p:nvSpPr>
        <p:spPr>
          <a:xfrm>
            <a:off x="1381525" y="4517795"/>
            <a:ext cx="6550831" cy="523220"/>
          </a:xfrm>
          <a:prstGeom prst="rect">
            <a:avLst/>
          </a:prstGeom>
        </p:spPr>
        <p:txBody>
          <a:bodyPr wrap="square">
            <a:spAutoFit/>
          </a:bodyPr>
          <a:lstStyle/>
          <a:p>
            <a:r>
              <a:rPr lang="en-US" sz="1400" dirty="0"/>
              <a:t>A sound </a:t>
            </a:r>
            <a:r>
              <a:rPr lang="en-US" sz="1400" b="1" dirty="0"/>
              <a:t>development plan </a:t>
            </a:r>
            <a:r>
              <a:rPr lang="en-US" sz="1400" dirty="0"/>
              <a:t>will help you to further follow your path toward interesting and enriching intercultural encounters.</a:t>
            </a:r>
            <a:endParaRPr lang="de-DE" sz="1050" dirty="0"/>
          </a:p>
        </p:txBody>
      </p:sp>
      <p:sp>
        <p:nvSpPr>
          <p:cNvPr id="39" name="Ellipse 38">
            <a:extLst>
              <a:ext uri="{FF2B5EF4-FFF2-40B4-BE49-F238E27FC236}">
                <a16:creationId xmlns:a16="http://schemas.microsoft.com/office/drawing/2014/main" id="{5F4845B1-6FC3-472D-AB85-32C25B588220}"/>
              </a:ext>
            </a:extLst>
          </p:cNvPr>
          <p:cNvSpPr/>
          <p:nvPr/>
        </p:nvSpPr>
        <p:spPr>
          <a:xfrm>
            <a:off x="800453" y="1403945"/>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1" name="Rechteck 40">
            <a:extLst>
              <a:ext uri="{FF2B5EF4-FFF2-40B4-BE49-F238E27FC236}">
                <a16:creationId xmlns:a16="http://schemas.microsoft.com/office/drawing/2014/main" id="{AB8BEA71-AA97-40E4-AED5-07888C141699}"/>
              </a:ext>
            </a:extLst>
          </p:cNvPr>
          <p:cNvSpPr/>
          <p:nvPr/>
        </p:nvSpPr>
        <p:spPr>
          <a:xfrm rot="2621055">
            <a:off x="904579" y="1649003"/>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30B68AA8-654D-4A90-8AF9-AFD47E6541A9}"/>
              </a:ext>
            </a:extLst>
          </p:cNvPr>
          <p:cNvSpPr/>
          <p:nvPr/>
        </p:nvSpPr>
        <p:spPr>
          <a:xfrm rot="7814771">
            <a:off x="950289" y="1621021"/>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79A8AD4F-AB62-4459-BE41-3696087562ED}"/>
              </a:ext>
            </a:extLst>
          </p:cNvPr>
          <p:cNvSpPr/>
          <p:nvPr/>
        </p:nvSpPr>
        <p:spPr>
          <a:xfrm>
            <a:off x="800453" y="2028176"/>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4" name="Rechteck 43">
            <a:extLst>
              <a:ext uri="{FF2B5EF4-FFF2-40B4-BE49-F238E27FC236}">
                <a16:creationId xmlns:a16="http://schemas.microsoft.com/office/drawing/2014/main" id="{3DD09811-1B86-4455-AF7A-1427CC772028}"/>
              </a:ext>
            </a:extLst>
          </p:cNvPr>
          <p:cNvSpPr/>
          <p:nvPr/>
        </p:nvSpPr>
        <p:spPr>
          <a:xfrm rot="2621055">
            <a:off x="904579" y="2273234"/>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C0447C64-D844-4587-8270-A33E36919856}"/>
              </a:ext>
            </a:extLst>
          </p:cNvPr>
          <p:cNvSpPr/>
          <p:nvPr/>
        </p:nvSpPr>
        <p:spPr>
          <a:xfrm rot="7814771">
            <a:off x="950289" y="2245252"/>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FCD27D5C-1382-40F2-A3B8-83F113CEB813}"/>
              </a:ext>
            </a:extLst>
          </p:cNvPr>
          <p:cNvSpPr/>
          <p:nvPr/>
        </p:nvSpPr>
        <p:spPr>
          <a:xfrm>
            <a:off x="809086" y="263131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7" name="Rechteck 46">
            <a:extLst>
              <a:ext uri="{FF2B5EF4-FFF2-40B4-BE49-F238E27FC236}">
                <a16:creationId xmlns:a16="http://schemas.microsoft.com/office/drawing/2014/main" id="{0ACAEBAD-7886-4560-8618-082E33F5BA11}"/>
              </a:ext>
            </a:extLst>
          </p:cNvPr>
          <p:cNvSpPr/>
          <p:nvPr/>
        </p:nvSpPr>
        <p:spPr>
          <a:xfrm rot="2621055">
            <a:off x="913212" y="287636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684B04E9-1B73-4999-AE5B-BAF850667F79}"/>
              </a:ext>
            </a:extLst>
          </p:cNvPr>
          <p:cNvSpPr/>
          <p:nvPr/>
        </p:nvSpPr>
        <p:spPr>
          <a:xfrm rot="7814771">
            <a:off x="958922" y="284838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F952ACC2-16B0-4427-883A-812CCD5214F7}"/>
              </a:ext>
            </a:extLst>
          </p:cNvPr>
          <p:cNvSpPr/>
          <p:nvPr/>
        </p:nvSpPr>
        <p:spPr>
          <a:xfrm>
            <a:off x="800453" y="3279323"/>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4" name="Rechteck 53">
            <a:extLst>
              <a:ext uri="{FF2B5EF4-FFF2-40B4-BE49-F238E27FC236}">
                <a16:creationId xmlns:a16="http://schemas.microsoft.com/office/drawing/2014/main" id="{BD058237-35A7-4E5A-BC40-6B83221B54FA}"/>
              </a:ext>
            </a:extLst>
          </p:cNvPr>
          <p:cNvSpPr/>
          <p:nvPr/>
        </p:nvSpPr>
        <p:spPr>
          <a:xfrm rot="2621055">
            <a:off x="904579" y="3524381"/>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CEAB00DE-0EB2-49D7-8A9C-0D10CE399320}"/>
              </a:ext>
            </a:extLst>
          </p:cNvPr>
          <p:cNvSpPr/>
          <p:nvPr/>
        </p:nvSpPr>
        <p:spPr>
          <a:xfrm rot="7814771">
            <a:off x="950289" y="3496399"/>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B8B3C184-33A4-4635-8FA5-D84C47EC30DB}"/>
              </a:ext>
            </a:extLst>
          </p:cNvPr>
          <p:cNvSpPr/>
          <p:nvPr/>
        </p:nvSpPr>
        <p:spPr>
          <a:xfrm>
            <a:off x="800453" y="3869979"/>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7" name="Rechteck 56">
            <a:extLst>
              <a:ext uri="{FF2B5EF4-FFF2-40B4-BE49-F238E27FC236}">
                <a16:creationId xmlns:a16="http://schemas.microsoft.com/office/drawing/2014/main" id="{E299E733-F3EB-4FF2-A267-462302AB82AF}"/>
              </a:ext>
            </a:extLst>
          </p:cNvPr>
          <p:cNvSpPr/>
          <p:nvPr/>
        </p:nvSpPr>
        <p:spPr>
          <a:xfrm rot="2621055">
            <a:off x="904579" y="4115037"/>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9C9B1932-77F4-448B-94A5-E475E29F3916}"/>
              </a:ext>
            </a:extLst>
          </p:cNvPr>
          <p:cNvSpPr/>
          <p:nvPr/>
        </p:nvSpPr>
        <p:spPr>
          <a:xfrm rot="7814771">
            <a:off x="950289" y="4087055"/>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D4621937-A4EA-494C-8EE0-7354F5177455}"/>
              </a:ext>
            </a:extLst>
          </p:cNvPr>
          <p:cNvSpPr/>
          <p:nvPr/>
        </p:nvSpPr>
        <p:spPr>
          <a:xfrm>
            <a:off x="809086" y="4522340"/>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60" name="Rechteck 59">
            <a:extLst>
              <a:ext uri="{FF2B5EF4-FFF2-40B4-BE49-F238E27FC236}">
                <a16:creationId xmlns:a16="http://schemas.microsoft.com/office/drawing/2014/main" id="{63D0E57E-EAD3-4153-824A-7E9C31C441F3}"/>
              </a:ext>
            </a:extLst>
          </p:cNvPr>
          <p:cNvSpPr/>
          <p:nvPr/>
        </p:nvSpPr>
        <p:spPr>
          <a:xfrm rot="2621055">
            <a:off x="913212" y="4739966"/>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D7D16E2F-8239-4C1C-930F-34F54854B952}"/>
              </a:ext>
            </a:extLst>
          </p:cNvPr>
          <p:cNvSpPr/>
          <p:nvPr/>
        </p:nvSpPr>
        <p:spPr>
          <a:xfrm rot="7814771">
            <a:off x="958922" y="4711984"/>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D14B31BD-4FF0-4BB4-B3F3-41CF9CC6C73C}"/>
              </a:ext>
            </a:extLst>
          </p:cNvPr>
          <p:cNvGrpSpPr/>
          <p:nvPr/>
        </p:nvGrpSpPr>
        <p:grpSpPr>
          <a:xfrm>
            <a:off x="8829876" y="1068653"/>
            <a:ext cx="3009354" cy="4410260"/>
            <a:chOff x="8829876" y="1068653"/>
            <a:chExt cx="3009354" cy="4410260"/>
          </a:xfrm>
        </p:grpSpPr>
        <p:pic>
          <p:nvPicPr>
            <p:cNvPr id="37" name="Picture 2" descr="Free vector graphics of Clipboard">
              <a:extLst>
                <a:ext uri="{FF2B5EF4-FFF2-40B4-BE49-F238E27FC236}">
                  <a16:creationId xmlns:a16="http://schemas.microsoft.com/office/drawing/2014/main" id="{B29B0A8F-48EE-41C0-802E-15F0E3924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876" y="1068653"/>
              <a:ext cx="3009354" cy="4410260"/>
            </a:xfrm>
            <a:prstGeom prst="rect">
              <a:avLst/>
            </a:prstGeom>
            <a:noFill/>
            <a:extLst>
              <a:ext uri="{909E8E84-426E-40DD-AFC4-6F175D3DCCD1}">
                <a14:hiddenFill xmlns:a14="http://schemas.microsoft.com/office/drawing/2010/main">
                  <a:solidFill>
                    <a:srgbClr val="FFFFFF"/>
                  </a:solidFill>
                </a14:hiddenFill>
              </a:ext>
            </a:extLst>
          </p:spPr>
        </p:pic>
        <p:sp>
          <p:nvSpPr>
            <p:cNvPr id="48" name="Textfeld 47">
              <a:extLst>
                <a:ext uri="{FF2B5EF4-FFF2-40B4-BE49-F238E27FC236}">
                  <a16:creationId xmlns:a16="http://schemas.microsoft.com/office/drawing/2014/main" id="{5861DA5D-847D-42A5-893F-AF18F6D041CB}"/>
                </a:ext>
              </a:extLst>
            </p:cNvPr>
            <p:cNvSpPr txBox="1"/>
            <p:nvPr/>
          </p:nvSpPr>
          <p:spPr>
            <a:xfrm rot="568015">
              <a:off x="9507243" y="3042951"/>
              <a:ext cx="1654620" cy="461665"/>
            </a:xfrm>
            <a:prstGeom prst="rect">
              <a:avLst/>
            </a:prstGeom>
            <a:noFill/>
          </p:spPr>
          <p:txBody>
            <a:bodyPr wrap="none" rtlCol="0">
              <a:spAutoFit/>
            </a:bodyPr>
            <a:lstStyle/>
            <a:p>
              <a:pPr algn="ct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Takeaways</a:t>
              </a:r>
            </a:p>
          </p:txBody>
        </p:sp>
      </p:grpSp>
    </p:spTree>
    <p:extLst>
      <p:ext uri="{BB962C8B-B14F-4D97-AF65-F5344CB8AC3E}">
        <p14:creationId xmlns:p14="http://schemas.microsoft.com/office/powerpoint/2010/main" val="291931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10036" y="4322613"/>
            <a:ext cx="5585460" cy="338554"/>
          </a:xfrm>
          <a:prstGeom prst="rect">
            <a:avLst/>
          </a:prstGeom>
          <a:noFill/>
        </p:spPr>
        <p:txBody>
          <a:bodyPr wrap="square" rtlCol="0">
            <a:spAutoFit/>
          </a:bodyPr>
          <a:lstStyle/>
          <a:p>
            <a:pPr algn="ctr"/>
            <a:r>
              <a:rPr lang="en-US" sz="1600" dirty="0">
                <a:latin typeface="+mj-lt"/>
              </a:rPr>
              <a:t>End of module</a:t>
            </a:r>
          </a:p>
        </p:txBody>
      </p:sp>
      <p:sp>
        <p:nvSpPr>
          <p:cNvPr id="8" name="Textfeld 7"/>
          <p:cNvSpPr txBox="1"/>
          <p:nvPr/>
        </p:nvSpPr>
        <p:spPr>
          <a:xfrm>
            <a:off x="2019913" y="4659545"/>
            <a:ext cx="8162252" cy="923330"/>
          </a:xfrm>
          <a:prstGeom prst="rect">
            <a:avLst/>
          </a:prstGeom>
          <a:noFill/>
        </p:spPr>
        <p:txBody>
          <a:bodyPr wrap="square" rtlCol="0">
            <a:spAutoFit/>
          </a:bodyPr>
          <a:lstStyle/>
          <a:p>
            <a:pPr algn="ctr"/>
            <a:r>
              <a:rPr lang="en-US" sz="5400" b="1" dirty="0">
                <a:solidFill>
                  <a:srgbClr val="413A7D"/>
                </a:solidFill>
              </a:rPr>
              <a:t>Reach out</a:t>
            </a:r>
          </a:p>
        </p:txBody>
      </p:sp>
      <p:sp>
        <p:nvSpPr>
          <p:cNvPr id="11" name="Textfeld 10"/>
          <p:cNvSpPr txBox="1"/>
          <p:nvPr/>
        </p:nvSpPr>
        <p:spPr>
          <a:xfrm>
            <a:off x="402646" y="6581513"/>
            <a:ext cx="2026517"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err="1"/>
              <a:t>unsplash</a:t>
            </a:r>
            <a:r>
              <a:rPr lang="en-US" sz="800" dirty="0"/>
              <a:t> / </a:t>
            </a:r>
            <a:r>
              <a:rPr lang="en-US" sz="800" dirty="0" err="1"/>
              <a:t>Naassom</a:t>
            </a:r>
            <a:r>
              <a:rPr lang="en-US" sz="800" dirty="0"/>
              <a:t> Azevedo</a:t>
            </a:r>
            <a:endParaRPr lang="de-DE" sz="800" dirty="0"/>
          </a:p>
        </p:txBody>
      </p:sp>
      <p:sp>
        <p:nvSpPr>
          <p:cNvPr id="9" name="Rechteck 8">
            <a:extLst>
              <a:ext uri="{FF2B5EF4-FFF2-40B4-BE49-F238E27FC236}">
                <a16:creationId xmlns:a16="http://schemas.microsoft.com/office/drawing/2014/main" id="{9D6980A1-3995-5867-CBA1-63B2EBC2DCC7}"/>
              </a:ext>
            </a:extLst>
          </p:cNvPr>
          <p:cNvSpPr/>
          <p:nvPr/>
        </p:nvSpPr>
        <p:spPr>
          <a:xfrm>
            <a:off x="3387419" y="5428972"/>
            <a:ext cx="5429643" cy="830997"/>
          </a:xfrm>
          <a:prstGeom prst="rect">
            <a:avLst/>
          </a:prstGeom>
        </p:spPr>
        <p:txBody>
          <a:bodyPr wrap="square">
            <a:spAutoFit/>
          </a:bodyPr>
          <a:lstStyle/>
          <a:p>
            <a:pPr algn="ctr"/>
            <a:r>
              <a:rPr lang="en-US" sz="2400" b="1" dirty="0">
                <a:solidFill>
                  <a:srgbClr val="413A7D"/>
                </a:solidFill>
              </a:rPr>
              <a:t>Taking your intercultural</a:t>
            </a:r>
          </a:p>
          <a:p>
            <a:pPr algn="ctr"/>
            <a:r>
              <a:rPr lang="en-US" sz="2400" b="1" dirty="0">
                <a:solidFill>
                  <a:srgbClr val="413A7D"/>
                </a:solidFill>
              </a:rPr>
              <a:t>competence to the next level</a:t>
            </a:r>
          </a:p>
        </p:txBody>
      </p:sp>
      <p:pic>
        <p:nvPicPr>
          <p:cNvPr id="13" name="Grafik 12">
            <a:extLst>
              <a:ext uri="{FF2B5EF4-FFF2-40B4-BE49-F238E27FC236}">
                <a16:creationId xmlns:a16="http://schemas.microsoft.com/office/drawing/2014/main" id="{0CE4BB63-7104-BB4E-9050-E2EC2C8EDE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9"/>
          <a:stretch/>
        </p:blipFill>
        <p:spPr>
          <a:xfrm>
            <a:off x="3870192" y="905808"/>
            <a:ext cx="4462238" cy="3032286"/>
          </a:xfrm>
          <a:prstGeom prst="rect">
            <a:avLst/>
          </a:prstGeom>
        </p:spPr>
      </p:pic>
    </p:spTree>
    <p:extLst>
      <p:ext uri="{BB962C8B-B14F-4D97-AF65-F5344CB8AC3E}">
        <p14:creationId xmlns:p14="http://schemas.microsoft.com/office/powerpoint/2010/main" val="244726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1381524" y="1581898"/>
            <a:ext cx="6810773" cy="523220"/>
          </a:xfrm>
          <a:prstGeom prst="rect">
            <a:avLst/>
          </a:prstGeom>
        </p:spPr>
        <p:txBody>
          <a:bodyPr wrap="square">
            <a:spAutoFit/>
          </a:bodyPr>
          <a:lstStyle/>
          <a:p>
            <a:r>
              <a:rPr lang="en-US" sz="1400" dirty="0"/>
              <a:t>Bennett, M. J. (1986). A developmental approach to training for intercultural sensitivity. </a:t>
            </a:r>
            <a:r>
              <a:rPr lang="en-US" sz="1400" i="1" dirty="0"/>
              <a:t>International Journal of Intercultural Relations</a:t>
            </a:r>
            <a:r>
              <a:rPr lang="en-US" sz="1400" dirty="0"/>
              <a:t>, 10(2), 179–196.</a:t>
            </a:r>
            <a:endParaRPr lang="de-DE" sz="1200" dirty="0"/>
          </a:p>
        </p:txBody>
      </p:sp>
      <p:sp>
        <p:nvSpPr>
          <p:cNvPr id="6" name="Ellipse 5"/>
          <p:cNvSpPr/>
          <p:nvPr/>
        </p:nvSpPr>
        <p:spPr>
          <a:xfrm>
            <a:off x="800453" y="159615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7" name="Rechteck 6"/>
          <p:cNvSpPr/>
          <p:nvPr/>
        </p:nvSpPr>
        <p:spPr>
          <a:xfrm rot="2621055">
            <a:off x="904579" y="184121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rot="7814771">
            <a:off x="950289" y="181323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0" y="6616517"/>
            <a:ext cx="395536" cy="241484"/>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17</a:t>
            </a:fld>
            <a:endParaRPr lang="de-DE" dirty="0">
              <a:solidFill>
                <a:schemeClr val="tx1"/>
              </a:solidFill>
            </a:endParaRPr>
          </a:p>
        </p:txBody>
      </p:sp>
      <p:sp>
        <p:nvSpPr>
          <p:cNvPr id="67" name="Textfeld 66"/>
          <p:cNvSpPr txBox="1"/>
          <p:nvPr/>
        </p:nvSpPr>
        <p:spPr>
          <a:xfrm>
            <a:off x="375920" y="6643624"/>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6" name="Rechteck 75"/>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77" name="Rechteck 76"/>
          <p:cNvSpPr/>
          <p:nvPr/>
        </p:nvSpPr>
        <p:spPr>
          <a:xfrm>
            <a:off x="150702" y="298052"/>
            <a:ext cx="3377015" cy="646331"/>
          </a:xfrm>
          <a:prstGeom prst="rect">
            <a:avLst/>
          </a:prstGeom>
        </p:spPr>
        <p:txBody>
          <a:bodyPr wrap="none">
            <a:spAutoFit/>
          </a:bodyPr>
          <a:lstStyle/>
          <a:p>
            <a:r>
              <a:rPr lang="en-US" sz="3600" dirty="0">
                <a:solidFill>
                  <a:schemeClr val="bg1"/>
                </a:solidFill>
              </a:rPr>
              <a:t>List of references</a:t>
            </a:r>
          </a:p>
        </p:txBody>
      </p:sp>
      <p:pic>
        <p:nvPicPr>
          <p:cNvPr id="1026" name="Picture 2" descr="I love books! This is a photoshop of two different images found on Pixabay. Message me if you'd like a different version of it and check out my other book artwork here: https://pixabay.com/accounts/collections/887677 &quot;coffee&quot; is much appreciated! -Amy (Prettysleepy Art)">
            <a:extLst>
              <a:ext uri="{FF2B5EF4-FFF2-40B4-BE49-F238E27FC236}">
                <a16:creationId xmlns:a16="http://schemas.microsoft.com/office/drawing/2014/main" id="{C17979F0-D1C1-4C99-BFF4-4BF3DDA0C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658" y="1368341"/>
            <a:ext cx="2763762" cy="4411639"/>
          </a:xfrm>
          <a:prstGeom prst="rect">
            <a:avLst/>
          </a:prstGeom>
          <a:noFill/>
          <a:extLst>
            <a:ext uri="{909E8E84-426E-40DD-AFC4-6F175D3DCCD1}">
              <a14:hiddenFill xmlns:a14="http://schemas.microsoft.com/office/drawing/2010/main">
                <a:solidFill>
                  <a:srgbClr val="FFFFFF"/>
                </a:solidFill>
              </a14:hiddenFill>
            </a:ext>
          </a:extLst>
        </p:spPr>
      </p:pic>
      <p:sp>
        <p:nvSpPr>
          <p:cNvPr id="38" name="Rechteck 37">
            <a:extLst>
              <a:ext uri="{FF2B5EF4-FFF2-40B4-BE49-F238E27FC236}">
                <a16:creationId xmlns:a16="http://schemas.microsoft.com/office/drawing/2014/main" id="{0215B221-C311-4983-9435-C8262E8AD3DA}"/>
              </a:ext>
            </a:extLst>
          </p:cNvPr>
          <p:cNvSpPr/>
          <p:nvPr/>
        </p:nvSpPr>
        <p:spPr>
          <a:xfrm>
            <a:off x="1378476" y="3508049"/>
            <a:ext cx="6810773" cy="523220"/>
          </a:xfrm>
          <a:prstGeom prst="rect">
            <a:avLst/>
          </a:prstGeom>
        </p:spPr>
        <p:txBody>
          <a:bodyPr wrap="square">
            <a:spAutoFit/>
          </a:bodyPr>
          <a:lstStyle/>
          <a:p>
            <a:r>
              <a:rPr lang="en-US" sz="1400" dirty="0" err="1"/>
              <a:t>Gertsen</a:t>
            </a:r>
            <a:r>
              <a:rPr lang="en-US" sz="1400" dirty="0"/>
              <a:t>, M. C. (1990). Intercultural competence and expatriates. </a:t>
            </a:r>
            <a:r>
              <a:rPr lang="en-US" sz="1400" i="1" dirty="0"/>
              <a:t>The International Journal of Human Resource Management</a:t>
            </a:r>
            <a:r>
              <a:rPr lang="en-US" sz="1400" dirty="0"/>
              <a:t>, 1(3), 341–362.</a:t>
            </a:r>
            <a:endParaRPr lang="de-DE" sz="1200" dirty="0"/>
          </a:p>
        </p:txBody>
      </p:sp>
      <p:sp>
        <p:nvSpPr>
          <p:cNvPr id="39" name="Ellipse 38">
            <a:extLst>
              <a:ext uri="{FF2B5EF4-FFF2-40B4-BE49-F238E27FC236}">
                <a16:creationId xmlns:a16="http://schemas.microsoft.com/office/drawing/2014/main" id="{50589BBC-3E25-4754-B039-5DDBA2BF105D}"/>
              </a:ext>
            </a:extLst>
          </p:cNvPr>
          <p:cNvSpPr/>
          <p:nvPr/>
        </p:nvSpPr>
        <p:spPr>
          <a:xfrm>
            <a:off x="797405" y="3531449"/>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1" name="Rechteck 40">
            <a:extLst>
              <a:ext uri="{FF2B5EF4-FFF2-40B4-BE49-F238E27FC236}">
                <a16:creationId xmlns:a16="http://schemas.microsoft.com/office/drawing/2014/main" id="{4C24B24E-A719-429F-86B7-ACD42513F8BD}"/>
              </a:ext>
            </a:extLst>
          </p:cNvPr>
          <p:cNvSpPr/>
          <p:nvPr/>
        </p:nvSpPr>
        <p:spPr>
          <a:xfrm rot="2621055">
            <a:off x="901531" y="3776507"/>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1DC5E4E3-5AD6-4FF2-A86B-89691C5F3FD3}"/>
              </a:ext>
            </a:extLst>
          </p:cNvPr>
          <p:cNvSpPr/>
          <p:nvPr/>
        </p:nvSpPr>
        <p:spPr>
          <a:xfrm rot="7814771">
            <a:off x="947241" y="3748525"/>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0E94AB0E-FEC2-403E-A126-D04B223056B2}"/>
              </a:ext>
            </a:extLst>
          </p:cNvPr>
          <p:cNvSpPr/>
          <p:nvPr/>
        </p:nvSpPr>
        <p:spPr>
          <a:xfrm>
            <a:off x="1375331" y="2122635"/>
            <a:ext cx="6810773" cy="738664"/>
          </a:xfrm>
          <a:prstGeom prst="rect">
            <a:avLst/>
          </a:prstGeom>
        </p:spPr>
        <p:txBody>
          <a:bodyPr wrap="square">
            <a:spAutoFit/>
          </a:bodyPr>
          <a:lstStyle/>
          <a:p>
            <a:r>
              <a:rPr lang="en-US" sz="1400" dirty="0"/>
              <a:t>Bennett, M. J. (1993). Towards </a:t>
            </a:r>
            <a:r>
              <a:rPr lang="en-US" sz="1400" dirty="0" err="1"/>
              <a:t>ethnorelativism</a:t>
            </a:r>
            <a:r>
              <a:rPr lang="en-US" sz="1400" dirty="0"/>
              <a:t>: A developmental model of intercultural sensitivity (revised). In Paige, R. M. (ed.), </a:t>
            </a:r>
            <a:r>
              <a:rPr lang="en-US" sz="1400" i="1" dirty="0"/>
              <a:t>Education for the Intercultural Experience </a:t>
            </a:r>
            <a:r>
              <a:rPr lang="en-US" sz="1400" dirty="0"/>
              <a:t>(pp. 21–72). Boston, MA: Intercultural Press Inc.</a:t>
            </a:r>
            <a:endParaRPr lang="de-DE" sz="1200" dirty="0"/>
          </a:p>
        </p:txBody>
      </p:sp>
      <p:sp>
        <p:nvSpPr>
          <p:cNvPr id="44" name="Ellipse 43">
            <a:extLst>
              <a:ext uri="{FF2B5EF4-FFF2-40B4-BE49-F238E27FC236}">
                <a16:creationId xmlns:a16="http://schemas.microsoft.com/office/drawing/2014/main" id="{81715879-B6FE-421F-B9E4-CE25820DE3C0}"/>
              </a:ext>
            </a:extLst>
          </p:cNvPr>
          <p:cNvSpPr/>
          <p:nvPr/>
        </p:nvSpPr>
        <p:spPr>
          <a:xfrm>
            <a:off x="794357" y="2239282"/>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5" name="Rechteck 44">
            <a:extLst>
              <a:ext uri="{FF2B5EF4-FFF2-40B4-BE49-F238E27FC236}">
                <a16:creationId xmlns:a16="http://schemas.microsoft.com/office/drawing/2014/main" id="{5603457D-0F70-4BF1-9F3E-613CE1212A75}"/>
              </a:ext>
            </a:extLst>
          </p:cNvPr>
          <p:cNvSpPr/>
          <p:nvPr/>
        </p:nvSpPr>
        <p:spPr>
          <a:xfrm rot="2621055">
            <a:off x="898483" y="2484340"/>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19B01403-655A-434E-8861-92E0727718B4}"/>
              </a:ext>
            </a:extLst>
          </p:cNvPr>
          <p:cNvSpPr/>
          <p:nvPr/>
        </p:nvSpPr>
        <p:spPr>
          <a:xfrm rot="7814771">
            <a:off x="944193" y="2456358"/>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CF4265F-7945-4BE5-866B-5F7BA8ACD2E8}"/>
              </a:ext>
            </a:extLst>
          </p:cNvPr>
          <p:cNvSpPr/>
          <p:nvPr/>
        </p:nvSpPr>
        <p:spPr>
          <a:xfrm>
            <a:off x="1375428" y="4786652"/>
            <a:ext cx="6810773" cy="523220"/>
          </a:xfrm>
          <a:prstGeom prst="rect">
            <a:avLst/>
          </a:prstGeom>
        </p:spPr>
        <p:txBody>
          <a:bodyPr wrap="square">
            <a:spAutoFit/>
          </a:bodyPr>
          <a:lstStyle/>
          <a:p>
            <a:r>
              <a:rPr lang="en-US" sz="1400" dirty="0"/>
              <a:t>Oberg, K. (1960). Cultural shock: Adjustment to new cultural environments. </a:t>
            </a:r>
            <a:r>
              <a:rPr lang="en-US" sz="1400" i="1" dirty="0"/>
              <a:t>Practical Anthropology</a:t>
            </a:r>
            <a:r>
              <a:rPr lang="en-US" sz="1400" dirty="0"/>
              <a:t>, 7(4), 177–182.</a:t>
            </a:r>
            <a:endParaRPr lang="de-DE" sz="1200" dirty="0"/>
          </a:p>
        </p:txBody>
      </p:sp>
      <p:sp>
        <p:nvSpPr>
          <p:cNvPr id="20" name="Ellipse 19">
            <a:extLst>
              <a:ext uri="{FF2B5EF4-FFF2-40B4-BE49-F238E27FC236}">
                <a16:creationId xmlns:a16="http://schemas.microsoft.com/office/drawing/2014/main" id="{EC1C6940-FC15-423F-B57B-582C48000484}"/>
              </a:ext>
            </a:extLst>
          </p:cNvPr>
          <p:cNvSpPr/>
          <p:nvPr/>
        </p:nvSpPr>
        <p:spPr>
          <a:xfrm>
            <a:off x="794357" y="4810052"/>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1" name="Rechteck 20">
            <a:extLst>
              <a:ext uri="{FF2B5EF4-FFF2-40B4-BE49-F238E27FC236}">
                <a16:creationId xmlns:a16="http://schemas.microsoft.com/office/drawing/2014/main" id="{AF096180-D917-4AC4-B9BF-474BDC7F71BA}"/>
              </a:ext>
            </a:extLst>
          </p:cNvPr>
          <p:cNvSpPr/>
          <p:nvPr/>
        </p:nvSpPr>
        <p:spPr>
          <a:xfrm rot="2621055">
            <a:off x="898483" y="5055110"/>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2514AD7B-EFEE-4E25-AFCF-D505EB1F5AC9}"/>
              </a:ext>
            </a:extLst>
          </p:cNvPr>
          <p:cNvSpPr/>
          <p:nvPr/>
        </p:nvSpPr>
        <p:spPr>
          <a:xfrm rot="7814771">
            <a:off x="944193" y="5027128"/>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07CBB067-B056-44AF-8DDB-C4666B2ADD61}"/>
              </a:ext>
            </a:extLst>
          </p:cNvPr>
          <p:cNvSpPr/>
          <p:nvPr/>
        </p:nvSpPr>
        <p:spPr>
          <a:xfrm>
            <a:off x="1372380" y="4142033"/>
            <a:ext cx="6810773" cy="523220"/>
          </a:xfrm>
          <a:prstGeom prst="rect">
            <a:avLst/>
          </a:prstGeom>
        </p:spPr>
        <p:txBody>
          <a:bodyPr wrap="square">
            <a:spAutoFit/>
          </a:bodyPr>
          <a:lstStyle/>
          <a:p>
            <a:r>
              <a:rPr lang="en-US" sz="1400" dirty="0"/>
              <a:t>House, R. J. </a:t>
            </a:r>
            <a:r>
              <a:rPr lang="en-US" sz="1400"/>
              <a:t>(eds.) </a:t>
            </a:r>
            <a:r>
              <a:rPr lang="en-US" sz="1400" dirty="0"/>
              <a:t>(2004). </a:t>
            </a:r>
            <a:r>
              <a:rPr lang="en-US" sz="1400" i="1" dirty="0"/>
              <a:t>Culture, Leadership, and Organizations: The GLOBE study of 62 Societies</a:t>
            </a:r>
            <a:r>
              <a:rPr lang="en-US" sz="1400" dirty="0"/>
              <a:t>. Thousand Oaks, CA: SAGE Publications.</a:t>
            </a:r>
            <a:endParaRPr lang="de-DE" sz="1200" dirty="0"/>
          </a:p>
        </p:txBody>
      </p:sp>
      <p:sp>
        <p:nvSpPr>
          <p:cNvPr id="24" name="Ellipse 23">
            <a:extLst>
              <a:ext uri="{FF2B5EF4-FFF2-40B4-BE49-F238E27FC236}">
                <a16:creationId xmlns:a16="http://schemas.microsoft.com/office/drawing/2014/main" id="{7CCB5731-B0D7-40CF-BE4E-3551AFD41603}"/>
              </a:ext>
            </a:extLst>
          </p:cNvPr>
          <p:cNvSpPr/>
          <p:nvPr/>
        </p:nvSpPr>
        <p:spPr>
          <a:xfrm>
            <a:off x="791309" y="4165433"/>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5" name="Rechteck 24">
            <a:extLst>
              <a:ext uri="{FF2B5EF4-FFF2-40B4-BE49-F238E27FC236}">
                <a16:creationId xmlns:a16="http://schemas.microsoft.com/office/drawing/2014/main" id="{249DC557-70BE-433E-99BB-3E16DE675D49}"/>
              </a:ext>
            </a:extLst>
          </p:cNvPr>
          <p:cNvSpPr/>
          <p:nvPr/>
        </p:nvSpPr>
        <p:spPr>
          <a:xfrm rot="2621055">
            <a:off x="895435" y="4410491"/>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D3E6F434-2BAA-4B99-83AE-A027EF30D8DC}"/>
              </a:ext>
            </a:extLst>
          </p:cNvPr>
          <p:cNvSpPr/>
          <p:nvPr/>
        </p:nvSpPr>
        <p:spPr>
          <a:xfrm rot="7814771">
            <a:off x="941145" y="4382509"/>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D1FF8FDC-61B8-4843-8BAC-12055CC2CB0C}"/>
              </a:ext>
            </a:extLst>
          </p:cNvPr>
          <p:cNvSpPr/>
          <p:nvPr/>
        </p:nvSpPr>
        <p:spPr>
          <a:xfrm>
            <a:off x="1372251" y="2957107"/>
            <a:ext cx="6810773" cy="307777"/>
          </a:xfrm>
          <a:prstGeom prst="rect">
            <a:avLst/>
          </a:prstGeom>
        </p:spPr>
        <p:txBody>
          <a:bodyPr wrap="square">
            <a:spAutoFit/>
          </a:bodyPr>
          <a:lstStyle/>
          <a:p>
            <a:r>
              <a:rPr lang="en-US" sz="1400" dirty="0" err="1"/>
              <a:t>Deresky</a:t>
            </a:r>
            <a:r>
              <a:rPr lang="en-US" sz="1400" dirty="0"/>
              <a:t>, H. (2016). </a:t>
            </a:r>
            <a:r>
              <a:rPr lang="en-US" sz="1400" i="1" dirty="0"/>
              <a:t>International Management</a:t>
            </a:r>
            <a:r>
              <a:rPr lang="en-US" sz="1400" dirty="0"/>
              <a:t>, 9th ed. Harlow: Pearson Education Limited.</a:t>
            </a:r>
            <a:endParaRPr lang="de-DE" sz="1200" dirty="0"/>
          </a:p>
        </p:txBody>
      </p:sp>
      <p:sp>
        <p:nvSpPr>
          <p:cNvPr id="29" name="Ellipse 28">
            <a:extLst>
              <a:ext uri="{FF2B5EF4-FFF2-40B4-BE49-F238E27FC236}">
                <a16:creationId xmlns:a16="http://schemas.microsoft.com/office/drawing/2014/main" id="{06B153DC-63CD-4F8D-B98A-80A04B91C152}"/>
              </a:ext>
            </a:extLst>
          </p:cNvPr>
          <p:cNvSpPr/>
          <p:nvPr/>
        </p:nvSpPr>
        <p:spPr>
          <a:xfrm>
            <a:off x="791180" y="288719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0" name="Rechteck 29">
            <a:extLst>
              <a:ext uri="{FF2B5EF4-FFF2-40B4-BE49-F238E27FC236}">
                <a16:creationId xmlns:a16="http://schemas.microsoft.com/office/drawing/2014/main" id="{8F2DBBB4-0C20-4E43-9AD1-9AF011A50283}"/>
              </a:ext>
            </a:extLst>
          </p:cNvPr>
          <p:cNvSpPr/>
          <p:nvPr/>
        </p:nvSpPr>
        <p:spPr>
          <a:xfrm rot="2621055">
            <a:off x="895306" y="313225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C1E83BA9-6173-4B55-A19C-DBF826548CF2}"/>
              </a:ext>
            </a:extLst>
          </p:cNvPr>
          <p:cNvSpPr/>
          <p:nvPr/>
        </p:nvSpPr>
        <p:spPr>
          <a:xfrm rot="7814771">
            <a:off x="941016" y="310427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37D40B9-3E72-494D-AF23-033E5B4D6BB1}"/>
              </a:ext>
            </a:extLst>
          </p:cNvPr>
          <p:cNvSpPr/>
          <p:nvPr/>
        </p:nvSpPr>
        <p:spPr>
          <a:xfrm>
            <a:off x="1369201" y="5414907"/>
            <a:ext cx="6810773" cy="738664"/>
          </a:xfrm>
          <a:prstGeom prst="rect">
            <a:avLst/>
          </a:prstGeom>
        </p:spPr>
        <p:txBody>
          <a:bodyPr wrap="square">
            <a:spAutoFit/>
          </a:bodyPr>
          <a:lstStyle/>
          <a:p>
            <a:r>
              <a:rPr lang="en-US" sz="1400" dirty="0" err="1"/>
              <a:t>Usunier</a:t>
            </a:r>
            <a:r>
              <a:rPr lang="en-US" sz="1400" dirty="0"/>
              <a:t>, J.-C. (2003). Cultural aspects of international business negotiations. In </a:t>
            </a:r>
            <a:r>
              <a:rPr lang="en-US" sz="1400" dirty="0" err="1"/>
              <a:t>Ghauri</a:t>
            </a:r>
            <a:r>
              <a:rPr lang="en-US" sz="1400" dirty="0"/>
              <a:t>, P. N. &amp; </a:t>
            </a:r>
            <a:r>
              <a:rPr lang="en-US" sz="1400" dirty="0" err="1"/>
              <a:t>Usunier</a:t>
            </a:r>
            <a:r>
              <a:rPr lang="en-US" sz="1400" dirty="0"/>
              <a:t>. J.-C. (eds), </a:t>
            </a:r>
            <a:r>
              <a:rPr lang="en-US" sz="1400" i="1" dirty="0"/>
              <a:t>International Business Negotiations</a:t>
            </a:r>
            <a:r>
              <a:rPr lang="en-US" sz="1400" dirty="0"/>
              <a:t>, 2nd ed. (pp. 91–118). Boston, MA: Pergamon.</a:t>
            </a:r>
            <a:endParaRPr lang="de-DE" sz="1200" dirty="0"/>
          </a:p>
        </p:txBody>
      </p:sp>
      <p:sp>
        <p:nvSpPr>
          <p:cNvPr id="33" name="Ellipse 32">
            <a:extLst>
              <a:ext uri="{FF2B5EF4-FFF2-40B4-BE49-F238E27FC236}">
                <a16:creationId xmlns:a16="http://schemas.microsoft.com/office/drawing/2014/main" id="{D3275F39-4A05-4A9C-BA2D-909C83886806}"/>
              </a:ext>
            </a:extLst>
          </p:cNvPr>
          <p:cNvSpPr/>
          <p:nvPr/>
        </p:nvSpPr>
        <p:spPr>
          <a:xfrm>
            <a:off x="788130" y="543830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4" name="Rechteck 33">
            <a:extLst>
              <a:ext uri="{FF2B5EF4-FFF2-40B4-BE49-F238E27FC236}">
                <a16:creationId xmlns:a16="http://schemas.microsoft.com/office/drawing/2014/main" id="{CEB52BE8-3A9C-4145-9857-861AF4E1CF70}"/>
              </a:ext>
            </a:extLst>
          </p:cNvPr>
          <p:cNvSpPr/>
          <p:nvPr/>
        </p:nvSpPr>
        <p:spPr>
          <a:xfrm rot="2621055">
            <a:off x="892256" y="568336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37B062A-5862-4E8D-B63A-1418A497013F}"/>
              </a:ext>
            </a:extLst>
          </p:cNvPr>
          <p:cNvSpPr/>
          <p:nvPr/>
        </p:nvSpPr>
        <p:spPr>
          <a:xfrm rot="7814771">
            <a:off x="937966" y="565538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486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2</a:t>
            </a:fld>
            <a:endParaRPr lang="de-DE" dirty="0">
              <a:solidFill>
                <a:schemeClr val="tx1"/>
              </a:solidFill>
            </a:endParaRPr>
          </a:p>
        </p:txBody>
      </p:sp>
      <p:sp>
        <p:nvSpPr>
          <p:cNvPr id="32" name="Textfeld 31"/>
          <p:cNvSpPr txBox="1"/>
          <p:nvPr/>
        </p:nvSpPr>
        <p:spPr>
          <a:xfrm>
            <a:off x="771332" y="2010548"/>
            <a:ext cx="5029005" cy="3616375"/>
          </a:xfrm>
          <a:prstGeom prst="rect">
            <a:avLst/>
          </a:prstGeom>
          <a:noFill/>
        </p:spPr>
        <p:txBody>
          <a:bodyPr wrap="none" rtlCol="0">
            <a:spAutoFit/>
          </a:bodyPr>
          <a:lstStyle/>
          <a:p>
            <a:pPr algn="ctr"/>
            <a:r>
              <a:rPr lang="en-US" sz="2000" dirty="0"/>
              <a:t>These slides are based on </a:t>
            </a:r>
            <a:br>
              <a:rPr lang="en-US" sz="2000" dirty="0"/>
            </a:br>
            <a:r>
              <a:rPr lang="en-US" sz="2000" b="1" dirty="0"/>
              <a:t>Chapter 5 </a:t>
            </a:r>
            <a:r>
              <a:rPr lang="en-US" sz="2000" dirty="0"/>
              <a:t>of the textbook </a:t>
            </a:r>
          </a:p>
          <a:p>
            <a:endParaRPr lang="en-US" sz="2000" b="1" i="1" dirty="0"/>
          </a:p>
          <a:p>
            <a:pPr algn="ctr"/>
            <a:r>
              <a:rPr lang="en-US" sz="3200" b="1" i="1" dirty="0"/>
              <a:t>Cultural Sensitivity Training:</a:t>
            </a:r>
            <a:br>
              <a:rPr lang="en-US" sz="3200" b="1" i="1" dirty="0"/>
            </a:br>
            <a:r>
              <a:rPr lang="en-US" sz="2800" b="1" i="1" dirty="0"/>
              <a:t>Developing the Basis for</a:t>
            </a:r>
            <a:br>
              <a:rPr lang="en-US" sz="2800" b="1" i="1" dirty="0"/>
            </a:br>
            <a:r>
              <a:rPr lang="en-US" sz="2800" b="1" i="1" dirty="0"/>
              <a:t>Effective Intercultural</a:t>
            </a:r>
            <a:br>
              <a:rPr lang="en-US" sz="2800" b="1" i="1" dirty="0"/>
            </a:br>
            <a:r>
              <a:rPr lang="en-US" sz="2800" b="1" i="1" dirty="0"/>
              <a:t>Communication</a:t>
            </a:r>
            <a:endParaRPr lang="en-US" sz="3200" b="1" i="1" dirty="0"/>
          </a:p>
          <a:p>
            <a:pPr algn="ctr"/>
            <a:endParaRPr lang="en-US" sz="2000" b="1" i="1" dirty="0"/>
          </a:p>
          <a:p>
            <a:pPr algn="ctr">
              <a:spcAft>
                <a:spcPts val="600"/>
              </a:spcAft>
            </a:pPr>
            <a:r>
              <a:rPr lang="en-US" sz="1400" dirty="0"/>
              <a:t>Author: Susann Kowalski</a:t>
            </a:r>
          </a:p>
          <a:p>
            <a:pPr algn="ctr"/>
            <a:r>
              <a:rPr lang="en-US" sz="1400" dirty="0"/>
              <a:t>© 2023 by </a:t>
            </a:r>
            <a:r>
              <a:rPr lang="en-US" sz="1400" dirty="0" err="1"/>
              <a:t>econcise</a:t>
            </a:r>
            <a:r>
              <a:rPr lang="en-US" sz="1400" dirty="0"/>
              <a:t> publishing</a:t>
            </a:r>
          </a:p>
        </p:txBody>
      </p:sp>
      <p:sp>
        <p:nvSpPr>
          <p:cNvPr id="35" name="Ellipse 34"/>
          <p:cNvSpPr/>
          <p:nvPr/>
        </p:nvSpPr>
        <p:spPr>
          <a:xfrm rot="5400000">
            <a:off x="3108884" y="1424865"/>
            <a:ext cx="451360" cy="46319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36" name="Pfeil nach rechts 35"/>
          <p:cNvSpPr/>
          <p:nvPr/>
        </p:nvSpPr>
        <p:spPr>
          <a:xfrm rot="5400000">
            <a:off x="3182547" y="1535004"/>
            <a:ext cx="304033" cy="2861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375920" y="6634480"/>
            <a:ext cx="2016899" cy="215444"/>
          </a:xfrm>
          <a:prstGeom prst="rect">
            <a:avLst/>
          </a:prstGeom>
          <a:noFill/>
        </p:spPr>
        <p:txBody>
          <a:bodyPr wrap="none" rtlCol="0">
            <a:spAutoFit/>
          </a:bodyPr>
          <a:lstStyle/>
          <a:p>
            <a:r>
              <a:rPr lang="de-DE" sz="800" dirty="0"/>
              <a:t>Cover </a:t>
            </a:r>
            <a:r>
              <a:rPr lang="de-DE" sz="800" dirty="0" err="1"/>
              <a:t>illustration</a:t>
            </a:r>
            <a:r>
              <a:rPr lang="de-DE" sz="800" dirty="0"/>
              <a:t> (</a:t>
            </a:r>
            <a:r>
              <a:rPr lang="de-DE" sz="800" dirty="0" err="1"/>
              <a:t>heads</a:t>
            </a:r>
            <a:r>
              <a:rPr lang="de-DE" sz="800" dirty="0"/>
              <a:t>): © iStock/</a:t>
            </a:r>
            <a:r>
              <a:rPr lang="de-DE" sz="800" dirty="0" err="1"/>
              <a:t>Glopphy</a:t>
            </a:r>
            <a:endParaRPr lang="de-DE" sz="800" dirty="0"/>
          </a:p>
        </p:txBody>
      </p:sp>
      <p:sp>
        <p:nvSpPr>
          <p:cNvPr id="39" name="Rechteck 38"/>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1" name="Rechteck 40"/>
          <p:cNvSpPr/>
          <p:nvPr/>
        </p:nvSpPr>
        <p:spPr>
          <a:xfrm>
            <a:off x="150702" y="298052"/>
            <a:ext cx="6151812" cy="646331"/>
          </a:xfrm>
          <a:prstGeom prst="rect">
            <a:avLst/>
          </a:prstGeom>
        </p:spPr>
        <p:txBody>
          <a:bodyPr wrap="none">
            <a:spAutoFit/>
          </a:bodyPr>
          <a:lstStyle/>
          <a:p>
            <a:r>
              <a:rPr lang="en-US" sz="3600" dirty="0">
                <a:solidFill>
                  <a:schemeClr val="bg1"/>
                </a:solidFill>
              </a:rPr>
              <a:t>The cultural sensitivity textbook</a:t>
            </a:r>
          </a:p>
        </p:txBody>
      </p:sp>
      <p:pic>
        <p:nvPicPr>
          <p:cNvPr id="11" name="Grafik 10">
            <a:extLst>
              <a:ext uri="{FF2B5EF4-FFF2-40B4-BE49-F238E27FC236}">
                <a16:creationId xmlns:a16="http://schemas.microsoft.com/office/drawing/2014/main" id="{DCF959A3-FDE3-400F-0D67-133785CE5B13}"/>
              </a:ext>
            </a:extLst>
          </p:cNvPr>
          <p:cNvPicPr>
            <a:picLocks noChangeAspect="1"/>
          </p:cNvPicPr>
          <p:nvPr/>
        </p:nvPicPr>
        <p:blipFill rotWithShape="1">
          <a:blip r:embed="rId2">
            <a:extLst>
              <a:ext uri="{28A0092B-C50C-407E-A947-70E740481C1C}">
                <a14:useLocalDpi xmlns:a14="http://schemas.microsoft.com/office/drawing/2010/main" val="0"/>
              </a:ext>
            </a:extLst>
          </a:blip>
          <a:srcRect l="27225" t="10994" r="19153" b="9334"/>
          <a:stretch/>
        </p:blipFill>
        <p:spPr>
          <a:xfrm>
            <a:off x="7202424" y="1250110"/>
            <a:ext cx="4827291" cy="5498915"/>
          </a:xfrm>
          <a:prstGeom prst="rect">
            <a:avLst/>
          </a:prstGeom>
        </p:spPr>
      </p:pic>
    </p:spTree>
    <p:extLst>
      <p:ext uri="{BB962C8B-B14F-4D97-AF65-F5344CB8AC3E}">
        <p14:creationId xmlns:p14="http://schemas.microsoft.com/office/powerpoint/2010/main" val="90094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A5EC50BF-90A1-4C9C-B4FC-E3B8D5721888}"/>
              </a:ext>
            </a:extLst>
          </p:cNvPr>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0" name="Rechteck 39"/>
          <p:cNvSpPr/>
          <p:nvPr/>
        </p:nvSpPr>
        <p:spPr>
          <a:xfrm>
            <a:off x="1381525" y="2055399"/>
            <a:ext cx="6579686" cy="646331"/>
          </a:xfrm>
          <a:prstGeom prst="rect">
            <a:avLst/>
          </a:prstGeom>
        </p:spPr>
        <p:txBody>
          <a:bodyPr wrap="none">
            <a:spAutoFit/>
          </a:bodyPr>
          <a:lstStyle/>
          <a:p>
            <a:r>
              <a:rPr lang="en-US" b="1" dirty="0"/>
              <a:t>Assess your intercultural sensitivity </a:t>
            </a:r>
            <a:r>
              <a:rPr lang="en-US" dirty="0"/>
              <a:t>according to the developmental</a:t>
            </a:r>
          </a:p>
          <a:p>
            <a:r>
              <a:rPr lang="en-US" dirty="0"/>
              <a:t>model of intercultural sensitivity (DMIS).</a:t>
            </a:r>
            <a:endParaRPr lang="de-DE" sz="1600" b="1" dirty="0"/>
          </a:p>
        </p:txBody>
      </p:sp>
      <p:sp>
        <p:nvSpPr>
          <p:cNvPr id="24" name="Rechteck 23"/>
          <p:cNvSpPr/>
          <p:nvPr/>
        </p:nvSpPr>
        <p:spPr>
          <a:xfrm>
            <a:off x="1381525" y="2874688"/>
            <a:ext cx="5731249" cy="369332"/>
          </a:xfrm>
          <a:prstGeom prst="rect">
            <a:avLst/>
          </a:prstGeom>
        </p:spPr>
        <p:txBody>
          <a:bodyPr wrap="none">
            <a:spAutoFit/>
          </a:bodyPr>
          <a:lstStyle/>
          <a:p>
            <a:r>
              <a:rPr lang="en-US" dirty="0"/>
              <a:t>Identify </a:t>
            </a:r>
            <a:r>
              <a:rPr lang="en-US" b="1" dirty="0"/>
              <a:t>possibilities for developing </a:t>
            </a:r>
            <a:r>
              <a:rPr lang="en-US" dirty="0"/>
              <a:t>your cultural sensitivity.</a:t>
            </a:r>
            <a:endParaRPr lang="de-DE" sz="1600" b="1" dirty="0"/>
          </a:p>
        </p:txBody>
      </p:sp>
      <p:sp>
        <p:nvSpPr>
          <p:cNvPr id="26" name="Rechteck 25"/>
          <p:cNvSpPr/>
          <p:nvPr/>
        </p:nvSpPr>
        <p:spPr>
          <a:xfrm>
            <a:off x="1381525" y="3437945"/>
            <a:ext cx="6403035" cy="646331"/>
          </a:xfrm>
          <a:prstGeom prst="rect">
            <a:avLst/>
          </a:prstGeom>
        </p:spPr>
        <p:txBody>
          <a:bodyPr wrap="none">
            <a:spAutoFit/>
          </a:bodyPr>
          <a:lstStyle/>
          <a:p>
            <a:r>
              <a:rPr lang="en-US" b="1" dirty="0"/>
              <a:t>Plan and start </a:t>
            </a:r>
            <a:r>
              <a:rPr lang="en-US" dirty="0"/>
              <a:t>to implement concrete steps for taking your cultural</a:t>
            </a:r>
          </a:p>
          <a:p>
            <a:r>
              <a:rPr lang="en-US" dirty="0"/>
              <a:t>sensitivity to the next level.</a:t>
            </a:r>
            <a:endParaRPr lang="de-DE" sz="1600" b="1" dirty="0"/>
          </a:p>
        </p:txBody>
      </p:sp>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3</a:t>
            </a:fld>
            <a:endParaRPr lang="de-DE" dirty="0">
              <a:solidFill>
                <a:schemeClr val="tx1"/>
              </a:solidFill>
            </a:endParaRPr>
          </a:p>
        </p:txBody>
      </p:sp>
      <p:sp>
        <p:nvSpPr>
          <p:cNvPr id="67" name="Textfeld 66"/>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7" name="Rechteck 76"/>
          <p:cNvSpPr/>
          <p:nvPr/>
        </p:nvSpPr>
        <p:spPr>
          <a:xfrm>
            <a:off x="150702" y="298052"/>
            <a:ext cx="6107954" cy="646331"/>
          </a:xfrm>
          <a:prstGeom prst="rect">
            <a:avLst/>
          </a:prstGeom>
        </p:spPr>
        <p:txBody>
          <a:bodyPr wrap="none">
            <a:spAutoFit/>
          </a:bodyPr>
          <a:lstStyle/>
          <a:p>
            <a:r>
              <a:rPr lang="en-US" sz="3600" dirty="0">
                <a:solidFill>
                  <a:schemeClr val="bg1"/>
                </a:solidFill>
              </a:rPr>
              <a:t>Learning objectives – Reach out</a:t>
            </a:r>
          </a:p>
        </p:txBody>
      </p:sp>
      <p:sp>
        <p:nvSpPr>
          <p:cNvPr id="23" name="Ellipse 22">
            <a:extLst>
              <a:ext uri="{FF2B5EF4-FFF2-40B4-BE49-F238E27FC236}">
                <a16:creationId xmlns:a16="http://schemas.microsoft.com/office/drawing/2014/main" id="{EE9D5A5E-0BF3-4493-B5DC-F26817CB51A0}"/>
              </a:ext>
            </a:extLst>
          </p:cNvPr>
          <p:cNvSpPr/>
          <p:nvPr/>
        </p:nvSpPr>
        <p:spPr>
          <a:xfrm>
            <a:off x="805173" y="2133226"/>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5" name="Rechteck 24">
            <a:extLst>
              <a:ext uri="{FF2B5EF4-FFF2-40B4-BE49-F238E27FC236}">
                <a16:creationId xmlns:a16="http://schemas.microsoft.com/office/drawing/2014/main" id="{D513E593-851F-4BD4-B816-1B2F37B32FF3}"/>
              </a:ext>
            </a:extLst>
          </p:cNvPr>
          <p:cNvSpPr/>
          <p:nvPr/>
        </p:nvSpPr>
        <p:spPr>
          <a:xfrm rot="2621055">
            <a:off x="909299" y="2378284"/>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2393288-947A-4510-854E-152B7427ECB7}"/>
              </a:ext>
            </a:extLst>
          </p:cNvPr>
          <p:cNvSpPr/>
          <p:nvPr/>
        </p:nvSpPr>
        <p:spPr>
          <a:xfrm rot="7814771">
            <a:off x="955009" y="2350302"/>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C707382A-9F29-4878-BDDF-CE6AC1383406}"/>
              </a:ext>
            </a:extLst>
          </p:cNvPr>
          <p:cNvSpPr/>
          <p:nvPr/>
        </p:nvSpPr>
        <p:spPr>
          <a:xfrm>
            <a:off x="805173" y="2845863"/>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1" name="Rechteck 30">
            <a:extLst>
              <a:ext uri="{FF2B5EF4-FFF2-40B4-BE49-F238E27FC236}">
                <a16:creationId xmlns:a16="http://schemas.microsoft.com/office/drawing/2014/main" id="{D549A679-7E85-4F0B-B832-831E4D7978E4}"/>
              </a:ext>
            </a:extLst>
          </p:cNvPr>
          <p:cNvSpPr/>
          <p:nvPr/>
        </p:nvSpPr>
        <p:spPr>
          <a:xfrm rot="2621055">
            <a:off x="909299" y="3090921"/>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BD46E73B-14B3-4F19-835B-2A296A8A6F8A}"/>
              </a:ext>
            </a:extLst>
          </p:cNvPr>
          <p:cNvSpPr/>
          <p:nvPr/>
        </p:nvSpPr>
        <p:spPr>
          <a:xfrm rot="7814771">
            <a:off x="955009" y="3062939"/>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24244C5F-7FE6-4947-91C8-BD0BFD05D95C}"/>
              </a:ext>
            </a:extLst>
          </p:cNvPr>
          <p:cNvSpPr/>
          <p:nvPr/>
        </p:nvSpPr>
        <p:spPr>
          <a:xfrm>
            <a:off x="813806" y="351598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4" name="Rechteck 33">
            <a:extLst>
              <a:ext uri="{FF2B5EF4-FFF2-40B4-BE49-F238E27FC236}">
                <a16:creationId xmlns:a16="http://schemas.microsoft.com/office/drawing/2014/main" id="{EF26BEE8-3A7E-46E1-BF37-017152B08135}"/>
              </a:ext>
            </a:extLst>
          </p:cNvPr>
          <p:cNvSpPr/>
          <p:nvPr/>
        </p:nvSpPr>
        <p:spPr>
          <a:xfrm rot="2621055">
            <a:off x="917932" y="376104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2DFE8245-DEBF-4645-864A-83E60411F922}"/>
              </a:ext>
            </a:extLst>
          </p:cNvPr>
          <p:cNvSpPr/>
          <p:nvPr/>
        </p:nvSpPr>
        <p:spPr>
          <a:xfrm rot="7814771">
            <a:off x="963642" y="373306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377ECD1C-4014-4179-BF33-2BC5FA4844BB}"/>
              </a:ext>
            </a:extLst>
          </p:cNvPr>
          <p:cNvGrpSpPr/>
          <p:nvPr/>
        </p:nvGrpSpPr>
        <p:grpSpPr>
          <a:xfrm>
            <a:off x="8778241" y="1432757"/>
            <a:ext cx="3009354" cy="4410260"/>
            <a:chOff x="8778241" y="1432757"/>
            <a:chExt cx="3009354" cy="4410260"/>
          </a:xfrm>
        </p:grpSpPr>
        <p:pic>
          <p:nvPicPr>
            <p:cNvPr id="29" name="Picture 2" descr="Free vector graphics of Clipboard">
              <a:extLst>
                <a:ext uri="{FF2B5EF4-FFF2-40B4-BE49-F238E27FC236}">
                  <a16:creationId xmlns:a16="http://schemas.microsoft.com/office/drawing/2014/main" id="{96DC63B9-405A-48CA-9C8F-5F2471CA4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1" y="1432757"/>
              <a:ext cx="3009354" cy="441026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A4425E2C-5530-43F6-9C99-8987BB38C361}"/>
                </a:ext>
              </a:extLst>
            </p:cNvPr>
            <p:cNvSpPr txBox="1"/>
            <p:nvPr/>
          </p:nvSpPr>
          <p:spPr>
            <a:xfrm rot="20588140">
              <a:off x="9560605" y="3222388"/>
              <a:ext cx="1444627" cy="830997"/>
            </a:xfrm>
            <a:prstGeom prst="rect">
              <a:avLst/>
            </a:prstGeom>
            <a:noFill/>
          </p:spPr>
          <p:txBody>
            <a:bodyPr wrap="none" rtlCol="0">
              <a:spAutoFit/>
            </a:bodyPr>
            <a:lstStyle/>
            <a:p>
              <a:pPr algn="ct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Learning</a:t>
              </a:r>
              <a:b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b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Outcomes</a:t>
              </a:r>
            </a:p>
          </p:txBody>
        </p:sp>
      </p:grpSp>
    </p:spTree>
    <p:extLst>
      <p:ext uri="{BB962C8B-B14F-4D97-AF65-F5344CB8AC3E}">
        <p14:creationId xmlns:p14="http://schemas.microsoft.com/office/powerpoint/2010/main" val="4483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4</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10052304" cy="646331"/>
          </a:xfrm>
          <a:prstGeom prst="rect">
            <a:avLst/>
          </a:prstGeom>
        </p:spPr>
        <p:txBody>
          <a:bodyPr wrap="none">
            <a:spAutoFit/>
          </a:bodyPr>
          <a:lstStyle/>
          <a:p>
            <a:r>
              <a:rPr lang="en-US" sz="3600" dirty="0">
                <a:solidFill>
                  <a:schemeClr val="bg1"/>
                </a:solidFill>
              </a:rPr>
              <a:t>The developmental model of intercultural sensitivity </a:t>
            </a:r>
            <a:endParaRPr lang="de-DE" sz="3600" dirty="0">
              <a:solidFill>
                <a:schemeClr val="bg1"/>
              </a:solidFill>
            </a:endParaRPr>
          </a:p>
        </p:txBody>
      </p:sp>
      <p:pic>
        <p:nvPicPr>
          <p:cNvPr id="1026" name="Picture 2" descr="Background, Bokeh, Light, Circles">
            <a:extLst>
              <a:ext uri="{FF2B5EF4-FFF2-40B4-BE49-F238E27FC236}">
                <a16:creationId xmlns:a16="http://schemas.microsoft.com/office/drawing/2014/main" id="{5C94DC85-EC9D-4EFF-B89C-B9561BF3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896" y="1941030"/>
            <a:ext cx="4581525" cy="3238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a:extLst>
              <a:ext uri="{FF2B5EF4-FFF2-40B4-BE49-F238E27FC236}">
                <a16:creationId xmlns:a16="http://schemas.microsoft.com/office/drawing/2014/main" id="{A4D005DA-276B-4266-A697-A792C078AA97}"/>
              </a:ext>
            </a:extLst>
          </p:cNvPr>
          <p:cNvGrpSpPr/>
          <p:nvPr/>
        </p:nvGrpSpPr>
        <p:grpSpPr>
          <a:xfrm>
            <a:off x="1733243" y="1829007"/>
            <a:ext cx="3724863" cy="3456226"/>
            <a:chOff x="1733243" y="1829007"/>
            <a:chExt cx="3724863" cy="3456226"/>
          </a:xfrm>
        </p:grpSpPr>
        <p:sp>
          <p:nvSpPr>
            <p:cNvPr id="7" name="Rechteck 6">
              <a:extLst>
                <a:ext uri="{FF2B5EF4-FFF2-40B4-BE49-F238E27FC236}">
                  <a16:creationId xmlns:a16="http://schemas.microsoft.com/office/drawing/2014/main" id="{B95DE3D6-F066-49FC-B1E0-182F1A217F56}"/>
                </a:ext>
              </a:extLst>
            </p:cNvPr>
            <p:cNvSpPr/>
            <p:nvPr/>
          </p:nvSpPr>
          <p:spPr>
            <a:xfrm>
              <a:off x="1733243" y="1835327"/>
              <a:ext cx="3724863" cy="3449906"/>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a:extLst>
                <a:ext uri="{FF2B5EF4-FFF2-40B4-BE49-F238E27FC236}">
                  <a16:creationId xmlns:a16="http://schemas.microsoft.com/office/drawing/2014/main" id="{2B09D2DB-B99C-43B0-BA43-3477F3088BA4}"/>
                </a:ext>
              </a:extLst>
            </p:cNvPr>
            <p:cNvSpPr/>
            <p:nvPr/>
          </p:nvSpPr>
          <p:spPr>
            <a:xfrm>
              <a:off x="1733243" y="1829007"/>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feld 8">
              <a:extLst>
                <a:ext uri="{FF2B5EF4-FFF2-40B4-BE49-F238E27FC236}">
                  <a16:creationId xmlns:a16="http://schemas.microsoft.com/office/drawing/2014/main" id="{52FD2B1C-3C1D-4B6F-ADC4-4E6D4EEB60F0}"/>
                </a:ext>
              </a:extLst>
            </p:cNvPr>
            <p:cNvSpPr txBox="1"/>
            <p:nvPr/>
          </p:nvSpPr>
          <p:spPr>
            <a:xfrm>
              <a:off x="1810591" y="1861909"/>
              <a:ext cx="2990434" cy="369332"/>
            </a:xfrm>
            <a:prstGeom prst="rect">
              <a:avLst/>
            </a:prstGeom>
            <a:noFill/>
          </p:spPr>
          <p:txBody>
            <a:bodyPr wrap="none" rtlCol="0">
              <a:spAutoFit/>
            </a:bodyPr>
            <a:lstStyle/>
            <a:p>
              <a:r>
                <a:rPr lang="en-US" sz="1800" b="1" dirty="0">
                  <a:solidFill>
                    <a:schemeClr val="bg1"/>
                  </a:solidFill>
                </a:rPr>
                <a:t>DMIS </a:t>
              </a:r>
              <a:r>
                <a:rPr lang="en-US" b="1" dirty="0">
                  <a:solidFill>
                    <a:schemeClr val="bg1"/>
                  </a:solidFill>
                </a:rPr>
                <a:t>– Bennett (1986; 1993)</a:t>
              </a:r>
              <a:endParaRPr lang="de-AT" b="1" dirty="0">
                <a:solidFill>
                  <a:schemeClr val="bg1"/>
                </a:solidFill>
              </a:endParaRPr>
            </a:p>
          </p:txBody>
        </p:sp>
        <p:sp>
          <p:nvSpPr>
            <p:cNvPr id="10" name="Rechteck 9">
              <a:extLst>
                <a:ext uri="{FF2B5EF4-FFF2-40B4-BE49-F238E27FC236}">
                  <a16:creationId xmlns:a16="http://schemas.microsoft.com/office/drawing/2014/main" id="{7E9B31D7-E47A-414A-93B4-3C6EDFEF4E50}"/>
                </a:ext>
              </a:extLst>
            </p:cNvPr>
            <p:cNvSpPr/>
            <p:nvPr/>
          </p:nvSpPr>
          <p:spPr>
            <a:xfrm>
              <a:off x="1866493" y="2338818"/>
              <a:ext cx="3189976" cy="707886"/>
            </a:xfrm>
            <a:prstGeom prst="rect">
              <a:avLst/>
            </a:prstGeom>
          </p:spPr>
          <p:txBody>
            <a:bodyPr wrap="none">
              <a:spAutoFit/>
            </a:bodyPr>
            <a:lstStyle/>
            <a:p>
              <a:r>
                <a:rPr lang="en-US" sz="2000" dirty="0"/>
                <a:t>Six stages (with hints on how</a:t>
              </a:r>
            </a:p>
            <a:p>
              <a:r>
                <a:rPr lang="en-US" sz="2000" dirty="0"/>
                <a:t>to transfer to the next level)</a:t>
              </a:r>
            </a:p>
          </p:txBody>
        </p:sp>
        <p:sp>
          <p:nvSpPr>
            <p:cNvPr id="11" name="Rechteck 10">
              <a:extLst>
                <a:ext uri="{FF2B5EF4-FFF2-40B4-BE49-F238E27FC236}">
                  <a16:creationId xmlns:a16="http://schemas.microsoft.com/office/drawing/2014/main" id="{183ABD29-376B-4C75-981B-77E31CA3058A}"/>
                </a:ext>
              </a:extLst>
            </p:cNvPr>
            <p:cNvSpPr/>
            <p:nvPr/>
          </p:nvSpPr>
          <p:spPr>
            <a:xfrm>
              <a:off x="2214405" y="3070445"/>
              <a:ext cx="2232214" cy="400110"/>
            </a:xfrm>
            <a:prstGeom prst="rect">
              <a:avLst/>
            </a:prstGeom>
          </p:spPr>
          <p:txBody>
            <a:bodyPr wrap="none">
              <a:spAutoFit/>
            </a:bodyPr>
            <a:lstStyle/>
            <a:p>
              <a:r>
                <a:rPr lang="en-US" sz="2000" dirty="0"/>
                <a:t>Denial of difference</a:t>
              </a:r>
            </a:p>
          </p:txBody>
        </p:sp>
        <p:sp>
          <p:nvSpPr>
            <p:cNvPr id="12" name="Ellipse 11">
              <a:extLst>
                <a:ext uri="{FF2B5EF4-FFF2-40B4-BE49-F238E27FC236}">
                  <a16:creationId xmlns:a16="http://schemas.microsoft.com/office/drawing/2014/main" id="{04C7286D-B466-453E-B22D-70B4124A6FD6}"/>
                </a:ext>
              </a:extLst>
            </p:cNvPr>
            <p:cNvSpPr/>
            <p:nvPr/>
          </p:nvSpPr>
          <p:spPr>
            <a:xfrm rot="1735694">
              <a:off x="2090262" y="319955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 name="Rechteck 12">
              <a:extLst>
                <a:ext uri="{FF2B5EF4-FFF2-40B4-BE49-F238E27FC236}">
                  <a16:creationId xmlns:a16="http://schemas.microsoft.com/office/drawing/2014/main" id="{AE5617CD-851B-4121-AA30-7D946A7963A2}"/>
                </a:ext>
              </a:extLst>
            </p:cNvPr>
            <p:cNvSpPr/>
            <p:nvPr/>
          </p:nvSpPr>
          <p:spPr>
            <a:xfrm>
              <a:off x="2211357" y="3396581"/>
              <a:ext cx="2945293" cy="400110"/>
            </a:xfrm>
            <a:prstGeom prst="rect">
              <a:avLst/>
            </a:prstGeom>
          </p:spPr>
          <p:txBody>
            <a:bodyPr wrap="none">
              <a:spAutoFit/>
            </a:bodyPr>
            <a:lstStyle/>
            <a:p>
              <a:r>
                <a:rPr lang="en-US" sz="2000" dirty="0"/>
                <a:t>Defense against difference</a:t>
              </a:r>
            </a:p>
          </p:txBody>
        </p:sp>
        <p:sp>
          <p:nvSpPr>
            <p:cNvPr id="14" name="Ellipse 13">
              <a:extLst>
                <a:ext uri="{FF2B5EF4-FFF2-40B4-BE49-F238E27FC236}">
                  <a16:creationId xmlns:a16="http://schemas.microsoft.com/office/drawing/2014/main" id="{B356480F-7E8E-4CB9-8BD0-E9FFEF8CF28A}"/>
                </a:ext>
              </a:extLst>
            </p:cNvPr>
            <p:cNvSpPr/>
            <p:nvPr/>
          </p:nvSpPr>
          <p:spPr>
            <a:xfrm rot="1735694">
              <a:off x="2087214" y="352568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5" name="Rechteck 14">
              <a:extLst>
                <a:ext uri="{FF2B5EF4-FFF2-40B4-BE49-F238E27FC236}">
                  <a16:creationId xmlns:a16="http://schemas.microsoft.com/office/drawing/2014/main" id="{08419FD7-70A0-45FC-BBB0-04225EE148F9}"/>
                </a:ext>
              </a:extLst>
            </p:cNvPr>
            <p:cNvSpPr/>
            <p:nvPr/>
          </p:nvSpPr>
          <p:spPr>
            <a:xfrm>
              <a:off x="2217453" y="3722717"/>
              <a:ext cx="2940549" cy="400110"/>
            </a:xfrm>
            <a:prstGeom prst="rect">
              <a:avLst/>
            </a:prstGeom>
          </p:spPr>
          <p:txBody>
            <a:bodyPr wrap="none">
              <a:spAutoFit/>
            </a:bodyPr>
            <a:lstStyle/>
            <a:p>
              <a:r>
                <a:rPr lang="en-US" sz="2000" dirty="0"/>
                <a:t>Minimization of difference</a:t>
              </a:r>
            </a:p>
          </p:txBody>
        </p:sp>
        <p:sp>
          <p:nvSpPr>
            <p:cNvPr id="16" name="Ellipse 15">
              <a:extLst>
                <a:ext uri="{FF2B5EF4-FFF2-40B4-BE49-F238E27FC236}">
                  <a16:creationId xmlns:a16="http://schemas.microsoft.com/office/drawing/2014/main" id="{28F6F7C8-B94A-40C9-86BE-6C3830E187DD}"/>
                </a:ext>
              </a:extLst>
            </p:cNvPr>
            <p:cNvSpPr/>
            <p:nvPr/>
          </p:nvSpPr>
          <p:spPr>
            <a:xfrm rot="1735694">
              <a:off x="2093310" y="385182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7" name="Rechteck 16">
              <a:extLst>
                <a:ext uri="{FF2B5EF4-FFF2-40B4-BE49-F238E27FC236}">
                  <a16:creationId xmlns:a16="http://schemas.microsoft.com/office/drawing/2014/main" id="{8123AA85-7C02-4333-A8C4-E57BCD9E369C}"/>
                </a:ext>
              </a:extLst>
            </p:cNvPr>
            <p:cNvSpPr/>
            <p:nvPr/>
          </p:nvSpPr>
          <p:spPr>
            <a:xfrm>
              <a:off x="2214405" y="4057997"/>
              <a:ext cx="2777748" cy="400110"/>
            </a:xfrm>
            <a:prstGeom prst="rect">
              <a:avLst/>
            </a:prstGeom>
          </p:spPr>
          <p:txBody>
            <a:bodyPr wrap="none">
              <a:spAutoFit/>
            </a:bodyPr>
            <a:lstStyle/>
            <a:p>
              <a:r>
                <a:rPr lang="en-US" sz="2000" dirty="0"/>
                <a:t>Acceptance of difference</a:t>
              </a:r>
            </a:p>
          </p:txBody>
        </p:sp>
        <p:sp>
          <p:nvSpPr>
            <p:cNvPr id="18" name="Ellipse 17">
              <a:extLst>
                <a:ext uri="{FF2B5EF4-FFF2-40B4-BE49-F238E27FC236}">
                  <a16:creationId xmlns:a16="http://schemas.microsoft.com/office/drawing/2014/main" id="{FC3DE3D2-7290-47D4-90F2-4E444F6A2BF9}"/>
                </a:ext>
              </a:extLst>
            </p:cNvPr>
            <p:cNvSpPr/>
            <p:nvPr/>
          </p:nvSpPr>
          <p:spPr>
            <a:xfrm rot="1735694">
              <a:off x="2090262" y="418710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9" name="Rechteck 18">
              <a:extLst>
                <a:ext uri="{FF2B5EF4-FFF2-40B4-BE49-F238E27FC236}">
                  <a16:creationId xmlns:a16="http://schemas.microsoft.com/office/drawing/2014/main" id="{F2F899BB-5C74-41D2-80FF-13048D11499B}"/>
                </a:ext>
              </a:extLst>
            </p:cNvPr>
            <p:cNvSpPr/>
            <p:nvPr/>
          </p:nvSpPr>
          <p:spPr>
            <a:xfrm>
              <a:off x="2211357" y="4402421"/>
              <a:ext cx="2736005" cy="400110"/>
            </a:xfrm>
            <a:prstGeom prst="rect">
              <a:avLst/>
            </a:prstGeom>
          </p:spPr>
          <p:txBody>
            <a:bodyPr wrap="none">
              <a:spAutoFit/>
            </a:bodyPr>
            <a:lstStyle/>
            <a:p>
              <a:r>
                <a:rPr lang="en-US" sz="2000" dirty="0"/>
                <a:t>Adaptation to difference</a:t>
              </a:r>
            </a:p>
          </p:txBody>
        </p:sp>
        <p:sp>
          <p:nvSpPr>
            <p:cNvPr id="20" name="Ellipse 19">
              <a:extLst>
                <a:ext uri="{FF2B5EF4-FFF2-40B4-BE49-F238E27FC236}">
                  <a16:creationId xmlns:a16="http://schemas.microsoft.com/office/drawing/2014/main" id="{4136B285-434F-4D05-BAE4-37BEDF6154EB}"/>
                </a:ext>
              </a:extLst>
            </p:cNvPr>
            <p:cNvSpPr/>
            <p:nvPr/>
          </p:nvSpPr>
          <p:spPr>
            <a:xfrm rot="1735694">
              <a:off x="2087214" y="453152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21" name="Rechteck 20">
              <a:extLst>
                <a:ext uri="{FF2B5EF4-FFF2-40B4-BE49-F238E27FC236}">
                  <a16:creationId xmlns:a16="http://schemas.microsoft.com/office/drawing/2014/main" id="{AD2D09F5-22F0-4030-B1F1-669C4BA5C195}"/>
                </a:ext>
              </a:extLst>
            </p:cNvPr>
            <p:cNvSpPr/>
            <p:nvPr/>
          </p:nvSpPr>
          <p:spPr>
            <a:xfrm>
              <a:off x="2208309" y="4719413"/>
              <a:ext cx="2719591" cy="400110"/>
            </a:xfrm>
            <a:prstGeom prst="rect">
              <a:avLst/>
            </a:prstGeom>
          </p:spPr>
          <p:txBody>
            <a:bodyPr wrap="none">
              <a:spAutoFit/>
            </a:bodyPr>
            <a:lstStyle/>
            <a:p>
              <a:r>
                <a:rPr lang="en-US" sz="2000" dirty="0"/>
                <a:t>Integration of difference</a:t>
              </a:r>
            </a:p>
          </p:txBody>
        </p:sp>
        <p:sp>
          <p:nvSpPr>
            <p:cNvPr id="22" name="Ellipse 21">
              <a:extLst>
                <a:ext uri="{FF2B5EF4-FFF2-40B4-BE49-F238E27FC236}">
                  <a16:creationId xmlns:a16="http://schemas.microsoft.com/office/drawing/2014/main" id="{74D7F853-B2C5-4991-A153-8A1BB0F2274A}"/>
                </a:ext>
              </a:extLst>
            </p:cNvPr>
            <p:cNvSpPr/>
            <p:nvPr/>
          </p:nvSpPr>
          <p:spPr>
            <a:xfrm rot="1735694">
              <a:off x="2084166" y="484851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grpSp>
      <p:sp>
        <p:nvSpPr>
          <p:cNvPr id="32" name="Textfeld 31">
            <a:extLst>
              <a:ext uri="{FF2B5EF4-FFF2-40B4-BE49-F238E27FC236}">
                <a16:creationId xmlns:a16="http://schemas.microsoft.com/office/drawing/2014/main" id="{E60EA582-855F-482E-89EF-C92F8B31A3FB}"/>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Tree>
    <p:extLst>
      <p:ext uri="{BB962C8B-B14F-4D97-AF65-F5344CB8AC3E}">
        <p14:creationId xmlns:p14="http://schemas.microsoft.com/office/powerpoint/2010/main" val="397026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5</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11268149" cy="646331"/>
          </a:xfrm>
          <a:prstGeom prst="rect">
            <a:avLst/>
          </a:prstGeom>
        </p:spPr>
        <p:txBody>
          <a:bodyPr wrap="none">
            <a:spAutoFit/>
          </a:bodyPr>
          <a:lstStyle/>
          <a:p>
            <a:r>
              <a:rPr lang="en-US" sz="3600" dirty="0">
                <a:solidFill>
                  <a:schemeClr val="bg1"/>
                </a:solidFill>
              </a:rPr>
              <a:t>Intercultural sensitivity as part of intercultural competence </a:t>
            </a:r>
            <a:endParaRPr lang="de-DE" sz="3600" dirty="0">
              <a:solidFill>
                <a:schemeClr val="bg1"/>
              </a:solidFill>
            </a:endParaRPr>
          </a:p>
        </p:txBody>
      </p:sp>
      <p:grpSp>
        <p:nvGrpSpPr>
          <p:cNvPr id="2" name="Gruppieren 1">
            <a:extLst>
              <a:ext uri="{FF2B5EF4-FFF2-40B4-BE49-F238E27FC236}">
                <a16:creationId xmlns:a16="http://schemas.microsoft.com/office/drawing/2014/main" id="{B0B67DBA-1E71-4117-B68C-67E65FB82E85}"/>
              </a:ext>
            </a:extLst>
          </p:cNvPr>
          <p:cNvGrpSpPr/>
          <p:nvPr/>
        </p:nvGrpSpPr>
        <p:grpSpPr>
          <a:xfrm>
            <a:off x="2450975" y="1555960"/>
            <a:ext cx="7488844" cy="1690205"/>
            <a:chOff x="1033655" y="1495688"/>
            <a:chExt cx="7488844" cy="1690205"/>
          </a:xfrm>
        </p:grpSpPr>
        <p:sp>
          <p:nvSpPr>
            <p:cNvPr id="5" name="Rechteck 4">
              <a:extLst>
                <a:ext uri="{FF2B5EF4-FFF2-40B4-BE49-F238E27FC236}">
                  <a16:creationId xmlns:a16="http://schemas.microsoft.com/office/drawing/2014/main" id="{228C50BC-E594-48D0-8F8D-9156120A1EF2}"/>
                </a:ext>
              </a:extLst>
            </p:cNvPr>
            <p:cNvSpPr/>
            <p:nvPr/>
          </p:nvSpPr>
          <p:spPr>
            <a:xfrm>
              <a:off x="1381525" y="1506544"/>
              <a:ext cx="6892336" cy="369332"/>
            </a:xfrm>
            <a:prstGeom prst="rect">
              <a:avLst/>
            </a:prstGeom>
          </p:spPr>
          <p:txBody>
            <a:bodyPr wrap="none">
              <a:spAutoFit/>
            </a:bodyPr>
            <a:lstStyle/>
            <a:p>
              <a:r>
                <a:rPr lang="en-US" dirty="0"/>
                <a:t>Key aspects of </a:t>
              </a:r>
              <a:r>
                <a:rPr lang="en-US" b="1" dirty="0"/>
                <a:t>intercultural competencies </a:t>
              </a:r>
              <a:r>
                <a:rPr lang="en-US" dirty="0"/>
                <a:t>[according to </a:t>
              </a:r>
              <a:r>
                <a:rPr lang="en-US" dirty="0" err="1"/>
                <a:t>Gertsen</a:t>
              </a:r>
              <a:r>
                <a:rPr lang="en-US" dirty="0"/>
                <a:t> (1990)]</a:t>
              </a:r>
              <a:endParaRPr lang="de-DE" b="1" dirty="0"/>
            </a:p>
          </p:txBody>
        </p:sp>
        <p:sp>
          <p:nvSpPr>
            <p:cNvPr id="6" name="Pfeil: nach rechts 5">
              <a:extLst>
                <a:ext uri="{FF2B5EF4-FFF2-40B4-BE49-F238E27FC236}">
                  <a16:creationId xmlns:a16="http://schemas.microsoft.com/office/drawing/2014/main" id="{6085A5CE-9DA0-4B6C-8C45-1E4B6A3C5F25}"/>
                </a:ext>
              </a:extLst>
            </p:cNvPr>
            <p:cNvSpPr/>
            <p:nvPr/>
          </p:nvSpPr>
          <p:spPr>
            <a:xfrm>
              <a:off x="1033655" y="1495688"/>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7" name="Ellipse 6">
              <a:extLst>
                <a:ext uri="{FF2B5EF4-FFF2-40B4-BE49-F238E27FC236}">
                  <a16:creationId xmlns:a16="http://schemas.microsoft.com/office/drawing/2014/main" id="{6595FE2D-D5F2-4D6B-B260-D63B7037FC96}"/>
                </a:ext>
              </a:extLst>
            </p:cNvPr>
            <p:cNvSpPr/>
            <p:nvPr/>
          </p:nvSpPr>
          <p:spPr>
            <a:xfrm>
              <a:off x="1861047" y="204224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8" name="Ellipse 7">
              <a:extLst>
                <a:ext uri="{FF2B5EF4-FFF2-40B4-BE49-F238E27FC236}">
                  <a16:creationId xmlns:a16="http://schemas.microsoft.com/office/drawing/2014/main" id="{261993AD-7304-494F-BB58-13249F8D1833}"/>
                </a:ext>
              </a:extLst>
            </p:cNvPr>
            <p:cNvSpPr/>
            <p:nvPr/>
          </p:nvSpPr>
          <p:spPr>
            <a:xfrm>
              <a:off x="1861047" y="246568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9" name="Rechteck 8">
              <a:extLst>
                <a:ext uri="{FF2B5EF4-FFF2-40B4-BE49-F238E27FC236}">
                  <a16:creationId xmlns:a16="http://schemas.microsoft.com/office/drawing/2014/main" id="{B4E4F7E6-6133-4B63-AA89-219D4FE8E4E9}"/>
                </a:ext>
              </a:extLst>
            </p:cNvPr>
            <p:cNvSpPr/>
            <p:nvPr/>
          </p:nvSpPr>
          <p:spPr>
            <a:xfrm>
              <a:off x="2082565" y="1966205"/>
              <a:ext cx="6335517" cy="369332"/>
            </a:xfrm>
            <a:prstGeom prst="rect">
              <a:avLst/>
            </a:prstGeom>
          </p:spPr>
          <p:txBody>
            <a:bodyPr wrap="none">
              <a:spAutoFit/>
            </a:bodyPr>
            <a:lstStyle/>
            <a:p>
              <a:r>
                <a:rPr lang="en-US" dirty="0"/>
                <a:t>Cognitive aspect – thoughts (Chapter 2)                                   Think!</a:t>
              </a:r>
              <a:endParaRPr lang="de-DE" b="1" dirty="0"/>
            </a:p>
          </p:txBody>
        </p:sp>
        <p:sp>
          <p:nvSpPr>
            <p:cNvPr id="10" name="Rechteck 9">
              <a:extLst>
                <a:ext uri="{FF2B5EF4-FFF2-40B4-BE49-F238E27FC236}">
                  <a16:creationId xmlns:a16="http://schemas.microsoft.com/office/drawing/2014/main" id="{2A9A696C-961B-43A0-9822-21BE2C7284BA}"/>
                </a:ext>
              </a:extLst>
            </p:cNvPr>
            <p:cNvSpPr/>
            <p:nvPr/>
          </p:nvSpPr>
          <p:spPr>
            <a:xfrm>
              <a:off x="2079517" y="2392925"/>
              <a:ext cx="6122253" cy="369332"/>
            </a:xfrm>
            <a:prstGeom prst="rect">
              <a:avLst/>
            </a:prstGeom>
          </p:spPr>
          <p:txBody>
            <a:bodyPr wrap="none">
              <a:spAutoFit/>
            </a:bodyPr>
            <a:lstStyle/>
            <a:p>
              <a:r>
                <a:rPr lang="en-US" dirty="0"/>
                <a:t>Behavioral aspect – behavior (Chapter 4)                                 Act!</a:t>
              </a:r>
              <a:endParaRPr lang="de-DE" b="1" dirty="0"/>
            </a:p>
          </p:txBody>
        </p:sp>
        <p:sp>
          <p:nvSpPr>
            <p:cNvPr id="11" name="Ellipse 10">
              <a:extLst>
                <a:ext uri="{FF2B5EF4-FFF2-40B4-BE49-F238E27FC236}">
                  <a16:creationId xmlns:a16="http://schemas.microsoft.com/office/drawing/2014/main" id="{790135B7-8155-493E-9B65-C6A19B5D5276}"/>
                </a:ext>
              </a:extLst>
            </p:cNvPr>
            <p:cNvSpPr/>
            <p:nvPr/>
          </p:nvSpPr>
          <p:spPr>
            <a:xfrm>
              <a:off x="1861047" y="2902093"/>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2" name="Rechteck 11">
              <a:extLst>
                <a:ext uri="{FF2B5EF4-FFF2-40B4-BE49-F238E27FC236}">
                  <a16:creationId xmlns:a16="http://schemas.microsoft.com/office/drawing/2014/main" id="{E4F030F0-0E77-4DD6-9A2C-C74017B83A0B}"/>
                </a:ext>
              </a:extLst>
            </p:cNvPr>
            <p:cNvSpPr/>
            <p:nvPr/>
          </p:nvSpPr>
          <p:spPr>
            <a:xfrm>
              <a:off x="2079517" y="2816561"/>
              <a:ext cx="6442982" cy="369332"/>
            </a:xfrm>
            <a:prstGeom prst="rect">
              <a:avLst/>
            </a:prstGeom>
          </p:spPr>
          <p:txBody>
            <a:bodyPr wrap="none">
              <a:spAutoFit/>
            </a:bodyPr>
            <a:lstStyle/>
            <a:p>
              <a:r>
                <a:rPr lang="en-US" dirty="0"/>
                <a:t>Affective aspect – emotions (Chapters 3 and 4 )                     Reflect!</a:t>
              </a:r>
              <a:endParaRPr lang="de-DE" b="1" dirty="0"/>
            </a:p>
          </p:txBody>
        </p:sp>
        <p:sp>
          <p:nvSpPr>
            <p:cNvPr id="13" name="Pfeil: nach rechts 12">
              <a:extLst>
                <a:ext uri="{FF2B5EF4-FFF2-40B4-BE49-F238E27FC236}">
                  <a16:creationId xmlns:a16="http://schemas.microsoft.com/office/drawing/2014/main" id="{0AEF47B3-5235-42B7-8EA5-5E9615CFF487}"/>
                </a:ext>
              </a:extLst>
            </p:cNvPr>
            <p:cNvSpPr/>
            <p:nvPr/>
          </p:nvSpPr>
          <p:spPr>
            <a:xfrm>
              <a:off x="6900730" y="2061081"/>
              <a:ext cx="347870" cy="162909"/>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4" name="Pfeil: nach rechts 13">
              <a:extLst>
                <a:ext uri="{FF2B5EF4-FFF2-40B4-BE49-F238E27FC236}">
                  <a16:creationId xmlns:a16="http://schemas.microsoft.com/office/drawing/2014/main" id="{D8A1F206-3859-44AF-BFD7-5A05C718FB20}"/>
                </a:ext>
              </a:extLst>
            </p:cNvPr>
            <p:cNvSpPr/>
            <p:nvPr/>
          </p:nvSpPr>
          <p:spPr>
            <a:xfrm>
              <a:off x="6900730" y="2486246"/>
              <a:ext cx="347870" cy="162909"/>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5" name="Pfeil: nach rechts 14">
              <a:extLst>
                <a:ext uri="{FF2B5EF4-FFF2-40B4-BE49-F238E27FC236}">
                  <a16:creationId xmlns:a16="http://schemas.microsoft.com/office/drawing/2014/main" id="{60389807-56FA-4BDF-A554-AFE02E748A76}"/>
                </a:ext>
              </a:extLst>
            </p:cNvPr>
            <p:cNvSpPr/>
            <p:nvPr/>
          </p:nvSpPr>
          <p:spPr>
            <a:xfrm>
              <a:off x="6900730" y="2909882"/>
              <a:ext cx="347870" cy="162909"/>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grpSp>
      <p:pic>
        <p:nvPicPr>
          <p:cNvPr id="2050" name="Picture 2" descr="Data, Analyses, Statistics, Company">
            <a:extLst>
              <a:ext uri="{FF2B5EF4-FFF2-40B4-BE49-F238E27FC236}">
                <a16:creationId xmlns:a16="http://schemas.microsoft.com/office/drawing/2014/main" id="{7C268982-2D78-47E2-BA6F-D013D258A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568" y="3871873"/>
            <a:ext cx="3852023" cy="25680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a:extLst>
              <a:ext uri="{FF2B5EF4-FFF2-40B4-BE49-F238E27FC236}">
                <a16:creationId xmlns:a16="http://schemas.microsoft.com/office/drawing/2014/main" id="{87B8B63C-F462-404D-9C2C-BBCA6FA8501B}"/>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Tree>
    <p:extLst>
      <p:ext uri="{BB962C8B-B14F-4D97-AF65-F5344CB8AC3E}">
        <p14:creationId xmlns:p14="http://schemas.microsoft.com/office/powerpoint/2010/main" val="317378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6</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5782545" cy="646331"/>
          </a:xfrm>
          <a:prstGeom prst="rect">
            <a:avLst/>
          </a:prstGeom>
        </p:spPr>
        <p:txBody>
          <a:bodyPr wrap="none">
            <a:spAutoFit/>
          </a:bodyPr>
          <a:lstStyle/>
          <a:p>
            <a:r>
              <a:rPr lang="en-US" sz="3600" dirty="0">
                <a:solidFill>
                  <a:schemeClr val="bg1"/>
                </a:solidFill>
              </a:rPr>
              <a:t>Types of intercultural training </a:t>
            </a:r>
            <a:endParaRPr lang="de-DE" sz="3600" dirty="0">
              <a:solidFill>
                <a:schemeClr val="bg1"/>
              </a:solidFill>
            </a:endParaRPr>
          </a:p>
        </p:txBody>
      </p:sp>
      <p:grpSp>
        <p:nvGrpSpPr>
          <p:cNvPr id="23" name="Gruppieren 22">
            <a:extLst>
              <a:ext uri="{FF2B5EF4-FFF2-40B4-BE49-F238E27FC236}">
                <a16:creationId xmlns:a16="http://schemas.microsoft.com/office/drawing/2014/main" id="{23BD7D10-ED17-46E8-A767-07702F69482C}"/>
              </a:ext>
            </a:extLst>
          </p:cNvPr>
          <p:cNvGrpSpPr/>
          <p:nvPr/>
        </p:nvGrpSpPr>
        <p:grpSpPr>
          <a:xfrm>
            <a:off x="639748" y="1745850"/>
            <a:ext cx="5656625" cy="4075520"/>
            <a:chOff x="639748" y="1745850"/>
            <a:chExt cx="5656625" cy="4075520"/>
          </a:xfrm>
        </p:grpSpPr>
        <p:sp>
          <p:nvSpPr>
            <p:cNvPr id="4" name="Ellipse 3">
              <a:extLst>
                <a:ext uri="{FF2B5EF4-FFF2-40B4-BE49-F238E27FC236}">
                  <a16:creationId xmlns:a16="http://schemas.microsoft.com/office/drawing/2014/main" id="{C7E5F853-22C6-4A1F-83BD-03DB8414005F}"/>
                </a:ext>
              </a:extLst>
            </p:cNvPr>
            <p:cNvSpPr/>
            <p:nvPr/>
          </p:nvSpPr>
          <p:spPr>
            <a:xfrm>
              <a:off x="3182863" y="1745850"/>
              <a:ext cx="3101361" cy="3140128"/>
            </a:xfrm>
            <a:prstGeom prst="ellipse">
              <a:avLst/>
            </a:prstGeom>
            <a:solidFill>
              <a:srgbClr val="E2E0F0"/>
            </a:solidFill>
            <a:ln w="19050">
              <a:solidFill>
                <a:srgbClr val="413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 name="Gerader Verbinder 5">
              <a:extLst>
                <a:ext uri="{FF2B5EF4-FFF2-40B4-BE49-F238E27FC236}">
                  <a16:creationId xmlns:a16="http://schemas.microsoft.com/office/drawing/2014/main" id="{617B8ACC-AB25-40B8-BEE4-3AC85FE3589E}"/>
                </a:ext>
              </a:extLst>
            </p:cNvPr>
            <p:cNvCxnSpPr>
              <a:cxnSpLocks/>
              <a:stCxn id="4" idx="0"/>
            </p:cNvCxnSpPr>
            <p:nvPr/>
          </p:nvCxnSpPr>
          <p:spPr>
            <a:xfrm>
              <a:off x="4733544" y="1745850"/>
              <a:ext cx="0" cy="4075520"/>
            </a:xfrm>
            <a:prstGeom prst="line">
              <a:avLst/>
            </a:prstGeom>
            <a:ln w="19050">
              <a:solidFill>
                <a:srgbClr val="413A7D"/>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234674CF-82F3-40ED-BD7F-66A058F49160}"/>
                </a:ext>
              </a:extLst>
            </p:cNvPr>
            <p:cNvCxnSpPr>
              <a:cxnSpLocks/>
              <a:endCxn id="4" idx="6"/>
            </p:cNvCxnSpPr>
            <p:nvPr/>
          </p:nvCxnSpPr>
          <p:spPr>
            <a:xfrm>
              <a:off x="639748" y="3315914"/>
              <a:ext cx="5644476" cy="0"/>
            </a:xfrm>
            <a:prstGeom prst="line">
              <a:avLst/>
            </a:prstGeom>
            <a:ln w="19050">
              <a:solidFill>
                <a:srgbClr val="413A7D"/>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B329F089-8E29-4CF7-B087-D7A67A3207D4}"/>
                </a:ext>
              </a:extLst>
            </p:cNvPr>
            <p:cNvSpPr txBox="1"/>
            <p:nvPr/>
          </p:nvSpPr>
          <p:spPr>
            <a:xfrm>
              <a:off x="3648456" y="2481370"/>
              <a:ext cx="904415" cy="338554"/>
            </a:xfrm>
            <a:prstGeom prst="rect">
              <a:avLst/>
            </a:prstGeom>
            <a:noFill/>
          </p:spPr>
          <p:txBody>
            <a:bodyPr wrap="none" rtlCol="0">
              <a:spAutoFit/>
            </a:bodyPr>
            <a:lstStyle/>
            <a:p>
              <a:r>
                <a:rPr lang="en-US" sz="1600"/>
                <a:t>Theories</a:t>
              </a:r>
            </a:p>
          </p:txBody>
        </p:sp>
        <p:sp>
          <p:nvSpPr>
            <p:cNvPr id="10" name="Textfeld 9">
              <a:extLst>
                <a:ext uri="{FF2B5EF4-FFF2-40B4-BE49-F238E27FC236}">
                  <a16:creationId xmlns:a16="http://schemas.microsoft.com/office/drawing/2014/main" id="{8B9290A7-2E5B-4B13-AE8B-7520B3CD10BC}"/>
                </a:ext>
              </a:extLst>
            </p:cNvPr>
            <p:cNvSpPr txBox="1"/>
            <p:nvPr/>
          </p:nvSpPr>
          <p:spPr>
            <a:xfrm>
              <a:off x="4826427" y="2470666"/>
              <a:ext cx="1211485" cy="338554"/>
            </a:xfrm>
            <a:prstGeom prst="rect">
              <a:avLst/>
            </a:prstGeom>
            <a:noFill/>
          </p:spPr>
          <p:txBody>
            <a:bodyPr wrap="none" rtlCol="0">
              <a:spAutoFit/>
            </a:bodyPr>
            <a:lstStyle/>
            <a:p>
              <a:r>
                <a:rPr lang="en-US" sz="1600"/>
                <a:t>Case studies</a:t>
              </a:r>
            </a:p>
          </p:txBody>
        </p:sp>
        <p:sp>
          <p:nvSpPr>
            <p:cNvPr id="11" name="Textfeld 10">
              <a:extLst>
                <a:ext uri="{FF2B5EF4-FFF2-40B4-BE49-F238E27FC236}">
                  <a16:creationId xmlns:a16="http://schemas.microsoft.com/office/drawing/2014/main" id="{B093CFCC-34A8-4D7C-9DDF-86FBF7D25893}"/>
                </a:ext>
              </a:extLst>
            </p:cNvPr>
            <p:cNvSpPr txBox="1"/>
            <p:nvPr/>
          </p:nvSpPr>
          <p:spPr>
            <a:xfrm>
              <a:off x="3558855" y="3747243"/>
              <a:ext cx="1016304" cy="338554"/>
            </a:xfrm>
            <a:prstGeom prst="rect">
              <a:avLst/>
            </a:prstGeom>
            <a:noFill/>
          </p:spPr>
          <p:txBody>
            <a:bodyPr wrap="none" rtlCol="0">
              <a:spAutoFit/>
            </a:bodyPr>
            <a:lstStyle/>
            <a:p>
              <a:r>
                <a:rPr lang="en-US" sz="1600"/>
                <a:t>Role plays</a:t>
              </a:r>
            </a:p>
          </p:txBody>
        </p:sp>
        <p:sp>
          <p:nvSpPr>
            <p:cNvPr id="12" name="Textfeld 11">
              <a:extLst>
                <a:ext uri="{FF2B5EF4-FFF2-40B4-BE49-F238E27FC236}">
                  <a16:creationId xmlns:a16="http://schemas.microsoft.com/office/drawing/2014/main" id="{C3B436EA-FC5C-4ABF-B94A-15AFEC01C0BE}"/>
                </a:ext>
              </a:extLst>
            </p:cNvPr>
            <p:cNvSpPr txBox="1"/>
            <p:nvPr/>
          </p:nvSpPr>
          <p:spPr>
            <a:xfrm>
              <a:off x="4780707" y="3747243"/>
              <a:ext cx="1350819" cy="338554"/>
            </a:xfrm>
            <a:prstGeom prst="rect">
              <a:avLst/>
            </a:prstGeom>
            <a:noFill/>
          </p:spPr>
          <p:txBody>
            <a:bodyPr wrap="none" rtlCol="0">
              <a:spAutoFit/>
            </a:bodyPr>
            <a:lstStyle/>
            <a:p>
              <a:r>
                <a:rPr lang="en-US" sz="1600"/>
                <a:t>Direct contact</a:t>
              </a:r>
            </a:p>
          </p:txBody>
        </p:sp>
        <p:sp>
          <p:nvSpPr>
            <p:cNvPr id="16" name="Textfeld 15">
              <a:extLst>
                <a:ext uri="{FF2B5EF4-FFF2-40B4-BE49-F238E27FC236}">
                  <a16:creationId xmlns:a16="http://schemas.microsoft.com/office/drawing/2014/main" id="{1DEC7B1E-AC0B-49D5-8E89-D35A6371EB26}"/>
                </a:ext>
              </a:extLst>
            </p:cNvPr>
            <p:cNvSpPr txBox="1"/>
            <p:nvPr/>
          </p:nvSpPr>
          <p:spPr>
            <a:xfrm>
              <a:off x="703756" y="2806749"/>
              <a:ext cx="2362442" cy="338554"/>
            </a:xfrm>
            <a:prstGeom prst="rect">
              <a:avLst/>
            </a:prstGeom>
            <a:noFill/>
          </p:spPr>
          <p:txBody>
            <a:bodyPr wrap="none" rtlCol="0">
              <a:spAutoFit/>
            </a:bodyPr>
            <a:lstStyle/>
            <a:p>
              <a:r>
                <a:rPr lang="en-US" sz="1600"/>
                <a:t>Cognitive/trainer oriented</a:t>
              </a:r>
            </a:p>
          </p:txBody>
        </p:sp>
        <p:sp>
          <p:nvSpPr>
            <p:cNvPr id="20" name="Textfeld 19">
              <a:extLst>
                <a:ext uri="{FF2B5EF4-FFF2-40B4-BE49-F238E27FC236}">
                  <a16:creationId xmlns:a16="http://schemas.microsoft.com/office/drawing/2014/main" id="{D061577B-57B7-48C6-B557-D705A52F2910}"/>
                </a:ext>
              </a:extLst>
            </p:cNvPr>
            <p:cNvSpPr txBox="1"/>
            <p:nvPr/>
          </p:nvSpPr>
          <p:spPr>
            <a:xfrm>
              <a:off x="1406769" y="3473803"/>
              <a:ext cx="1659429" cy="338554"/>
            </a:xfrm>
            <a:prstGeom prst="rect">
              <a:avLst/>
            </a:prstGeom>
            <a:noFill/>
          </p:spPr>
          <p:txBody>
            <a:bodyPr wrap="none" rtlCol="0">
              <a:spAutoFit/>
            </a:bodyPr>
            <a:lstStyle/>
            <a:p>
              <a:r>
                <a:rPr lang="en-US" sz="1600"/>
                <a:t>Experience-based</a:t>
              </a:r>
            </a:p>
          </p:txBody>
        </p:sp>
        <p:sp>
          <p:nvSpPr>
            <p:cNvPr id="21" name="Textfeld 20">
              <a:extLst>
                <a:ext uri="{FF2B5EF4-FFF2-40B4-BE49-F238E27FC236}">
                  <a16:creationId xmlns:a16="http://schemas.microsoft.com/office/drawing/2014/main" id="{2406B9B4-D557-484D-AA00-21087C2BA078}"/>
                </a:ext>
              </a:extLst>
            </p:cNvPr>
            <p:cNvSpPr txBox="1"/>
            <p:nvPr/>
          </p:nvSpPr>
          <p:spPr>
            <a:xfrm>
              <a:off x="2890881" y="5057659"/>
              <a:ext cx="1769908" cy="338554"/>
            </a:xfrm>
            <a:prstGeom prst="rect">
              <a:avLst/>
            </a:prstGeom>
            <a:noFill/>
          </p:spPr>
          <p:txBody>
            <a:bodyPr wrap="none" rtlCol="0">
              <a:spAutoFit/>
            </a:bodyPr>
            <a:lstStyle/>
            <a:p>
              <a:r>
                <a:rPr lang="en-US" sz="1600"/>
                <a:t>Culturally universal</a:t>
              </a:r>
            </a:p>
          </p:txBody>
        </p:sp>
        <p:sp>
          <p:nvSpPr>
            <p:cNvPr id="22" name="Textfeld 21">
              <a:extLst>
                <a:ext uri="{FF2B5EF4-FFF2-40B4-BE49-F238E27FC236}">
                  <a16:creationId xmlns:a16="http://schemas.microsoft.com/office/drawing/2014/main" id="{70CE307E-BF03-45A2-B6BD-533C7D60EB91}"/>
                </a:ext>
              </a:extLst>
            </p:cNvPr>
            <p:cNvSpPr txBox="1"/>
            <p:nvPr/>
          </p:nvSpPr>
          <p:spPr>
            <a:xfrm>
              <a:off x="4819174" y="5053628"/>
              <a:ext cx="1477199" cy="338554"/>
            </a:xfrm>
            <a:prstGeom prst="rect">
              <a:avLst/>
            </a:prstGeom>
            <a:noFill/>
          </p:spPr>
          <p:txBody>
            <a:bodyPr wrap="none" rtlCol="0">
              <a:spAutoFit/>
            </a:bodyPr>
            <a:lstStyle/>
            <a:p>
              <a:r>
                <a:rPr lang="en-US" sz="1600"/>
                <a:t>Culture-specific</a:t>
              </a:r>
            </a:p>
          </p:txBody>
        </p:sp>
      </p:grpSp>
      <p:pic>
        <p:nvPicPr>
          <p:cNvPr id="3074" name="Picture 2" descr="Team, Silhouettes, People">
            <a:extLst>
              <a:ext uri="{FF2B5EF4-FFF2-40B4-BE49-F238E27FC236}">
                <a16:creationId xmlns:a16="http://schemas.microsoft.com/office/drawing/2014/main" id="{A98E9EF6-1683-4FD7-9A18-87F8A02B77E7}"/>
              </a:ext>
            </a:extLst>
          </p:cNvPr>
          <p:cNvPicPr>
            <a:picLocks noChangeAspect="1" noChangeArrowheads="1"/>
          </p:cNvPicPr>
          <p:nvPr/>
        </p:nvPicPr>
        <p:blipFill>
          <a:blip r:embed="rId2">
            <a:duotone>
              <a:prstClr val="black"/>
              <a:srgbClr val="E2E0F0">
                <a:tint val="45000"/>
                <a:satMod val="400000"/>
              </a:srgbClr>
            </a:duotone>
            <a:extLst>
              <a:ext uri="{28A0092B-C50C-407E-A947-70E740481C1C}">
                <a14:useLocalDpi xmlns:a14="http://schemas.microsoft.com/office/drawing/2010/main" val="0"/>
              </a:ext>
            </a:extLst>
          </a:blip>
          <a:srcRect/>
          <a:stretch>
            <a:fillRect/>
          </a:stretch>
        </p:blipFill>
        <p:spPr bwMode="auto">
          <a:xfrm>
            <a:off x="6778599" y="1809750"/>
            <a:ext cx="45339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a:extLst>
              <a:ext uri="{FF2B5EF4-FFF2-40B4-BE49-F238E27FC236}">
                <a16:creationId xmlns:a16="http://schemas.microsoft.com/office/drawing/2014/main" id="{183D3BA4-42A1-4D4F-84C7-70E87C06EA4B}"/>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Tree>
    <p:extLst>
      <p:ext uri="{BB962C8B-B14F-4D97-AF65-F5344CB8AC3E}">
        <p14:creationId xmlns:p14="http://schemas.microsoft.com/office/powerpoint/2010/main" val="194453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7</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9765943" cy="646331"/>
          </a:xfrm>
          <a:prstGeom prst="rect">
            <a:avLst/>
          </a:prstGeom>
        </p:spPr>
        <p:txBody>
          <a:bodyPr wrap="none">
            <a:spAutoFit/>
          </a:bodyPr>
          <a:lstStyle/>
          <a:p>
            <a:r>
              <a:rPr lang="en-US" sz="3600" dirty="0">
                <a:solidFill>
                  <a:schemeClr val="bg1"/>
                </a:solidFill>
              </a:rPr>
              <a:t>Your network of contacts as a daily training ground </a:t>
            </a:r>
            <a:endParaRPr lang="de-DE" sz="3600" dirty="0">
              <a:solidFill>
                <a:schemeClr val="bg1"/>
              </a:solidFill>
            </a:endParaRPr>
          </a:p>
        </p:txBody>
      </p:sp>
      <p:grpSp>
        <p:nvGrpSpPr>
          <p:cNvPr id="2" name="Gruppieren 1">
            <a:extLst>
              <a:ext uri="{FF2B5EF4-FFF2-40B4-BE49-F238E27FC236}">
                <a16:creationId xmlns:a16="http://schemas.microsoft.com/office/drawing/2014/main" id="{F0FED67E-6357-40FB-BB69-A5F9B6BCCC13}"/>
              </a:ext>
            </a:extLst>
          </p:cNvPr>
          <p:cNvGrpSpPr/>
          <p:nvPr/>
        </p:nvGrpSpPr>
        <p:grpSpPr>
          <a:xfrm>
            <a:off x="1144172" y="2358189"/>
            <a:ext cx="10382080" cy="2652350"/>
            <a:chOff x="1144172" y="2358189"/>
            <a:chExt cx="10382080" cy="2652350"/>
          </a:xfrm>
        </p:grpSpPr>
        <p:sp>
          <p:nvSpPr>
            <p:cNvPr id="6" name="Rechteck 5">
              <a:extLst>
                <a:ext uri="{FF2B5EF4-FFF2-40B4-BE49-F238E27FC236}">
                  <a16:creationId xmlns:a16="http://schemas.microsoft.com/office/drawing/2014/main" id="{F1129C73-73F6-4989-B09E-C611DC12C3BE}"/>
                </a:ext>
              </a:extLst>
            </p:cNvPr>
            <p:cNvSpPr/>
            <p:nvPr/>
          </p:nvSpPr>
          <p:spPr>
            <a:xfrm>
              <a:off x="1895357" y="2358189"/>
              <a:ext cx="9630895" cy="2652350"/>
            </a:xfrm>
            <a:prstGeom prst="rect">
              <a:avLst/>
            </a:prstGeom>
            <a:solidFill>
              <a:srgbClr val="E2E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000" dirty="0">
                  <a:solidFill>
                    <a:schemeClr val="tx1"/>
                  </a:solidFill>
                </a:rPr>
                <a:t>  </a:t>
              </a:r>
            </a:p>
          </p:txBody>
        </p:sp>
        <p:sp>
          <p:nvSpPr>
            <p:cNvPr id="7" name="Textfeld 6">
              <a:extLst>
                <a:ext uri="{FF2B5EF4-FFF2-40B4-BE49-F238E27FC236}">
                  <a16:creationId xmlns:a16="http://schemas.microsoft.com/office/drawing/2014/main" id="{12C16358-70C3-4110-A9FB-DD219DFFC510}"/>
                </a:ext>
              </a:extLst>
            </p:cNvPr>
            <p:cNvSpPr txBox="1"/>
            <p:nvPr/>
          </p:nvSpPr>
          <p:spPr>
            <a:xfrm>
              <a:off x="2082048" y="2448421"/>
              <a:ext cx="8797378" cy="461665"/>
            </a:xfrm>
            <a:prstGeom prst="rect">
              <a:avLst/>
            </a:prstGeom>
            <a:noFill/>
          </p:spPr>
          <p:txBody>
            <a:bodyPr wrap="square" rtlCol="0">
              <a:spAutoFit/>
            </a:bodyPr>
            <a:lstStyle/>
            <a:p>
              <a:pPr algn="ctr"/>
              <a:r>
                <a:rPr lang="en-US" sz="2400" dirty="0"/>
                <a:t>How diverse are your contacts?</a:t>
              </a:r>
            </a:p>
          </p:txBody>
        </p:sp>
        <p:sp>
          <p:nvSpPr>
            <p:cNvPr id="8" name="Rechteck 7">
              <a:extLst>
                <a:ext uri="{FF2B5EF4-FFF2-40B4-BE49-F238E27FC236}">
                  <a16:creationId xmlns:a16="http://schemas.microsoft.com/office/drawing/2014/main" id="{110EFF2B-EEB4-4413-A865-D39330012460}"/>
                </a:ext>
              </a:extLst>
            </p:cNvPr>
            <p:cNvSpPr/>
            <p:nvPr/>
          </p:nvSpPr>
          <p:spPr>
            <a:xfrm>
              <a:off x="1144172" y="2359229"/>
              <a:ext cx="751186" cy="2651310"/>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9" name="Textfeld 8">
              <a:extLst>
                <a:ext uri="{FF2B5EF4-FFF2-40B4-BE49-F238E27FC236}">
                  <a16:creationId xmlns:a16="http://schemas.microsoft.com/office/drawing/2014/main" id="{624E69C8-5E21-4971-B545-1135BF523748}"/>
                </a:ext>
              </a:extLst>
            </p:cNvPr>
            <p:cNvSpPr txBox="1"/>
            <p:nvPr/>
          </p:nvSpPr>
          <p:spPr>
            <a:xfrm rot="16200000">
              <a:off x="813829" y="3422754"/>
              <a:ext cx="1411872" cy="523220"/>
            </a:xfrm>
            <a:prstGeom prst="rect">
              <a:avLst/>
            </a:prstGeom>
            <a:noFill/>
          </p:spPr>
          <p:txBody>
            <a:bodyPr wrap="square" rtlCol="0">
              <a:spAutoFit/>
            </a:bodyPr>
            <a:lstStyle/>
            <a:p>
              <a:r>
                <a:rPr lang="en-US" sz="2800" b="1" dirty="0">
                  <a:solidFill>
                    <a:schemeClr val="bg1"/>
                  </a:solidFill>
                </a:rPr>
                <a:t>Exercise</a:t>
              </a:r>
            </a:p>
          </p:txBody>
        </p:sp>
        <p:sp>
          <p:nvSpPr>
            <p:cNvPr id="10" name="Textfeld 9">
              <a:extLst>
                <a:ext uri="{FF2B5EF4-FFF2-40B4-BE49-F238E27FC236}">
                  <a16:creationId xmlns:a16="http://schemas.microsoft.com/office/drawing/2014/main" id="{AD127F93-DD7A-4603-9F2E-268C1C7305A1}"/>
                </a:ext>
              </a:extLst>
            </p:cNvPr>
            <p:cNvSpPr txBox="1"/>
            <p:nvPr/>
          </p:nvSpPr>
          <p:spPr>
            <a:xfrm>
              <a:off x="2074027" y="2993807"/>
              <a:ext cx="9323889" cy="1908215"/>
            </a:xfrm>
            <a:prstGeom prst="rect">
              <a:avLst/>
            </a:prstGeom>
            <a:noFill/>
          </p:spPr>
          <p:txBody>
            <a:bodyPr wrap="square" rtlCol="0">
              <a:spAutoFit/>
            </a:bodyPr>
            <a:lstStyle/>
            <a:p>
              <a:pPr>
                <a:spcAft>
                  <a:spcPts val="600"/>
                </a:spcAft>
              </a:pPr>
              <a:r>
                <a:rPr lang="en-US" b="1" dirty="0"/>
                <a:t>Step 1: </a:t>
              </a:r>
              <a:r>
                <a:rPr lang="en-US" dirty="0"/>
                <a:t>In one column, make a list of all the people you meet at least once</a:t>
              </a:r>
              <a:r>
                <a:rPr lang="de-DE" dirty="0"/>
                <a:t> in a </a:t>
              </a:r>
              <a:r>
                <a:rPr lang="en-US" dirty="0"/>
                <a:t>while individually.</a:t>
              </a:r>
            </a:p>
            <a:p>
              <a:pPr>
                <a:spcAft>
                  <a:spcPts val="600"/>
                </a:spcAft>
              </a:pPr>
              <a:r>
                <a:rPr lang="en-US" b="1" dirty="0"/>
                <a:t>Step 2: </a:t>
              </a:r>
              <a:r>
                <a:rPr lang="en-US" dirty="0"/>
                <a:t>Next to each person’s name, add their gender in a second column and their age group in a third. In a fourth column, note which country this person feels affiliated with.</a:t>
              </a:r>
            </a:p>
            <a:p>
              <a:pPr>
                <a:spcAft>
                  <a:spcPts val="600"/>
                </a:spcAft>
              </a:pPr>
              <a:r>
                <a:rPr lang="en-US" b="1" dirty="0"/>
                <a:t>Step 3: </a:t>
              </a:r>
              <a:r>
                <a:rPr lang="en-US" dirty="0"/>
                <a:t>Evaluate your list of contacts. How diverse are they? Are different age groups represented? Do your contacts come from different countries? Where would you maybe need additional contacts to make your list more diverse?</a:t>
              </a:r>
            </a:p>
          </p:txBody>
        </p:sp>
      </p:grpSp>
    </p:spTree>
    <p:extLst>
      <p:ext uri="{BB962C8B-B14F-4D97-AF65-F5344CB8AC3E}">
        <p14:creationId xmlns:p14="http://schemas.microsoft.com/office/powerpoint/2010/main" val="13193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8</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2839560" cy="646331"/>
          </a:xfrm>
          <a:prstGeom prst="rect">
            <a:avLst/>
          </a:prstGeom>
        </p:spPr>
        <p:txBody>
          <a:bodyPr wrap="none">
            <a:spAutoFit/>
          </a:bodyPr>
          <a:lstStyle/>
          <a:p>
            <a:r>
              <a:rPr lang="en-US" sz="3600" dirty="0">
                <a:solidFill>
                  <a:schemeClr val="bg1"/>
                </a:solidFill>
              </a:rPr>
              <a:t>Culture shock </a:t>
            </a:r>
            <a:endParaRPr lang="de-DE" sz="3600" dirty="0">
              <a:solidFill>
                <a:schemeClr val="bg1"/>
              </a:solidFill>
            </a:endParaRPr>
          </a:p>
        </p:txBody>
      </p:sp>
      <p:sp>
        <p:nvSpPr>
          <p:cNvPr id="22" name="Textfeld 21">
            <a:extLst>
              <a:ext uri="{FF2B5EF4-FFF2-40B4-BE49-F238E27FC236}">
                <a16:creationId xmlns:a16="http://schemas.microsoft.com/office/drawing/2014/main" id="{063E302A-81ED-4F47-95E5-2905FAF43E70}"/>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grpSp>
        <p:nvGrpSpPr>
          <p:cNvPr id="3" name="Gruppieren 2">
            <a:extLst>
              <a:ext uri="{FF2B5EF4-FFF2-40B4-BE49-F238E27FC236}">
                <a16:creationId xmlns:a16="http://schemas.microsoft.com/office/drawing/2014/main" id="{F1C11803-1B3B-459F-A1E1-C73034B32860}"/>
              </a:ext>
            </a:extLst>
          </p:cNvPr>
          <p:cNvGrpSpPr/>
          <p:nvPr/>
        </p:nvGrpSpPr>
        <p:grpSpPr>
          <a:xfrm>
            <a:off x="672539" y="1829007"/>
            <a:ext cx="4749853" cy="3191049"/>
            <a:chOff x="1733243" y="1829007"/>
            <a:chExt cx="4749853" cy="3191049"/>
          </a:xfrm>
        </p:grpSpPr>
        <p:sp>
          <p:nvSpPr>
            <p:cNvPr id="6" name="Rechteck 5">
              <a:extLst>
                <a:ext uri="{FF2B5EF4-FFF2-40B4-BE49-F238E27FC236}">
                  <a16:creationId xmlns:a16="http://schemas.microsoft.com/office/drawing/2014/main" id="{D2C8C11C-C86E-412E-A1E8-58FAC9610FB1}"/>
                </a:ext>
              </a:extLst>
            </p:cNvPr>
            <p:cNvSpPr/>
            <p:nvPr/>
          </p:nvSpPr>
          <p:spPr>
            <a:xfrm>
              <a:off x="1733243" y="1835327"/>
              <a:ext cx="4749853" cy="3184729"/>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D49A4A86-CAF1-435C-B5F5-A98791462155}"/>
                </a:ext>
              </a:extLst>
            </p:cNvPr>
            <p:cNvSpPr/>
            <p:nvPr/>
          </p:nvSpPr>
          <p:spPr>
            <a:xfrm>
              <a:off x="1733243" y="1829007"/>
              <a:ext cx="474985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9F9B11D8-8738-41FD-9A48-7BA62F478EB7}"/>
                </a:ext>
              </a:extLst>
            </p:cNvPr>
            <p:cNvSpPr txBox="1"/>
            <p:nvPr/>
          </p:nvSpPr>
          <p:spPr>
            <a:xfrm>
              <a:off x="1810591" y="1861909"/>
              <a:ext cx="2968633" cy="369332"/>
            </a:xfrm>
            <a:prstGeom prst="rect">
              <a:avLst/>
            </a:prstGeom>
            <a:noFill/>
          </p:spPr>
          <p:txBody>
            <a:bodyPr wrap="none" rtlCol="0">
              <a:spAutoFit/>
            </a:bodyPr>
            <a:lstStyle/>
            <a:p>
              <a:r>
                <a:rPr lang="en-US" sz="1800" b="1" dirty="0">
                  <a:solidFill>
                    <a:schemeClr val="bg1"/>
                  </a:solidFill>
                </a:rPr>
                <a:t>Culture Shock </a:t>
              </a:r>
              <a:r>
                <a:rPr lang="en-US" b="1" dirty="0">
                  <a:solidFill>
                    <a:schemeClr val="bg1"/>
                  </a:solidFill>
                </a:rPr>
                <a:t>– Oberg (1960)</a:t>
              </a:r>
              <a:endParaRPr lang="de-AT" b="1" dirty="0">
                <a:solidFill>
                  <a:schemeClr val="bg1"/>
                </a:solidFill>
              </a:endParaRPr>
            </a:p>
          </p:txBody>
        </p:sp>
        <p:sp>
          <p:nvSpPr>
            <p:cNvPr id="9" name="Rechteck 8">
              <a:extLst>
                <a:ext uri="{FF2B5EF4-FFF2-40B4-BE49-F238E27FC236}">
                  <a16:creationId xmlns:a16="http://schemas.microsoft.com/office/drawing/2014/main" id="{14BBFD07-4B5F-4407-AD39-719C00D24FB7}"/>
                </a:ext>
              </a:extLst>
            </p:cNvPr>
            <p:cNvSpPr/>
            <p:nvPr/>
          </p:nvSpPr>
          <p:spPr>
            <a:xfrm>
              <a:off x="1866493" y="2338818"/>
              <a:ext cx="1384418" cy="400110"/>
            </a:xfrm>
            <a:prstGeom prst="rect">
              <a:avLst/>
            </a:prstGeom>
          </p:spPr>
          <p:txBody>
            <a:bodyPr wrap="none">
              <a:spAutoFit/>
            </a:bodyPr>
            <a:lstStyle/>
            <a:p>
              <a:r>
                <a:rPr lang="en-US" sz="2000" dirty="0"/>
                <a:t>Five phases</a:t>
              </a:r>
            </a:p>
          </p:txBody>
        </p:sp>
        <p:sp>
          <p:nvSpPr>
            <p:cNvPr id="10" name="Rechteck 9">
              <a:extLst>
                <a:ext uri="{FF2B5EF4-FFF2-40B4-BE49-F238E27FC236}">
                  <a16:creationId xmlns:a16="http://schemas.microsoft.com/office/drawing/2014/main" id="{9EE2AEAE-5B27-447F-9AD3-14CA4AFA698B}"/>
                </a:ext>
              </a:extLst>
            </p:cNvPr>
            <p:cNvSpPr/>
            <p:nvPr/>
          </p:nvSpPr>
          <p:spPr>
            <a:xfrm>
              <a:off x="2296701" y="2713829"/>
              <a:ext cx="1465466" cy="400110"/>
            </a:xfrm>
            <a:prstGeom prst="rect">
              <a:avLst/>
            </a:prstGeom>
          </p:spPr>
          <p:txBody>
            <a:bodyPr wrap="none">
              <a:spAutoFit/>
            </a:bodyPr>
            <a:lstStyle/>
            <a:p>
              <a:r>
                <a:rPr lang="en-US" sz="2000" dirty="0"/>
                <a:t>Honeymoon</a:t>
              </a:r>
            </a:p>
          </p:txBody>
        </p:sp>
        <p:sp>
          <p:nvSpPr>
            <p:cNvPr id="11" name="Ellipse 10">
              <a:extLst>
                <a:ext uri="{FF2B5EF4-FFF2-40B4-BE49-F238E27FC236}">
                  <a16:creationId xmlns:a16="http://schemas.microsoft.com/office/drawing/2014/main" id="{36DFEB8E-B05E-4ABA-9D23-663D21911435}"/>
                </a:ext>
              </a:extLst>
            </p:cNvPr>
            <p:cNvSpPr/>
            <p:nvPr/>
          </p:nvSpPr>
          <p:spPr>
            <a:xfrm rot="1735694">
              <a:off x="2172558" y="284293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2" name="Rechteck 11">
              <a:extLst>
                <a:ext uri="{FF2B5EF4-FFF2-40B4-BE49-F238E27FC236}">
                  <a16:creationId xmlns:a16="http://schemas.microsoft.com/office/drawing/2014/main" id="{450BF306-5DEE-45DC-A638-326B7B0CFC6A}"/>
                </a:ext>
              </a:extLst>
            </p:cNvPr>
            <p:cNvSpPr/>
            <p:nvPr/>
          </p:nvSpPr>
          <p:spPr>
            <a:xfrm>
              <a:off x="2293653" y="3039965"/>
              <a:ext cx="1161215" cy="400110"/>
            </a:xfrm>
            <a:prstGeom prst="rect">
              <a:avLst/>
            </a:prstGeom>
          </p:spPr>
          <p:txBody>
            <a:bodyPr wrap="none">
              <a:spAutoFit/>
            </a:bodyPr>
            <a:lstStyle/>
            <a:p>
              <a:r>
                <a:rPr lang="en-US" sz="2000" dirty="0"/>
                <a:t>Rejection</a:t>
              </a:r>
            </a:p>
          </p:txBody>
        </p:sp>
        <p:sp>
          <p:nvSpPr>
            <p:cNvPr id="13" name="Ellipse 12">
              <a:extLst>
                <a:ext uri="{FF2B5EF4-FFF2-40B4-BE49-F238E27FC236}">
                  <a16:creationId xmlns:a16="http://schemas.microsoft.com/office/drawing/2014/main" id="{DB4B65B0-E5FD-48D8-8E9A-8BDB4240FBF5}"/>
                </a:ext>
              </a:extLst>
            </p:cNvPr>
            <p:cNvSpPr/>
            <p:nvPr/>
          </p:nvSpPr>
          <p:spPr>
            <a:xfrm rot="1735694">
              <a:off x="2169510" y="316907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4" name="Rechteck 13">
              <a:extLst>
                <a:ext uri="{FF2B5EF4-FFF2-40B4-BE49-F238E27FC236}">
                  <a16:creationId xmlns:a16="http://schemas.microsoft.com/office/drawing/2014/main" id="{FCAEF975-95BC-4977-ABA1-C631083C4A72}"/>
                </a:ext>
              </a:extLst>
            </p:cNvPr>
            <p:cNvSpPr/>
            <p:nvPr/>
          </p:nvSpPr>
          <p:spPr>
            <a:xfrm>
              <a:off x="2299749" y="3366101"/>
              <a:ext cx="731290" cy="400110"/>
            </a:xfrm>
            <a:prstGeom prst="rect">
              <a:avLst/>
            </a:prstGeom>
          </p:spPr>
          <p:txBody>
            <a:bodyPr wrap="none">
              <a:spAutoFit/>
            </a:bodyPr>
            <a:lstStyle/>
            <a:p>
              <a:r>
                <a:rPr lang="en-US" sz="2000" dirty="0"/>
                <a:t>Crisis</a:t>
              </a:r>
            </a:p>
          </p:txBody>
        </p:sp>
        <p:sp>
          <p:nvSpPr>
            <p:cNvPr id="15" name="Ellipse 14">
              <a:extLst>
                <a:ext uri="{FF2B5EF4-FFF2-40B4-BE49-F238E27FC236}">
                  <a16:creationId xmlns:a16="http://schemas.microsoft.com/office/drawing/2014/main" id="{0320F4C1-6AB7-4A0B-ACDE-3AF4A1D412AD}"/>
                </a:ext>
              </a:extLst>
            </p:cNvPr>
            <p:cNvSpPr/>
            <p:nvPr/>
          </p:nvSpPr>
          <p:spPr>
            <a:xfrm rot="1735694">
              <a:off x="2175606" y="349520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6" name="Rechteck 15">
              <a:extLst>
                <a:ext uri="{FF2B5EF4-FFF2-40B4-BE49-F238E27FC236}">
                  <a16:creationId xmlns:a16="http://schemas.microsoft.com/office/drawing/2014/main" id="{B444846B-3B45-4ED3-9969-207CF3DE42C8}"/>
                </a:ext>
              </a:extLst>
            </p:cNvPr>
            <p:cNvSpPr/>
            <p:nvPr/>
          </p:nvSpPr>
          <p:spPr>
            <a:xfrm>
              <a:off x="2296701" y="3701381"/>
              <a:ext cx="1135888" cy="400110"/>
            </a:xfrm>
            <a:prstGeom prst="rect">
              <a:avLst/>
            </a:prstGeom>
          </p:spPr>
          <p:txBody>
            <a:bodyPr wrap="none">
              <a:spAutoFit/>
            </a:bodyPr>
            <a:lstStyle/>
            <a:p>
              <a:r>
                <a:rPr lang="en-US" sz="2000" dirty="0"/>
                <a:t>Recovery</a:t>
              </a:r>
            </a:p>
          </p:txBody>
        </p:sp>
        <p:sp>
          <p:nvSpPr>
            <p:cNvPr id="17" name="Ellipse 16">
              <a:extLst>
                <a:ext uri="{FF2B5EF4-FFF2-40B4-BE49-F238E27FC236}">
                  <a16:creationId xmlns:a16="http://schemas.microsoft.com/office/drawing/2014/main" id="{BCD7B417-5095-450D-8262-0750222DB327}"/>
                </a:ext>
              </a:extLst>
            </p:cNvPr>
            <p:cNvSpPr/>
            <p:nvPr/>
          </p:nvSpPr>
          <p:spPr>
            <a:xfrm rot="1735694">
              <a:off x="2172558" y="383048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8" name="Rechteck 17">
              <a:extLst>
                <a:ext uri="{FF2B5EF4-FFF2-40B4-BE49-F238E27FC236}">
                  <a16:creationId xmlns:a16="http://schemas.microsoft.com/office/drawing/2014/main" id="{6F085514-4486-435A-9C05-5A3F93946F4A}"/>
                </a:ext>
              </a:extLst>
            </p:cNvPr>
            <p:cNvSpPr/>
            <p:nvPr/>
          </p:nvSpPr>
          <p:spPr>
            <a:xfrm>
              <a:off x="2293653" y="4045805"/>
              <a:ext cx="1400896" cy="400110"/>
            </a:xfrm>
            <a:prstGeom prst="rect">
              <a:avLst/>
            </a:prstGeom>
          </p:spPr>
          <p:txBody>
            <a:bodyPr wrap="none">
              <a:spAutoFit/>
            </a:bodyPr>
            <a:lstStyle/>
            <a:p>
              <a:r>
                <a:rPr lang="en-US" sz="2000" dirty="0"/>
                <a:t>Adjustment</a:t>
              </a:r>
            </a:p>
          </p:txBody>
        </p:sp>
        <p:sp>
          <p:nvSpPr>
            <p:cNvPr id="19" name="Ellipse 18">
              <a:extLst>
                <a:ext uri="{FF2B5EF4-FFF2-40B4-BE49-F238E27FC236}">
                  <a16:creationId xmlns:a16="http://schemas.microsoft.com/office/drawing/2014/main" id="{7DBB2A9C-CCEB-4C6B-AFC3-0683F6CC1DE4}"/>
                </a:ext>
              </a:extLst>
            </p:cNvPr>
            <p:cNvSpPr/>
            <p:nvPr/>
          </p:nvSpPr>
          <p:spPr>
            <a:xfrm rot="1735694">
              <a:off x="2169510" y="417491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23" name="Rechteck 22">
              <a:extLst>
                <a:ext uri="{FF2B5EF4-FFF2-40B4-BE49-F238E27FC236}">
                  <a16:creationId xmlns:a16="http://schemas.microsoft.com/office/drawing/2014/main" id="{A3FD4A18-5E19-436F-BAF8-F15D587F905A}"/>
                </a:ext>
              </a:extLst>
            </p:cNvPr>
            <p:cNvSpPr/>
            <p:nvPr/>
          </p:nvSpPr>
          <p:spPr>
            <a:xfrm>
              <a:off x="1863445" y="4493754"/>
              <a:ext cx="4619651" cy="400110"/>
            </a:xfrm>
            <a:prstGeom prst="rect">
              <a:avLst/>
            </a:prstGeom>
          </p:spPr>
          <p:txBody>
            <a:bodyPr wrap="square">
              <a:spAutoFit/>
            </a:bodyPr>
            <a:lstStyle/>
            <a:p>
              <a:r>
                <a:rPr lang="en-US" sz="2000" dirty="0"/>
                <a:t>Reverse cultural shock after coming home</a:t>
              </a:r>
            </a:p>
          </p:txBody>
        </p:sp>
      </p:grpSp>
      <p:pic>
        <p:nvPicPr>
          <p:cNvPr id="4098" name="Picture 2" descr="Paint, Face, Blot, Blue, Scared">
            <a:extLst>
              <a:ext uri="{FF2B5EF4-FFF2-40B4-BE49-F238E27FC236}">
                <a16:creationId xmlns:a16="http://schemas.microsoft.com/office/drawing/2014/main" id="{21610EAE-F6EE-45F7-A5E5-B29A4BA4D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276" y="1233730"/>
            <a:ext cx="2750705" cy="2467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graphics of Sun">
            <a:extLst>
              <a:ext uri="{FF2B5EF4-FFF2-40B4-BE49-F238E27FC236}">
                <a16:creationId xmlns:a16="http://schemas.microsoft.com/office/drawing/2014/main" id="{57EE4ADA-221C-4095-B307-0B1733F32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830" y="3303095"/>
            <a:ext cx="2905681" cy="290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3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9</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8254311" cy="646331"/>
          </a:xfrm>
          <a:prstGeom prst="rect">
            <a:avLst/>
          </a:prstGeom>
        </p:spPr>
        <p:txBody>
          <a:bodyPr wrap="none">
            <a:spAutoFit/>
          </a:bodyPr>
          <a:lstStyle/>
          <a:p>
            <a:r>
              <a:rPr lang="en-US" sz="3600" dirty="0">
                <a:solidFill>
                  <a:schemeClr val="bg1"/>
                </a:solidFill>
              </a:rPr>
              <a:t>Leadership in an intercultural environment </a:t>
            </a:r>
            <a:endParaRPr lang="de-DE" sz="3600" dirty="0">
              <a:solidFill>
                <a:schemeClr val="bg1"/>
              </a:solidFill>
            </a:endParaRPr>
          </a:p>
        </p:txBody>
      </p:sp>
      <p:sp>
        <p:nvSpPr>
          <p:cNvPr id="5" name="Pfeil: nach rechts 4">
            <a:extLst>
              <a:ext uri="{FF2B5EF4-FFF2-40B4-BE49-F238E27FC236}">
                <a16:creationId xmlns:a16="http://schemas.microsoft.com/office/drawing/2014/main" id="{E2D7999F-9D4C-4E1F-890B-2173454499EC}"/>
              </a:ext>
            </a:extLst>
          </p:cNvPr>
          <p:cNvSpPr/>
          <p:nvPr/>
        </p:nvSpPr>
        <p:spPr>
          <a:xfrm>
            <a:off x="395536" y="2072114"/>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sz="2400"/>
          </a:p>
        </p:txBody>
      </p:sp>
      <p:sp>
        <p:nvSpPr>
          <p:cNvPr id="6" name="Pfeil: nach rechts 5">
            <a:extLst>
              <a:ext uri="{FF2B5EF4-FFF2-40B4-BE49-F238E27FC236}">
                <a16:creationId xmlns:a16="http://schemas.microsoft.com/office/drawing/2014/main" id="{1D4C3CF0-FEE8-42A7-BAD4-19AF53634FB3}"/>
              </a:ext>
            </a:extLst>
          </p:cNvPr>
          <p:cNvSpPr/>
          <p:nvPr/>
        </p:nvSpPr>
        <p:spPr>
          <a:xfrm>
            <a:off x="405475" y="2613454"/>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sz="2400"/>
          </a:p>
        </p:txBody>
      </p:sp>
      <p:sp>
        <p:nvSpPr>
          <p:cNvPr id="7" name="Pfeil: nach rechts 6">
            <a:extLst>
              <a:ext uri="{FF2B5EF4-FFF2-40B4-BE49-F238E27FC236}">
                <a16:creationId xmlns:a16="http://schemas.microsoft.com/office/drawing/2014/main" id="{1FC6EB38-2D01-4225-A20C-62E045D57827}"/>
              </a:ext>
            </a:extLst>
          </p:cNvPr>
          <p:cNvSpPr/>
          <p:nvPr/>
        </p:nvSpPr>
        <p:spPr>
          <a:xfrm>
            <a:off x="395536" y="3145542"/>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sz="2400"/>
          </a:p>
        </p:txBody>
      </p:sp>
      <p:sp>
        <p:nvSpPr>
          <p:cNvPr id="9" name="Rechteck 8">
            <a:extLst>
              <a:ext uri="{FF2B5EF4-FFF2-40B4-BE49-F238E27FC236}">
                <a16:creationId xmlns:a16="http://schemas.microsoft.com/office/drawing/2014/main" id="{E2E5DA05-C70B-4618-8303-482AA39E0C02}"/>
              </a:ext>
            </a:extLst>
          </p:cNvPr>
          <p:cNvSpPr/>
          <p:nvPr/>
        </p:nvSpPr>
        <p:spPr>
          <a:xfrm>
            <a:off x="877832" y="2060590"/>
            <a:ext cx="6550831" cy="369332"/>
          </a:xfrm>
          <a:prstGeom prst="rect">
            <a:avLst/>
          </a:prstGeom>
        </p:spPr>
        <p:txBody>
          <a:bodyPr wrap="square">
            <a:spAutoFit/>
          </a:bodyPr>
          <a:lstStyle/>
          <a:p>
            <a:r>
              <a:rPr lang="en-US" dirty="0"/>
              <a:t>Consider your own working style and the general attitude.</a:t>
            </a:r>
            <a:endParaRPr lang="de-DE" sz="1600" dirty="0"/>
          </a:p>
        </p:txBody>
      </p:sp>
      <p:sp>
        <p:nvSpPr>
          <p:cNvPr id="10" name="Rechteck 9">
            <a:extLst>
              <a:ext uri="{FF2B5EF4-FFF2-40B4-BE49-F238E27FC236}">
                <a16:creationId xmlns:a16="http://schemas.microsoft.com/office/drawing/2014/main" id="{284A1B08-3398-4B8B-AC09-729450BBFF96}"/>
              </a:ext>
            </a:extLst>
          </p:cNvPr>
          <p:cNvSpPr/>
          <p:nvPr/>
        </p:nvSpPr>
        <p:spPr>
          <a:xfrm>
            <a:off x="877832" y="2621336"/>
            <a:ext cx="6550832" cy="369332"/>
          </a:xfrm>
          <a:prstGeom prst="rect">
            <a:avLst/>
          </a:prstGeom>
        </p:spPr>
        <p:txBody>
          <a:bodyPr wrap="square">
            <a:spAutoFit/>
          </a:bodyPr>
          <a:lstStyle/>
          <a:p>
            <a:r>
              <a:rPr lang="en-US" dirty="0"/>
              <a:t>There are helpful as well as harmful leadership characteristics.</a:t>
            </a:r>
            <a:endParaRPr lang="de-DE" sz="1600" dirty="0"/>
          </a:p>
        </p:txBody>
      </p:sp>
      <p:sp>
        <p:nvSpPr>
          <p:cNvPr id="11" name="Rechteck 10">
            <a:extLst>
              <a:ext uri="{FF2B5EF4-FFF2-40B4-BE49-F238E27FC236}">
                <a16:creationId xmlns:a16="http://schemas.microsoft.com/office/drawing/2014/main" id="{0BC4C6C5-8CB6-4FDC-9867-AD3D8B341056}"/>
              </a:ext>
            </a:extLst>
          </p:cNvPr>
          <p:cNvSpPr/>
          <p:nvPr/>
        </p:nvSpPr>
        <p:spPr>
          <a:xfrm>
            <a:off x="877832" y="3182082"/>
            <a:ext cx="6550832" cy="369332"/>
          </a:xfrm>
          <a:prstGeom prst="rect">
            <a:avLst/>
          </a:prstGeom>
        </p:spPr>
        <p:txBody>
          <a:bodyPr wrap="square">
            <a:spAutoFit/>
          </a:bodyPr>
          <a:lstStyle/>
          <a:p>
            <a:r>
              <a:rPr lang="en-US" dirty="0"/>
              <a:t>Important leadership skills are [House et al. (2004)]</a:t>
            </a:r>
            <a:endParaRPr lang="de-DE" sz="1600" dirty="0"/>
          </a:p>
        </p:txBody>
      </p:sp>
      <p:sp>
        <p:nvSpPr>
          <p:cNvPr id="12" name="Rechteck 11">
            <a:extLst>
              <a:ext uri="{FF2B5EF4-FFF2-40B4-BE49-F238E27FC236}">
                <a16:creationId xmlns:a16="http://schemas.microsoft.com/office/drawing/2014/main" id="{5A44B068-F8B4-4289-9F35-EE7EC34D4324}"/>
              </a:ext>
            </a:extLst>
          </p:cNvPr>
          <p:cNvSpPr/>
          <p:nvPr/>
        </p:nvSpPr>
        <p:spPr>
          <a:xfrm>
            <a:off x="1234448" y="3663531"/>
            <a:ext cx="6194214" cy="646331"/>
          </a:xfrm>
          <a:prstGeom prst="rect">
            <a:avLst/>
          </a:prstGeom>
        </p:spPr>
        <p:txBody>
          <a:bodyPr wrap="square">
            <a:spAutoFit/>
          </a:bodyPr>
          <a:lstStyle/>
          <a:p>
            <a:r>
              <a:rPr lang="en-US" dirty="0"/>
              <a:t>leading in a team-oriented manner, building effective teams, and setting a team goal</a:t>
            </a:r>
            <a:endParaRPr lang="de-DE" sz="1200" dirty="0"/>
          </a:p>
        </p:txBody>
      </p:sp>
      <p:sp>
        <p:nvSpPr>
          <p:cNvPr id="13" name="Ellipse 12">
            <a:extLst>
              <a:ext uri="{FF2B5EF4-FFF2-40B4-BE49-F238E27FC236}">
                <a16:creationId xmlns:a16="http://schemas.microsoft.com/office/drawing/2014/main" id="{B7939BD7-9FF8-4054-B44F-0A04EF41E1DC}"/>
              </a:ext>
            </a:extLst>
          </p:cNvPr>
          <p:cNvSpPr/>
          <p:nvPr/>
        </p:nvSpPr>
        <p:spPr>
          <a:xfrm>
            <a:off x="1015575" y="378891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4" name="Ellipse 13">
            <a:extLst>
              <a:ext uri="{FF2B5EF4-FFF2-40B4-BE49-F238E27FC236}">
                <a16:creationId xmlns:a16="http://schemas.microsoft.com/office/drawing/2014/main" id="{8E8B7306-2123-43C5-9AA5-191833861C17}"/>
              </a:ext>
            </a:extLst>
          </p:cNvPr>
          <p:cNvSpPr/>
          <p:nvPr/>
        </p:nvSpPr>
        <p:spPr>
          <a:xfrm>
            <a:off x="1015575" y="439523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5" name="Rechteck 14">
            <a:extLst>
              <a:ext uri="{FF2B5EF4-FFF2-40B4-BE49-F238E27FC236}">
                <a16:creationId xmlns:a16="http://schemas.microsoft.com/office/drawing/2014/main" id="{455A66A6-5A65-4014-82D1-ED80B39ECA04}"/>
              </a:ext>
            </a:extLst>
          </p:cNvPr>
          <p:cNvSpPr/>
          <p:nvPr/>
        </p:nvSpPr>
        <p:spPr>
          <a:xfrm>
            <a:off x="1240544" y="4273131"/>
            <a:ext cx="6111232" cy="646331"/>
          </a:xfrm>
          <a:prstGeom prst="rect">
            <a:avLst/>
          </a:prstGeom>
        </p:spPr>
        <p:txBody>
          <a:bodyPr wrap="square">
            <a:spAutoFit/>
          </a:bodyPr>
          <a:lstStyle/>
          <a:p>
            <a:r>
              <a:rPr lang="en-US" dirty="0"/>
              <a:t>communicating a vision and values, as well as placing trust in employees</a:t>
            </a:r>
            <a:endParaRPr lang="de-DE" sz="1200" dirty="0"/>
          </a:p>
        </p:txBody>
      </p:sp>
      <p:pic>
        <p:nvPicPr>
          <p:cNvPr id="5122" name="Picture 2" descr="Up, Growth, Success, Arrow, Graphic">
            <a:extLst>
              <a:ext uri="{FF2B5EF4-FFF2-40B4-BE49-F238E27FC236}">
                <a16:creationId xmlns:a16="http://schemas.microsoft.com/office/drawing/2014/main" id="{AB52B74F-5607-4301-944E-B961020CB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978" y="1634944"/>
            <a:ext cx="3897748" cy="45281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AD37E376-3CD2-4A8A-98C9-1D0B203385D8}"/>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Tree>
    <p:extLst>
      <p:ext uri="{BB962C8B-B14F-4D97-AF65-F5344CB8AC3E}">
        <p14:creationId xmlns:p14="http://schemas.microsoft.com/office/powerpoint/2010/main" val="3814264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Breitbild</PresentationFormat>
  <Paragraphs>144</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Calibri Light</vt:lpstr>
      <vt:lpstr>Gill Sans MT</vt:lpstr>
      <vt:lpstr>Bradley Hand ITC</vt:lpstr>
      <vt:lpstr>Calibri</vt: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 Kärnten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Sternad Dietmar</dc:creator>
  <cp:lastModifiedBy>Susann Kowalski</cp:lastModifiedBy>
  <cp:revision>238</cp:revision>
  <dcterms:created xsi:type="dcterms:W3CDTF">2018-05-14T09:22:51Z</dcterms:created>
  <dcterms:modified xsi:type="dcterms:W3CDTF">2023-04-28T09:57:07Z</dcterms:modified>
</cp:coreProperties>
</file>