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9"/>
  </p:notesMasterIdLst>
  <p:sldIdLst>
    <p:sldId id="258" r:id="rId5"/>
    <p:sldId id="444" r:id="rId6"/>
    <p:sldId id="447" r:id="rId7"/>
    <p:sldId id="342" r:id="rId8"/>
    <p:sldId id="354" r:id="rId9"/>
    <p:sldId id="445" r:id="rId10"/>
    <p:sldId id="446" r:id="rId11"/>
    <p:sldId id="448" r:id="rId12"/>
    <p:sldId id="353" r:id="rId13"/>
    <p:sldId id="451" r:id="rId14"/>
    <p:sldId id="453" r:id="rId15"/>
    <p:sldId id="452" r:id="rId16"/>
    <p:sldId id="454" r:id="rId17"/>
    <p:sldId id="450" r:id="rId18"/>
    <p:sldId id="427" r:id="rId19"/>
    <p:sldId id="426" r:id="rId20"/>
    <p:sldId id="436" r:id="rId21"/>
    <p:sldId id="432" r:id="rId22"/>
    <p:sldId id="434" r:id="rId23"/>
    <p:sldId id="438" r:id="rId24"/>
    <p:sldId id="440" r:id="rId25"/>
    <p:sldId id="441" r:id="rId26"/>
    <p:sldId id="442" r:id="rId27"/>
    <p:sldId id="443" r:id="rId28"/>
    <p:sldId id="455" r:id="rId29"/>
    <p:sldId id="352" r:id="rId30"/>
    <p:sldId id="456" r:id="rId31"/>
    <p:sldId id="460" r:id="rId32"/>
    <p:sldId id="459" r:id="rId33"/>
    <p:sldId id="429" r:id="rId34"/>
    <p:sldId id="431" r:id="rId35"/>
    <p:sldId id="458" r:id="rId36"/>
    <p:sldId id="457" r:id="rId37"/>
    <p:sldId id="276" r:id="rId38"/>
  </p:sldIdLst>
  <p:sldSz cx="12192000" cy="6858000"/>
  <p:notesSz cx="6858000" cy="9144000"/>
  <p:embeddedFontLst>
    <p:embeddedFont>
      <p:font typeface="Calibri" panose="020F0502020204030204" pitchFamily="34" charset="0"/>
      <p:regular r:id="rId40"/>
      <p:bold r:id="rId41"/>
      <p:italic r:id="rId42"/>
      <p:boldItalic r:id="rId43"/>
    </p:embeddedFont>
    <p:embeddedFont>
      <p:font typeface="Calibri Light" panose="020F0302020204030204" pitchFamily="34" charset="0"/>
      <p:regular r:id="rId44"/>
      <p:italic r:id="rId45"/>
    </p:embeddedFont>
    <p:embeddedFont>
      <p:font typeface="Century Gothic" panose="020B0502020202020204" pitchFamily="34" charset="0"/>
      <p:regular r:id="rId46"/>
      <p:bold r:id="rId47"/>
      <p:italic r:id="rId48"/>
      <p:boldItalic r:id="rId49"/>
    </p:embeddedFont>
    <p:embeddedFont>
      <p:font typeface="Gill Sans MT" panose="020B0502020104020203" pitchFamily="34" charset="0"/>
      <p:regular r:id="rId50"/>
      <p:bold r:id="rId51"/>
      <p:italic r:id="rId52"/>
      <p:boldItalic r:id="rId53"/>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78AB"/>
    <a:srgbClr val="DAE2F0"/>
    <a:srgbClr val="6C0000"/>
    <a:srgbClr val="F9E5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4" autoAdjust="0"/>
    <p:restoredTop sz="94660"/>
  </p:normalViewPr>
  <p:slideViewPr>
    <p:cSldViewPr snapToGrid="0">
      <p:cViewPr varScale="1">
        <p:scale>
          <a:sx n="119" d="100"/>
          <a:sy n="119" d="100"/>
        </p:scale>
        <p:origin x="108" y="3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12.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7.fntdata"/><Relationship Id="rId20" Type="http://schemas.openxmlformats.org/officeDocument/2006/relationships/slide" Target="slides/slide16.xml"/><Relationship Id="rId41" Type="http://schemas.openxmlformats.org/officeDocument/2006/relationships/font" Target="fonts/font2.fntdata"/><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0.fntdata"/><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5.fntdata"/><Relationship Id="rId52" Type="http://schemas.openxmlformats.org/officeDocument/2006/relationships/font" Target="fonts/font13.fntdata"/></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E98795-5ADA-4B8E-A440-9CE8DF2E3AB3}" type="doc">
      <dgm:prSet loTypeId="urn:microsoft.com/office/officeart/2005/8/layout/pyramid1" loCatId="pyramid" qsTypeId="urn:microsoft.com/office/officeart/2005/8/quickstyle/simple1" qsCatId="simple" csTypeId="urn:microsoft.com/office/officeart/2005/8/colors/accent3_5" csCatId="accent3" phldr="1"/>
      <dgm:spPr/>
    </dgm:pt>
    <dgm:pt modelId="{4981854D-DADE-4C0C-84ED-E1A5E9BF7188}">
      <dgm:prSet phldrT="[Text]" custT="1"/>
      <dgm:spPr>
        <a:solidFill>
          <a:schemeClr val="accent1">
            <a:lumMod val="20000"/>
            <a:lumOff val="80000"/>
          </a:schemeClr>
        </a:solidFill>
      </dgm:spPr>
      <dgm:t>
        <a:bodyPr/>
        <a:lstStyle/>
        <a:p>
          <a:r>
            <a:rPr lang="de-DE" sz="2000" dirty="0"/>
            <a:t>Written </a:t>
          </a:r>
          <a:r>
            <a:rPr lang="de-DE" sz="2000" dirty="0" err="1"/>
            <a:t>thesis</a:t>
          </a:r>
          <a:endParaRPr lang="de-DE" sz="2000" dirty="0"/>
        </a:p>
      </dgm:t>
    </dgm:pt>
    <dgm:pt modelId="{CDA3D9AF-2785-4CFA-A17C-04AD9CDF8B78}" type="parTrans" cxnId="{001D4291-3160-4BF8-86E7-35377365BFFA}">
      <dgm:prSet/>
      <dgm:spPr/>
      <dgm:t>
        <a:bodyPr/>
        <a:lstStyle/>
        <a:p>
          <a:endParaRPr lang="de-DE" sz="1400"/>
        </a:p>
      </dgm:t>
    </dgm:pt>
    <dgm:pt modelId="{EE36D36C-C947-499F-8438-D9BFDB329DCC}" type="sibTrans" cxnId="{001D4291-3160-4BF8-86E7-35377365BFFA}">
      <dgm:prSet/>
      <dgm:spPr/>
      <dgm:t>
        <a:bodyPr/>
        <a:lstStyle/>
        <a:p>
          <a:endParaRPr lang="de-DE" sz="1400"/>
        </a:p>
      </dgm:t>
    </dgm:pt>
    <dgm:pt modelId="{4550D4C1-A402-400D-B3CF-DEE456D88AF9}">
      <dgm:prSet phldrT="[Text]" custT="1"/>
      <dgm:spPr>
        <a:solidFill>
          <a:schemeClr val="accent1">
            <a:lumMod val="40000"/>
            <a:lumOff val="60000"/>
            <a:alpha val="80000"/>
          </a:schemeClr>
        </a:solidFill>
      </dgm:spPr>
      <dgm:t>
        <a:bodyPr/>
        <a:lstStyle/>
        <a:p>
          <a:r>
            <a:rPr lang="de-DE" sz="2000" dirty="0"/>
            <a:t>Data </a:t>
          </a:r>
          <a:r>
            <a:rPr lang="de-DE" sz="2000" dirty="0" err="1"/>
            <a:t>collection</a:t>
          </a:r>
          <a:r>
            <a:rPr lang="de-DE" sz="2000" dirty="0"/>
            <a:t> and </a:t>
          </a:r>
          <a:r>
            <a:rPr lang="de-DE" sz="2000" dirty="0" err="1"/>
            <a:t>analysis</a:t>
          </a:r>
          <a:endParaRPr lang="de-DE" sz="2000" dirty="0"/>
        </a:p>
      </dgm:t>
    </dgm:pt>
    <dgm:pt modelId="{3E598A84-4AC3-4435-914E-110F9BFFA3A3}" type="parTrans" cxnId="{8360660E-FC67-499A-8B90-D7EB6186C274}">
      <dgm:prSet/>
      <dgm:spPr/>
      <dgm:t>
        <a:bodyPr/>
        <a:lstStyle/>
        <a:p>
          <a:endParaRPr lang="de-DE" sz="1400"/>
        </a:p>
      </dgm:t>
    </dgm:pt>
    <dgm:pt modelId="{D2289A3B-0E7C-4621-8914-45A494D30D88}" type="sibTrans" cxnId="{8360660E-FC67-499A-8B90-D7EB6186C274}">
      <dgm:prSet/>
      <dgm:spPr/>
      <dgm:t>
        <a:bodyPr/>
        <a:lstStyle/>
        <a:p>
          <a:endParaRPr lang="de-DE" sz="1400"/>
        </a:p>
      </dgm:t>
    </dgm:pt>
    <dgm:pt modelId="{13F0832A-694C-45D7-A9CD-4AE50CCFCC5D}">
      <dgm:prSet phldrT="[Text]" custT="1"/>
      <dgm:spPr>
        <a:solidFill>
          <a:schemeClr val="accent1">
            <a:lumMod val="75000"/>
            <a:alpha val="60000"/>
          </a:schemeClr>
        </a:solidFill>
      </dgm:spPr>
      <dgm:t>
        <a:bodyPr/>
        <a:lstStyle/>
        <a:p>
          <a:r>
            <a:rPr lang="de-DE" sz="2000" dirty="0">
              <a:solidFill>
                <a:schemeClr val="bg1"/>
              </a:solidFill>
            </a:rPr>
            <a:t>Thesis </a:t>
          </a:r>
          <a:r>
            <a:rPr lang="de-DE" sz="2000" dirty="0" err="1">
              <a:solidFill>
                <a:schemeClr val="bg1"/>
              </a:solidFill>
            </a:rPr>
            <a:t>proposal</a:t>
          </a:r>
          <a:r>
            <a:rPr lang="de-DE" sz="2000" dirty="0">
              <a:solidFill>
                <a:schemeClr val="bg1"/>
              </a:solidFill>
            </a:rPr>
            <a:t> (</a:t>
          </a:r>
          <a:r>
            <a:rPr lang="de-DE" sz="2000" dirty="0" err="1">
              <a:solidFill>
                <a:schemeClr val="bg1"/>
              </a:solidFill>
            </a:rPr>
            <a:t>including</a:t>
          </a:r>
          <a:br>
            <a:rPr lang="de-DE" sz="2000" dirty="0">
              <a:solidFill>
                <a:schemeClr val="bg1"/>
              </a:solidFill>
            </a:rPr>
          </a:br>
          <a:r>
            <a:rPr lang="de-DE" sz="2000" dirty="0">
              <a:solidFill>
                <a:schemeClr val="bg1"/>
              </a:solidFill>
            </a:rPr>
            <a:t>a </a:t>
          </a:r>
          <a:r>
            <a:rPr lang="de-DE" sz="2000" dirty="0" err="1">
              <a:solidFill>
                <a:schemeClr val="bg1"/>
              </a:solidFill>
            </a:rPr>
            <a:t>preliminary</a:t>
          </a:r>
          <a:r>
            <a:rPr lang="de-DE" sz="2000" dirty="0">
              <a:solidFill>
                <a:schemeClr val="bg1"/>
              </a:solidFill>
            </a:rPr>
            <a:t> </a:t>
          </a:r>
          <a:r>
            <a:rPr lang="de-DE" sz="2000" dirty="0" err="1">
              <a:solidFill>
                <a:schemeClr val="bg1"/>
              </a:solidFill>
            </a:rPr>
            <a:t>literature</a:t>
          </a:r>
          <a:r>
            <a:rPr lang="de-DE" sz="2000" dirty="0">
              <a:solidFill>
                <a:schemeClr val="bg1"/>
              </a:solidFill>
            </a:rPr>
            <a:t> review)</a:t>
          </a:r>
        </a:p>
      </dgm:t>
    </dgm:pt>
    <dgm:pt modelId="{6E331C19-930E-4FBA-A23E-A17C09903DAE}" type="parTrans" cxnId="{B7650299-885D-4999-A93A-F4FE4FA5E46F}">
      <dgm:prSet/>
      <dgm:spPr/>
      <dgm:t>
        <a:bodyPr/>
        <a:lstStyle/>
        <a:p>
          <a:endParaRPr lang="de-DE" sz="1400"/>
        </a:p>
      </dgm:t>
    </dgm:pt>
    <dgm:pt modelId="{A579B9EF-2408-48F3-AD47-1E8760204FAC}" type="sibTrans" cxnId="{B7650299-885D-4999-A93A-F4FE4FA5E46F}">
      <dgm:prSet/>
      <dgm:spPr/>
      <dgm:t>
        <a:bodyPr/>
        <a:lstStyle/>
        <a:p>
          <a:endParaRPr lang="de-DE" sz="1400"/>
        </a:p>
      </dgm:t>
    </dgm:pt>
    <dgm:pt modelId="{49470E11-2E77-4221-9743-CAFD41E3B46E}">
      <dgm:prSet phldrT="[Text]" custT="1"/>
      <dgm:spPr>
        <a:solidFill>
          <a:schemeClr val="accent5">
            <a:lumMod val="50000"/>
            <a:alpha val="50000"/>
          </a:schemeClr>
        </a:solidFill>
      </dgm:spPr>
      <dgm:t>
        <a:bodyPr/>
        <a:lstStyle/>
        <a:p>
          <a:r>
            <a:rPr lang="de-DE" sz="2000" dirty="0">
              <a:solidFill>
                <a:schemeClr val="bg1"/>
              </a:solidFill>
            </a:rPr>
            <a:t>Choice </a:t>
          </a:r>
          <a:r>
            <a:rPr lang="de-DE" sz="2000" dirty="0" err="1">
              <a:solidFill>
                <a:schemeClr val="bg1"/>
              </a:solidFill>
            </a:rPr>
            <a:t>of</a:t>
          </a:r>
          <a:r>
            <a:rPr lang="de-DE" sz="2000" dirty="0">
              <a:solidFill>
                <a:schemeClr val="bg1"/>
              </a:solidFill>
            </a:rPr>
            <a:t> </a:t>
          </a:r>
          <a:r>
            <a:rPr lang="de-DE" sz="2000" dirty="0" err="1">
              <a:solidFill>
                <a:schemeClr val="bg1"/>
              </a:solidFill>
            </a:rPr>
            <a:t>topic</a:t>
          </a:r>
          <a:r>
            <a:rPr lang="de-DE" sz="2000" dirty="0">
              <a:solidFill>
                <a:schemeClr val="bg1"/>
              </a:solidFill>
            </a:rPr>
            <a:t> and </a:t>
          </a:r>
          <a:r>
            <a:rPr lang="de-DE" sz="2000" dirty="0" err="1">
              <a:solidFill>
                <a:schemeClr val="bg1"/>
              </a:solidFill>
            </a:rPr>
            <a:t>method</a:t>
          </a:r>
          <a:endParaRPr lang="de-DE" sz="2000" dirty="0">
            <a:solidFill>
              <a:schemeClr val="bg1"/>
            </a:solidFill>
          </a:endParaRPr>
        </a:p>
      </dgm:t>
    </dgm:pt>
    <dgm:pt modelId="{F004DD6E-E4AA-4A13-865F-77EC7B0C12A4}" type="parTrans" cxnId="{D3C1A537-7EED-4E9F-B913-02201890342B}">
      <dgm:prSet/>
      <dgm:spPr/>
      <dgm:t>
        <a:bodyPr/>
        <a:lstStyle/>
        <a:p>
          <a:endParaRPr lang="de-DE" sz="1400"/>
        </a:p>
      </dgm:t>
    </dgm:pt>
    <dgm:pt modelId="{A6790203-0015-4F0B-A710-504F7EB0AD2F}" type="sibTrans" cxnId="{D3C1A537-7EED-4E9F-B913-02201890342B}">
      <dgm:prSet/>
      <dgm:spPr/>
      <dgm:t>
        <a:bodyPr/>
        <a:lstStyle/>
        <a:p>
          <a:endParaRPr lang="de-DE" sz="1400"/>
        </a:p>
      </dgm:t>
    </dgm:pt>
    <dgm:pt modelId="{ABAF934E-A35D-43F1-9BA6-F8FE787D4181}">
      <dgm:prSet phldrT="[Text]" custT="1"/>
      <dgm:spPr>
        <a:solidFill>
          <a:schemeClr val="accent1">
            <a:lumMod val="60000"/>
            <a:lumOff val="40000"/>
            <a:alpha val="70000"/>
          </a:schemeClr>
        </a:solidFill>
      </dgm:spPr>
      <dgm:t>
        <a:bodyPr/>
        <a:lstStyle/>
        <a:p>
          <a:r>
            <a:rPr lang="de-DE" sz="2000" dirty="0" err="1"/>
            <a:t>Literature</a:t>
          </a:r>
          <a:r>
            <a:rPr lang="de-DE" sz="2000" dirty="0"/>
            <a:t> review</a:t>
          </a:r>
        </a:p>
      </dgm:t>
    </dgm:pt>
    <dgm:pt modelId="{2ED025C5-03B3-43EE-9FB4-C045BCF45EF4}" type="parTrans" cxnId="{BE51A92D-10B5-44B7-BC11-94BAFDF7DBA5}">
      <dgm:prSet/>
      <dgm:spPr/>
      <dgm:t>
        <a:bodyPr/>
        <a:lstStyle/>
        <a:p>
          <a:endParaRPr lang="de-DE"/>
        </a:p>
      </dgm:t>
    </dgm:pt>
    <dgm:pt modelId="{7B3B5BA0-6B21-4DAA-9BBA-9F11A6CC981F}" type="sibTrans" cxnId="{BE51A92D-10B5-44B7-BC11-94BAFDF7DBA5}">
      <dgm:prSet/>
      <dgm:spPr/>
      <dgm:t>
        <a:bodyPr/>
        <a:lstStyle/>
        <a:p>
          <a:endParaRPr lang="de-DE"/>
        </a:p>
      </dgm:t>
    </dgm:pt>
    <dgm:pt modelId="{8CF07319-194C-4120-BC6E-95EB2C6DC990}" type="pres">
      <dgm:prSet presAssocID="{1EE98795-5ADA-4B8E-A440-9CE8DF2E3AB3}" presName="Name0" presStyleCnt="0">
        <dgm:presLayoutVars>
          <dgm:dir/>
          <dgm:animLvl val="lvl"/>
          <dgm:resizeHandles val="exact"/>
        </dgm:presLayoutVars>
      </dgm:prSet>
      <dgm:spPr/>
    </dgm:pt>
    <dgm:pt modelId="{BF7AC85A-EA81-4EA7-AE8F-6575E146E290}" type="pres">
      <dgm:prSet presAssocID="{4981854D-DADE-4C0C-84ED-E1A5E9BF7188}" presName="Name8" presStyleCnt="0"/>
      <dgm:spPr/>
    </dgm:pt>
    <dgm:pt modelId="{F72BA697-8F48-41A5-881F-779F69529BE5}" type="pres">
      <dgm:prSet presAssocID="{4981854D-DADE-4C0C-84ED-E1A5E9BF7188}" presName="level" presStyleLbl="node1" presStyleIdx="0" presStyleCnt="5">
        <dgm:presLayoutVars>
          <dgm:chMax val="1"/>
          <dgm:bulletEnabled val="1"/>
        </dgm:presLayoutVars>
      </dgm:prSet>
      <dgm:spPr/>
    </dgm:pt>
    <dgm:pt modelId="{F46B8626-9FDE-45D1-ADF7-670492C60DDA}" type="pres">
      <dgm:prSet presAssocID="{4981854D-DADE-4C0C-84ED-E1A5E9BF7188}" presName="levelTx" presStyleLbl="revTx" presStyleIdx="0" presStyleCnt="0">
        <dgm:presLayoutVars>
          <dgm:chMax val="1"/>
          <dgm:bulletEnabled val="1"/>
        </dgm:presLayoutVars>
      </dgm:prSet>
      <dgm:spPr/>
    </dgm:pt>
    <dgm:pt modelId="{194AC72B-5785-4E22-9A3A-C511EADAFAD6}" type="pres">
      <dgm:prSet presAssocID="{4550D4C1-A402-400D-B3CF-DEE456D88AF9}" presName="Name8" presStyleCnt="0"/>
      <dgm:spPr/>
    </dgm:pt>
    <dgm:pt modelId="{5825FB13-52E0-4550-A19B-061C12AACA4F}" type="pres">
      <dgm:prSet presAssocID="{4550D4C1-A402-400D-B3CF-DEE456D88AF9}" presName="level" presStyleLbl="node1" presStyleIdx="1" presStyleCnt="5">
        <dgm:presLayoutVars>
          <dgm:chMax val="1"/>
          <dgm:bulletEnabled val="1"/>
        </dgm:presLayoutVars>
      </dgm:prSet>
      <dgm:spPr/>
    </dgm:pt>
    <dgm:pt modelId="{DDB0443B-FC1B-4E20-8545-40E25B1E9ED4}" type="pres">
      <dgm:prSet presAssocID="{4550D4C1-A402-400D-B3CF-DEE456D88AF9}" presName="levelTx" presStyleLbl="revTx" presStyleIdx="0" presStyleCnt="0">
        <dgm:presLayoutVars>
          <dgm:chMax val="1"/>
          <dgm:bulletEnabled val="1"/>
        </dgm:presLayoutVars>
      </dgm:prSet>
      <dgm:spPr/>
    </dgm:pt>
    <dgm:pt modelId="{2B356EEE-585B-411F-9F09-04382DA040E6}" type="pres">
      <dgm:prSet presAssocID="{ABAF934E-A35D-43F1-9BA6-F8FE787D4181}" presName="Name8" presStyleCnt="0"/>
      <dgm:spPr/>
    </dgm:pt>
    <dgm:pt modelId="{0D762C77-DAF4-4F1B-843A-B2A5DE72B87E}" type="pres">
      <dgm:prSet presAssocID="{ABAF934E-A35D-43F1-9BA6-F8FE787D4181}" presName="level" presStyleLbl="node1" presStyleIdx="2" presStyleCnt="5">
        <dgm:presLayoutVars>
          <dgm:chMax val="1"/>
          <dgm:bulletEnabled val="1"/>
        </dgm:presLayoutVars>
      </dgm:prSet>
      <dgm:spPr/>
    </dgm:pt>
    <dgm:pt modelId="{280BF12E-B501-4DC6-BA8C-0995868660E6}" type="pres">
      <dgm:prSet presAssocID="{ABAF934E-A35D-43F1-9BA6-F8FE787D4181}" presName="levelTx" presStyleLbl="revTx" presStyleIdx="0" presStyleCnt="0">
        <dgm:presLayoutVars>
          <dgm:chMax val="1"/>
          <dgm:bulletEnabled val="1"/>
        </dgm:presLayoutVars>
      </dgm:prSet>
      <dgm:spPr/>
    </dgm:pt>
    <dgm:pt modelId="{51E8ED44-FF33-40AB-98A7-8B8C03ABD18F}" type="pres">
      <dgm:prSet presAssocID="{13F0832A-694C-45D7-A9CD-4AE50CCFCC5D}" presName="Name8" presStyleCnt="0"/>
      <dgm:spPr/>
    </dgm:pt>
    <dgm:pt modelId="{ECA749E8-C7B7-4449-9E96-063443E17DF6}" type="pres">
      <dgm:prSet presAssocID="{13F0832A-694C-45D7-A9CD-4AE50CCFCC5D}" presName="level" presStyleLbl="node1" presStyleIdx="3" presStyleCnt="5">
        <dgm:presLayoutVars>
          <dgm:chMax val="1"/>
          <dgm:bulletEnabled val="1"/>
        </dgm:presLayoutVars>
      </dgm:prSet>
      <dgm:spPr/>
    </dgm:pt>
    <dgm:pt modelId="{22B491D4-DE13-4D49-A92F-4B87FECF31F4}" type="pres">
      <dgm:prSet presAssocID="{13F0832A-694C-45D7-A9CD-4AE50CCFCC5D}" presName="levelTx" presStyleLbl="revTx" presStyleIdx="0" presStyleCnt="0">
        <dgm:presLayoutVars>
          <dgm:chMax val="1"/>
          <dgm:bulletEnabled val="1"/>
        </dgm:presLayoutVars>
      </dgm:prSet>
      <dgm:spPr/>
    </dgm:pt>
    <dgm:pt modelId="{53A3E662-0A66-4EBB-ACB9-D879FE2514EB}" type="pres">
      <dgm:prSet presAssocID="{49470E11-2E77-4221-9743-CAFD41E3B46E}" presName="Name8" presStyleCnt="0"/>
      <dgm:spPr/>
    </dgm:pt>
    <dgm:pt modelId="{BC372D47-CAAA-486C-BB14-1A96D28D4DF9}" type="pres">
      <dgm:prSet presAssocID="{49470E11-2E77-4221-9743-CAFD41E3B46E}" presName="level" presStyleLbl="node1" presStyleIdx="4" presStyleCnt="5">
        <dgm:presLayoutVars>
          <dgm:chMax val="1"/>
          <dgm:bulletEnabled val="1"/>
        </dgm:presLayoutVars>
      </dgm:prSet>
      <dgm:spPr/>
    </dgm:pt>
    <dgm:pt modelId="{DB70E648-5D63-4428-B0F9-B24A0C1E4CFD}" type="pres">
      <dgm:prSet presAssocID="{49470E11-2E77-4221-9743-CAFD41E3B46E}" presName="levelTx" presStyleLbl="revTx" presStyleIdx="0" presStyleCnt="0">
        <dgm:presLayoutVars>
          <dgm:chMax val="1"/>
          <dgm:bulletEnabled val="1"/>
        </dgm:presLayoutVars>
      </dgm:prSet>
      <dgm:spPr/>
    </dgm:pt>
  </dgm:ptLst>
  <dgm:cxnLst>
    <dgm:cxn modelId="{8360660E-FC67-499A-8B90-D7EB6186C274}" srcId="{1EE98795-5ADA-4B8E-A440-9CE8DF2E3AB3}" destId="{4550D4C1-A402-400D-B3CF-DEE456D88AF9}" srcOrd="1" destOrd="0" parTransId="{3E598A84-4AC3-4435-914E-110F9BFFA3A3}" sibTransId="{D2289A3B-0E7C-4621-8914-45A494D30D88}"/>
    <dgm:cxn modelId="{38A53217-CEA8-4D39-8754-EEE3EEC9AD59}" type="presOf" srcId="{1EE98795-5ADA-4B8E-A440-9CE8DF2E3AB3}" destId="{8CF07319-194C-4120-BC6E-95EB2C6DC990}" srcOrd="0" destOrd="0" presId="urn:microsoft.com/office/officeart/2005/8/layout/pyramid1"/>
    <dgm:cxn modelId="{BE51A92D-10B5-44B7-BC11-94BAFDF7DBA5}" srcId="{1EE98795-5ADA-4B8E-A440-9CE8DF2E3AB3}" destId="{ABAF934E-A35D-43F1-9BA6-F8FE787D4181}" srcOrd="2" destOrd="0" parTransId="{2ED025C5-03B3-43EE-9FB4-C045BCF45EF4}" sibTransId="{7B3B5BA0-6B21-4DAA-9BBA-9F11A6CC981F}"/>
    <dgm:cxn modelId="{C8CF6233-C2AF-47F6-8EAE-A176703AC387}" type="presOf" srcId="{13F0832A-694C-45D7-A9CD-4AE50CCFCC5D}" destId="{22B491D4-DE13-4D49-A92F-4B87FECF31F4}" srcOrd="1" destOrd="0" presId="urn:microsoft.com/office/officeart/2005/8/layout/pyramid1"/>
    <dgm:cxn modelId="{D3C1A537-7EED-4E9F-B913-02201890342B}" srcId="{1EE98795-5ADA-4B8E-A440-9CE8DF2E3AB3}" destId="{49470E11-2E77-4221-9743-CAFD41E3B46E}" srcOrd="4" destOrd="0" parTransId="{F004DD6E-E4AA-4A13-865F-77EC7B0C12A4}" sibTransId="{A6790203-0015-4F0B-A710-504F7EB0AD2F}"/>
    <dgm:cxn modelId="{2C8E683C-D39C-4BF7-9B04-D1074278318A}" type="presOf" srcId="{13F0832A-694C-45D7-A9CD-4AE50CCFCC5D}" destId="{ECA749E8-C7B7-4449-9E96-063443E17DF6}" srcOrd="0" destOrd="0" presId="urn:microsoft.com/office/officeart/2005/8/layout/pyramid1"/>
    <dgm:cxn modelId="{1ED47743-387E-4544-902D-C9F2449B5FEB}" type="presOf" srcId="{49470E11-2E77-4221-9743-CAFD41E3B46E}" destId="{DB70E648-5D63-4428-B0F9-B24A0C1E4CFD}" srcOrd="1" destOrd="0" presId="urn:microsoft.com/office/officeart/2005/8/layout/pyramid1"/>
    <dgm:cxn modelId="{A23FF165-E49F-4362-BA82-6B3F737EE834}" type="presOf" srcId="{4981854D-DADE-4C0C-84ED-E1A5E9BF7188}" destId="{F72BA697-8F48-41A5-881F-779F69529BE5}" srcOrd="0" destOrd="0" presId="urn:microsoft.com/office/officeart/2005/8/layout/pyramid1"/>
    <dgm:cxn modelId="{001D4291-3160-4BF8-86E7-35377365BFFA}" srcId="{1EE98795-5ADA-4B8E-A440-9CE8DF2E3AB3}" destId="{4981854D-DADE-4C0C-84ED-E1A5E9BF7188}" srcOrd="0" destOrd="0" parTransId="{CDA3D9AF-2785-4CFA-A17C-04AD9CDF8B78}" sibTransId="{EE36D36C-C947-499F-8438-D9BFDB329DCC}"/>
    <dgm:cxn modelId="{B7650299-885D-4999-A93A-F4FE4FA5E46F}" srcId="{1EE98795-5ADA-4B8E-A440-9CE8DF2E3AB3}" destId="{13F0832A-694C-45D7-A9CD-4AE50CCFCC5D}" srcOrd="3" destOrd="0" parTransId="{6E331C19-930E-4FBA-A23E-A17C09903DAE}" sibTransId="{A579B9EF-2408-48F3-AD47-1E8760204FAC}"/>
    <dgm:cxn modelId="{80EEA3A3-6204-45CC-BF53-612E2ACC6D17}" type="presOf" srcId="{ABAF934E-A35D-43F1-9BA6-F8FE787D4181}" destId="{280BF12E-B501-4DC6-BA8C-0995868660E6}" srcOrd="1" destOrd="0" presId="urn:microsoft.com/office/officeart/2005/8/layout/pyramid1"/>
    <dgm:cxn modelId="{01FEC5A5-2757-4069-A20F-7E53D028EA45}" type="presOf" srcId="{4981854D-DADE-4C0C-84ED-E1A5E9BF7188}" destId="{F46B8626-9FDE-45D1-ADF7-670492C60DDA}" srcOrd="1" destOrd="0" presId="urn:microsoft.com/office/officeart/2005/8/layout/pyramid1"/>
    <dgm:cxn modelId="{3D11C7AB-6A78-41D0-A609-0609D019BC85}" type="presOf" srcId="{4550D4C1-A402-400D-B3CF-DEE456D88AF9}" destId="{DDB0443B-FC1B-4E20-8545-40E25B1E9ED4}" srcOrd="1" destOrd="0" presId="urn:microsoft.com/office/officeart/2005/8/layout/pyramid1"/>
    <dgm:cxn modelId="{577B45BF-CF8C-4F3C-BA40-421991FA1319}" type="presOf" srcId="{4550D4C1-A402-400D-B3CF-DEE456D88AF9}" destId="{5825FB13-52E0-4550-A19B-061C12AACA4F}" srcOrd="0" destOrd="0" presId="urn:microsoft.com/office/officeart/2005/8/layout/pyramid1"/>
    <dgm:cxn modelId="{B0CA49C5-ADCD-4795-A49E-E33F4D50B237}" type="presOf" srcId="{ABAF934E-A35D-43F1-9BA6-F8FE787D4181}" destId="{0D762C77-DAF4-4F1B-843A-B2A5DE72B87E}" srcOrd="0" destOrd="0" presId="urn:microsoft.com/office/officeart/2005/8/layout/pyramid1"/>
    <dgm:cxn modelId="{B87D09F2-FC9C-4A86-A71D-4318E9845BE1}" type="presOf" srcId="{49470E11-2E77-4221-9743-CAFD41E3B46E}" destId="{BC372D47-CAAA-486C-BB14-1A96D28D4DF9}" srcOrd="0" destOrd="0" presId="urn:microsoft.com/office/officeart/2005/8/layout/pyramid1"/>
    <dgm:cxn modelId="{5EA28D6B-09C7-4F27-9D0C-887711F71131}" type="presParOf" srcId="{8CF07319-194C-4120-BC6E-95EB2C6DC990}" destId="{BF7AC85A-EA81-4EA7-AE8F-6575E146E290}" srcOrd="0" destOrd="0" presId="urn:microsoft.com/office/officeart/2005/8/layout/pyramid1"/>
    <dgm:cxn modelId="{B1229D00-4CC7-4B83-A69D-8ED0FC875DF2}" type="presParOf" srcId="{BF7AC85A-EA81-4EA7-AE8F-6575E146E290}" destId="{F72BA697-8F48-41A5-881F-779F69529BE5}" srcOrd="0" destOrd="0" presId="urn:microsoft.com/office/officeart/2005/8/layout/pyramid1"/>
    <dgm:cxn modelId="{04E841A1-C982-496B-993C-65F7262662BC}" type="presParOf" srcId="{BF7AC85A-EA81-4EA7-AE8F-6575E146E290}" destId="{F46B8626-9FDE-45D1-ADF7-670492C60DDA}" srcOrd="1" destOrd="0" presId="urn:microsoft.com/office/officeart/2005/8/layout/pyramid1"/>
    <dgm:cxn modelId="{2F862C52-5740-46FD-A49E-ECD21889D174}" type="presParOf" srcId="{8CF07319-194C-4120-BC6E-95EB2C6DC990}" destId="{194AC72B-5785-4E22-9A3A-C511EADAFAD6}" srcOrd="1" destOrd="0" presId="urn:microsoft.com/office/officeart/2005/8/layout/pyramid1"/>
    <dgm:cxn modelId="{9EEA210D-4CEC-454A-880B-207B17FED316}" type="presParOf" srcId="{194AC72B-5785-4E22-9A3A-C511EADAFAD6}" destId="{5825FB13-52E0-4550-A19B-061C12AACA4F}" srcOrd="0" destOrd="0" presId="urn:microsoft.com/office/officeart/2005/8/layout/pyramid1"/>
    <dgm:cxn modelId="{02A985F3-54D7-4583-9319-2DFABA66B54E}" type="presParOf" srcId="{194AC72B-5785-4E22-9A3A-C511EADAFAD6}" destId="{DDB0443B-FC1B-4E20-8545-40E25B1E9ED4}" srcOrd="1" destOrd="0" presId="urn:microsoft.com/office/officeart/2005/8/layout/pyramid1"/>
    <dgm:cxn modelId="{D5D54F48-9814-4072-89A8-93C902090777}" type="presParOf" srcId="{8CF07319-194C-4120-BC6E-95EB2C6DC990}" destId="{2B356EEE-585B-411F-9F09-04382DA040E6}" srcOrd="2" destOrd="0" presId="urn:microsoft.com/office/officeart/2005/8/layout/pyramid1"/>
    <dgm:cxn modelId="{08957545-5E46-4758-8D51-B9FEDDD9A75C}" type="presParOf" srcId="{2B356EEE-585B-411F-9F09-04382DA040E6}" destId="{0D762C77-DAF4-4F1B-843A-B2A5DE72B87E}" srcOrd="0" destOrd="0" presId="urn:microsoft.com/office/officeart/2005/8/layout/pyramid1"/>
    <dgm:cxn modelId="{310C0512-35CC-435D-968F-CC6AD6CB3D45}" type="presParOf" srcId="{2B356EEE-585B-411F-9F09-04382DA040E6}" destId="{280BF12E-B501-4DC6-BA8C-0995868660E6}" srcOrd="1" destOrd="0" presId="urn:microsoft.com/office/officeart/2005/8/layout/pyramid1"/>
    <dgm:cxn modelId="{363E9B12-9719-4A86-8E05-6062FC5F1061}" type="presParOf" srcId="{8CF07319-194C-4120-BC6E-95EB2C6DC990}" destId="{51E8ED44-FF33-40AB-98A7-8B8C03ABD18F}" srcOrd="3" destOrd="0" presId="urn:microsoft.com/office/officeart/2005/8/layout/pyramid1"/>
    <dgm:cxn modelId="{B4E0A7E3-76F3-4785-A8DB-3A31E5BB34EA}" type="presParOf" srcId="{51E8ED44-FF33-40AB-98A7-8B8C03ABD18F}" destId="{ECA749E8-C7B7-4449-9E96-063443E17DF6}" srcOrd="0" destOrd="0" presId="urn:microsoft.com/office/officeart/2005/8/layout/pyramid1"/>
    <dgm:cxn modelId="{92D206DF-04C6-4A22-ACAC-B8EA940A2F31}" type="presParOf" srcId="{51E8ED44-FF33-40AB-98A7-8B8C03ABD18F}" destId="{22B491D4-DE13-4D49-A92F-4B87FECF31F4}" srcOrd="1" destOrd="0" presId="urn:microsoft.com/office/officeart/2005/8/layout/pyramid1"/>
    <dgm:cxn modelId="{A99FF232-F308-4E97-8F3C-ECE423F0B371}" type="presParOf" srcId="{8CF07319-194C-4120-BC6E-95EB2C6DC990}" destId="{53A3E662-0A66-4EBB-ACB9-D879FE2514EB}" srcOrd="4" destOrd="0" presId="urn:microsoft.com/office/officeart/2005/8/layout/pyramid1"/>
    <dgm:cxn modelId="{3777B931-0212-422D-A6AD-3EB04A0D7866}" type="presParOf" srcId="{53A3E662-0A66-4EBB-ACB9-D879FE2514EB}" destId="{BC372D47-CAAA-486C-BB14-1A96D28D4DF9}" srcOrd="0" destOrd="0" presId="urn:microsoft.com/office/officeart/2005/8/layout/pyramid1"/>
    <dgm:cxn modelId="{6EAB43E3-6561-4E10-898A-0C848C938080}" type="presParOf" srcId="{53A3E662-0A66-4EBB-ACB9-D879FE2514EB}" destId="{DB70E648-5D63-4428-B0F9-B24A0C1E4CFD}"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2BA697-8F48-41A5-881F-779F69529BE5}">
      <dsp:nvSpPr>
        <dsp:cNvPr id="0" name=""/>
        <dsp:cNvSpPr/>
      </dsp:nvSpPr>
      <dsp:spPr>
        <a:xfrm>
          <a:off x="2978032" y="0"/>
          <a:ext cx="1489016" cy="1083733"/>
        </a:xfrm>
        <a:prstGeom prst="trapezoid">
          <a:avLst>
            <a:gd name="adj" fmla="val 68698"/>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e-DE" sz="2000" kern="1200" dirty="0"/>
            <a:t>Written </a:t>
          </a:r>
          <a:r>
            <a:rPr lang="de-DE" sz="2000" kern="1200" dirty="0" err="1"/>
            <a:t>thesis</a:t>
          </a:r>
          <a:endParaRPr lang="de-DE" sz="2000" kern="1200" dirty="0"/>
        </a:p>
      </dsp:txBody>
      <dsp:txXfrm>
        <a:off x="2978032" y="0"/>
        <a:ext cx="1489016" cy="1083733"/>
      </dsp:txXfrm>
    </dsp:sp>
    <dsp:sp modelId="{5825FB13-52E0-4550-A19B-061C12AACA4F}">
      <dsp:nvSpPr>
        <dsp:cNvPr id="0" name=""/>
        <dsp:cNvSpPr/>
      </dsp:nvSpPr>
      <dsp:spPr>
        <a:xfrm>
          <a:off x="2233524" y="1083733"/>
          <a:ext cx="2978032" cy="1083733"/>
        </a:xfrm>
        <a:prstGeom prst="trapezoid">
          <a:avLst>
            <a:gd name="adj" fmla="val 68698"/>
          </a:avLst>
        </a:prstGeom>
        <a:solidFill>
          <a:schemeClr val="accent1">
            <a:lumMod val="40000"/>
            <a:lumOff val="60000"/>
            <a:alpha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e-DE" sz="2000" kern="1200" dirty="0"/>
            <a:t>Data </a:t>
          </a:r>
          <a:r>
            <a:rPr lang="de-DE" sz="2000" kern="1200" dirty="0" err="1"/>
            <a:t>collection</a:t>
          </a:r>
          <a:r>
            <a:rPr lang="de-DE" sz="2000" kern="1200" dirty="0"/>
            <a:t> and </a:t>
          </a:r>
          <a:r>
            <a:rPr lang="de-DE" sz="2000" kern="1200" dirty="0" err="1"/>
            <a:t>analysis</a:t>
          </a:r>
          <a:endParaRPr lang="de-DE" sz="2000" kern="1200" dirty="0"/>
        </a:p>
      </dsp:txBody>
      <dsp:txXfrm>
        <a:off x="2754679" y="1083733"/>
        <a:ext cx="1935720" cy="1083733"/>
      </dsp:txXfrm>
    </dsp:sp>
    <dsp:sp modelId="{0D762C77-DAF4-4F1B-843A-B2A5DE72B87E}">
      <dsp:nvSpPr>
        <dsp:cNvPr id="0" name=""/>
        <dsp:cNvSpPr/>
      </dsp:nvSpPr>
      <dsp:spPr>
        <a:xfrm>
          <a:off x="1489016" y="2167466"/>
          <a:ext cx="4467047" cy="1083733"/>
        </a:xfrm>
        <a:prstGeom prst="trapezoid">
          <a:avLst>
            <a:gd name="adj" fmla="val 68698"/>
          </a:avLst>
        </a:prstGeom>
        <a:solidFill>
          <a:schemeClr val="accent1">
            <a:lumMod val="60000"/>
            <a:lumOff val="40000"/>
            <a:alpha val="7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e-DE" sz="2000" kern="1200" dirty="0" err="1"/>
            <a:t>Literature</a:t>
          </a:r>
          <a:r>
            <a:rPr lang="de-DE" sz="2000" kern="1200" dirty="0"/>
            <a:t> review</a:t>
          </a:r>
        </a:p>
      </dsp:txBody>
      <dsp:txXfrm>
        <a:off x="2270749" y="2167466"/>
        <a:ext cx="2903581" cy="1083733"/>
      </dsp:txXfrm>
    </dsp:sp>
    <dsp:sp modelId="{ECA749E8-C7B7-4449-9E96-063443E17DF6}">
      <dsp:nvSpPr>
        <dsp:cNvPr id="0" name=""/>
        <dsp:cNvSpPr/>
      </dsp:nvSpPr>
      <dsp:spPr>
        <a:xfrm>
          <a:off x="744508" y="3251200"/>
          <a:ext cx="5956064" cy="1083733"/>
        </a:xfrm>
        <a:prstGeom prst="trapezoid">
          <a:avLst>
            <a:gd name="adj" fmla="val 68698"/>
          </a:avLst>
        </a:prstGeom>
        <a:solidFill>
          <a:schemeClr val="accent1">
            <a:lumMod val="75000"/>
            <a:alpha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e-DE" sz="2000" kern="1200" dirty="0">
              <a:solidFill>
                <a:schemeClr val="bg1"/>
              </a:solidFill>
            </a:rPr>
            <a:t>Thesis </a:t>
          </a:r>
          <a:r>
            <a:rPr lang="de-DE" sz="2000" kern="1200" dirty="0" err="1">
              <a:solidFill>
                <a:schemeClr val="bg1"/>
              </a:solidFill>
            </a:rPr>
            <a:t>proposal</a:t>
          </a:r>
          <a:r>
            <a:rPr lang="de-DE" sz="2000" kern="1200" dirty="0">
              <a:solidFill>
                <a:schemeClr val="bg1"/>
              </a:solidFill>
            </a:rPr>
            <a:t> (</a:t>
          </a:r>
          <a:r>
            <a:rPr lang="de-DE" sz="2000" kern="1200" dirty="0" err="1">
              <a:solidFill>
                <a:schemeClr val="bg1"/>
              </a:solidFill>
            </a:rPr>
            <a:t>including</a:t>
          </a:r>
          <a:br>
            <a:rPr lang="de-DE" sz="2000" kern="1200" dirty="0">
              <a:solidFill>
                <a:schemeClr val="bg1"/>
              </a:solidFill>
            </a:rPr>
          </a:br>
          <a:r>
            <a:rPr lang="de-DE" sz="2000" kern="1200" dirty="0">
              <a:solidFill>
                <a:schemeClr val="bg1"/>
              </a:solidFill>
            </a:rPr>
            <a:t>a </a:t>
          </a:r>
          <a:r>
            <a:rPr lang="de-DE" sz="2000" kern="1200" dirty="0" err="1">
              <a:solidFill>
                <a:schemeClr val="bg1"/>
              </a:solidFill>
            </a:rPr>
            <a:t>preliminary</a:t>
          </a:r>
          <a:r>
            <a:rPr lang="de-DE" sz="2000" kern="1200" dirty="0">
              <a:solidFill>
                <a:schemeClr val="bg1"/>
              </a:solidFill>
            </a:rPr>
            <a:t> </a:t>
          </a:r>
          <a:r>
            <a:rPr lang="de-DE" sz="2000" kern="1200" dirty="0" err="1">
              <a:solidFill>
                <a:schemeClr val="bg1"/>
              </a:solidFill>
            </a:rPr>
            <a:t>literature</a:t>
          </a:r>
          <a:r>
            <a:rPr lang="de-DE" sz="2000" kern="1200" dirty="0">
              <a:solidFill>
                <a:schemeClr val="bg1"/>
              </a:solidFill>
            </a:rPr>
            <a:t> review)</a:t>
          </a:r>
        </a:p>
      </dsp:txBody>
      <dsp:txXfrm>
        <a:off x="1786819" y="3251200"/>
        <a:ext cx="3871441" cy="1083733"/>
      </dsp:txXfrm>
    </dsp:sp>
    <dsp:sp modelId="{BC372D47-CAAA-486C-BB14-1A96D28D4DF9}">
      <dsp:nvSpPr>
        <dsp:cNvPr id="0" name=""/>
        <dsp:cNvSpPr/>
      </dsp:nvSpPr>
      <dsp:spPr>
        <a:xfrm>
          <a:off x="0" y="4334933"/>
          <a:ext cx="7445080" cy="1083733"/>
        </a:xfrm>
        <a:prstGeom prst="trapezoid">
          <a:avLst>
            <a:gd name="adj" fmla="val 68698"/>
          </a:avLst>
        </a:prstGeom>
        <a:solidFill>
          <a:schemeClr val="accent5">
            <a:lumMod val="5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e-DE" sz="2000" kern="1200" dirty="0">
              <a:solidFill>
                <a:schemeClr val="bg1"/>
              </a:solidFill>
            </a:rPr>
            <a:t>Choice </a:t>
          </a:r>
          <a:r>
            <a:rPr lang="de-DE" sz="2000" kern="1200" dirty="0" err="1">
              <a:solidFill>
                <a:schemeClr val="bg1"/>
              </a:solidFill>
            </a:rPr>
            <a:t>of</a:t>
          </a:r>
          <a:r>
            <a:rPr lang="de-DE" sz="2000" kern="1200" dirty="0">
              <a:solidFill>
                <a:schemeClr val="bg1"/>
              </a:solidFill>
            </a:rPr>
            <a:t> </a:t>
          </a:r>
          <a:r>
            <a:rPr lang="de-DE" sz="2000" kern="1200" dirty="0" err="1">
              <a:solidFill>
                <a:schemeClr val="bg1"/>
              </a:solidFill>
            </a:rPr>
            <a:t>topic</a:t>
          </a:r>
          <a:r>
            <a:rPr lang="de-DE" sz="2000" kern="1200" dirty="0">
              <a:solidFill>
                <a:schemeClr val="bg1"/>
              </a:solidFill>
            </a:rPr>
            <a:t> and </a:t>
          </a:r>
          <a:r>
            <a:rPr lang="de-DE" sz="2000" kern="1200" dirty="0" err="1">
              <a:solidFill>
                <a:schemeClr val="bg1"/>
              </a:solidFill>
            </a:rPr>
            <a:t>method</a:t>
          </a:r>
          <a:endParaRPr lang="de-DE" sz="2000" kern="1200" dirty="0">
            <a:solidFill>
              <a:schemeClr val="bg1"/>
            </a:solidFill>
          </a:endParaRPr>
        </a:p>
      </dsp:txBody>
      <dsp:txXfrm>
        <a:off x="1302888" y="4334933"/>
        <a:ext cx="4839302" cy="1083733"/>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D7F5A7-509A-4EA6-9F15-25D9A3FC069E}" type="datetimeFigureOut">
              <a:rPr lang="de-DE" smtClean="0"/>
              <a:t>13.03.2024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D560DA-3760-4D94-AF1D-D3EF514F78A7}" type="slidenum">
              <a:rPr lang="de-DE" smtClean="0"/>
              <a:t>‹Nr.›</a:t>
            </a:fld>
            <a:endParaRPr lang="de-DE"/>
          </a:p>
        </p:txBody>
      </p:sp>
    </p:spTree>
    <p:extLst>
      <p:ext uri="{BB962C8B-B14F-4D97-AF65-F5344CB8AC3E}">
        <p14:creationId xmlns:p14="http://schemas.microsoft.com/office/powerpoint/2010/main" val="2972865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7FBB08F1-E639-4D39-AC40-1BA0D7F8314F}" type="datetimeFigureOut">
              <a:rPr lang="de-DE" smtClean="0"/>
              <a:t>13.03.2024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7D37888-2774-48C6-A0FE-3771F8D1C7F9}" type="slidenum">
              <a:rPr lang="de-DE" smtClean="0"/>
              <a:t>‹Nr.›</a:t>
            </a:fld>
            <a:endParaRPr lang="de-DE"/>
          </a:p>
        </p:txBody>
      </p:sp>
    </p:spTree>
    <p:extLst>
      <p:ext uri="{BB962C8B-B14F-4D97-AF65-F5344CB8AC3E}">
        <p14:creationId xmlns:p14="http://schemas.microsoft.com/office/powerpoint/2010/main" val="2113685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7FBB08F1-E639-4D39-AC40-1BA0D7F8314F}" type="datetimeFigureOut">
              <a:rPr lang="de-DE" smtClean="0"/>
              <a:t>13.03.2024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7D37888-2774-48C6-A0FE-3771F8D1C7F9}" type="slidenum">
              <a:rPr lang="de-DE" smtClean="0"/>
              <a:t>‹Nr.›</a:t>
            </a:fld>
            <a:endParaRPr lang="de-DE"/>
          </a:p>
        </p:txBody>
      </p:sp>
    </p:spTree>
    <p:extLst>
      <p:ext uri="{BB962C8B-B14F-4D97-AF65-F5344CB8AC3E}">
        <p14:creationId xmlns:p14="http://schemas.microsoft.com/office/powerpoint/2010/main" val="1663433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7FBB08F1-E639-4D39-AC40-1BA0D7F8314F}" type="datetimeFigureOut">
              <a:rPr lang="de-DE" smtClean="0"/>
              <a:t>13.03.2024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7D37888-2774-48C6-A0FE-3771F8D1C7F9}" type="slidenum">
              <a:rPr lang="de-DE" smtClean="0"/>
              <a:t>‹Nr.›</a:t>
            </a:fld>
            <a:endParaRPr lang="de-DE"/>
          </a:p>
        </p:txBody>
      </p:sp>
    </p:spTree>
    <p:extLst>
      <p:ext uri="{BB962C8B-B14F-4D97-AF65-F5344CB8AC3E}">
        <p14:creationId xmlns:p14="http://schemas.microsoft.com/office/powerpoint/2010/main" val="2782680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7FBB08F1-E639-4D39-AC40-1BA0D7F8314F}" type="datetimeFigureOut">
              <a:rPr lang="de-DE" smtClean="0"/>
              <a:t>13.03.2024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7D37888-2774-48C6-A0FE-3771F8D1C7F9}" type="slidenum">
              <a:rPr lang="de-DE" smtClean="0"/>
              <a:t>‹Nr.›</a:t>
            </a:fld>
            <a:endParaRPr lang="de-DE"/>
          </a:p>
        </p:txBody>
      </p:sp>
    </p:spTree>
    <p:extLst>
      <p:ext uri="{BB962C8B-B14F-4D97-AF65-F5344CB8AC3E}">
        <p14:creationId xmlns:p14="http://schemas.microsoft.com/office/powerpoint/2010/main" val="623084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7FBB08F1-E639-4D39-AC40-1BA0D7F8314F}" type="datetimeFigureOut">
              <a:rPr lang="de-DE" smtClean="0"/>
              <a:t>13.03.2024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7D37888-2774-48C6-A0FE-3771F8D1C7F9}" type="slidenum">
              <a:rPr lang="de-DE" smtClean="0"/>
              <a:t>‹Nr.›</a:t>
            </a:fld>
            <a:endParaRPr lang="de-DE"/>
          </a:p>
        </p:txBody>
      </p:sp>
    </p:spTree>
    <p:extLst>
      <p:ext uri="{BB962C8B-B14F-4D97-AF65-F5344CB8AC3E}">
        <p14:creationId xmlns:p14="http://schemas.microsoft.com/office/powerpoint/2010/main" val="358855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7FBB08F1-E639-4D39-AC40-1BA0D7F8314F}" type="datetimeFigureOut">
              <a:rPr lang="de-DE" smtClean="0"/>
              <a:t>13.03.2024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7D37888-2774-48C6-A0FE-3771F8D1C7F9}" type="slidenum">
              <a:rPr lang="de-DE" smtClean="0"/>
              <a:t>‹Nr.›</a:t>
            </a:fld>
            <a:endParaRPr lang="de-DE"/>
          </a:p>
        </p:txBody>
      </p:sp>
    </p:spTree>
    <p:extLst>
      <p:ext uri="{BB962C8B-B14F-4D97-AF65-F5344CB8AC3E}">
        <p14:creationId xmlns:p14="http://schemas.microsoft.com/office/powerpoint/2010/main" val="1340848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7FBB08F1-E639-4D39-AC40-1BA0D7F8314F}" type="datetimeFigureOut">
              <a:rPr lang="de-DE" smtClean="0"/>
              <a:t>13.03.2024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D7D37888-2774-48C6-A0FE-3771F8D1C7F9}" type="slidenum">
              <a:rPr lang="de-DE" smtClean="0"/>
              <a:t>‹Nr.›</a:t>
            </a:fld>
            <a:endParaRPr lang="de-DE"/>
          </a:p>
        </p:txBody>
      </p:sp>
    </p:spTree>
    <p:extLst>
      <p:ext uri="{BB962C8B-B14F-4D97-AF65-F5344CB8AC3E}">
        <p14:creationId xmlns:p14="http://schemas.microsoft.com/office/powerpoint/2010/main" val="1909668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7FBB08F1-E639-4D39-AC40-1BA0D7F8314F}" type="datetimeFigureOut">
              <a:rPr lang="de-DE" smtClean="0"/>
              <a:t>13.03.2024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D7D37888-2774-48C6-A0FE-3771F8D1C7F9}" type="slidenum">
              <a:rPr lang="de-DE" smtClean="0"/>
              <a:t>‹Nr.›</a:t>
            </a:fld>
            <a:endParaRPr lang="de-DE"/>
          </a:p>
        </p:txBody>
      </p:sp>
    </p:spTree>
    <p:extLst>
      <p:ext uri="{BB962C8B-B14F-4D97-AF65-F5344CB8AC3E}">
        <p14:creationId xmlns:p14="http://schemas.microsoft.com/office/powerpoint/2010/main" val="2895174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FBB08F1-E639-4D39-AC40-1BA0D7F8314F}" type="datetimeFigureOut">
              <a:rPr lang="de-DE" smtClean="0"/>
              <a:t>13.03.2024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7D37888-2774-48C6-A0FE-3771F8D1C7F9}" type="slidenum">
              <a:rPr lang="de-DE" smtClean="0"/>
              <a:t>‹Nr.›</a:t>
            </a:fld>
            <a:endParaRPr lang="de-DE"/>
          </a:p>
        </p:txBody>
      </p:sp>
    </p:spTree>
    <p:extLst>
      <p:ext uri="{BB962C8B-B14F-4D97-AF65-F5344CB8AC3E}">
        <p14:creationId xmlns:p14="http://schemas.microsoft.com/office/powerpoint/2010/main" val="3061284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7FBB08F1-E639-4D39-AC40-1BA0D7F8314F}" type="datetimeFigureOut">
              <a:rPr lang="de-DE" smtClean="0"/>
              <a:t>13.03.2024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7D37888-2774-48C6-A0FE-3771F8D1C7F9}" type="slidenum">
              <a:rPr lang="de-DE" smtClean="0"/>
              <a:t>‹Nr.›</a:t>
            </a:fld>
            <a:endParaRPr lang="de-DE"/>
          </a:p>
        </p:txBody>
      </p:sp>
    </p:spTree>
    <p:extLst>
      <p:ext uri="{BB962C8B-B14F-4D97-AF65-F5344CB8AC3E}">
        <p14:creationId xmlns:p14="http://schemas.microsoft.com/office/powerpoint/2010/main" val="1742743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7FBB08F1-E639-4D39-AC40-1BA0D7F8314F}" type="datetimeFigureOut">
              <a:rPr lang="de-DE" smtClean="0"/>
              <a:t>13.03.2024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7D37888-2774-48C6-A0FE-3771F8D1C7F9}" type="slidenum">
              <a:rPr lang="de-DE" smtClean="0"/>
              <a:t>‹Nr.›</a:t>
            </a:fld>
            <a:endParaRPr lang="de-DE"/>
          </a:p>
        </p:txBody>
      </p:sp>
    </p:spTree>
    <p:extLst>
      <p:ext uri="{BB962C8B-B14F-4D97-AF65-F5344CB8AC3E}">
        <p14:creationId xmlns:p14="http://schemas.microsoft.com/office/powerpoint/2010/main" val="3425754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B08F1-E639-4D39-AC40-1BA0D7F8314F}" type="datetimeFigureOut">
              <a:rPr lang="de-DE" smtClean="0"/>
              <a:t>13.03.2024</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D37888-2774-48C6-A0FE-3771F8D1C7F9}" type="slidenum">
              <a:rPr lang="de-DE" smtClean="0"/>
              <a:t>‹Nr.›</a:t>
            </a:fld>
            <a:endParaRPr lang="de-DE"/>
          </a:p>
        </p:txBody>
      </p:sp>
    </p:spTree>
    <p:extLst>
      <p:ext uri="{BB962C8B-B14F-4D97-AF65-F5344CB8AC3E}">
        <p14:creationId xmlns:p14="http://schemas.microsoft.com/office/powerpoint/2010/main" val="1151273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26.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92F6A000-CB98-48A2-A615-B294F0355BD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635068" y="856072"/>
            <a:ext cx="2921863" cy="2323345"/>
          </a:xfrm>
          <a:prstGeom prst="rect">
            <a:avLst/>
          </a:prstGeom>
        </p:spPr>
      </p:pic>
      <p:sp>
        <p:nvSpPr>
          <p:cNvPr id="16" name="Rechteck 15"/>
          <p:cNvSpPr/>
          <p:nvPr/>
        </p:nvSpPr>
        <p:spPr>
          <a:xfrm>
            <a:off x="1970527" y="3179425"/>
            <a:ext cx="8162252" cy="247974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p:cNvSpPr txBox="1"/>
          <p:nvPr/>
        </p:nvSpPr>
        <p:spPr>
          <a:xfrm>
            <a:off x="2002659" y="3553201"/>
            <a:ext cx="8162252" cy="1200329"/>
          </a:xfrm>
          <a:prstGeom prst="rect">
            <a:avLst/>
          </a:prstGeom>
          <a:noFill/>
        </p:spPr>
        <p:txBody>
          <a:bodyPr wrap="square" rtlCol="0">
            <a:spAutoFit/>
          </a:bodyPr>
          <a:lstStyle/>
          <a:p>
            <a:pPr algn="ctr"/>
            <a:r>
              <a:rPr lang="de-DE" sz="3600" b="1" dirty="0">
                <a:solidFill>
                  <a:srgbClr val="1C78AB"/>
                </a:solidFill>
              </a:rPr>
              <a:t>GETTING STARTED</a:t>
            </a:r>
            <a:br>
              <a:rPr lang="de-DE" sz="3600" b="1" dirty="0">
                <a:solidFill>
                  <a:srgbClr val="1C78AB"/>
                </a:solidFill>
              </a:rPr>
            </a:br>
            <a:r>
              <a:rPr lang="de-DE" sz="3600" b="1" dirty="0">
                <a:solidFill>
                  <a:srgbClr val="1C78AB"/>
                </a:solidFill>
              </a:rPr>
              <a:t>WITH YOUR THESIS PROJECT</a:t>
            </a:r>
          </a:p>
        </p:txBody>
      </p:sp>
      <p:sp>
        <p:nvSpPr>
          <p:cNvPr id="10" name="Textfeld 9"/>
          <p:cNvSpPr txBox="1"/>
          <p:nvPr/>
        </p:nvSpPr>
        <p:spPr>
          <a:xfrm>
            <a:off x="1962328" y="4964980"/>
            <a:ext cx="8162252" cy="400110"/>
          </a:xfrm>
          <a:prstGeom prst="rect">
            <a:avLst/>
          </a:prstGeom>
          <a:noFill/>
        </p:spPr>
        <p:txBody>
          <a:bodyPr wrap="square" rtlCol="0">
            <a:spAutoFit/>
          </a:bodyPr>
          <a:lstStyle/>
          <a:p>
            <a:pPr algn="ctr"/>
            <a:r>
              <a:rPr lang="de-DE" sz="2000" dirty="0">
                <a:latin typeface="+mj-lt"/>
              </a:rPr>
              <a:t>The Thesis Writing Survival Guide – Part I</a:t>
            </a:r>
          </a:p>
        </p:txBody>
      </p:sp>
      <p:sp>
        <p:nvSpPr>
          <p:cNvPr id="11" name="Textfeld 10"/>
          <p:cNvSpPr txBox="1"/>
          <p:nvPr/>
        </p:nvSpPr>
        <p:spPr>
          <a:xfrm>
            <a:off x="375920" y="6634480"/>
            <a:ext cx="1337226" cy="215444"/>
          </a:xfrm>
          <a:prstGeom prst="rect">
            <a:avLst/>
          </a:prstGeom>
          <a:noFill/>
        </p:spPr>
        <p:txBody>
          <a:bodyPr wrap="none" rtlCol="0">
            <a:spAutoFit/>
          </a:bodyPr>
          <a:lstStyle/>
          <a:p>
            <a:r>
              <a:rPr lang="de-DE" sz="800" dirty="0" err="1"/>
              <a:t>Photo</a:t>
            </a:r>
            <a:r>
              <a:rPr lang="de-DE" sz="800" dirty="0"/>
              <a:t> </a:t>
            </a:r>
            <a:r>
              <a:rPr lang="de-DE" sz="800" dirty="0" err="1"/>
              <a:t>source</a:t>
            </a:r>
            <a:r>
              <a:rPr lang="de-DE" sz="800" dirty="0"/>
              <a:t>:  </a:t>
            </a:r>
            <a:r>
              <a:rPr lang="en-US" sz="800" dirty="0"/>
              <a:t>pixabay.com</a:t>
            </a:r>
            <a:endParaRPr lang="de-DE" sz="800" dirty="0"/>
          </a:p>
        </p:txBody>
      </p:sp>
      <p:pic>
        <p:nvPicPr>
          <p:cNvPr id="1034" name="Picture 10" descr="Kostenlose Fotos zum Thema Bibliothek">
            <a:extLst>
              <a:ext uri="{FF2B5EF4-FFF2-40B4-BE49-F238E27FC236}">
                <a16:creationId xmlns:a16="http://schemas.microsoft.com/office/drawing/2014/main" id="{D080D57F-D2E5-4DD0-BA82-593A00839356}"/>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7445539" y="856072"/>
            <a:ext cx="2679041" cy="2323349"/>
          </a:xfrm>
          <a:prstGeom prst="rect">
            <a:avLst/>
          </a:prstGeom>
          <a:noFill/>
          <a:extLst>
            <a:ext uri="{909E8E84-426E-40DD-AFC4-6F175D3DCCD1}">
              <a14:hiddenFill xmlns:a14="http://schemas.microsoft.com/office/drawing/2010/main">
                <a:solidFill>
                  <a:srgbClr val="FFFFFF"/>
                </a:solidFill>
              </a14:hiddenFill>
            </a:ext>
          </a:extLst>
        </p:spPr>
      </p:pic>
      <p:pic>
        <p:nvPicPr>
          <p:cNvPr id="12" name="Grafik 11">
            <a:extLst>
              <a:ext uri="{FF2B5EF4-FFF2-40B4-BE49-F238E27FC236}">
                <a16:creationId xmlns:a16="http://schemas.microsoft.com/office/drawing/2014/main" id="{60287B97-11CD-415E-B2B2-6A8524B82A7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962328" y="856068"/>
            <a:ext cx="2781878" cy="2323349"/>
          </a:xfrm>
          <a:prstGeom prst="rect">
            <a:avLst/>
          </a:prstGeom>
        </p:spPr>
      </p:pic>
    </p:spTree>
    <p:extLst>
      <p:ext uri="{BB962C8B-B14F-4D97-AF65-F5344CB8AC3E}">
        <p14:creationId xmlns:p14="http://schemas.microsoft.com/office/powerpoint/2010/main" val="3128088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feld 49"/>
          <p:cNvSpPr txBox="1"/>
          <p:nvPr/>
        </p:nvSpPr>
        <p:spPr>
          <a:xfrm>
            <a:off x="0" y="6616517"/>
            <a:ext cx="395536" cy="2414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200">
                <a:solidFill>
                  <a:srgbClr val="C00000"/>
                </a:solidFill>
                <a:latin typeface="+mj-lt"/>
              </a:defRPr>
            </a:lvl1pPr>
          </a:lstStyle>
          <a:p>
            <a:fld id="{E4DF0851-ACD1-491E-BD29-F6676D6D8DA8}" type="slidenum">
              <a:rPr lang="de-DE">
                <a:solidFill>
                  <a:schemeClr val="tx1"/>
                </a:solidFill>
              </a:rPr>
              <a:pPr/>
              <a:t>10</a:t>
            </a:fld>
            <a:endParaRPr lang="de-DE" dirty="0">
              <a:solidFill>
                <a:schemeClr val="tx1"/>
              </a:solidFill>
            </a:endParaRPr>
          </a:p>
        </p:txBody>
      </p:sp>
      <p:sp>
        <p:nvSpPr>
          <p:cNvPr id="23" name="Rechteck 22">
            <a:extLst>
              <a:ext uri="{FF2B5EF4-FFF2-40B4-BE49-F238E27FC236}">
                <a16:creationId xmlns:a16="http://schemas.microsoft.com/office/drawing/2014/main" id="{C2E84FF1-0416-41D5-B66D-29D1270D7F2A}"/>
              </a:ext>
            </a:extLst>
          </p:cNvPr>
          <p:cNvSpPr/>
          <p:nvPr/>
        </p:nvSpPr>
        <p:spPr>
          <a:xfrm>
            <a:off x="4733544" y="1788070"/>
            <a:ext cx="1505712" cy="475488"/>
          </a:xfrm>
          <a:prstGeom prst="rect">
            <a:avLst/>
          </a:prstGeom>
          <a:solidFill>
            <a:schemeClr val="bg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b="1" dirty="0" err="1">
                <a:solidFill>
                  <a:schemeClr val="bg1"/>
                </a:solidFill>
              </a:rPr>
              <a:t>Your</a:t>
            </a:r>
            <a:r>
              <a:rPr lang="de-DE" sz="1050" b="1" dirty="0">
                <a:solidFill>
                  <a:schemeClr val="bg1"/>
                </a:solidFill>
              </a:rPr>
              <a:t> </a:t>
            </a:r>
            <a:r>
              <a:rPr lang="de-DE" sz="1050" b="1" dirty="0" err="1">
                <a:solidFill>
                  <a:schemeClr val="bg1"/>
                </a:solidFill>
              </a:rPr>
              <a:t>thesis</a:t>
            </a:r>
            <a:r>
              <a:rPr lang="de-DE" sz="1050" b="1" dirty="0">
                <a:solidFill>
                  <a:schemeClr val="bg1"/>
                </a:solidFill>
              </a:rPr>
              <a:t> </a:t>
            </a:r>
            <a:r>
              <a:rPr lang="de-DE" sz="1050" b="1" dirty="0" err="1">
                <a:solidFill>
                  <a:schemeClr val="bg1"/>
                </a:solidFill>
              </a:rPr>
              <a:t>project</a:t>
            </a:r>
            <a:endParaRPr lang="de-DE" sz="1050" b="1" dirty="0">
              <a:solidFill>
                <a:schemeClr val="bg1"/>
              </a:solidFill>
            </a:endParaRPr>
          </a:p>
        </p:txBody>
      </p:sp>
      <p:sp>
        <p:nvSpPr>
          <p:cNvPr id="24" name="Rechteck 23">
            <a:extLst>
              <a:ext uri="{FF2B5EF4-FFF2-40B4-BE49-F238E27FC236}">
                <a16:creationId xmlns:a16="http://schemas.microsoft.com/office/drawing/2014/main" id="{D42BBA39-6F19-436B-8E85-46FA2EEE1F3F}"/>
              </a:ext>
            </a:extLst>
          </p:cNvPr>
          <p:cNvSpPr/>
          <p:nvPr/>
        </p:nvSpPr>
        <p:spPr>
          <a:xfrm>
            <a:off x="1213103" y="3036442"/>
            <a:ext cx="1505712" cy="47548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solidFill>
                  <a:schemeClr val="tx1"/>
                </a:solidFill>
              </a:rPr>
              <a:t>1.1 </a:t>
            </a:r>
            <a:r>
              <a:rPr lang="de-DE" sz="1050" dirty="0" err="1">
                <a:solidFill>
                  <a:schemeClr val="tx1"/>
                </a:solidFill>
              </a:rPr>
              <a:t>Choose</a:t>
            </a:r>
            <a:r>
              <a:rPr lang="de-DE" sz="1050" dirty="0">
                <a:solidFill>
                  <a:schemeClr val="tx1"/>
                </a:solidFill>
              </a:rPr>
              <a:t> a </a:t>
            </a:r>
            <a:r>
              <a:rPr lang="de-DE" sz="1050" dirty="0" err="1">
                <a:solidFill>
                  <a:schemeClr val="tx1"/>
                </a:solidFill>
              </a:rPr>
              <a:t>topic</a:t>
            </a:r>
            <a:r>
              <a:rPr lang="de-DE" sz="1050" dirty="0">
                <a:solidFill>
                  <a:schemeClr val="tx1"/>
                </a:solidFill>
              </a:rPr>
              <a:t> </a:t>
            </a:r>
            <a:br>
              <a:rPr lang="de-DE" sz="1050" dirty="0">
                <a:solidFill>
                  <a:schemeClr val="tx1"/>
                </a:solidFill>
              </a:rPr>
            </a:br>
            <a:r>
              <a:rPr lang="de-DE" sz="1050" dirty="0">
                <a:solidFill>
                  <a:schemeClr val="tx1"/>
                </a:solidFill>
              </a:rPr>
              <a:t>(</a:t>
            </a:r>
            <a:r>
              <a:rPr lang="de-DE" sz="1050" dirty="0" err="1">
                <a:solidFill>
                  <a:schemeClr val="tx1"/>
                </a:solidFill>
              </a:rPr>
              <a:t>including</a:t>
            </a:r>
            <a:r>
              <a:rPr lang="de-DE" sz="1050" dirty="0">
                <a:solidFill>
                  <a:schemeClr val="tx1"/>
                </a:solidFill>
              </a:rPr>
              <a:t> </a:t>
            </a:r>
            <a:r>
              <a:rPr lang="de-DE" sz="1050" dirty="0" err="1">
                <a:solidFill>
                  <a:schemeClr val="tx1"/>
                </a:solidFill>
              </a:rPr>
              <a:t>the</a:t>
            </a:r>
            <a:r>
              <a:rPr lang="de-DE" sz="1050" dirty="0">
                <a:solidFill>
                  <a:schemeClr val="tx1"/>
                </a:solidFill>
              </a:rPr>
              <a:t> </a:t>
            </a:r>
            <a:r>
              <a:rPr lang="de-DE" sz="1050" dirty="0" err="1">
                <a:solidFill>
                  <a:schemeClr val="tx1"/>
                </a:solidFill>
              </a:rPr>
              <a:t>method</a:t>
            </a:r>
            <a:r>
              <a:rPr lang="de-DE" sz="1050" dirty="0">
                <a:solidFill>
                  <a:schemeClr val="tx1"/>
                </a:solidFill>
              </a:rPr>
              <a:t>)</a:t>
            </a:r>
          </a:p>
        </p:txBody>
      </p:sp>
      <p:sp>
        <p:nvSpPr>
          <p:cNvPr id="25" name="Rechteck 24">
            <a:extLst>
              <a:ext uri="{FF2B5EF4-FFF2-40B4-BE49-F238E27FC236}">
                <a16:creationId xmlns:a16="http://schemas.microsoft.com/office/drawing/2014/main" id="{37368A2C-2277-4B8F-9F13-28E866D7625D}"/>
              </a:ext>
            </a:extLst>
          </p:cNvPr>
          <p:cNvSpPr/>
          <p:nvPr/>
        </p:nvSpPr>
        <p:spPr>
          <a:xfrm>
            <a:off x="1213103" y="4185538"/>
            <a:ext cx="1505712" cy="47548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solidFill>
                  <a:schemeClr val="tx1"/>
                </a:solidFill>
              </a:rPr>
              <a:t>1.3 </a:t>
            </a:r>
            <a:r>
              <a:rPr lang="de-DE" sz="1050" dirty="0" err="1">
                <a:solidFill>
                  <a:schemeClr val="tx1"/>
                </a:solidFill>
              </a:rPr>
              <a:t>Prepare</a:t>
            </a:r>
            <a:r>
              <a:rPr lang="de-DE" sz="1050" dirty="0">
                <a:solidFill>
                  <a:schemeClr val="tx1"/>
                </a:solidFill>
              </a:rPr>
              <a:t> a </a:t>
            </a:r>
            <a:br>
              <a:rPr lang="de-DE" sz="1050" dirty="0">
                <a:solidFill>
                  <a:schemeClr val="tx1"/>
                </a:solidFill>
              </a:rPr>
            </a:br>
            <a:r>
              <a:rPr lang="de-DE" sz="1050" dirty="0" err="1">
                <a:solidFill>
                  <a:schemeClr val="tx1"/>
                </a:solidFill>
              </a:rPr>
              <a:t>research</a:t>
            </a:r>
            <a:r>
              <a:rPr lang="de-DE" sz="1050" dirty="0">
                <a:solidFill>
                  <a:schemeClr val="tx1"/>
                </a:solidFill>
              </a:rPr>
              <a:t> </a:t>
            </a:r>
            <a:r>
              <a:rPr lang="de-DE" sz="1050" dirty="0" err="1">
                <a:solidFill>
                  <a:schemeClr val="tx1"/>
                </a:solidFill>
              </a:rPr>
              <a:t>proposal</a:t>
            </a:r>
            <a:endParaRPr lang="de-DE" sz="1050" dirty="0">
              <a:solidFill>
                <a:schemeClr val="tx1"/>
              </a:solidFill>
            </a:endParaRPr>
          </a:p>
        </p:txBody>
      </p:sp>
      <p:sp>
        <p:nvSpPr>
          <p:cNvPr id="26" name="Rechteck 25">
            <a:extLst>
              <a:ext uri="{FF2B5EF4-FFF2-40B4-BE49-F238E27FC236}">
                <a16:creationId xmlns:a16="http://schemas.microsoft.com/office/drawing/2014/main" id="{1EAA4F58-042C-4812-9DFF-52AC97D99753}"/>
              </a:ext>
            </a:extLst>
          </p:cNvPr>
          <p:cNvSpPr/>
          <p:nvPr/>
        </p:nvSpPr>
        <p:spPr>
          <a:xfrm>
            <a:off x="1213103" y="3609466"/>
            <a:ext cx="1505712" cy="47548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solidFill>
                  <a:schemeClr val="tx1"/>
                </a:solidFill>
              </a:rPr>
              <a:t>1.2 Select an </a:t>
            </a:r>
            <a:r>
              <a:rPr lang="de-DE" sz="1050" dirty="0" err="1">
                <a:solidFill>
                  <a:schemeClr val="tx1"/>
                </a:solidFill>
              </a:rPr>
              <a:t>advisor</a:t>
            </a:r>
            <a:endParaRPr lang="de-DE" sz="1050" dirty="0">
              <a:solidFill>
                <a:schemeClr val="tx1"/>
              </a:solidFill>
            </a:endParaRPr>
          </a:p>
        </p:txBody>
      </p:sp>
      <p:sp>
        <p:nvSpPr>
          <p:cNvPr id="27" name="Rechteck 26">
            <a:extLst>
              <a:ext uri="{FF2B5EF4-FFF2-40B4-BE49-F238E27FC236}">
                <a16:creationId xmlns:a16="http://schemas.microsoft.com/office/drawing/2014/main" id="{1420C5CC-95DC-49FF-8E04-74F93B0C01C6}"/>
              </a:ext>
            </a:extLst>
          </p:cNvPr>
          <p:cNvSpPr/>
          <p:nvPr/>
        </p:nvSpPr>
        <p:spPr>
          <a:xfrm>
            <a:off x="2958083" y="3612514"/>
            <a:ext cx="1505712" cy="47548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solidFill>
                  <a:schemeClr val="tx1"/>
                </a:solidFill>
              </a:rPr>
              <a:t>2.2 Create a </a:t>
            </a:r>
            <a:r>
              <a:rPr lang="de-DE" sz="1050" dirty="0" err="1">
                <a:solidFill>
                  <a:schemeClr val="tx1"/>
                </a:solidFill>
              </a:rPr>
              <a:t>conceptual</a:t>
            </a:r>
            <a:r>
              <a:rPr lang="de-DE" sz="1050" dirty="0">
                <a:solidFill>
                  <a:schemeClr val="tx1"/>
                </a:solidFill>
              </a:rPr>
              <a:t> </a:t>
            </a:r>
            <a:r>
              <a:rPr lang="de-DE" sz="1050" dirty="0" err="1">
                <a:solidFill>
                  <a:schemeClr val="tx1"/>
                </a:solidFill>
              </a:rPr>
              <a:t>framework</a:t>
            </a:r>
            <a:endParaRPr lang="de-DE" sz="1050" dirty="0">
              <a:solidFill>
                <a:schemeClr val="tx1"/>
              </a:solidFill>
            </a:endParaRPr>
          </a:p>
        </p:txBody>
      </p:sp>
      <p:sp>
        <p:nvSpPr>
          <p:cNvPr id="28" name="Rechteck 27">
            <a:extLst>
              <a:ext uri="{FF2B5EF4-FFF2-40B4-BE49-F238E27FC236}">
                <a16:creationId xmlns:a16="http://schemas.microsoft.com/office/drawing/2014/main" id="{F38B06C3-541E-4AC5-BC1D-A3E727AA05C9}"/>
              </a:ext>
            </a:extLst>
          </p:cNvPr>
          <p:cNvSpPr/>
          <p:nvPr/>
        </p:nvSpPr>
        <p:spPr>
          <a:xfrm>
            <a:off x="2958083" y="3039490"/>
            <a:ext cx="1505712" cy="47548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solidFill>
                  <a:schemeClr val="tx1"/>
                </a:solidFill>
              </a:rPr>
              <a:t>2.1 Conduct and </a:t>
            </a:r>
            <a:r>
              <a:rPr lang="de-DE" sz="1050" dirty="0" err="1">
                <a:solidFill>
                  <a:schemeClr val="tx1"/>
                </a:solidFill>
              </a:rPr>
              <a:t>write</a:t>
            </a:r>
            <a:r>
              <a:rPr lang="de-DE" sz="1050" dirty="0">
                <a:solidFill>
                  <a:schemeClr val="tx1"/>
                </a:solidFill>
              </a:rPr>
              <a:t> a </a:t>
            </a:r>
            <a:br>
              <a:rPr lang="de-DE" sz="1050" dirty="0">
                <a:solidFill>
                  <a:schemeClr val="tx1"/>
                </a:solidFill>
              </a:rPr>
            </a:br>
            <a:r>
              <a:rPr lang="de-DE" sz="1050" b="1" i="1" dirty="0" err="1">
                <a:solidFill>
                  <a:schemeClr val="tx1"/>
                </a:solidFill>
              </a:rPr>
              <a:t>Literature</a:t>
            </a:r>
            <a:r>
              <a:rPr lang="de-DE" sz="1050" b="1" i="1" dirty="0">
                <a:solidFill>
                  <a:schemeClr val="tx1"/>
                </a:solidFill>
              </a:rPr>
              <a:t> review</a:t>
            </a:r>
          </a:p>
        </p:txBody>
      </p:sp>
      <p:sp>
        <p:nvSpPr>
          <p:cNvPr id="29" name="Rechteck 28">
            <a:extLst>
              <a:ext uri="{FF2B5EF4-FFF2-40B4-BE49-F238E27FC236}">
                <a16:creationId xmlns:a16="http://schemas.microsoft.com/office/drawing/2014/main" id="{4A0EE0E0-E377-4425-8EF9-59792B769C2B}"/>
              </a:ext>
            </a:extLst>
          </p:cNvPr>
          <p:cNvSpPr/>
          <p:nvPr/>
        </p:nvSpPr>
        <p:spPr>
          <a:xfrm>
            <a:off x="4733544" y="3036442"/>
            <a:ext cx="1505712" cy="47548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solidFill>
                  <a:schemeClr val="tx1"/>
                </a:solidFill>
              </a:rPr>
              <a:t>3.1 </a:t>
            </a:r>
            <a:r>
              <a:rPr lang="de-DE" sz="1050" dirty="0" err="1">
                <a:solidFill>
                  <a:schemeClr val="tx1"/>
                </a:solidFill>
              </a:rPr>
              <a:t>Choose</a:t>
            </a:r>
            <a:r>
              <a:rPr lang="de-DE" sz="1050" dirty="0">
                <a:solidFill>
                  <a:schemeClr val="tx1"/>
                </a:solidFill>
              </a:rPr>
              <a:t> </a:t>
            </a:r>
            <a:r>
              <a:rPr lang="de-DE" sz="1050" dirty="0" err="1">
                <a:solidFill>
                  <a:schemeClr val="tx1"/>
                </a:solidFill>
              </a:rPr>
              <a:t>data</a:t>
            </a:r>
            <a:r>
              <a:rPr lang="de-DE" sz="1050" dirty="0">
                <a:solidFill>
                  <a:schemeClr val="tx1"/>
                </a:solidFill>
              </a:rPr>
              <a:t> </a:t>
            </a:r>
            <a:r>
              <a:rPr lang="de-DE" sz="1050" dirty="0" err="1">
                <a:solidFill>
                  <a:schemeClr val="tx1"/>
                </a:solidFill>
              </a:rPr>
              <a:t>collection</a:t>
            </a:r>
            <a:r>
              <a:rPr lang="de-DE" sz="1050" dirty="0">
                <a:solidFill>
                  <a:schemeClr val="tx1"/>
                </a:solidFill>
              </a:rPr>
              <a:t> and </a:t>
            </a:r>
            <a:r>
              <a:rPr lang="de-DE" sz="1050" dirty="0" err="1">
                <a:solidFill>
                  <a:schemeClr val="tx1"/>
                </a:solidFill>
              </a:rPr>
              <a:t>data</a:t>
            </a:r>
            <a:r>
              <a:rPr lang="de-DE" sz="1050" dirty="0">
                <a:solidFill>
                  <a:schemeClr val="tx1"/>
                </a:solidFill>
              </a:rPr>
              <a:t> </a:t>
            </a:r>
            <a:r>
              <a:rPr lang="de-DE" sz="1050" dirty="0" err="1">
                <a:solidFill>
                  <a:schemeClr val="tx1"/>
                </a:solidFill>
              </a:rPr>
              <a:t>analysis</a:t>
            </a:r>
            <a:r>
              <a:rPr lang="de-DE" sz="1050" dirty="0">
                <a:solidFill>
                  <a:schemeClr val="tx1"/>
                </a:solidFill>
              </a:rPr>
              <a:t> </a:t>
            </a:r>
            <a:r>
              <a:rPr lang="de-DE" sz="1050" dirty="0" err="1">
                <a:solidFill>
                  <a:schemeClr val="tx1"/>
                </a:solidFill>
              </a:rPr>
              <a:t>methods</a:t>
            </a:r>
            <a:endParaRPr lang="de-DE" sz="1050" dirty="0">
              <a:solidFill>
                <a:schemeClr val="tx1"/>
              </a:solidFill>
            </a:endParaRPr>
          </a:p>
        </p:txBody>
      </p:sp>
      <p:sp>
        <p:nvSpPr>
          <p:cNvPr id="30" name="Rechteck 29">
            <a:extLst>
              <a:ext uri="{FF2B5EF4-FFF2-40B4-BE49-F238E27FC236}">
                <a16:creationId xmlns:a16="http://schemas.microsoft.com/office/drawing/2014/main" id="{6AB09EB3-A8D1-4AEA-A793-A3A1C325E158}"/>
              </a:ext>
            </a:extLst>
          </p:cNvPr>
          <p:cNvSpPr/>
          <p:nvPr/>
        </p:nvSpPr>
        <p:spPr>
          <a:xfrm>
            <a:off x="4733544" y="3639185"/>
            <a:ext cx="1505712" cy="47548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solidFill>
                  <a:schemeClr val="tx1"/>
                </a:solidFill>
              </a:rPr>
              <a:t>3.2 Write </a:t>
            </a:r>
            <a:r>
              <a:rPr lang="de-DE" sz="1050" dirty="0" err="1">
                <a:solidFill>
                  <a:schemeClr val="tx1"/>
                </a:solidFill>
              </a:rPr>
              <a:t>the</a:t>
            </a:r>
            <a:r>
              <a:rPr lang="de-DE" sz="1050" dirty="0">
                <a:solidFill>
                  <a:schemeClr val="tx1"/>
                </a:solidFill>
              </a:rPr>
              <a:t> </a:t>
            </a:r>
            <a:br>
              <a:rPr lang="de-DE" sz="1050" dirty="0">
                <a:solidFill>
                  <a:schemeClr val="tx1"/>
                </a:solidFill>
              </a:rPr>
            </a:br>
            <a:r>
              <a:rPr lang="de-DE" sz="1050" b="1" i="1" dirty="0">
                <a:solidFill>
                  <a:schemeClr val="tx1"/>
                </a:solidFill>
              </a:rPr>
              <a:t>Method</a:t>
            </a:r>
            <a:r>
              <a:rPr lang="de-DE" sz="1050" dirty="0">
                <a:solidFill>
                  <a:schemeClr val="tx1"/>
                </a:solidFill>
              </a:rPr>
              <a:t> </a:t>
            </a:r>
            <a:r>
              <a:rPr lang="de-DE" sz="1050" dirty="0" err="1">
                <a:solidFill>
                  <a:schemeClr val="tx1"/>
                </a:solidFill>
              </a:rPr>
              <a:t>part</a:t>
            </a:r>
            <a:endParaRPr lang="de-DE" sz="1050" dirty="0">
              <a:solidFill>
                <a:schemeClr val="tx1"/>
              </a:solidFill>
            </a:endParaRPr>
          </a:p>
        </p:txBody>
      </p:sp>
      <p:sp>
        <p:nvSpPr>
          <p:cNvPr id="31" name="Rechteck 30">
            <a:extLst>
              <a:ext uri="{FF2B5EF4-FFF2-40B4-BE49-F238E27FC236}">
                <a16:creationId xmlns:a16="http://schemas.microsoft.com/office/drawing/2014/main" id="{23510338-3EC6-47E1-B2CB-B24D316276C3}"/>
              </a:ext>
            </a:extLst>
          </p:cNvPr>
          <p:cNvSpPr/>
          <p:nvPr/>
        </p:nvSpPr>
        <p:spPr>
          <a:xfrm>
            <a:off x="6478524" y="3036442"/>
            <a:ext cx="1505712" cy="47548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solidFill>
                  <a:schemeClr val="tx1"/>
                </a:solidFill>
              </a:rPr>
              <a:t>4.1 Write </a:t>
            </a:r>
            <a:r>
              <a:rPr lang="de-DE" sz="1050" dirty="0" err="1">
                <a:solidFill>
                  <a:schemeClr val="tx1"/>
                </a:solidFill>
              </a:rPr>
              <a:t>the</a:t>
            </a:r>
            <a:r>
              <a:rPr lang="de-DE" sz="1050" dirty="0">
                <a:solidFill>
                  <a:schemeClr val="tx1"/>
                </a:solidFill>
              </a:rPr>
              <a:t> </a:t>
            </a:r>
            <a:br>
              <a:rPr lang="de-DE" sz="1050" dirty="0">
                <a:solidFill>
                  <a:schemeClr val="tx1"/>
                </a:solidFill>
              </a:rPr>
            </a:br>
            <a:r>
              <a:rPr lang="de-DE" sz="1050" b="1" i="1" dirty="0" err="1">
                <a:solidFill>
                  <a:schemeClr val="tx1"/>
                </a:solidFill>
              </a:rPr>
              <a:t>Results</a:t>
            </a:r>
            <a:r>
              <a:rPr lang="de-DE" sz="1050" dirty="0">
                <a:solidFill>
                  <a:schemeClr val="tx1"/>
                </a:solidFill>
              </a:rPr>
              <a:t> </a:t>
            </a:r>
            <a:r>
              <a:rPr lang="de-DE" sz="1050" dirty="0" err="1">
                <a:solidFill>
                  <a:schemeClr val="tx1"/>
                </a:solidFill>
              </a:rPr>
              <a:t>part</a:t>
            </a:r>
            <a:endParaRPr lang="de-DE" sz="1050" dirty="0">
              <a:solidFill>
                <a:schemeClr val="tx1"/>
              </a:solidFill>
            </a:endParaRPr>
          </a:p>
        </p:txBody>
      </p:sp>
      <p:sp>
        <p:nvSpPr>
          <p:cNvPr id="32" name="Rechteck 31">
            <a:extLst>
              <a:ext uri="{FF2B5EF4-FFF2-40B4-BE49-F238E27FC236}">
                <a16:creationId xmlns:a16="http://schemas.microsoft.com/office/drawing/2014/main" id="{89D47B89-B72C-41CE-A11C-620AD5C725F3}"/>
              </a:ext>
            </a:extLst>
          </p:cNvPr>
          <p:cNvSpPr/>
          <p:nvPr/>
        </p:nvSpPr>
        <p:spPr>
          <a:xfrm>
            <a:off x="6478524" y="3617086"/>
            <a:ext cx="1505712" cy="47548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solidFill>
                  <a:schemeClr val="tx1"/>
                </a:solidFill>
              </a:rPr>
              <a:t>4.2 Write </a:t>
            </a:r>
            <a:r>
              <a:rPr lang="de-DE" sz="1050" dirty="0" err="1">
                <a:solidFill>
                  <a:schemeClr val="tx1"/>
                </a:solidFill>
              </a:rPr>
              <a:t>the</a:t>
            </a:r>
            <a:r>
              <a:rPr lang="de-DE" sz="1050" dirty="0">
                <a:solidFill>
                  <a:schemeClr val="tx1"/>
                </a:solidFill>
              </a:rPr>
              <a:t> </a:t>
            </a:r>
            <a:br>
              <a:rPr lang="de-DE" sz="1050" dirty="0">
                <a:solidFill>
                  <a:schemeClr val="tx1"/>
                </a:solidFill>
              </a:rPr>
            </a:br>
            <a:r>
              <a:rPr lang="de-DE" sz="1050" b="1" i="1" dirty="0" err="1">
                <a:solidFill>
                  <a:schemeClr val="tx1"/>
                </a:solidFill>
              </a:rPr>
              <a:t>Introduction</a:t>
            </a:r>
            <a:r>
              <a:rPr lang="de-DE" sz="1050" dirty="0">
                <a:solidFill>
                  <a:schemeClr val="tx1"/>
                </a:solidFill>
              </a:rPr>
              <a:t> </a:t>
            </a:r>
            <a:r>
              <a:rPr lang="de-DE" sz="1050" dirty="0" err="1">
                <a:solidFill>
                  <a:schemeClr val="tx1"/>
                </a:solidFill>
              </a:rPr>
              <a:t>part</a:t>
            </a:r>
            <a:endParaRPr lang="de-DE" sz="1050" dirty="0">
              <a:solidFill>
                <a:schemeClr val="tx1"/>
              </a:solidFill>
            </a:endParaRPr>
          </a:p>
        </p:txBody>
      </p:sp>
      <p:sp>
        <p:nvSpPr>
          <p:cNvPr id="33" name="Rechteck 32">
            <a:extLst>
              <a:ext uri="{FF2B5EF4-FFF2-40B4-BE49-F238E27FC236}">
                <a16:creationId xmlns:a16="http://schemas.microsoft.com/office/drawing/2014/main" id="{3624513E-23AE-4050-B006-9FE8583DBA72}"/>
              </a:ext>
            </a:extLst>
          </p:cNvPr>
          <p:cNvSpPr/>
          <p:nvPr/>
        </p:nvSpPr>
        <p:spPr>
          <a:xfrm>
            <a:off x="6478524" y="4196206"/>
            <a:ext cx="1505712" cy="47548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solidFill>
                  <a:schemeClr val="tx1"/>
                </a:solidFill>
              </a:rPr>
              <a:t>4.3 Write </a:t>
            </a:r>
            <a:r>
              <a:rPr lang="de-DE" sz="1050" dirty="0" err="1">
                <a:solidFill>
                  <a:schemeClr val="tx1"/>
                </a:solidFill>
              </a:rPr>
              <a:t>the</a:t>
            </a:r>
            <a:r>
              <a:rPr lang="de-DE" sz="1050" dirty="0">
                <a:solidFill>
                  <a:schemeClr val="tx1"/>
                </a:solidFill>
              </a:rPr>
              <a:t> </a:t>
            </a:r>
            <a:br>
              <a:rPr lang="de-DE" sz="1050" dirty="0">
                <a:solidFill>
                  <a:schemeClr val="tx1"/>
                </a:solidFill>
              </a:rPr>
            </a:br>
            <a:r>
              <a:rPr lang="de-DE" sz="1050" b="1" i="1" dirty="0" err="1">
                <a:solidFill>
                  <a:schemeClr val="tx1"/>
                </a:solidFill>
              </a:rPr>
              <a:t>Discussion</a:t>
            </a:r>
            <a:r>
              <a:rPr lang="de-DE" sz="1050" dirty="0">
                <a:solidFill>
                  <a:schemeClr val="tx1"/>
                </a:solidFill>
              </a:rPr>
              <a:t> </a:t>
            </a:r>
            <a:r>
              <a:rPr lang="de-DE" sz="1050" dirty="0" err="1">
                <a:solidFill>
                  <a:schemeClr val="tx1"/>
                </a:solidFill>
              </a:rPr>
              <a:t>part</a:t>
            </a:r>
            <a:endParaRPr lang="de-DE" sz="1050" dirty="0">
              <a:solidFill>
                <a:schemeClr val="tx1"/>
              </a:solidFill>
            </a:endParaRPr>
          </a:p>
        </p:txBody>
      </p:sp>
      <p:sp>
        <p:nvSpPr>
          <p:cNvPr id="34" name="Rechteck 33">
            <a:extLst>
              <a:ext uri="{FF2B5EF4-FFF2-40B4-BE49-F238E27FC236}">
                <a16:creationId xmlns:a16="http://schemas.microsoft.com/office/drawing/2014/main" id="{9DD30DB5-5EFF-4FCB-BE55-4AE69A7257A9}"/>
              </a:ext>
            </a:extLst>
          </p:cNvPr>
          <p:cNvSpPr/>
          <p:nvPr/>
        </p:nvSpPr>
        <p:spPr>
          <a:xfrm>
            <a:off x="6478524" y="4769230"/>
            <a:ext cx="1505712" cy="47548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solidFill>
                  <a:schemeClr val="tx1"/>
                </a:solidFill>
              </a:rPr>
              <a:t>4.4 Write </a:t>
            </a:r>
            <a:r>
              <a:rPr lang="de-DE" sz="1050" dirty="0" err="1">
                <a:solidFill>
                  <a:schemeClr val="tx1"/>
                </a:solidFill>
              </a:rPr>
              <a:t>the</a:t>
            </a:r>
            <a:r>
              <a:rPr lang="de-DE" sz="1050" dirty="0">
                <a:solidFill>
                  <a:schemeClr val="tx1"/>
                </a:solidFill>
              </a:rPr>
              <a:t> </a:t>
            </a:r>
            <a:br>
              <a:rPr lang="de-DE" sz="1050" dirty="0">
                <a:solidFill>
                  <a:schemeClr val="tx1"/>
                </a:solidFill>
              </a:rPr>
            </a:br>
            <a:r>
              <a:rPr lang="de-DE" sz="1050" b="1" i="1" dirty="0" err="1">
                <a:solidFill>
                  <a:schemeClr val="tx1"/>
                </a:solidFill>
              </a:rPr>
              <a:t>Conclusion</a:t>
            </a:r>
            <a:endParaRPr lang="de-DE" sz="1050" b="1" i="1" dirty="0">
              <a:solidFill>
                <a:schemeClr val="tx1"/>
              </a:solidFill>
            </a:endParaRPr>
          </a:p>
        </p:txBody>
      </p:sp>
      <p:sp>
        <p:nvSpPr>
          <p:cNvPr id="35" name="Rechteck 34">
            <a:extLst>
              <a:ext uri="{FF2B5EF4-FFF2-40B4-BE49-F238E27FC236}">
                <a16:creationId xmlns:a16="http://schemas.microsoft.com/office/drawing/2014/main" id="{EAC0CEAE-8660-4002-89A9-E345F2808CA9}"/>
              </a:ext>
            </a:extLst>
          </p:cNvPr>
          <p:cNvSpPr/>
          <p:nvPr/>
        </p:nvSpPr>
        <p:spPr>
          <a:xfrm>
            <a:off x="6478524" y="5360543"/>
            <a:ext cx="1505712" cy="47548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solidFill>
                  <a:schemeClr val="tx1"/>
                </a:solidFill>
              </a:rPr>
              <a:t>4.5 Write </a:t>
            </a:r>
            <a:r>
              <a:rPr lang="de-DE" sz="1050" dirty="0" err="1">
                <a:solidFill>
                  <a:schemeClr val="tx1"/>
                </a:solidFill>
              </a:rPr>
              <a:t>the</a:t>
            </a:r>
            <a:r>
              <a:rPr lang="de-DE" sz="1050" dirty="0">
                <a:solidFill>
                  <a:schemeClr val="tx1"/>
                </a:solidFill>
              </a:rPr>
              <a:t> </a:t>
            </a:r>
            <a:br>
              <a:rPr lang="de-DE" sz="1050" dirty="0">
                <a:solidFill>
                  <a:schemeClr val="tx1"/>
                </a:solidFill>
              </a:rPr>
            </a:br>
            <a:r>
              <a:rPr lang="de-DE" sz="1050" b="1" i="1" dirty="0">
                <a:solidFill>
                  <a:schemeClr val="tx1"/>
                </a:solidFill>
              </a:rPr>
              <a:t>Abstract</a:t>
            </a:r>
          </a:p>
        </p:txBody>
      </p:sp>
      <p:sp>
        <p:nvSpPr>
          <p:cNvPr id="38" name="Rechteck 37">
            <a:extLst>
              <a:ext uri="{FF2B5EF4-FFF2-40B4-BE49-F238E27FC236}">
                <a16:creationId xmlns:a16="http://schemas.microsoft.com/office/drawing/2014/main" id="{466DA520-8688-4831-885B-32529CB6785B}"/>
              </a:ext>
            </a:extLst>
          </p:cNvPr>
          <p:cNvSpPr/>
          <p:nvPr/>
        </p:nvSpPr>
        <p:spPr>
          <a:xfrm>
            <a:off x="8253985" y="3036442"/>
            <a:ext cx="1505712" cy="47548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solidFill>
                  <a:schemeClr val="tx1"/>
                </a:solidFill>
              </a:rPr>
              <a:t>5.1 Edit </a:t>
            </a:r>
            <a:r>
              <a:rPr lang="de-DE" sz="1050" dirty="0" err="1">
                <a:solidFill>
                  <a:schemeClr val="tx1"/>
                </a:solidFill>
              </a:rPr>
              <a:t>your</a:t>
            </a:r>
            <a:r>
              <a:rPr lang="de-DE" sz="1050" dirty="0">
                <a:solidFill>
                  <a:schemeClr val="tx1"/>
                </a:solidFill>
              </a:rPr>
              <a:t> </a:t>
            </a:r>
            <a:r>
              <a:rPr lang="de-DE" sz="1050" dirty="0" err="1">
                <a:solidFill>
                  <a:schemeClr val="tx1"/>
                </a:solidFill>
              </a:rPr>
              <a:t>thesis</a:t>
            </a:r>
            <a:endParaRPr lang="de-DE" sz="1050" dirty="0">
              <a:solidFill>
                <a:schemeClr val="tx1"/>
              </a:solidFill>
            </a:endParaRPr>
          </a:p>
        </p:txBody>
      </p:sp>
      <p:sp>
        <p:nvSpPr>
          <p:cNvPr id="39" name="Rechteck 38">
            <a:extLst>
              <a:ext uri="{FF2B5EF4-FFF2-40B4-BE49-F238E27FC236}">
                <a16:creationId xmlns:a16="http://schemas.microsoft.com/office/drawing/2014/main" id="{CDCEAA02-64F1-456D-B507-D243729B7D89}"/>
              </a:ext>
            </a:extLst>
          </p:cNvPr>
          <p:cNvSpPr/>
          <p:nvPr/>
        </p:nvSpPr>
        <p:spPr>
          <a:xfrm>
            <a:off x="8253985" y="4185538"/>
            <a:ext cx="1505712" cy="47548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solidFill>
                  <a:schemeClr val="tx1"/>
                </a:solidFill>
              </a:rPr>
              <a:t>5.3 </a:t>
            </a:r>
            <a:r>
              <a:rPr lang="de-DE" sz="1050" dirty="0" err="1">
                <a:solidFill>
                  <a:schemeClr val="tx1"/>
                </a:solidFill>
              </a:rPr>
              <a:t>Submit</a:t>
            </a:r>
            <a:r>
              <a:rPr lang="de-DE" sz="1050" dirty="0">
                <a:solidFill>
                  <a:schemeClr val="tx1"/>
                </a:solidFill>
              </a:rPr>
              <a:t> </a:t>
            </a:r>
            <a:r>
              <a:rPr lang="de-DE" sz="1050" dirty="0" err="1">
                <a:solidFill>
                  <a:schemeClr val="tx1"/>
                </a:solidFill>
              </a:rPr>
              <a:t>your</a:t>
            </a:r>
            <a:r>
              <a:rPr lang="de-DE" sz="1050" dirty="0">
                <a:solidFill>
                  <a:schemeClr val="tx1"/>
                </a:solidFill>
              </a:rPr>
              <a:t> </a:t>
            </a:r>
            <a:r>
              <a:rPr lang="de-DE" sz="1050" dirty="0" err="1">
                <a:solidFill>
                  <a:schemeClr val="tx1"/>
                </a:solidFill>
              </a:rPr>
              <a:t>thesis</a:t>
            </a:r>
            <a:endParaRPr lang="de-DE" sz="1050" dirty="0">
              <a:solidFill>
                <a:schemeClr val="tx1"/>
              </a:solidFill>
            </a:endParaRPr>
          </a:p>
        </p:txBody>
      </p:sp>
      <p:sp>
        <p:nvSpPr>
          <p:cNvPr id="40" name="Rechteck 39">
            <a:extLst>
              <a:ext uri="{FF2B5EF4-FFF2-40B4-BE49-F238E27FC236}">
                <a16:creationId xmlns:a16="http://schemas.microsoft.com/office/drawing/2014/main" id="{17FCFC9D-047B-4C11-B8DE-657E75BB393E}"/>
              </a:ext>
            </a:extLst>
          </p:cNvPr>
          <p:cNvSpPr/>
          <p:nvPr/>
        </p:nvSpPr>
        <p:spPr>
          <a:xfrm>
            <a:off x="8253985" y="4764658"/>
            <a:ext cx="1505712" cy="47548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solidFill>
                  <a:schemeClr val="tx1"/>
                </a:solidFill>
              </a:rPr>
              <a:t>5.4 Hold </a:t>
            </a:r>
            <a:r>
              <a:rPr lang="de-DE" sz="1050" dirty="0" err="1">
                <a:solidFill>
                  <a:schemeClr val="tx1"/>
                </a:solidFill>
              </a:rPr>
              <a:t>your</a:t>
            </a:r>
            <a:r>
              <a:rPr lang="de-DE" sz="1050" dirty="0">
                <a:solidFill>
                  <a:schemeClr val="tx1"/>
                </a:solidFill>
              </a:rPr>
              <a:t> </a:t>
            </a:r>
            <a:r>
              <a:rPr lang="de-DE" sz="1050" dirty="0" err="1">
                <a:solidFill>
                  <a:schemeClr val="tx1"/>
                </a:solidFill>
              </a:rPr>
              <a:t>defense</a:t>
            </a:r>
            <a:endParaRPr lang="de-DE" sz="1050" dirty="0">
              <a:solidFill>
                <a:schemeClr val="tx1"/>
              </a:solidFill>
            </a:endParaRPr>
          </a:p>
        </p:txBody>
      </p:sp>
      <p:sp>
        <p:nvSpPr>
          <p:cNvPr id="41" name="Rechteck 40">
            <a:extLst>
              <a:ext uri="{FF2B5EF4-FFF2-40B4-BE49-F238E27FC236}">
                <a16:creationId xmlns:a16="http://schemas.microsoft.com/office/drawing/2014/main" id="{0003B34E-F568-45DD-8C5F-C86E721E1072}"/>
              </a:ext>
            </a:extLst>
          </p:cNvPr>
          <p:cNvSpPr/>
          <p:nvPr/>
        </p:nvSpPr>
        <p:spPr>
          <a:xfrm>
            <a:off x="8253985" y="5337682"/>
            <a:ext cx="1505712" cy="475488"/>
          </a:xfrm>
          <a:prstGeom prst="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solidFill>
                  <a:schemeClr val="tx1"/>
                </a:solidFill>
              </a:rPr>
              <a:t>5.5 </a:t>
            </a:r>
            <a:r>
              <a:rPr lang="de-DE" sz="1050" dirty="0" err="1">
                <a:solidFill>
                  <a:schemeClr val="tx1"/>
                </a:solidFill>
              </a:rPr>
              <a:t>Get</a:t>
            </a:r>
            <a:r>
              <a:rPr lang="de-DE" sz="1050" dirty="0">
                <a:solidFill>
                  <a:schemeClr val="tx1"/>
                </a:solidFill>
              </a:rPr>
              <a:t> </a:t>
            </a:r>
            <a:r>
              <a:rPr lang="de-DE" sz="1050" dirty="0" err="1">
                <a:solidFill>
                  <a:schemeClr val="tx1"/>
                </a:solidFill>
              </a:rPr>
              <a:t>your</a:t>
            </a:r>
            <a:r>
              <a:rPr lang="de-DE" sz="1050" dirty="0">
                <a:solidFill>
                  <a:schemeClr val="tx1"/>
                </a:solidFill>
              </a:rPr>
              <a:t> </a:t>
            </a:r>
            <a:r>
              <a:rPr lang="de-DE" sz="1050" dirty="0" err="1">
                <a:solidFill>
                  <a:schemeClr val="tx1"/>
                </a:solidFill>
              </a:rPr>
              <a:t>degree</a:t>
            </a:r>
            <a:r>
              <a:rPr lang="de-DE" sz="1050" dirty="0">
                <a:solidFill>
                  <a:schemeClr val="tx1"/>
                </a:solidFill>
              </a:rPr>
              <a:t>!</a:t>
            </a:r>
          </a:p>
        </p:txBody>
      </p:sp>
      <p:sp>
        <p:nvSpPr>
          <p:cNvPr id="42" name="Rechteck 41">
            <a:extLst>
              <a:ext uri="{FF2B5EF4-FFF2-40B4-BE49-F238E27FC236}">
                <a16:creationId xmlns:a16="http://schemas.microsoft.com/office/drawing/2014/main" id="{9B7AC92D-B282-4B05-A7C1-3C32EB1A38EB}"/>
              </a:ext>
            </a:extLst>
          </p:cNvPr>
          <p:cNvSpPr/>
          <p:nvPr/>
        </p:nvSpPr>
        <p:spPr>
          <a:xfrm>
            <a:off x="1213103" y="4740274"/>
            <a:ext cx="1505712" cy="47548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solidFill>
                  <a:schemeClr val="tx1"/>
                </a:solidFill>
              </a:rPr>
              <a:t>1.4 Plan and </a:t>
            </a:r>
            <a:r>
              <a:rPr lang="de-DE" sz="1050" dirty="0" err="1">
                <a:solidFill>
                  <a:schemeClr val="tx1"/>
                </a:solidFill>
              </a:rPr>
              <a:t>organize</a:t>
            </a:r>
            <a:r>
              <a:rPr lang="de-DE" sz="1050" dirty="0">
                <a:solidFill>
                  <a:schemeClr val="tx1"/>
                </a:solidFill>
              </a:rPr>
              <a:t> </a:t>
            </a:r>
            <a:r>
              <a:rPr lang="de-DE" sz="1050" dirty="0" err="1">
                <a:solidFill>
                  <a:schemeClr val="tx1"/>
                </a:solidFill>
              </a:rPr>
              <a:t>your</a:t>
            </a:r>
            <a:r>
              <a:rPr lang="de-DE" sz="1050" dirty="0">
                <a:solidFill>
                  <a:schemeClr val="tx1"/>
                </a:solidFill>
              </a:rPr>
              <a:t> </a:t>
            </a:r>
            <a:r>
              <a:rPr lang="de-DE" sz="1050" dirty="0" err="1">
                <a:solidFill>
                  <a:schemeClr val="tx1"/>
                </a:solidFill>
              </a:rPr>
              <a:t>thesis</a:t>
            </a:r>
            <a:r>
              <a:rPr lang="de-DE" sz="1050" dirty="0">
                <a:solidFill>
                  <a:schemeClr val="tx1"/>
                </a:solidFill>
              </a:rPr>
              <a:t> </a:t>
            </a:r>
            <a:r>
              <a:rPr lang="de-DE" sz="1050" dirty="0" err="1">
                <a:solidFill>
                  <a:schemeClr val="tx1"/>
                </a:solidFill>
              </a:rPr>
              <a:t>project</a:t>
            </a:r>
            <a:endParaRPr lang="de-DE" sz="1050" dirty="0">
              <a:solidFill>
                <a:schemeClr val="tx1"/>
              </a:solidFill>
            </a:endParaRPr>
          </a:p>
        </p:txBody>
      </p:sp>
      <p:sp>
        <p:nvSpPr>
          <p:cNvPr id="43" name="Rechteck 42">
            <a:extLst>
              <a:ext uri="{FF2B5EF4-FFF2-40B4-BE49-F238E27FC236}">
                <a16:creationId xmlns:a16="http://schemas.microsoft.com/office/drawing/2014/main" id="{9C7A77F9-2A1C-489A-90C3-0D3E15B860BE}"/>
              </a:ext>
            </a:extLst>
          </p:cNvPr>
          <p:cNvSpPr/>
          <p:nvPr/>
        </p:nvSpPr>
        <p:spPr>
          <a:xfrm>
            <a:off x="1213103" y="2530474"/>
            <a:ext cx="1505712" cy="405384"/>
          </a:xfrm>
          <a:prstGeom prst="rect">
            <a:avLst/>
          </a:prstGeom>
          <a:solidFill>
            <a:schemeClr val="bg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solidFill>
                  <a:schemeClr val="bg1"/>
                </a:solidFill>
              </a:rPr>
              <a:t>1 </a:t>
            </a:r>
            <a:r>
              <a:rPr lang="de-DE" sz="1050" dirty="0" err="1">
                <a:solidFill>
                  <a:schemeClr val="bg1"/>
                </a:solidFill>
              </a:rPr>
              <a:t>Define</a:t>
            </a:r>
            <a:r>
              <a:rPr lang="de-DE" sz="1050" dirty="0">
                <a:solidFill>
                  <a:schemeClr val="bg1"/>
                </a:solidFill>
              </a:rPr>
              <a:t> </a:t>
            </a:r>
            <a:r>
              <a:rPr lang="de-DE" sz="1050" dirty="0" err="1">
                <a:solidFill>
                  <a:schemeClr val="bg1"/>
                </a:solidFill>
              </a:rPr>
              <a:t>your</a:t>
            </a:r>
            <a:r>
              <a:rPr lang="de-DE" sz="1050" dirty="0">
                <a:solidFill>
                  <a:schemeClr val="bg1"/>
                </a:solidFill>
              </a:rPr>
              <a:t> </a:t>
            </a:r>
            <a:r>
              <a:rPr lang="de-DE" sz="1050" dirty="0" err="1">
                <a:solidFill>
                  <a:schemeClr val="bg1"/>
                </a:solidFill>
              </a:rPr>
              <a:t>thesis</a:t>
            </a:r>
            <a:r>
              <a:rPr lang="de-DE" sz="1050" dirty="0">
                <a:solidFill>
                  <a:schemeClr val="bg1"/>
                </a:solidFill>
              </a:rPr>
              <a:t> </a:t>
            </a:r>
            <a:r>
              <a:rPr lang="de-DE" sz="1050" dirty="0" err="1">
                <a:solidFill>
                  <a:schemeClr val="bg1"/>
                </a:solidFill>
              </a:rPr>
              <a:t>project</a:t>
            </a:r>
            <a:endParaRPr lang="de-DE" sz="1050" dirty="0">
              <a:solidFill>
                <a:schemeClr val="bg1"/>
              </a:solidFill>
            </a:endParaRPr>
          </a:p>
        </p:txBody>
      </p:sp>
      <p:sp>
        <p:nvSpPr>
          <p:cNvPr id="44" name="Rechteck 43">
            <a:extLst>
              <a:ext uri="{FF2B5EF4-FFF2-40B4-BE49-F238E27FC236}">
                <a16:creationId xmlns:a16="http://schemas.microsoft.com/office/drawing/2014/main" id="{0E2BD827-5DF8-40D0-813F-9DE1B7612005}"/>
              </a:ext>
            </a:extLst>
          </p:cNvPr>
          <p:cNvSpPr/>
          <p:nvPr/>
        </p:nvSpPr>
        <p:spPr>
          <a:xfrm>
            <a:off x="2958083" y="2530474"/>
            <a:ext cx="1505712" cy="405384"/>
          </a:xfrm>
          <a:prstGeom prst="rect">
            <a:avLst/>
          </a:prstGeom>
          <a:solidFill>
            <a:schemeClr val="bg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solidFill>
                  <a:schemeClr val="bg1"/>
                </a:solidFill>
              </a:rPr>
              <a:t>2 </a:t>
            </a:r>
            <a:r>
              <a:rPr lang="de-DE" sz="1050" dirty="0" err="1">
                <a:solidFill>
                  <a:schemeClr val="bg1"/>
                </a:solidFill>
              </a:rPr>
              <a:t>Conceptual</a:t>
            </a:r>
            <a:r>
              <a:rPr lang="de-DE" sz="1050" dirty="0">
                <a:solidFill>
                  <a:schemeClr val="bg1"/>
                </a:solidFill>
              </a:rPr>
              <a:t> </a:t>
            </a:r>
            <a:r>
              <a:rPr lang="de-DE" sz="1050" dirty="0" err="1">
                <a:solidFill>
                  <a:schemeClr val="bg1"/>
                </a:solidFill>
              </a:rPr>
              <a:t>work</a:t>
            </a:r>
            <a:endParaRPr lang="de-DE" sz="1050" dirty="0">
              <a:solidFill>
                <a:schemeClr val="bg1"/>
              </a:solidFill>
            </a:endParaRPr>
          </a:p>
        </p:txBody>
      </p:sp>
      <p:sp>
        <p:nvSpPr>
          <p:cNvPr id="45" name="Rechteck 44">
            <a:extLst>
              <a:ext uri="{FF2B5EF4-FFF2-40B4-BE49-F238E27FC236}">
                <a16:creationId xmlns:a16="http://schemas.microsoft.com/office/drawing/2014/main" id="{164ADF14-FDAE-4AA2-B882-4342D3FCCF18}"/>
              </a:ext>
            </a:extLst>
          </p:cNvPr>
          <p:cNvSpPr/>
          <p:nvPr/>
        </p:nvSpPr>
        <p:spPr>
          <a:xfrm>
            <a:off x="4733544" y="2522854"/>
            <a:ext cx="1505712" cy="405384"/>
          </a:xfrm>
          <a:prstGeom prst="rect">
            <a:avLst/>
          </a:prstGeom>
          <a:solidFill>
            <a:schemeClr val="bg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solidFill>
                  <a:schemeClr val="bg1"/>
                </a:solidFill>
              </a:rPr>
              <a:t>3 </a:t>
            </a:r>
            <a:r>
              <a:rPr lang="de-DE" sz="1050" dirty="0" err="1">
                <a:solidFill>
                  <a:schemeClr val="bg1"/>
                </a:solidFill>
              </a:rPr>
              <a:t>Empirical</a:t>
            </a:r>
            <a:r>
              <a:rPr lang="de-DE" sz="1050" dirty="0">
                <a:solidFill>
                  <a:schemeClr val="bg1"/>
                </a:solidFill>
              </a:rPr>
              <a:t> </a:t>
            </a:r>
            <a:br>
              <a:rPr lang="de-DE" sz="1050" dirty="0">
                <a:solidFill>
                  <a:schemeClr val="bg1"/>
                </a:solidFill>
              </a:rPr>
            </a:br>
            <a:r>
              <a:rPr lang="de-DE" sz="1050" dirty="0" err="1">
                <a:solidFill>
                  <a:schemeClr val="bg1"/>
                </a:solidFill>
              </a:rPr>
              <a:t>research</a:t>
            </a:r>
            <a:r>
              <a:rPr lang="de-DE" sz="1050" dirty="0">
                <a:solidFill>
                  <a:schemeClr val="bg1"/>
                </a:solidFill>
              </a:rPr>
              <a:t> </a:t>
            </a:r>
            <a:r>
              <a:rPr lang="de-DE" sz="1050" dirty="0" err="1">
                <a:solidFill>
                  <a:schemeClr val="bg1"/>
                </a:solidFill>
              </a:rPr>
              <a:t>work</a:t>
            </a:r>
            <a:endParaRPr lang="de-DE" sz="1050" dirty="0">
              <a:solidFill>
                <a:schemeClr val="bg1"/>
              </a:solidFill>
            </a:endParaRPr>
          </a:p>
        </p:txBody>
      </p:sp>
      <p:sp>
        <p:nvSpPr>
          <p:cNvPr id="46" name="Rechteck 45">
            <a:extLst>
              <a:ext uri="{FF2B5EF4-FFF2-40B4-BE49-F238E27FC236}">
                <a16:creationId xmlns:a16="http://schemas.microsoft.com/office/drawing/2014/main" id="{9AF8897B-743B-4BB2-9B2D-FF8E1E9B828F}"/>
              </a:ext>
            </a:extLst>
          </p:cNvPr>
          <p:cNvSpPr/>
          <p:nvPr/>
        </p:nvSpPr>
        <p:spPr>
          <a:xfrm>
            <a:off x="6478524" y="2530474"/>
            <a:ext cx="1505712" cy="405384"/>
          </a:xfrm>
          <a:prstGeom prst="rect">
            <a:avLst/>
          </a:prstGeom>
          <a:solidFill>
            <a:schemeClr val="bg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solidFill>
                  <a:schemeClr val="bg1"/>
                </a:solidFill>
              </a:rPr>
              <a:t>4 Writing </a:t>
            </a:r>
            <a:r>
              <a:rPr lang="de-DE" sz="1050" dirty="0" err="1">
                <a:solidFill>
                  <a:schemeClr val="bg1"/>
                </a:solidFill>
              </a:rPr>
              <a:t>tasks</a:t>
            </a:r>
            <a:endParaRPr lang="de-DE" sz="1050" dirty="0">
              <a:solidFill>
                <a:schemeClr val="bg1"/>
              </a:solidFill>
            </a:endParaRPr>
          </a:p>
        </p:txBody>
      </p:sp>
      <p:sp>
        <p:nvSpPr>
          <p:cNvPr id="47" name="Rechteck 46">
            <a:extLst>
              <a:ext uri="{FF2B5EF4-FFF2-40B4-BE49-F238E27FC236}">
                <a16:creationId xmlns:a16="http://schemas.microsoft.com/office/drawing/2014/main" id="{52D1BEB5-8AB5-43B1-8DB6-EAF65D0C5602}"/>
              </a:ext>
            </a:extLst>
          </p:cNvPr>
          <p:cNvSpPr/>
          <p:nvPr/>
        </p:nvSpPr>
        <p:spPr>
          <a:xfrm>
            <a:off x="8253985" y="2522854"/>
            <a:ext cx="1505712" cy="405384"/>
          </a:xfrm>
          <a:prstGeom prst="rect">
            <a:avLst/>
          </a:prstGeom>
          <a:solidFill>
            <a:schemeClr val="bg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solidFill>
                  <a:schemeClr val="bg1"/>
                </a:solidFill>
              </a:rPr>
              <a:t>5 </a:t>
            </a:r>
            <a:r>
              <a:rPr lang="de-DE" sz="1050" dirty="0" err="1">
                <a:solidFill>
                  <a:schemeClr val="bg1"/>
                </a:solidFill>
              </a:rPr>
              <a:t>Completion</a:t>
            </a:r>
            <a:r>
              <a:rPr lang="de-DE" sz="1050" dirty="0">
                <a:solidFill>
                  <a:schemeClr val="bg1"/>
                </a:solidFill>
              </a:rPr>
              <a:t> </a:t>
            </a:r>
            <a:r>
              <a:rPr lang="de-DE" sz="1050" dirty="0" err="1">
                <a:solidFill>
                  <a:schemeClr val="bg1"/>
                </a:solidFill>
              </a:rPr>
              <a:t>work</a:t>
            </a:r>
            <a:endParaRPr lang="de-DE" sz="1050" dirty="0">
              <a:solidFill>
                <a:schemeClr val="bg1"/>
              </a:solidFill>
            </a:endParaRPr>
          </a:p>
        </p:txBody>
      </p:sp>
      <p:cxnSp>
        <p:nvCxnSpPr>
          <p:cNvPr id="48" name="Gerader Verbinder 47">
            <a:extLst>
              <a:ext uri="{FF2B5EF4-FFF2-40B4-BE49-F238E27FC236}">
                <a16:creationId xmlns:a16="http://schemas.microsoft.com/office/drawing/2014/main" id="{1A54E739-5616-42B0-937D-9FB8215DDD65}"/>
              </a:ext>
            </a:extLst>
          </p:cNvPr>
          <p:cNvCxnSpPr/>
          <p:nvPr/>
        </p:nvCxnSpPr>
        <p:spPr>
          <a:xfrm>
            <a:off x="1965959" y="2393314"/>
            <a:ext cx="704088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Gerader Verbinder 48">
            <a:extLst>
              <a:ext uri="{FF2B5EF4-FFF2-40B4-BE49-F238E27FC236}">
                <a16:creationId xmlns:a16="http://schemas.microsoft.com/office/drawing/2014/main" id="{2F99CAFE-28BC-4418-AA9A-E5244CBBDFBB}"/>
              </a:ext>
            </a:extLst>
          </p:cNvPr>
          <p:cNvCxnSpPr>
            <a:cxnSpLocks/>
            <a:stCxn id="43" idx="0"/>
          </p:cNvCxnSpPr>
          <p:nvPr/>
        </p:nvCxnSpPr>
        <p:spPr>
          <a:xfrm flipV="1">
            <a:off x="1965959" y="2393314"/>
            <a:ext cx="0" cy="1371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Gerader Verbinder 51">
            <a:extLst>
              <a:ext uri="{FF2B5EF4-FFF2-40B4-BE49-F238E27FC236}">
                <a16:creationId xmlns:a16="http://schemas.microsoft.com/office/drawing/2014/main" id="{93EA0E1B-631F-461E-BCFD-ED0616011360}"/>
              </a:ext>
            </a:extLst>
          </p:cNvPr>
          <p:cNvCxnSpPr>
            <a:cxnSpLocks/>
          </p:cNvCxnSpPr>
          <p:nvPr/>
        </p:nvCxnSpPr>
        <p:spPr>
          <a:xfrm flipV="1">
            <a:off x="3710939" y="2393314"/>
            <a:ext cx="0" cy="1371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Gerader Verbinder 53">
            <a:extLst>
              <a:ext uri="{FF2B5EF4-FFF2-40B4-BE49-F238E27FC236}">
                <a16:creationId xmlns:a16="http://schemas.microsoft.com/office/drawing/2014/main" id="{7CD4FA6C-E076-4CFA-B017-DEC7AEC33C7A}"/>
              </a:ext>
            </a:extLst>
          </p:cNvPr>
          <p:cNvCxnSpPr>
            <a:cxnSpLocks/>
            <a:stCxn id="45" idx="0"/>
            <a:endCxn id="23" idx="2"/>
          </p:cNvCxnSpPr>
          <p:nvPr/>
        </p:nvCxnSpPr>
        <p:spPr>
          <a:xfrm flipV="1">
            <a:off x="5486400" y="2263558"/>
            <a:ext cx="0" cy="25929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Gerader Verbinder 54">
            <a:extLst>
              <a:ext uri="{FF2B5EF4-FFF2-40B4-BE49-F238E27FC236}">
                <a16:creationId xmlns:a16="http://schemas.microsoft.com/office/drawing/2014/main" id="{B5430DFB-971B-4F2E-88D2-CA8555338615}"/>
              </a:ext>
            </a:extLst>
          </p:cNvPr>
          <p:cNvCxnSpPr>
            <a:cxnSpLocks/>
          </p:cNvCxnSpPr>
          <p:nvPr/>
        </p:nvCxnSpPr>
        <p:spPr>
          <a:xfrm flipV="1">
            <a:off x="7237726" y="2381029"/>
            <a:ext cx="0" cy="1371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Gerader Verbinder 55">
            <a:extLst>
              <a:ext uri="{FF2B5EF4-FFF2-40B4-BE49-F238E27FC236}">
                <a16:creationId xmlns:a16="http://schemas.microsoft.com/office/drawing/2014/main" id="{4DE33CB9-C589-4C5E-A536-129C22AA596D}"/>
              </a:ext>
            </a:extLst>
          </p:cNvPr>
          <p:cNvCxnSpPr>
            <a:cxnSpLocks/>
          </p:cNvCxnSpPr>
          <p:nvPr/>
        </p:nvCxnSpPr>
        <p:spPr>
          <a:xfrm flipV="1">
            <a:off x="9006841" y="2393314"/>
            <a:ext cx="0" cy="1371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7" name="Rechteck 56">
            <a:extLst>
              <a:ext uri="{FF2B5EF4-FFF2-40B4-BE49-F238E27FC236}">
                <a16:creationId xmlns:a16="http://schemas.microsoft.com/office/drawing/2014/main" id="{A1A78C69-73A7-4450-ADC1-B9E9C87BAD7F}"/>
              </a:ext>
            </a:extLst>
          </p:cNvPr>
          <p:cNvSpPr/>
          <p:nvPr/>
        </p:nvSpPr>
        <p:spPr>
          <a:xfrm>
            <a:off x="4733544" y="4222855"/>
            <a:ext cx="1505712" cy="47548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solidFill>
                  <a:schemeClr val="tx1"/>
                </a:solidFill>
              </a:rPr>
              <a:t>3.3 </a:t>
            </a:r>
            <a:r>
              <a:rPr lang="de-DE" sz="1050" dirty="0" err="1">
                <a:solidFill>
                  <a:schemeClr val="tx1"/>
                </a:solidFill>
              </a:rPr>
              <a:t>Collect</a:t>
            </a:r>
            <a:r>
              <a:rPr lang="de-DE" sz="1050" dirty="0">
                <a:solidFill>
                  <a:schemeClr val="tx1"/>
                </a:solidFill>
              </a:rPr>
              <a:t> </a:t>
            </a:r>
            <a:r>
              <a:rPr lang="de-DE" sz="1050" dirty="0" err="1">
                <a:solidFill>
                  <a:schemeClr val="tx1"/>
                </a:solidFill>
              </a:rPr>
              <a:t>the</a:t>
            </a:r>
            <a:r>
              <a:rPr lang="de-DE" sz="1050" dirty="0">
                <a:solidFill>
                  <a:schemeClr val="tx1"/>
                </a:solidFill>
              </a:rPr>
              <a:t> </a:t>
            </a:r>
            <a:r>
              <a:rPr lang="de-DE" sz="1050" dirty="0" err="1">
                <a:solidFill>
                  <a:schemeClr val="tx1"/>
                </a:solidFill>
              </a:rPr>
              <a:t>data</a:t>
            </a:r>
            <a:endParaRPr lang="de-DE" sz="1050" dirty="0">
              <a:solidFill>
                <a:schemeClr val="tx1"/>
              </a:solidFill>
            </a:endParaRPr>
          </a:p>
        </p:txBody>
      </p:sp>
      <p:sp>
        <p:nvSpPr>
          <p:cNvPr id="58" name="Rechteck 57">
            <a:extLst>
              <a:ext uri="{FF2B5EF4-FFF2-40B4-BE49-F238E27FC236}">
                <a16:creationId xmlns:a16="http://schemas.microsoft.com/office/drawing/2014/main" id="{84925017-F7CD-4744-A69D-A1119D83F9EC}"/>
              </a:ext>
            </a:extLst>
          </p:cNvPr>
          <p:cNvSpPr/>
          <p:nvPr/>
        </p:nvSpPr>
        <p:spPr>
          <a:xfrm>
            <a:off x="4733544" y="4806525"/>
            <a:ext cx="1505712" cy="47548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solidFill>
                  <a:schemeClr val="tx1"/>
                </a:solidFill>
              </a:rPr>
              <a:t>3.4 </a:t>
            </a:r>
            <a:r>
              <a:rPr lang="de-DE" sz="1050" dirty="0" err="1">
                <a:solidFill>
                  <a:schemeClr val="tx1"/>
                </a:solidFill>
              </a:rPr>
              <a:t>Analyze</a:t>
            </a:r>
            <a:r>
              <a:rPr lang="de-DE" sz="1050" dirty="0">
                <a:solidFill>
                  <a:schemeClr val="tx1"/>
                </a:solidFill>
              </a:rPr>
              <a:t> </a:t>
            </a:r>
            <a:r>
              <a:rPr lang="de-DE" sz="1050" dirty="0" err="1">
                <a:solidFill>
                  <a:schemeClr val="tx1"/>
                </a:solidFill>
              </a:rPr>
              <a:t>the</a:t>
            </a:r>
            <a:r>
              <a:rPr lang="de-DE" sz="1050" dirty="0">
                <a:solidFill>
                  <a:schemeClr val="tx1"/>
                </a:solidFill>
              </a:rPr>
              <a:t> </a:t>
            </a:r>
            <a:r>
              <a:rPr lang="de-DE" sz="1050" dirty="0" err="1">
                <a:solidFill>
                  <a:schemeClr val="tx1"/>
                </a:solidFill>
              </a:rPr>
              <a:t>data</a:t>
            </a:r>
            <a:endParaRPr lang="de-DE" sz="1050" dirty="0">
              <a:solidFill>
                <a:schemeClr val="tx1"/>
              </a:solidFill>
            </a:endParaRPr>
          </a:p>
        </p:txBody>
      </p:sp>
      <p:sp>
        <p:nvSpPr>
          <p:cNvPr id="59" name="Rechteck 58">
            <a:extLst>
              <a:ext uri="{FF2B5EF4-FFF2-40B4-BE49-F238E27FC236}">
                <a16:creationId xmlns:a16="http://schemas.microsoft.com/office/drawing/2014/main" id="{BEA2F8EC-490B-4FFD-915B-4470F0DAF4BB}"/>
              </a:ext>
            </a:extLst>
          </p:cNvPr>
          <p:cNvSpPr/>
          <p:nvPr/>
        </p:nvSpPr>
        <p:spPr>
          <a:xfrm>
            <a:off x="8253985" y="3609466"/>
            <a:ext cx="1505712" cy="47548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solidFill>
                  <a:schemeClr val="tx1"/>
                </a:solidFill>
              </a:rPr>
              <a:t>5.2 </a:t>
            </a:r>
            <a:r>
              <a:rPr lang="de-DE" sz="1050" dirty="0" err="1">
                <a:solidFill>
                  <a:schemeClr val="tx1"/>
                </a:solidFill>
              </a:rPr>
              <a:t>Prepare</a:t>
            </a:r>
            <a:r>
              <a:rPr lang="de-DE" sz="1050" dirty="0">
                <a:solidFill>
                  <a:schemeClr val="tx1"/>
                </a:solidFill>
              </a:rPr>
              <a:t> frontmatter and </a:t>
            </a:r>
            <a:r>
              <a:rPr lang="de-DE" sz="1050" dirty="0" err="1">
                <a:solidFill>
                  <a:schemeClr val="tx1"/>
                </a:solidFill>
              </a:rPr>
              <a:t>appendices</a:t>
            </a:r>
            <a:endParaRPr lang="de-DE" sz="1050" dirty="0">
              <a:solidFill>
                <a:schemeClr val="tx1"/>
              </a:solidFill>
            </a:endParaRPr>
          </a:p>
        </p:txBody>
      </p:sp>
      <p:sp>
        <p:nvSpPr>
          <p:cNvPr id="53" name="Rechteck 52">
            <a:extLst>
              <a:ext uri="{FF2B5EF4-FFF2-40B4-BE49-F238E27FC236}">
                <a16:creationId xmlns:a16="http://schemas.microsoft.com/office/drawing/2014/main" id="{A7768FFD-3B5E-446C-957E-682EEEC1A4E2}"/>
              </a:ext>
            </a:extLst>
          </p:cNvPr>
          <p:cNvSpPr/>
          <p:nvPr/>
        </p:nvSpPr>
        <p:spPr>
          <a:xfrm>
            <a:off x="-4426" y="-7675"/>
            <a:ext cx="12194674" cy="958378"/>
          </a:xfrm>
          <a:prstGeom prst="rect">
            <a:avLst/>
          </a:prstGeom>
          <a:solidFill>
            <a:srgbClr val="1C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rgbClr val="C00000"/>
              </a:solidFill>
              <a:latin typeface="+mj-lt"/>
            </a:endParaRPr>
          </a:p>
        </p:txBody>
      </p:sp>
      <p:sp>
        <p:nvSpPr>
          <p:cNvPr id="61" name="Rechteck 60">
            <a:extLst>
              <a:ext uri="{FF2B5EF4-FFF2-40B4-BE49-F238E27FC236}">
                <a16:creationId xmlns:a16="http://schemas.microsoft.com/office/drawing/2014/main" id="{4633B9AF-EFA6-4540-81AC-D828248F1E6F}"/>
              </a:ext>
            </a:extLst>
          </p:cNvPr>
          <p:cNvSpPr/>
          <p:nvPr/>
        </p:nvSpPr>
        <p:spPr>
          <a:xfrm>
            <a:off x="150702" y="298052"/>
            <a:ext cx="11238333" cy="646331"/>
          </a:xfrm>
          <a:prstGeom prst="rect">
            <a:avLst/>
          </a:prstGeom>
        </p:spPr>
        <p:txBody>
          <a:bodyPr wrap="none">
            <a:spAutoFit/>
          </a:bodyPr>
          <a:lstStyle/>
          <a:p>
            <a:r>
              <a:rPr lang="de-DE" sz="3600" dirty="0" err="1">
                <a:solidFill>
                  <a:schemeClr val="bg1"/>
                </a:solidFill>
              </a:rPr>
              <a:t>Example</a:t>
            </a:r>
            <a:r>
              <a:rPr lang="de-DE" sz="3600" dirty="0">
                <a:solidFill>
                  <a:schemeClr val="bg1"/>
                </a:solidFill>
              </a:rPr>
              <a:t> </a:t>
            </a:r>
            <a:r>
              <a:rPr lang="de-DE" sz="3600" dirty="0" err="1">
                <a:solidFill>
                  <a:schemeClr val="bg1"/>
                </a:solidFill>
              </a:rPr>
              <a:t>of</a:t>
            </a:r>
            <a:r>
              <a:rPr lang="de-DE" sz="3600" dirty="0">
                <a:solidFill>
                  <a:schemeClr val="bg1"/>
                </a:solidFill>
              </a:rPr>
              <a:t> a </a:t>
            </a:r>
            <a:r>
              <a:rPr lang="de-DE" sz="3600" dirty="0" err="1">
                <a:solidFill>
                  <a:schemeClr val="bg1"/>
                </a:solidFill>
              </a:rPr>
              <a:t>work</a:t>
            </a:r>
            <a:r>
              <a:rPr lang="de-DE" sz="3600" dirty="0">
                <a:solidFill>
                  <a:schemeClr val="bg1"/>
                </a:solidFill>
              </a:rPr>
              <a:t> breakdown </a:t>
            </a:r>
            <a:r>
              <a:rPr lang="de-DE" sz="3600" dirty="0" err="1">
                <a:solidFill>
                  <a:schemeClr val="bg1"/>
                </a:solidFill>
              </a:rPr>
              <a:t>structure</a:t>
            </a:r>
            <a:r>
              <a:rPr lang="de-DE" sz="3600" dirty="0">
                <a:solidFill>
                  <a:schemeClr val="bg1"/>
                </a:solidFill>
              </a:rPr>
              <a:t> </a:t>
            </a:r>
            <a:r>
              <a:rPr lang="de-DE" sz="3600" dirty="0" err="1">
                <a:solidFill>
                  <a:schemeClr val="bg1"/>
                </a:solidFill>
              </a:rPr>
              <a:t>for</a:t>
            </a:r>
            <a:r>
              <a:rPr lang="de-DE" sz="3600" dirty="0">
                <a:solidFill>
                  <a:schemeClr val="bg1"/>
                </a:solidFill>
              </a:rPr>
              <a:t> a </a:t>
            </a:r>
            <a:r>
              <a:rPr lang="de-DE" sz="3600" dirty="0" err="1">
                <a:solidFill>
                  <a:schemeClr val="bg1"/>
                </a:solidFill>
              </a:rPr>
              <a:t>thesis</a:t>
            </a:r>
            <a:r>
              <a:rPr lang="de-DE" sz="3600" dirty="0">
                <a:solidFill>
                  <a:schemeClr val="bg1"/>
                </a:solidFill>
              </a:rPr>
              <a:t> </a:t>
            </a:r>
            <a:r>
              <a:rPr lang="de-DE" sz="3600" dirty="0" err="1">
                <a:solidFill>
                  <a:schemeClr val="bg1"/>
                </a:solidFill>
              </a:rPr>
              <a:t>project</a:t>
            </a:r>
            <a:endParaRPr lang="de-DE" sz="3600" dirty="0">
              <a:solidFill>
                <a:schemeClr val="bg1"/>
              </a:solidFill>
            </a:endParaRPr>
          </a:p>
        </p:txBody>
      </p:sp>
      <p:sp>
        <p:nvSpPr>
          <p:cNvPr id="63" name="Textfeld 62">
            <a:extLst>
              <a:ext uri="{FF2B5EF4-FFF2-40B4-BE49-F238E27FC236}">
                <a16:creationId xmlns:a16="http://schemas.microsoft.com/office/drawing/2014/main" id="{6AF0A8F5-520B-4B10-AC3F-D0EF2C53BB62}"/>
              </a:ext>
            </a:extLst>
          </p:cNvPr>
          <p:cNvSpPr txBox="1"/>
          <p:nvPr/>
        </p:nvSpPr>
        <p:spPr>
          <a:xfrm>
            <a:off x="395536" y="6642556"/>
            <a:ext cx="1542410" cy="215444"/>
          </a:xfrm>
          <a:prstGeom prst="rect">
            <a:avLst/>
          </a:prstGeom>
          <a:noFill/>
        </p:spPr>
        <p:txBody>
          <a:bodyPr wrap="none" rtlCol="0">
            <a:spAutoFit/>
          </a:bodyPr>
          <a:lstStyle/>
          <a:p>
            <a:r>
              <a:rPr lang="de-DE" sz="800" dirty="0"/>
              <a:t>Source: Sternad &amp; Power (2023).</a:t>
            </a:r>
          </a:p>
        </p:txBody>
      </p:sp>
    </p:spTree>
    <p:extLst>
      <p:ext uri="{BB962C8B-B14F-4D97-AF65-F5344CB8AC3E}">
        <p14:creationId xmlns:p14="http://schemas.microsoft.com/office/powerpoint/2010/main" val="3048451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feld 49"/>
          <p:cNvSpPr txBox="1"/>
          <p:nvPr/>
        </p:nvSpPr>
        <p:spPr>
          <a:xfrm>
            <a:off x="0" y="6616517"/>
            <a:ext cx="395536" cy="2414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200">
                <a:solidFill>
                  <a:srgbClr val="C00000"/>
                </a:solidFill>
                <a:latin typeface="+mj-lt"/>
              </a:defRPr>
            </a:lvl1pPr>
          </a:lstStyle>
          <a:p>
            <a:fld id="{E4DF0851-ACD1-491E-BD29-F6676D6D8DA8}" type="slidenum">
              <a:rPr lang="de-DE">
                <a:solidFill>
                  <a:schemeClr val="tx1"/>
                </a:solidFill>
              </a:rPr>
              <a:pPr/>
              <a:t>11</a:t>
            </a:fld>
            <a:endParaRPr lang="de-DE" dirty="0">
              <a:solidFill>
                <a:schemeClr val="tx1"/>
              </a:solidFill>
            </a:endParaRPr>
          </a:p>
        </p:txBody>
      </p:sp>
      <p:sp>
        <p:nvSpPr>
          <p:cNvPr id="53" name="Rechteck 52">
            <a:extLst>
              <a:ext uri="{FF2B5EF4-FFF2-40B4-BE49-F238E27FC236}">
                <a16:creationId xmlns:a16="http://schemas.microsoft.com/office/drawing/2014/main" id="{A7768FFD-3B5E-446C-957E-682EEEC1A4E2}"/>
              </a:ext>
            </a:extLst>
          </p:cNvPr>
          <p:cNvSpPr/>
          <p:nvPr/>
        </p:nvSpPr>
        <p:spPr>
          <a:xfrm>
            <a:off x="-4426" y="-7675"/>
            <a:ext cx="12194674" cy="958378"/>
          </a:xfrm>
          <a:prstGeom prst="rect">
            <a:avLst/>
          </a:prstGeom>
          <a:solidFill>
            <a:srgbClr val="1C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rgbClr val="C00000"/>
              </a:solidFill>
              <a:latin typeface="+mj-lt"/>
            </a:endParaRPr>
          </a:p>
        </p:txBody>
      </p:sp>
      <p:sp>
        <p:nvSpPr>
          <p:cNvPr id="61" name="Rechteck 60">
            <a:extLst>
              <a:ext uri="{FF2B5EF4-FFF2-40B4-BE49-F238E27FC236}">
                <a16:creationId xmlns:a16="http://schemas.microsoft.com/office/drawing/2014/main" id="{4633B9AF-EFA6-4540-81AC-D828248F1E6F}"/>
              </a:ext>
            </a:extLst>
          </p:cNvPr>
          <p:cNvSpPr/>
          <p:nvPr/>
        </p:nvSpPr>
        <p:spPr>
          <a:xfrm>
            <a:off x="150702" y="298052"/>
            <a:ext cx="6095387" cy="646331"/>
          </a:xfrm>
          <a:prstGeom prst="rect">
            <a:avLst/>
          </a:prstGeom>
        </p:spPr>
        <p:txBody>
          <a:bodyPr wrap="none">
            <a:spAutoFit/>
          </a:bodyPr>
          <a:lstStyle/>
          <a:p>
            <a:r>
              <a:rPr lang="de-DE" sz="3600" dirty="0">
                <a:solidFill>
                  <a:schemeClr val="bg1"/>
                </a:solidFill>
              </a:rPr>
              <a:t>Workload </a:t>
            </a:r>
            <a:r>
              <a:rPr lang="de-DE" sz="3600" dirty="0" err="1">
                <a:solidFill>
                  <a:schemeClr val="bg1"/>
                </a:solidFill>
              </a:rPr>
              <a:t>calculation</a:t>
            </a:r>
            <a:r>
              <a:rPr lang="de-DE" sz="3600" dirty="0">
                <a:solidFill>
                  <a:schemeClr val="bg1"/>
                </a:solidFill>
              </a:rPr>
              <a:t> (</a:t>
            </a:r>
            <a:r>
              <a:rPr lang="de-DE" sz="3600" dirty="0" err="1">
                <a:solidFill>
                  <a:schemeClr val="bg1"/>
                </a:solidFill>
              </a:rPr>
              <a:t>example</a:t>
            </a:r>
            <a:r>
              <a:rPr lang="de-DE" sz="3600" dirty="0">
                <a:solidFill>
                  <a:schemeClr val="bg1"/>
                </a:solidFill>
              </a:rPr>
              <a:t>)</a:t>
            </a:r>
          </a:p>
        </p:txBody>
      </p:sp>
      <p:pic>
        <p:nvPicPr>
          <p:cNvPr id="3" name="Grafik 2">
            <a:extLst>
              <a:ext uri="{FF2B5EF4-FFF2-40B4-BE49-F238E27FC236}">
                <a16:creationId xmlns:a16="http://schemas.microsoft.com/office/drawing/2014/main" id="{61432840-E19C-4349-AA2E-20EE117AF333}"/>
              </a:ext>
            </a:extLst>
          </p:cNvPr>
          <p:cNvPicPr>
            <a:picLocks noChangeAspect="1"/>
          </p:cNvPicPr>
          <p:nvPr/>
        </p:nvPicPr>
        <p:blipFill>
          <a:blip r:embed="rId2"/>
          <a:stretch>
            <a:fillRect/>
          </a:stretch>
        </p:blipFill>
        <p:spPr>
          <a:xfrm>
            <a:off x="2056745" y="1462510"/>
            <a:ext cx="7186411" cy="4468238"/>
          </a:xfrm>
          <a:prstGeom prst="rect">
            <a:avLst/>
          </a:prstGeom>
        </p:spPr>
      </p:pic>
      <p:sp>
        <p:nvSpPr>
          <p:cNvPr id="51" name="Textfeld 50">
            <a:extLst>
              <a:ext uri="{FF2B5EF4-FFF2-40B4-BE49-F238E27FC236}">
                <a16:creationId xmlns:a16="http://schemas.microsoft.com/office/drawing/2014/main" id="{573A7301-1CC3-4F58-812F-05701A10D4CF}"/>
              </a:ext>
            </a:extLst>
          </p:cNvPr>
          <p:cNvSpPr txBox="1"/>
          <p:nvPr/>
        </p:nvSpPr>
        <p:spPr>
          <a:xfrm>
            <a:off x="395536" y="6642556"/>
            <a:ext cx="1542410" cy="215444"/>
          </a:xfrm>
          <a:prstGeom prst="rect">
            <a:avLst/>
          </a:prstGeom>
          <a:noFill/>
        </p:spPr>
        <p:txBody>
          <a:bodyPr wrap="none" rtlCol="0">
            <a:spAutoFit/>
          </a:bodyPr>
          <a:lstStyle/>
          <a:p>
            <a:r>
              <a:rPr lang="de-DE" sz="800" dirty="0"/>
              <a:t>Source: Sternad &amp; Power (2023).</a:t>
            </a:r>
          </a:p>
        </p:txBody>
      </p:sp>
    </p:spTree>
    <p:extLst>
      <p:ext uri="{BB962C8B-B14F-4D97-AF65-F5344CB8AC3E}">
        <p14:creationId xmlns:p14="http://schemas.microsoft.com/office/powerpoint/2010/main" val="3870513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feld 49"/>
          <p:cNvSpPr txBox="1"/>
          <p:nvPr/>
        </p:nvSpPr>
        <p:spPr>
          <a:xfrm>
            <a:off x="0" y="6616517"/>
            <a:ext cx="395536" cy="2414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200">
                <a:solidFill>
                  <a:srgbClr val="C00000"/>
                </a:solidFill>
                <a:latin typeface="+mj-lt"/>
              </a:defRPr>
            </a:lvl1pPr>
          </a:lstStyle>
          <a:p>
            <a:fld id="{E4DF0851-ACD1-491E-BD29-F6676D6D8DA8}" type="slidenum">
              <a:rPr lang="de-DE">
                <a:solidFill>
                  <a:schemeClr val="tx1"/>
                </a:solidFill>
              </a:rPr>
              <a:pPr/>
              <a:t>12</a:t>
            </a:fld>
            <a:endParaRPr lang="de-DE" dirty="0">
              <a:solidFill>
                <a:schemeClr val="tx1"/>
              </a:solidFill>
            </a:endParaRPr>
          </a:p>
        </p:txBody>
      </p:sp>
      <p:sp>
        <p:nvSpPr>
          <p:cNvPr id="16" name="Rechteck 15">
            <a:extLst>
              <a:ext uri="{FF2B5EF4-FFF2-40B4-BE49-F238E27FC236}">
                <a16:creationId xmlns:a16="http://schemas.microsoft.com/office/drawing/2014/main" id="{0045CEF9-DFCB-4CE2-B928-E43864FDD412}"/>
              </a:ext>
            </a:extLst>
          </p:cNvPr>
          <p:cNvSpPr/>
          <p:nvPr/>
        </p:nvSpPr>
        <p:spPr>
          <a:xfrm>
            <a:off x="-4426" y="-7675"/>
            <a:ext cx="12194674" cy="958378"/>
          </a:xfrm>
          <a:prstGeom prst="rect">
            <a:avLst/>
          </a:prstGeom>
          <a:solidFill>
            <a:srgbClr val="1C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rgbClr val="C00000"/>
              </a:solidFill>
              <a:latin typeface="+mj-lt"/>
            </a:endParaRPr>
          </a:p>
        </p:txBody>
      </p:sp>
      <p:sp>
        <p:nvSpPr>
          <p:cNvPr id="18" name="Rechteck 17">
            <a:extLst>
              <a:ext uri="{FF2B5EF4-FFF2-40B4-BE49-F238E27FC236}">
                <a16:creationId xmlns:a16="http://schemas.microsoft.com/office/drawing/2014/main" id="{7786D684-E39B-43C3-8A26-B13D251435DB}"/>
              </a:ext>
            </a:extLst>
          </p:cNvPr>
          <p:cNvSpPr/>
          <p:nvPr/>
        </p:nvSpPr>
        <p:spPr>
          <a:xfrm>
            <a:off x="150702" y="298052"/>
            <a:ext cx="6858224" cy="646331"/>
          </a:xfrm>
          <a:prstGeom prst="rect">
            <a:avLst/>
          </a:prstGeom>
        </p:spPr>
        <p:txBody>
          <a:bodyPr wrap="none">
            <a:spAutoFit/>
          </a:bodyPr>
          <a:lstStyle/>
          <a:p>
            <a:r>
              <a:rPr lang="de-DE" sz="3600" dirty="0" err="1">
                <a:solidFill>
                  <a:schemeClr val="bg1"/>
                </a:solidFill>
              </a:rPr>
              <a:t>Example</a:t>
            </a:r>
            <a:r>
              <a:rPr lang="de-DE" sz="3600" dirty="0">
                <a:solidFill>
                  <a:schemeClr val="bg1"/>
                </a:solidFill>
              </a:rPr>
              <a:t> </a:t>
            </a:r>
            <a:r>
              <a:rPr lang="de-DE" sz="3600" dirty="0" err="1">
                <a:solidFill>
                  <a:schemeClr val="bg1"/>
                </a:solidFill>
              </a:rPr>
              <a:t>of</a:t>
            </a:r>
            <a:r>
              <a:rPr lang="de-DE" sz="3600" dirty="0">
                <a:solidFill>
                  <a:schemeClr val="bg1"/>
                </a:solidFill>
              </a:rPr>
              <a:t> a </a:t>
            </a:r>
            <a:r>
              <a:rPr lang="de-DE" sz="3600" dirty="0" err="1">
                <a:solidFill>
                  <a:schemeClr val="bg1"/>
                </a:solidFill>
              </a:rPr>
              <a:t>thesis</a:t>
            </a:r>
            <a:r>
              <a:rPr lang="de-DE" sz="3600" dirty="0">
                <a:solidFill>
                  <a:schemeClr val="bg1"/>
                </a:solidFill>
              </a:rPr>
              <a:t> </a:t>
            </a:r>
            <a:r>
              <a:rPr lang="de-DE" sz="3600" dirty="0" err="1">
                <a:solidFill>
                  <a:schemeClr val="bg1"/>
                </a:solidFill>
              </a:rPr>
              <a:t>project</a:t>
            </a:r>
            <a:r>
              <a:rPr lang="de-DE" sz="3600" dirty="0">
                <a:solidFill>
                  <a:schemeClr val="bg1"/>
                </a:solidFill>
              </a:rPr>
              <a:t> </a:t>
            </a:r>
            <a:r>
              <a:rPr lang="de-DE" sz="3600" dirty="0" err="1">
                <a:solidFill>
                  <a:schemeClr val="bg1"/>
                </a:solidFill>
              </a:rPr>
              <a:t>timeline</a:t>
            </a:r>
            <a:endParaRPr lang="de-DE" sz="3600" dirty="0">
              <a:solidFill>
                <a:schemeClr val="bg1"/>
              </a:solidFill>
            </a:endParaRPr>
          </a:p>
        </p:txBody>
      </p:sp>
      <p:sp>
        <p:nvSpPr>
          <p:cNvPr id="19" name="Textfeld 18">
            <a:extLst>
              <a:ext uri="{FF2B5EF4-FFF2-40B4-BE49-F238E27FC236}">
                <a16:creationId xmlns:a16="http://schemas.microsoft.com/office/drawing/2014/main" id="{B74091A4-DBC1-4611-AA13-05B97F5444C5}"/>
              </a:ext>
            </a:extLst>
          </p:cNvPr>
          <p:cNvSpPr txBox="1"/>
          <p:nvPr/>
        </p:nvSpPr>
        <p:spPr>
          <a:xfrm>
            <a:off x="395536" y="6642556"/>
            <a:ext cx="1467068" cy="215444"/>
          </a:xfrm>
          <a:prstGeom prst="rect">
            <a:avLst/>
          </a:prstGeom>
          <a:noFill/>
        </p:spPr>
        <p:txBody>
          <a:bodyPr wrap="none" rtlCol="0">
            <a:spAutoFit/>
          </a:bodyPr>
          <a:lstStyle/>
          <a:p>
            <a:r>
              <a:rPr lang="de-DE" sz="800" dirty="0"/>
              <a:t>Source: Sternad/Power (2023).</a:t>
            </a:r>
          </a:p>
        </p:txBody>
      </p:sp>
      <p:pic>
        <p:nvPicPr>
          <p:cNvPr id="3" name="Grafik 2">
            <a:extLst>
              <a:ext uri="{FF2B5EF4-FFF2-40B4-BE49-F238E27FC236}">
                <a16:creationId xmlns:a16="http://schemas.microsoft.com/office/drawing/2014/main" id="{02EFEE5D-9388-0C12-53CB-CA49D4367EB4}"/>
              </a:ext>
            </a:extLst>
          </p:cNvPr>
          <p:cNvPicPr>
            <a:picLocks noChangeAspect="1"/>
          </p:cNvPicPr>
          <p:nvPr/>
        </p:nvPicPr>
        <p:blipFill>
          <a:blip r:embed="rId2"/>
          <a:stretch>
            <a:fillRect/>
          </a:stretch>
        </p:blipFill>
        <p:spPr>
          <a:xfrm>
            <a:off x="209550" y="1155700"/>
            <a:ext cx="11772900" cy="4546600"/>
          </a:xfrm>
          <a:prstGeom prst="rect">
            <a:avLst/>
          </a:prstGeom>
        </p:spPr>
      </p:pic>
    </p:spTree>
    <p:extLst>
      <p:ext uri="{BB962C8B-B14F-4D97-AF65-F5344CB8AC3E}">
        <p14:creationId xmlns:p14="http://schemas.microsoft.com/office/powerpoint/2010/main" val="739855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feld 49"/>
          <p:cNvSpPr txBox="1"/>
          <p:nvPr/>
        </p:nvSpPr>
        <p:spPr>
          <a:xfrm>
            <a:off x="0" y="6616517"/>
            <a:ext cx="395536" cy="2414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200">
                <a:solidFill>
                  <a:srgbClr val="C00000"/>
                </a:solidFill>
                <a:latin typeface="+mj-lt"/>
              </a:defRPr>
            </a:lvl1pPr>
          </a:lstStyle>
          <a:p>
            <a:fld id="{E4DF0851-ACD1-491E-BD29-F6676D6D8DA8}" type="slidenum">
              <a:rPr lang="de-DE">
                <a:solidFill>
                  <a:schemeClr val="tx1"/>
                </a:solidFill>
              </a:rPr>
              <a:pPr/>
              <a:t>13</a:t>
            </a:fld>
            <a:endParaRPr lang="de-DE" dirty="0">
              <a:solidFill>
                <a:schemeClr val="tx1"/>
              </a:solidFill>
            </a:endParaRPr>
          </a:p>
        </p:txBody>
      </p:sp>
      <p:sp>
        <p:nvSpPr>
          <p:cNvPr id="13" name="Textfeld 12">
            <a:extLst>
              <a:ext uri="{FF2B5EF4-FFF2-40B4-BE49-F238E27FC236}">
                <a16:creationId xmlns:a16="http://schemas.microsoft.com/office/drawing/2014/main" id="{AD362CDE-0A11-4F46-AB74-BD6B31D314FB}"/>
              </a:ext>
            </a:extLst>
          </p:cNvPr>
          <p:cNvSpPr txBox="1"/>
          <p:nvPr/>
        </p:nvSpPr>
        <p:spPr>
          <a:xfrm>
            <a:off x="357181" y="6629537"/>
            <a:ext cx="2672526" cy="215444"/>
          </a:xfrm>
          <a:prstGeom prst="rect">
            <a:avLst/>
          </a:prstGeom>
          <a:noFill/>
        </p:spPr>
        <p:txBody>
          <a:bodyPr wrap="none" rtlCol="0">
            <a:spAutoFit/>
          </a:bodyPr>
          <a:lstStyle/>
          <a:p>
            <a:r>
              <a:rPr lang="de-DE" sz="800" dirty="0"/>
              <a:t>Source: Sternad &amp; Power (2023). </a:t>
            </a:r>
            <a:r>
              <a:rPr lang="de-DE" sz="800" dirty="0" err="1"/>
              <a:t>Photo</a:t>
            </a:r>
            <a:r>
              <a:rPr lang="de-DE" sz="800" dirty="0"/>
              <a:t> source: </a:t>
            </a:r>
            <a:r>
              <a:rPr lang="en-US" sz="800" dirty="0"/>
              <a:t>pixabay.com</a:t>
            </a:r>
            <a:endParaRPr lang="de-DE" sz="800" dirty="0"/>
          </a:p>
        </p:txBody>
      </p:sp>
      <p:sp>
        <p:nvSpPr>
          <p:cNvPr id="27" name="Rechteck 26">
            <a:extLst>
              <a:ext uri="{FF2B5EF4-FFF2-40B4-BE49-F238E27FC236}">
                <a16:creationId xmlns:a16="http://schemas.microsoft.com/office/drawing/2014/main" id="{C6037627-3CB9-4E7F-BD4C-775C35FD0794}"/>
              </a:ext>
            </a:extLst>
          </p:cNvPr>
          <p:cNvSpPr/>
          <p:nvPr/>
        </p:nvSpPr>
        <p:spPr>
          <a:xfrm>
            <a:off x="-4426" y="-7675"/>
            <a:ext cx="12194674" cy="958378"/>
          </a:xfrm>
          <a:prstGeom prst="rect">
            <a:avLst/>
          </a:prstGeom>
          <a:solidFill>
            <a:srgbClr val="1C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rgbClr val="C00000"/>
              </a:solidFill>
              <a:latin typeface="+mj-lt"/>
            </a:endParaRPr>
          </a:p>
        </p:txBody>
      </p:sp>
      <p:sp>
        <p:nvSpPr>
          <p:cNvPr id="28" name="Rechteck 27">
            <a:extLst>
              <a:ext uri="{FF2B5EF4-FFF2-40B4-BE49-F238E27FC236}">
                <a16:creationId xmlns:a16="http://schemas.microsoft.com/office/drawing/2014/main" id="{AC6385DF-2F74-4D72-B9B2-2460F02060F9}"/>
              </a:ext>
            </a:extLst>
          </p:cNvPr>
          <p:cNvSpPr/>
          <p:nvPr/>
        </p:nvSpPr>
        <p:spPr>
          <a:xfrm>
            <a:off x="150702" y="298052"/>
            <a:ext cx="5519331" cy="646331"/>
          </a:xfrm>
          <a:prstGeom prst="rect">
            <a:avLst/>
          </a:prstGeom>
        </p:spPr>
        <p:txBody>
          <a:bodyPr wrap="none">
            <a:spAutoFit/>
          </a:bodyPr>
          <a:lstStyle/>
          <a:p>
            <a:r>
              <a:rPr lang="de-DE" sz="3600" dirty="0" err="1">
                <a:solidFill>
                  <a:schemeClr val="bg1"/>
                </a:solidFill>
              </a:rPr>
              <a:t>Tips</a:t>
            </a:r>
            <a:r>
              <a:rPr lang="de-DE" sz="3600" dirty="0">
                <a:solidFill>
                  <a:schemeClr val="bg1"/>
                </a:solidFill>
              </a:rPr>
              <a:t> </a:t>
            </a:r>
            <a:r>
              <a:rPr lang="de-DE" sz="3600" dirty="0" err="1">
                <a:solidFill>
                  <a:schemeClr val="bg1"/>
                </a:solidFill>
              </a:rPr>
              <a:t>for</a:t>
            </a:r>
            <a:r>
              <a:rPr lang="de-DE" sz="3600" dirty="0">
                <a:solidFill>
                  <a:schemeClr val="bg1"/>
                </a:solidFill>
              </a:rPr>
              <a:t> </a:t>
            </a:r>
            <a:r>
              <a:rPr lang="de-DE" sz="3600" dirty="0" err="1">
                <a:solidFill>
                  <a:schemeClr val="bg1"/>
                </a:solidFill>
              </a:rPr>
              <a:t>organizing</a:t>
            </a:r>
            <a:r>
              <a:rPr lang="de-DE" sz="3600" dirty="0">
                <a:solidFill>
                  <a:schemeClr val="bg1"/>
                </a:solidFill>
              </a:rPr>
              <a:t> </a:t>
            </a:r>
            <a:r>
              <a:rPr lang="de-DE" sz="3600" dirty="0" err="1">
                <a:solidFill>
                  <a:schemeClr val="bg1"/>
                </a:solidFill>
              </a:rPr>
              <a:t>your</a:t>
            </a:r>
            <a:r>
              <a:rPr lang="de-DE" sz="3600" dirty="0">
                <a:solidFill>
                  <a:schemeClr val="bg1"/>
                </a:solidFill>
              </a:rPr>
              <a:t> time</a:t>
            </a:r>
          </a:p>
        </p:txBody>
      </p:sp>
      <p:sp>
        <p:nvSpPr>
          <p:cNvPr id="6" name="Ellipse 5">
            <a:extLst>
              <a:ext uri="{FF2B5EF4-FFF2-40B4-BE49-F238E27FC236}">
                <a16:creationId xmlns:a16="http://schemas.microsoft.com/office/drawing/2014/main" id="{1F432341-7FEC-47D3-869D-DFFFA7972356}"/>
              </a:ext>
            </a:extLst>
          </p:cNvPr>
          <p:cNvSpPr/>
          <p:nvPr/>
        </p:nvSpPr>
        <p:spPr>
          <a:xfrm>
            <a:off x="4119580" y="2030115"/>
            <a:ext cx="3307133" cy="3192436"/>
          </a:xfrm>
          <a:prstGeom prst="ellipse">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abgerundete Ecken 6">
            <a:extLst>
              <a:ext uri="{FF2B5EF4-FFF2-40B4-BE49-F238E27FC236}">
                <a16:creationId xmlns:a16="http://schemas.microsoft.com/office/drawing/2014/main" id="{42FB096A-6605-41EF-8100-3F4E5F6BF328}"/>
              </a:ext>
            </a:extLst>
          </p:cNvPr>
          <p:cNvSpPr/>
          <p:nvPr/>
        </p:nvSpPr>
        <p:spPr>
          <a:xfrm>
            <a:off x="754567" y="1987845"/>
            <a:ext cx="3534936" cy="646771"/>
          </a:xfrm>
          <a:prstGeom prst="roundRect">
            <a:avLst/>
          </a:prstGeom>
          <a:solidFill>
            <a:srgbClr val="1C78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t>Make</a:t>
            </a:r>
            <a:r>
              <a:rPr lang="de-DE" dirty="0"/>
              <a:t> </a:t>
            </a:r>
            <a:r>
              <a:rPr lang="de-DE" dirty="0" err="1"/>
              <a:t>progress</a:t>
            </a:r>
            <a:r>
              <a:rPr lang="de-DE" dirty="0"/>
              <a:t> </a:t>
            </a:r>
            <a:r>
              <a:rPr lang="de-DE" dirty="0" err="1"/>
              <a:t>every</a:t>
            </a:r>
            <a:r>
              <a:rPr lang="de-DE" dirty="0"/>
              <a:t> </a:t>
            </a:r>
            <a:r>
              <a:rPr lang="de-DE" dirty="0" err="1"/>
              <a:t>day</a:t>
            </a:r>
            <a:endParaRPr lang="de-DE" dirty="0"/>
          </a:p>
        </p:txBody>
      </p:sp>
      <p:sp>
        <p:nvSpPr>
          <p:cNvPr id="15" name="Rechteck: abgerundete Ecken 14">
            <a:extLst>
              <a:ext uri="{FF2B5EF4-FFF2-40B4-BE49-F238E27FC236}">
                <a16:creationId xmlns:a16="http://schemas.microsoft.com/office/drawing/2014/main" id="{9A342BB5-857A-4DEC-BDD6-6089879F3074}"/>
              </a:ext>
            </a:extLst>
          </p:cNvPr>
          <p:cNvSpPr/>
          <p:nvPr/>
        </p:nvSpPr>
        <p:spPr>
          <a:xfrm>
            <a:off x="754567" y="4575780"/>
            <a:ext cx="3534936" cy="646771"/>
          </a:xfrm>
          <a:prstGeom prst="roundRect">
            <a:avLst/>
          </a:prstGeom>
          <a:solidFill>
            <a:srgbClr val="1C78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Work </a:t>
            </a:r>
            <a:r>
              <a:rPr lang="de-DE" dirty="0" err="1"/>
              <a:t>with</a:t>
            </a:r>
            <a:r>
              <a:rPr lang="de-DE" dirty="0"/>
              <a:t>, not </a:t>
            </a:r>
            <a:r>
              <a:rPr lang="de-DE" dirty="0" err="1"/>
              <a:t>against</a:t>
            </a:r>
            <a:r>
              <a:rPr lang="de-DE" dirty="0"/>
              <a:t>, </a:t>
            </a:r>
            <a:r>
              <a:rPr lang="de-DE" dirty="0" err="1"/>
              <a:t>your</a:t>
            </a:r>
            <a:r>
              <a:rPr lang="de-DE" dirty="0"/>
              <a:t> </a:t>
            </a:r>
            <a:r>
              <a:rPr lang="de-DE" dirty="0" err="1"/>
              <a:t>biorhythm</a:t>
            </a:r>
            <a:endParaRPr lang="de-DE" dirty="0"/>
          </a:p>
        </p:txBody>
      </p:sp>
      <p:sp>
        <p:nvSpPr>
          <p:cNvPr id="16" name="Rechteck: abgerundete Ecken 15">
            <a:extLst>
              <a:ext uri="{FF2B5EF4-FFF2-40B4-BE49-F238E27FC236}">
                <a16:creationId xmlns:a16="http://schemas.microsoft.com/office/drawing/2014/main" id="{EC44F11D-0D89-45B8-99E6-A95F9569208E}"/>
              </a:ext>
            </a:extLst>
          </p:cNvPr>
          <p:cNvSpPr/>
          <p:nvPr/>
        </p:nvSpPr>
        <p:spPr>
          <a:xfrm>
            <a:off x="7278030" y="1987846"/>
            <a:ext cx="3534936" cy="646771"/>
          </a:xfrm>
          <a:prstGeom prst="roundRect">
            <a:avLst/>
          </a:prstGeom>
          <a:solidFill>
            <a:srgbClr val="1C78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Schedule </a:t>
            </a:r>
            <a:r>
              <a:rPr lang="de-DE" dirty="0" err="1"/>
              <a:t>your</a:t>
            </a:r>
            <a:r>
              <a:rPr lang="de-DE" dirty="0"/>
              <a:t> </a:t>
            </a:r>
            <a:r>
              <a:rPr lang="de-DE" dirty="0" err="1"/>
              <a:t>work</a:t>
            </a:r>
            <a:r>
              <a:rPr lang="de-DE" dirty="0"/>
              <a:t> in </a:t>
            </a:r>
            <a:r>
              <a:rPr lang="de-DE" dirty="0" err="1"/>
              <a:t>uninterrupted</a:t>
            </a:r>
            <a:r>
              <a:rPr lang="de-DE" dirty="0"/>
              <a:t> </a:t>
            </a:r>
            <a:r>
              <a:rPr lang="de-DE" dirty="0" err="1"/>
              <a:t>blocks</a:t>
            </a:r>
            <a:r>
              <a:rPr lang="de-DE" dirty="0"/>
              <a:t> </a:t>
            </a:r>
            <a:r>
              <a:rPr lang="de-DE" dirty="0" err="1"/>
              <a:t>of</a:t>
            </a:r>
            <a:r>
              <a:rPr lang="de-DE" dirty="0"/>
              <a:t> time</a:t>
            </a:r>
          </a:p>
        </p:txBody>
      </p:sp>
      <p:sp>
        <p:nvSpPr>
          <p:cNvPr id="18" name="Rechteck: abgerundete Ecken 17">
            <a:extLst>
              <a:ext uri="{FF2B5EF4-FFF2-40B4-BE49-F238E27FC236}">
                <a16:creationId xmlns:a16="http://schemas.microsoft.com/office/drawing/2014/main" id="{53917600-BFEA-432C-B7B2-E65E0EDFEE54}"/>
              </a:ext>
            </a:extLst>
          </p:cNvPr>
          <p:cNvSpPr/>
          <p:nvPr/>
        </p:nvSpPr>
        <p:spPr>
          <a:xfrm>
            <a:off x="7278030" y="4598954"/>
            <a:ext cx="3534936" cy="646771"/>
          </a:xfrm>
          <a:prstGeom prst="roundRect">
            <a:avLst/>
          </a:prstGeom>
          <a:solidFill>
            <a:srgbClr val="1C78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Use an “open” and a “</a:t>
            </a:r>
            <a:r>
              <a:rPr lang="de-DE" dirty="0" err="1"/>
              <a:t>closed</a:t>
            </a:r>
            <a:r>
              <a:rPr lang="de-DE" dirty="0"/>
              <a:t>” </a:t>
            </a:r>
            <a:br>
              <a:rPr lang="de-DE" dirty="0"/>
            </a:br>
            <a:r>
              <a:rPr lang="de-DE" dirty="0" err="1"/>
              <a:t>to</a:t>
            </a:r>
            <a:r>
              <a:rPr lang="de-DE" dirty="0"/>
              <a:t> do </a:t>
            </a:r>
            <a:r>
              <a:rPr lang="de-DE" dirty="0" err="1"/>
              <a:t>list</a:t>
            </a:r>
            <a:endParaRPr lang="de-DE" dirty="0"/>
          </a:p>
        </p:txBody>
      </p:sp>
    </p:spTree>
    <p:extLst>
      <p:ext uri="{BB962C8B-B14F-4D97-AF65-F5344CB8AC3E}">
        <p14:creationId xmlns:p14="http://schemas.microsoft.com/office/powerpoint/2010/main" val="2350755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hteck 29"/>
          <p:cNvSpPr/>
          <p:nvPr/>
        </p:nvSpPr>
        <p:spPr>
          <a:xfrm>
            <a:off x="3230932" y="4542847"/>
            <a:ext cx="5501640" cy="12452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4172217" y="4675349"/>
            <a:ext cx="4333302" cy="954107"/>
          </a:xfrm>
          <a:prstGeom prst="rect">
            <a:avLst/>
          </a:prstGeom>
          <a:noFill/>
        </p:spPr>
        <p:txBody>
          <a:bodyPr wrap="square" rtlCol="0">
            <a:spAutoFit/>
          </a:bodyPr>
          <a:lstStyle/>
          <a:p>
            <a:pPr algn="ctr"/>
            <a:r>
              <a:rPr lang="de-DE" sz="2800" dirty="0" err="1"/>
              <a:t>How</a:t>
            </a:r>
            <a:r>
              <a:rPr lang="de-DE" sz="2800" dirty="0"/>
              <a:t> </a:t>
            </a:r>
            <a:r>
              <a:rPr lang="de-DE" sz="2800" dirty="0" err="1"/>
              <a:t>to</a:t>
            </a:r>
            <a:r>
              <a:rPr lang="de-DE" sz="2800" dirty="0"/>
              <a:t> find </a:t>
            </a:r>
            <a:r>
              <a:rPr lang="de-DE" sz="2800" dirty="0" err="1"/>
              <a:t>the</a:t>
            </a:r>
            <a:r>
              <a:rPr lang="de-DE" sz="2800" dirty="0"/>
              <a:t> </a:t>
            </a:r>
            <a:r>
              <a:rPr lang="de-DE" sz="2800" dirty="0" err="1"/>
              <a:t>right</a:t>
            </a:r>
            <a:r>
              <a:rPr lang="de-DE" sz="2800" dirty="0"/>
              <a:t> </a:t>
            </a:r>
            <a:br>
              <a:rPr lang="de-DE" sz="2800" dirty="0"/>
            </a:br>
            <a:r>
              <a:rPr lang="de-DE" sz="2800" dirty="0" err="1"/>
              <a:t>topic</a:t>
            </a:r>
            <a:r>
              <a:rPr lang="de-DE" sz="2800" dirty="0"/>
              <a:t> </a:t>
            </a:r>
            <a:r>
              <a:rPr lang="de-DE" sz="2800" dirty="0" err="1"/>
              <a:t>for</a:t>
            </a:r>
            <a:r>
              <a:rPr lang="de-DE" sz="2800" dirty="0"/>
              <a:t> </a:t>
            </a:r>
            <a:r>
              <a:rPr lang="de-DE" sz="2800" dirty="0" err="1"/>
              <a:t>your</a:t>
            </a:r>
            <a:r>
              <a:rPr lang="de-DE" sz="2800" dirty="0"/>
              <a:t> </a:t>
            </a:r>
            <a:r>
              <a:rPr lang="de-DE" sz="2800" dirty="0" err="1"/>
              <a:t>thesis</a:t>
            </a:r>
            <a:endParaRPr lang="de-DE" sz="2800" dirty="0"/>
          </a:p>
        </p:txBody>
      </p:sp>
      <p:sp>
        <p:nvSpPr>
          <p:cNvPr id="27" name="Ellipse 26"/>
          <p:cNvSpPr/>
          <p:nvPr/>
        </p:nvSpPr>
        <p:spPr>
          <a:xfrm>
            <a:off x="3490148" y="4675349"/>
            <a:ext cx="952253" cy="888520"/>
          </a:xfrm>
          <a:prstGeom prst="ellipse">
            <a:avLst/>
          </a:prstGeom>
          <a:solidFill>
            <a:srgbClr val="1C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400" b="1" dirty="0">
                <a:solidFill>
                  <a:schemeClr val="bg1"/>
                </a:solidFill>
                <a:latin typeface="Gill Sans MT" panose="020B0502020104020203" pitchFamily="34" charset="0"/>
              </a:rPr>
              <a:t>3</a:t>
            </a:r>
          </a:p>
        </p:txBody>
      </p:sp>
      <p:sp>
        <p:nvSpPr>
          <p:cNvPr id="33" name="Textfeld 32"/>
          <p:cNvSpPr txBox="1"/>
          <p:nvPr/>
        </p:nvSpPr>
        <p:spPr>
          <a:xfrm>
            <a:off x="0" y="6616517"/>
            <a:ext cx="395536" cy="2414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200">
                <a:solidFill>
                  <a:srgbClr val="C00000"/>
                </a:solidFill>
                <a:latin typeface="+mj-lt"/>
              </a:defRPr>
            </a:lvl1pPr>
          </a:lstStyle>
          <a:p>
            <a:fld id="{12585E01-11A7-4622-9DDD-0D0998039BF6}" type="slidenum">
              <a:rPr lang="de-DE" smtClean="0">
                <a:solidFill>
                  <a:schemeClr val="tx1"/>
                </a:solidFill>
              </a:rPr>
              <a:t>14</a:t>
            </a:fld>
            <a:endParaRPr lang="de-DE" dirty="0">
              <a:solidFill>
                <a:schemeClr val="tx1"/>
              </a:solidFill>
            </a:endParaRPr>
          </a:p>
        </p:txBody>
      </p:sp>
      <p:sp>
        <p:nvSpPr>
          <p:cNvPr id="12" name="Textfeld 11"/>
          <p:cNvSpPr txBox="1"/>
          <p:nvPr/>
        </p:nvSpPr>
        <p:spPr>
          <a:xfrm>
            <a:off x="375920" y="6634480"/>
            <a:ext cx="1340432" cy="215444"/>
          </a:xfrm>
          <a:prstGeom prst="rect">
            <a:avLst/>
          </a:prstGeom>
          <a:noFill/>
        </p:spPr>
        <p:txBody>
          <a:bodyPr wrap="none" rtlCol="0">
            <a:spAutoFit/>
          </a:bodyPr>
          <a:lstStyle/>
          <a:p>
            <a:r>
              <a:rPr lang="de-DE" sz="800" dirty="0" err="1"/>
              <a:t>Photo</a:t>
            </a:r>
            <a:r>
              <a:rPr lang="de-DE" sz="800" dirty="0"/>
              <a:t> </a:t>
            </a:r>
            <a:r>
              <a:rPr lang="de-DE" sz="800" dirty="0" err="1"/>
              <a:t>source</a:t>
            </a:r>
            <a:r>
              <a:rPr lang="de-DE" sz="800" dirty="0"/>
              <a:t>: pixabay.com</a:t>
            </a:r>
          </a:p>
        </p:txBody>
      </p:sp>
      <p:pic>
        <p:nvPicPr>
          <p:cNvPr id="7" name="Grafik 6">
            <a:extLst>
              <a:ext uri="{FF2B5EF4-FFF2-40B4-BE49-F238E27FC236}">
                <a16:creationId xmlns:a16="http://schemas.microsoft.com/office/drawing/2014/main" id="{5204208C-FEA8-479A-8262-CD5D3AB49016}"/>
              </a:ext>
            </a:extLst>
          </p:cNvPr>
          <p:cNvPicPr>
            <a:picLocks noChangeAspect="1"/>
          </p:cNvPicPr>
          <p:nvPr/>
        </p:nvPicPr>
        <p:blipFill>
          <a:blip r:embed="rId2"/>
          <a:stretch>
            <a:fillRect/>
          </a:stretch>
        </p:blipFill>
        <p:spPr>
          <a:xfrm>
            <a:off x="5688811" y="2315817"/>
            <a:ext cx="926672" cy="493819"/>
          </a:xfrm>
          <a:prstGeom prst="rect">
            <a:avLst/>
          </a:prstGeom>
        </p:spPr>
      </p:pic>
      <p:pic>
        <p:nvPicPr>
          <p:cNvPr id="2" name="Grafik 1">
            <a:extLst>
              <a:ext uri="{FF2B5EF4-FFF2-40B4-BE49-F238E27FC236}">
                <a16:creationId xmlns:a16="http://schemas.microsoft.com/office/drawing/2014/main" id="{A2B541BE-956A-B82B-B6EA-A190635C63FD}"/>
              </a:ext>
            </a:extLst>
          </p:cNvPr>
          <p:cNvPicPr>
            <a:picLocks noChangeAspect="1"/>
          </p:cNvPicPr>
          <p:nvPr/>
        </p:nvPicPr>
        <p:blipFill>
          <a:blip r:embed="rId3"/>
          <a:stretch>
            <a:fillRect/>
          </a:stretch>
        </p:blipFill>
        <p:spPr>
          <a:xfrm>
            <a:off x="3230932" y="892587"/>
            <a:ext cx="5501640" cy="3558540"/>
          </a:xfrm>
          <a:prstGeom prst="rect">
            <a:avLst/>
          </a:prstGeom>
        </p:spPr>
      </p:pic>
    </p:spTree>
    <p:extLst>
      <p:ext uri="{BB962C8B-B14F-4D97-AF65-F5344CB8AC3E}">
        <p14:creationId xmlns:p14="http://schemas.microsoft.com/office/powerpoint/2010/main" val="2491060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feld 49"/>
          <p:cNvSpPr txBox="1"/>
          <p:nvPr/>
        </p:nvSpPr>
        <p:spPr>
          <a:xfrm>
            <a:off x="0" y="6616517"/>
            <a:ext cx="395536" cy="2414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200">
                <a:solidFill>
                  <a:srgbClr val="C00000"/>
                </a:solidFill>
                <a:latin typeface="+mj-lt"/>
              </a:defRPr>
            </a:lvl1pPr>
          </a:lstStyle>
          <a:p>
            <a:fld id="{E4DF0851-ACD1-491E-BD29-F6676D6D8DA8}" type="slidenum">
              <a:rPr lang="de-DE">
                <a:solidFill>
                  <a:schemeClr val="tx1"/>
                </a:solidFill>
              </a:rPr>
              <a:pPr/>
              <a:t>15</a:t>
            </a:fld>
            <a:endParaRPr lang="de-DE" dirty="0">
              <a:solidFill>
                <a:schemeClr val="tx1"/>
              </a:solidFill>
            </a:endParaRPr>
          </a:p>
        </p:txBody>
      </p:sp>
      <p:sp>
        <p:nvSpPr>
          <p:cNvPr id="3" name="Textfeld 2">
            <a:extLst>
              <a:ext uri="{FF2B5EF4-FFF2-40B4-BE49-F238E27FC236}">
                <a16:creationId xmlns:a16="http://schemas.microsoft.com/office/drawing/2014/main" id="{D5439E24-78E6-4713-B5DE-6C5C0644A493}"/>
              </a:ext>
            </a:extLst>
          </p:cNvPr>
          <p:cNvSpPr txBox="1"/>
          <p:nvPr/>
        </p:nvSpPr>
        <p:spPr>
          <a:xfrm>
            <a:off x="1599908" y="1997839"/>
            <a:ext cx="7879658" cy="2862322"/>
          </a:xfrm>
          <a:prstGeom prst="rect">
            <a:avLst/>
          </a:prstGeom>
          <a:noFill/>
        </p:spPr>
        <p:txBody>
          <a:bodyPr wrap="none" rtlCol="0">
            <a:spAutoFit/>
          </a:bodyPr>
          <a:lstStyle/>
          <a:p>
            <a:pPr marL="285750" indent="-285750">
              <a:spcAft>
                <a:spcPts val="1800"/>
              </a:spcAft>
              <a:buClr>
                <a:srgbClr val="1C78AB"/>
              </a:buClr>
              <a:buFont typeface="Wingdings" panose="05000000000000000000" pitchFamily="2" charset="2"/>
              <a:buChar char="§"/>
            </a:pPr>
            <a:r>
              <a:rPr lang="de-DE" sz="2400" dirty="0" err="1"/>
              <a:t>Choose</a:t>
            </a:r>
            <a:r>
              <a:rPr lang="de-DE" sz="2400" dirty="0"/>
              <a:t> a </a:t>
            </a:r>
            <a:r>
              <a:rPr lang="de-DE" sz="2400" dirty="0" err="1"/>
              <a:t>topic</a:t>
            </a:r>
            <a:r>
              <a:rPr lang="de-DE" sz="2400" dirty="0"/>
              <a:t> </a:t>
            </a:r>
            <a:r>
              <a:rPr lang="de-DE" sz="2400" dirty="0" err="1"/>
              <a:t>that</a:t>
            </a:r>
            <a:r>
              <a:rPr lang="de-DE" sz="2400" dirty="0"/>
              <a:t> </a:t>
            </a:r>
            <a:r>
              <a:rPr lang="de-DE" sz="2400" dirty="0" err="1"/>
              <a:t>you</a:t>
            </a:r>
            <a:r>
              <a:rPr lang="de-DE" sz="2400" dirty="0"/>
              <a:t> </a:t>
            </a:r>
            <a:r>
              <a:rPr lang="de-DE" sz="2400" dirty="0" err="1"/>
              <a:t>are</a:t>
            </a:r>
            <a:r>
              <a:rPr lang="de-DE" sz="2400" dirty="0"/>
              <a:t> </a:t>
            </a:r>
            <a:r>
              <a:rPr lang="de-DE" sz="2400" b="1" dirty="0" err="1"/>
              <a:t>excited</a:t>
            </a:r>
            <a:r>
              <a:rPr lang="de-DE" sz="2400" b="1" dirty="0"/>
              <a:t> and </a:t>
            </a:r>
            <a:r>
              <a:rPr lang="de-DE" sz="2400" b="1" dirty="0" err="1"/>
              <a:t>passionate</a:t>
            </a:r>
            <a:r>
              <a:rPr lang="de-DE" sz="2400" b="1" dirty="0"/>
              <a:t> </a:t>
            </a:r>
            <a:r>
              <a:rPr lang="de-DE" sz="2400" dirty="0" err="1"/>
              <a:t>about</a:t>
            </a:r>
            <a:endParaRPr lang="de-DE" sz="2400" dirty="0"/>
          </a:p>
          <a:p>
            <a:pPr marL="285750" indent="-285750">
              <a:spcAft>
                <a:spcPts val="1800"/>
              </a:spcAft>
              <a:buClr>
                <a:srgbClr val="1C78AB"/>
              </a:buClr>
              <a:buFont typeface="Wingdings" panose="05000000000000000000" pitchFamily="2" charset="2"/>
              <a:buChar char="§"/>
            </a:pPr>
            <a:r>
              <a:rPr lang="de-DE" sz="2400" dirty="0"/>
              <a:t>Keep </a:t>
            </a:r>
            <a:r>
              <a:rPr lang="de-DE" sz="2400" dirty="0" err="1"/>
              <a:t>your</a:t>
            </a:r>
            <a:r>
              <a:rPr lang="de-DE" sz="2400" dirty="0"/>
              <a:t> </a:t>
            </a:r>
            <a:r>
              <a:rPr lang="de-DE" sz="2400" dirty="0" err="1"/>
              <a:t>topic</a:t>
            </a:r>
            <a:r>
              <a:rPr lang="de-DE" sz="2400" dirty="0"/>
              <a:t> </a:t>
            </a:r>
            <a:r>
              <a:rPr lang="de-DE" sz="2400" b="1" dirty="0" err="1"/>
              <a:t>specific</a:t>
            </a:r>
            <a:r>
              <a:rPr lang="de-DE" sz="2400" b="1" dirty="0"/>
              <a:t> and </a:t>
            </a:r>
            <a:r>
              <a:rPr lang="de-DE" sz="2400" b="1" dirty="0" err="1"/>
              <a:t>manageable</a:t>
            </a:r>
            <a:r>
              <a:rPr lang="de-DE" sz="2400" b="1" dirty="0"/>
              <a:t> </a:t>
            </a:r>
            <a:r>
              <a:rPr lang="de-DE" sz="2400" dirty="0"/>
              <a:t>in </a:t>
            </a:r>
            <a:r>
              <a:rPr lang="de-DE" sz="2400" dirty="0" err="1"/>
              <a:t>size</a:t>
            </a:r>
            <a:endParaRPr lang="de-DE" sz="2400" dirty="0"/>
          </a:p>
          <a:p>
            <a:pPr marL="285750" indent="-285750">
              <a:spcAft>
                <a:spcPts val="1800"/>
              </a:spcAft>
              <a:buClr>
                <a:srgbClr val="1C78AB"/>
              </a:buClr>
              <a:buFont typeface="Wingdings" panose="05000000000000000000" pitchFamily="2" charset="2"/>
              <a:buChar char="§"/>
            </a:pPr>
            <a:r>
              <a:rPr lang="de-DE" sz="2400" dirty="0" err="1"/>
              <a:t>Make</a:t>
            </a:r>
            <a:r>
              <a:rPr lang="de-DE" sz="2400" dirty="0"/>
              <a:t> </a:t>
            </a:r>
            <a:r>
              <a:rPr lang="de-DE" sz="2400" dirty="0" err="1"/>
              <a:t>sure</a:t>
            </a:r>
            <a:r>
              <a:rPr lang="de-DE" sz="2400" dirty="0"/>
              <a:t> </a:t>
            </a:r>
            <a:r>
              <a:rPr lang="de-DE" sz="2400" dirty="0" err="1"/>
              <a:t>that</a:t>
            </a:r>
            <a:r>
              <a:rPr lang="de-DE" sz="2400" dirty="0"/>
              <a:t> </a:t>
            </a:r>
            <a:r>
              <a:rPr lang="de-DE" sz="2400" dirty="0" err="1"/>
              <a:t>you</a:t>
            </a:r>
            <a:r>
              <a:rPr lang="de-DE" sz="2400" dirty="0"/>
              <a:t> will </a:t>
            </a:r>
            <a:r>
              <a:rPr lang="de-DE" sz="2400" dirty="0" err="1"/>
              <a:t>be</a:t>
            </a:r>
            <a:r>
              <a:rPr lang="de-DE" sz="2400" dirty="0"/>
              <a:t> </a:t>
            </a:r>
            <a:r>
              <a:rPr lang="de-DE" sz="2400" b="1" dirty="0" err="1"/>
              <a:t>able</a:t>
            </a:r>
            <a:r>
              <a:rPr lang="de-DE" sz="2400" b="1" dirty="0"/>
              <a:t> </a:t>
            </a:r>
            <a:r>
              <a:rPr lang="de-DE" sz="2400" b="1" dirty="0" err="1"/>
              <a:t>to</a:t>
            </a:r>
            <a:r>
              <a:rPr lang="de-DE" sz="2400" b="1" dirty="0"/>
              <a:t> </a:t>
            </a:r>
            <a:r>
              <a:rPr lang="de-DE" sz="2400" b="1" dirty="0" err="1"/>
              <a:t>obtain</a:t>
            </a:r>
            <a:r>
              <a:rPr lang="de-DE" sz="2400" b="1" dirty="0"/>
              <a:t> </a:t>
            </a:r>
            <a:r>
              <a:rPr lang="de-DE" sz="2400" b="1" dirty="0" err="1"/>
              <a:t>the</a:t>
            </a:r>
            <a:r>
              <a:rPr lang="de-DE" sz="2400" b="1" dirty="0"/>
              <a:t> relevant </a:t>
            </a:r>
            <a:r>
              <a:rPr lang="de-DE" sz="2400" b="1" dirty="0" err="1"/>
              <a:t>data</a:t>
            </a:r>
            <a:endParaRPr lang="de-DE" sz="2400" b="1" dirty="0"/>
          </a:p>
          <a:p>
            <a:pPr marL="285750" indent="-285750">
              <a:spcAft>
                <a:spcPts val="1800"/>
              </a:spcAft>
              <a:buClr>
                <a:srgbClr val="1C78AB"/>
              </a:buClr>
              <a:buFont typeface="Wingdings" panose="05000000000000000000" pitchFamily="2" charset="2"/>
              <a:buChar char="§"/>
            </a:pPr>
            <a:r>
              <a:rPr lang="de-DE" sz="2400" dirty="0"/>
              <a:t>Find a </a:t>
            </a:r>
            <a:r>
              <a:rPr lang="de-DE" sz="2400" dirty="0" err="1"/>
              <a:t>topic</a:t>
            </a:r>
            <a:r>
              <a:rPr lang="de-DE" sz="2400" dirty="0"/>
              <a:t> </a:t>
            </a:r>
            <a:r>
              <a:rPr lang="de-DE" sz="2400" dirty="0" err="1"/>
              <a:t>that</a:t>
            </a:r>
            <a:r>
              <a:rPr lang="de-DE" sz="2400" dirty="0"/>
              <a:t> </a:t>
            </a:r>
            <a:r>
              <a:rPr lang="de-DE" sz="2400" dirty="0" err="1"/>
              <a:t>is</a:t>
            </a:r>
            <a:r>
              <a:rPr lang="de-DE" sz="2400" dirty="0"/>
              <a:t> </a:t>
            </a:r>
            <a:r>
              <a:rPr lang="de-DE" sz="2400" b="1" dirty="0" err="1"/>
              <a:t>related</a:t>
            </a:r>
            <a:r>
              <a:rPr lang="de-DE" sz="2400" b="1" dirty="0"/>
              <a:t> </a:t>
            </a:r>
            <a:r>
              <a:rPr lang="de-DE" sz="2400" b="1" dirty="0" err="1"/>
              <a:t>to</a:t>
            </a:r>
            <a:r>
              <a:rPr lang="de-DE" sz="2400" b="1" dirty="0"/>
              <a:t> relevant </a:t>
            </a:r>
            <a:r>
              <a:rPr lang="de-DE" sz="2400" b="1" dirty="0" err="1"/>
              <a:t>literature</a:t>
            </a:r>
            <a:endParaRPr lang="de-DE" sz="2400" b="1" dirty="0"/>
          </a:p>
          <a:p>
            <a:pPr marL="285750" indent="-285750">
              <a:spcAft>
                <a:spcPts val="1800"/>
              </a:spcAft>
              <a:buClr>
                <a:srgbClr val="1C78AB"/>
              </a:buClr>
              <a:buFont typeface="Wingdings" panose="05000000000000000000" pitchFamily="2" charset="2"/>
              <a:buChar char="§"/>
            </a:pPr>
            <a:r>
              <a:rPr lang="de-DE" sz="2400" dirty="0"/>
              <a:t>Keep </a:t>
            </a:r>
            <a:r>
              <a:rPr lang="de-DE" sz="2400" dirty="0" err="1"/>
              <a:t>your</a:t>
            </a:r>
            <a:r>
              <a:rPr lang="de-DE" sz="2400" dirty="0"/>
              <a:t> </a:t>
            </a:r>
            <a:r>
              <a:rPr lang="de-DE" sz="2400" b="1" dirty="0" err="1"/>
              <a:t>advisor’s</a:t>
            </a:r>
            <a:r>
              <a:rPr lang="de-DE" sz="2400" b="1" dirty="0"/>
              <a:t> </a:t>
            </a:r>
            <a:r>
              <a:rPr lang="de-DE" sz="2400" b="1" dirty="0" err="1"/>
              <a:t>interests</a:t>
            </a:r>
            <a:r>
              <a:rPr lang="de-DE" sz="2400" b="1" dirty="0"/>
              <a:t> </a:t>
            </a:r>
            <a:r>
              <a:rPr lang="de-DE" sz="2400" dirty="0"/>
              <a:t>in </a:t>
            </a:r>
            <a:r>
              <a:rPr lang="de-DE" sz="2400" dirty="0" err="1"/>
              <a:t>mind</a:t>
            </a:r>
            <a:endParaRPr lang="de-DE" sz="2400" dirty="0"/>
          </a:p>
        </p:txBody>
      </p:sp>
      <p:sp>
        <p:nvSpPr>
          <p:cNvPr id="22" name="Rechteck 21">
            <a:extLst>
              <a:ext uri="{FF2B5EF4-FFF2-40B4-BE49-F238E27FC236}">
                <a16:creationId xmlns:a16="http://schemas.microsoft.com/office/drawing/2014/main" id="{B50C5F0D-CF89-4D15-865D-93F16A6F2053}"/>
              </a:ext>
            </a:extLst>
          </p:cNvPr>
          <p:cNvSpPr/>
          <p:nvPr/>
        </p:nvSpPr>
        <p:spPr>
          <a:xfrm>
            <a:off x="-4426" y="-7675"/>
            <a:ext cx="12194674" cy="958378"/>
          </a:xfrm>
          <a:prstGeom prst="rect">
            <a:avLst/>
          </a:prstGeom>
          <a:solidFill>
            <a:srgbClr val="1C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rgbClr val="C00000"/>
              </a:solidFill>
              <a:latin typeface="+mj-lt"/>
            </a:endParaRPr>
          </a:p>
        </p:txBody>
      </p:sp>
      <p:sp>
        <p:nvSpPr>
          <p:cNvPr id="23" name="Rechteck 22">
            <a:extLst>
              <a:ext uri="{FF2B5EF4-FFF2-40B4-BE49-F238E27FC236}">
                <a16:creationId xmlns:a16="http://schemas.microsoft.com/office/drawing/2014/main" id="{82FA0149-0A66-4745-A72A-B252D95AEE07}"/>
              </a:ext>
            </a:extLst>
          </p:cNvPr>
          <p:cNvSpPr/>
          <p:nvPr/>
        </p:nvSpPr>
        <p:spPr>
          <a:xfrm>
            <a:off x="150702" y="298052"/>
            <a:ext cx="5648598" cy="646331"/>
          </a:xfrm>
          <a:prstGeom prst="rect">
            <a:avLst/>
          </a:prstGeom>
        </p:spPr>
        <p:txBody>
          <a:bodyPr wrap="none">
            <a:spAutoFit/>
          </a:bodyPr>
          <a:lstStyle/>
          <a:p>
            <a:r>
              <a:rPr lang="de-DE" sz="3600" dirty="0" err="1">
                <a:solidFill>
                  <a:schemeClr val="bg1"/>
                </a:solidFill>
              </a:rPr>
              <a:t>What</a:t>
            </a:r>
            <a:r>
              <a:rPr lang="de-DE" sz="3600" dirty="0">
                <a:solidFill>
                  <a:schemeClr val="bg1"/>
                </a:solidFill>
              </a:rPr>
              <a:t> an ideal </a:t>
            </a:r>
            <a:r>
              <a:rPr lang="de-DE" sz="3600" dirty="0" err="1">
                <a:solidFill>
                  <a:schemeClr val="bg1"/>
                </a:solidFill>
              </a:rPr>
              <a:t>topic</a:t>
            </a:r>
            <a:r>
              <a:rPr lang="de-DE" sz="3600" dirty="0">
                <a:solidFill>
                  <a:schemeClr val="bg1"/>
                </a:solidFill>
              </a:rPr>
              <a:t> </a:t>
            </a:r>
            <a:r>
              <a:rPr lang="de-DE" sz="3600" dirty="0" err="1">
                <a:solidFill>
                  <a:schemeClr val="bg1"/>
                </a:solidFill>
              </a:rPr>
              <a:t>looks</a:t>
            </a:r>
            <a:r>
              <a:rPr lang="de-DE" sz="3600" dirty="0">
                <a:solidFill>
                  <a:schemeClr val="bg1"/>
                </a:solidFill>
              </a:rPr>
              <a:t> like</a:t>
            </a:r>
          </a:p>
        </p:txBody>
      </p:sp>
      <p:sp>
        <p:nvSpPr>
          <p:cNvPr id="24" name="Textfeld 23">
            <a:extLst>
              <a:ext uri="{FF2B5EF4-FFF2-40B4-BE49-F238E27FC236}">
                <a16:creationId xmlns:a16="http://schemas.microsoft.com/office/drawing/2014/main" id="{4931F13D-3513-42B5-93D4-9BD3582CB710}"/>
              </a:ext>
            </a:extLst>
          </p:cNvPr>
          <p:cNvSpPr txBox="1"/>
          <p:nvPr/>
        </p:nvSpPr>
        <p:spPr>
          <a:xfrm>
            <a:off x="395536" y="6642556"/>
            <a:ext cx="1542410" cy="215444"/>
          </a:xfrm>
          <a:prstGeom prst="rect">
            <a:avLst/>
          </a:prstGeom>
          <a:noFill/>
        </p:spPr>
        <p:txBody>
          <a:bodyPr wrap="none" rtlCol="0">
            <a:spAutoFit/>
          </a:bodyPr>
          <a:lstStyle/>
          <a:p>
            <a:r>
              <a:rPr lang="de-DE" sz="800" dirty="0"/>
              <a:t>Source: Sternad &amp; Power (2023).</a:t>
            </a:r>
          </a:p>
        </p:txBody>
      </p:sp>
    </p:spTree>
    <p:extLst>
      <p:ext uri="{BB962C8B-B14F-4D97-AF65-F5344CB8AC3E}">
        <p14:creationId xmlns:p14="http://schemas.microsoft.com/office/powerpoint/2010/main" val="2900417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feld 49"/>
          <p:cNvSpPr txBox="1"/>
          <p:nvPr/>
        </p:nvSpPr>
        <p:spPr>
          <a:xfrm>
            <a:off x="0" y="6616517"/>
            <a:ext cx="395536" cy="2414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200">
                <a:solidFill>
                  <a:srgbClr val="C00000"/>
                </a:solidFill>
                <a:latin typeface="+mj-lt"/>
              </a:defRPr>
            </a:lvl1pPr>
          </a:lstStyle>
          <a:p>
            <a:fld id="{E4DF0851-ACD1-491E-BD29-F6676D6D8DA8}" type="slidenum">
              <a:rPr lang="de-DE">
                <a:solidFill>
                  <a:schemeClr val="tx1"/>
                </a:solidFill>
              </a:rPr>
              <a:pPr/>
              <a:t>16</a:t>
            </a:fld>
            <a:endParaRPr lang="de-DE" dirty="0">
              <a:solidFill>
                <a:schemeClr val="tx1"/>
              </a:solidFill>
            </a:endParaRPr>
          </a:p>
        </p:txBody>
      </p:sp>
      <p:grpSp>
        <p:nvGrpSpPr>
          <p:cNvPr id="4" name="Gruppieren 3">
            <a:extLst>
              <a:ext uri="{FF2B5EF4-FFF2-40B4-BE49-F238E27FC236}">
                <a16:creationId xmlns:a16="http://schemas.microsoft.com/office/drawing/2014/main" id="{96B7CE95-85D5-4950-BF3D-D1613082B563}"/>
              </a:ext>
            </a:extLst>
          </p:cNvPr>
          <p:cNvGrpSpPr/>
          <p:nvPr/>
        </p:nvGrpSpPr>
        <p:grpSpPr>
          <a:xfrm>
            <a:off x="3273124" y="1256430"/>
            <a:ext cx="3360621" cy="1640500"/>
            <a:chOff x="3139310" y="1649570"/>
            <a:chExt cx="3360621" cy="1640500"/>
          </a:xfrm>
        </p:grpSpPr>
        <p:sp>
          <p:nvSpPr>
            <p:cNvPr id="10" name="Rechteck 9">
              <a:extLst>
                <a:ext uri="{FF2B5EF4-FFF2-40B4-BE49-F238E27FC236}">
                  <a16:creationId xmlns:a16="http://schemas.microsoft.com/office/drawing/2014/main" id="{1471231E-D225-4C55-BB3F-89F7A356F70C}"/>
                </a:ext>
              </a:extLst>
            </p:cNvPr>
            <p:cNvSpPr/>
            <p:nvPr/>
          </p:nvSpPr>
          <p:spPr>
            <a:xfrm>
              <a:off x="3233098" y="1946808"/>
              <a:ext cx="3266833" cy="351693"/>
            </a:xfrm>
            <a:prstGeom prst="rect">
              <a:avLst/>
            </a:prstGeom>
            <a:solidFill>
              <a:schemeClr val="accent1">
                <a:lumMod val="20000"/>
                <a:lumOff val="80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050" dirty="0">
                  <a:solidFill>
                    <a:schemeClr val="tx1"/>
                  </a:solidFill>
                </a:rPr>
                <a:t>Find broader topics that you are interested in </a:t>
              </a:r>
              <a:endParaRPr lang="de-DE" sz="1050" dirty="0">
                <a:solidFill>
                  <a:schemeClr val="tx1"/>
                </a:solidFill>
              </a:endParaRPr>
            </a:p>
          </p:txBody>
        </p:sp>
        <p:sp>
          <p:nvSpPr>
            <p:cNvPr id="11" name="Rechteck 10">
              <a:extLst>
                <a:ext uri="{FF2B5EF4-FFF2-40B4-BE49-F238E27FC236}">
                  <a16:creationId xmlns:a16="http://schemas.microsoft.com/office/drawing/2014/main" id="{D607B2B1-928E-45F0-8622-85DFBF8FF3DC}"/>
                </a:ext>
              </a:extLst>
            </p:cNvPr>
            <p:cNvSpPr/>
            <p:nvPr/>
          </p:nvSpPr>
          <p:spPr>
            <a:xfrm>
              <a:off x="3233096" y="2445053"/>
              <a:ext cx="3266833" cy="351693"/>
            </a:xfrm>
            <a:prstGeom prst="rect">
              <a:avLst/>
            </a:prstGeom>
            <a:solidFill>
              <a:schemeClr val="accent1">
                <a:lumMod val="20000"/>
                <a:lumOff val="80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050" dirty="0">
                  <a:solidFill>
                    <a:schemeClr val="tx1"/>
                  </a:solidFill>
                </a:rPr>
                <a:t>Get inspiration from other people’s thesis topics</a:t>
              </a:r>
              <a:endParaRPr lang="de-DE" sz="1050" dirty="0">
                <a:solidFill>
                  <a:schemeClr val="tx1"/>
                </a:solidFill>
              </a:endParaRPr>
            </a:p>
          </p:txBody>
        </p:sp>
        <p:sp>
          <p:nvSpPr>
            <p:cNvPr id="12" name="Rechteck 11">
              <a:extLst>
                <a:ext uri="{FF2B5EF4-FFF2-40B4-BE49-F238E27FC236}">
                  <a16:creationId xmlns:a16="http://schemas.microsoft.com/office/drawing/2014/main" id="{120AF03A-48C2-4A80-BFFD-B3600129DFD7}"/>
                </a:ext>
              </a:extLst>
            </p:cNvPr>
            <p:cNvSpPr/>
            <p:nvPr/>
          </p:nvSpPr>
          <p:spPr>
            <a:xfrm>
              <a:off x="3233097" y="2938377"/>
              <a:ext cx="3266833" cy="351693"/>
            </a:xfrm>
            <a:prstGeom prst="rect">
              <a:avLst/>
            </a:prstGeom>
            <a:solidFill>
              <a:schemeClr val="accent1">
                <a:lumMod val="20000"/>
                <a:lumOff val="80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050" dirty="0">
                  <a:solidFill>
                    <a:schemeClr val="tx1"/>
                  </a:solidFill>
                </a:rPr>
                <a:t>Preliminary review of the literature in the field</a:t>
              </a:r>
              <a:endParaRPr lang="de-DE" sz="1050" dirty="0">
                <a:solidFill>
                  <a:schemeClr val="tx1"/>
                </a:solidFill>
              </a:endParaRPr>
            </a:p>
          </p:txBody>
        </p:sp>
        <p:sp>
          <p:nvSpPr>
            <p:cNvPr id="16" name="Ellipse 15">
              <a:extLst>
                <a:ext uri="{FF2B5EF4-FFF2-40B4-BE49-F238E27FC236}">
                  <a16:creationId xmlns:a16="http://schemas.microsoft.com/office/drawing/2014/main" id="{DC909FA4-6EDA-4F6A-986E-98EE899CC2FD}"/>
                </a:ext>
              </a:extLst>
            </p:cNvPr>
            <p:cNvSpPr/>
            <p:nvPr/>
          </p:nvSpPr>
          <p:spPr>
            <a:xfrm>
              <a:off x="3139311" y="2024023"/>
              <a:ext cx="187569" cy="189530"/>
            </a:xfrm>
            <a:prstGeom prst="ellipse">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sl-SI" sz="1050" dirty="0"/>
                <a:t>1</a:t>
              </a:r>
              <a:endParaRPr lang="de-AT" sz="1050" dirty="0"/>
            </a:p>
          </p:txBody>
        </p:sp>
        <p:sp>
          <p:nvSpPr>
            <p:cNvPr id="17" name="Ellipse 16">
              <a:extLst>
                <a:ext uri="{FF2B5EF4-FFF2-40B4-BE49-F238E27FC236}">
                  <a16:creationId xmlns:a16="http://schemas.microsoft.com/office/drawing/2014/main" id="{3F8BC04C-1A92-4D81-AB06-3F37F0B2FAC8}"/>
                </a:ext>
              </a:extLst>
            </p:cNvPr>
            <p:cNvSpPr/>
            <p:nvPr/>
          </p:nvSpPr>
          <p:spPr>
            <a:xfrm>
              <a:off x="3139310" y="2531031"/>
              <a:ext cx="187569" cy="189530"/>
            </a:xfrm>
            <a:prstGeom prst="ellipse">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sl-SI" sz="1050" dirty="0"/>
                <a:t>2</a:t>
              </a:r>
              <a:endParaRPr lang="de-AT" sz="1050" dirty="0"/>
            </a:p>
          </p:txBody>
        </p:sp>
        <p:sp>
          <p:nvSpPr>
            <p:cNvPr id="18" name="Ellipse 17">
              <a:extLst>
                <a:ext uri="{FF2B5EF4-FFF2-40B4-BE49-F238E27FC236}">
                  <a16:creationId xmlns:a16="http://schemas.microsoft.com/office/drawing/2014/main" id="{D9BE822A-D5B0-4340-8932-37617213FF04}"/>
                </a:ext>
              </a:extLst>
            </p:cNvPr>
            <p:cNvSpPr/>
            <p:nvPr/>
          </p:nvSpPr>
          <p:spPr>
            <a:xfrm>
              <a:off x="3139310" y="3025341"/>
              <a:ext cx="187569" cy="189530"/>
            </a:xfrm>
            <a:prstGeom prst="ellipse">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sl-SI" sz="1050" dirty="0"/>
                <a:t>3</a:t>
              </a:r>
              <a:endParaRPr lang="de-AT" sz="1050" dirty="0"/>
            </a:p>
          </p:txBody>
        </p:sp>
        <p:sp>
          <p:nvSpPr>
            <p:cNvPr id="22" name="Textfeld 21">
              <a:extLst>
                <a:ext uri="{FF2B5EF4-FFF2-40B4-BE49-F238E27FC236}">
                  <a16:creationId xmlns:a16="http://schemas.microsoft.com/office/drawing/2014/main" id="{5ED66C45-342E-4110-9028-5C4E81F8EF00}"/>
                </a:ext>
              </a:extLst>
            </p:cNvPr>
            <p:cNvSpPr txBox="1"/>
            <p:nvPr/>
          </p:nvSpPr>
          <p:spPr>
            <a:xfrm>
              <a:off x="4213774" y="1649570"/>
              <a:ext cx="1134221" cy="276999"/>
            </a:xfrm>
            <a:prstGeom prst="rect">
              <a:avLst/>
            </a:prstGeom>
            <a:noFill/>
          </p:spPr>
          <p:txBody>
            <a:bodyPr wrap="none" rtlCol="0">
              <a:spAutoFit/>
            </a:bodyPr>
            <a:lstStyle/>
            <a:p>
              <a:r>
                <a:rPr lang="sl-SI" sz="1200" b="1" dirty="0"/>
                <a:t>Get inspiration</a:t>
              </a:r>
              <a:endParaRPr lang="de-AT" sz="1200" b="1" dirty="0"/>
            </a:p>
          </p:txBody>
        </p:sp>
      </p:grpSp>
      <p:grpSp>
        <p:nvGrpSpPr>
          <p:cNvPr id="5" name="Gruppieren 4">
            <a:extLst>
              <a:ext uri="{FF2B5EF4-FFF2-40B4-BE49-F238E27FC236}">
                <a16:creationId xmlns:a16="http://schemas.microsoft.com/office/drawing/2014/main" id="{1BF131E0-D545-488E-B346-646F8BB909FE}"/>
              </a:ext>
            </a:extLst>
          </p:cNvPr>
          <p:cNvGrpSpPr/>
          <p:nvPr/>
        </p:nvGrpSpPr>
        <p:grpSpPr>
          <a:xfrm>
            <a:off x="3273124" y="4110654"/>
            <a:ext cx="3360619" cy="1526016"/>
            <a:chOff x="3139310" y="4503794"/>
            <a:chExt cx="3360619" cy="1526016"/>
          </a:xfrm>
        </p:grpSpPr>
        <p:sp>
          <p:nvSpPr>
            <p:cNvPr id="14" name="Rechteck 13">
              <a:extLst>
                <a:ext uri="{FF2B5EF4-FFF2-40B4-BE49-F238E27FC236}">
                  <a16:creationId xmlns:a16="http://schemas.microsoft.com/office/drawing/2014/main" id="{66C753C8-D45B-40E3-ADC2-FD05141E14BD}"/>
                </a:ext>
              </a:extLst>
            </p:cNvPr>
            <p:cNvSpPr/>
            <p:nvPr/>
          </p:nvSpPr>
          <p:spPr>
            <a:xfrm>
              <a:off x="3233096" y="5159358"/>
              <a:ext cx="3266833" cy="351693"/>
            </a:xfrm>
            <a:prstGeom prst="rect">
              <a:avLst/>
            </a:prstGeom>
            <a:solidFill>
              <a:schemeClr val="accent4">
                <a:lumMod val="20000"/>
                <a:lumOff val="80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050" dirty="0">
                  <a:solidFill>
                    <a:schemeClr val="tx1"/>
                  </a:solidFill>
                </a:rPr>
                <a:t>Which method? Will you be able to obtain data?</a:t>
              </a:r>
              <a:endParaRPr lang="de-DE" sz="1050" dirty="0">
                <a:solidFill>
                  <a:schemeClr val="tx1"/>
                </a:solidFill>
              </a:endParaRPr>
            </a:p>
          </p:txBody>
        </p:sp>
        <p:sp>
          <p:nvSpPr>
            <p:cNvPr id="15" name="Rechteck 14">
              <a:extLst>
                <a:ext uri="{FF2B5EF4-FFF2-40B4-BE49-F238E27FC236}">
                  <a16:creationId xmlns:a16="http://schemas.microsoft.com/office/drawing/2014/main" id="{B539CCB6-715E-41BE-B542-39F6A0D47775}"/>
                </a:ext>
              </a:extLst>
            </p:cNvPr>
            <p:cNvSpPr/>
            <p:nvPr/>
          </p:nvSpPr>
          <p:spPr>
            <a:xfrm>
              <a:off x="3233096" y="5678117"/>
              <a:ext cx="3266833" cy="351693"/>
            </a:xfrm>
            <a:prstGeom prst="rect">
              <a:avLst/>
            </a:prstGeom>
            <a:solidFill>
              <a:schemeClr val="accent4">
                <a:lumMod val="20000"/>
                <a:lumOff val="80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050" dirty="0">
                  <a:solidFill>
                    <a:schemeClr val="tx1"/>
                  </a:solidFill>
                </a:rPr>
                <a:t>Discuss your topic with a potential advisor</a:t>
              </a:r>
              <a:endParaRPr lang="de-DE" sz="1050" dirty="0">
                <a:solidFill>
                  <a:schemeClr val="tx1"/>
                </a:solidFill>
              </a:endParaRPr>
            </a:p>
          </p:txBody>
        </p:sp>
        <p:sp>
          <p:nvSpPr>
            <p:cNvPr id="20" name="Ellipse 19">
              <a:extLst>
                <a:ext uri="{FF2B5EF4-FFF2-40B4-BE49-F238E27FC236}">
                  <a16:creationId xmlns:a16="http://schemas.microsoft.com/office/drawing/2014/main" id="{38772AD2-56F3-4B1B-BE3E-102375BC375C}"/>
                </a:ext>
              </a:extLst>
            </p:cNvPr>
            <p:cNvSpPr/>
            <p:nvPr/>
          </p:nvSpPr>
          <p:spPr>
            <a:xfrm>
              <a:off x="3139311" y="5240015"/>
              <a:ext cx="187569" cy="189530"/>
            </a:xfrm>
            <a:prstGeom prst="ellipse">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sl-SI" sz="1050" dirty="0"/>
                <a:t>5</a:t>
              </a:r>
              <a:endParaRPr lang="de-AT" sz="1050" dirty="0"/>
            </a:p>
          </p:txBody>
        </p:sp>
        <p:sp>
          <p:nvSpPr>
            <p:cNvPr id="21" name="Ellipse 20">
              <a:extLst>
                <a:ext uri="{FF2B5EF4-FFF2-40B4-BE49-F238E27FC236}">
                  <a16:creationId xmlns:a16="http://schemas.microsoft.com/office/drawing/2014/main" id="{9BEBED83-5BC8-45E4-8BDC-FFA7D9D22ADC}"/>
                </a:ext>
              </a:extLst>
            </p:cNvPr>
            <p:cNvSpPr/>
            <p:nvPr/>
          </p:nvSpPr>
          <p:spPr>
            <a:xfrm>
              <a:off x="3139310" y="5755332"/>
              <a:ext cx="187569" cy="189530"/>
            </a:xfrm>
            <a:prstGeom prst="ellipse">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sl-SI" sz="1050" dirty="0"/>
                <a:t>6</a:t>
              </a:r>
              <a:endParaRPr lang="de-AT" sz="1050" dirty="0"/>
            </a:p>
          </p:txBody>
        </p:sp>
        <p:sp>
          <p:nvSpPr>
            <p:cNvPr id="24" name="Textfeld 23">
              <a:extLst>
                <a:ext uri="{FF2B5EF4-FFF2-40B4-BE49-F238E27FC236}">
                  <a16:creationId xmlns:a16="http://schemas.microsoft.com/office/drawing/2014/main" id="{96272783-7645-40A9-84B9-BD415438A639}"/>
                </a:ext>
              </a:extLst>
            </p:cNvPr>
            <p:cNvSpPr txBox="1"/>
            <p:nvPr/>
          </p:nvSpPr>
          <p:spPr>
            <a:xfrm>
              <a:off x="4213774" y="4853792"/>
              <a:ext cx="1220719" cy="276999"/>
            </a:xfrm>
            <a:prstGeom prst="rect">
              <a:avLst/>
            </a:prstGeom>
            <a:noFill/>
          </p:spPr>
          <p:txBody>
            <a:bodyPr wrap="none" rtlCol="0">
              <a:spAutoFit/>
            </a:bodyPr>
            <a:lstStyle/>
            <a:p>
              <a:r>
                <a:rPr lang="sl-SI" sz="1200" b="1" dirty="0"/>
                <a:t>Check feasibility</a:t>
              </a:r>
              <a:endParaRPr lang="de-AT" sz="1200" b="1" dirty="0"/>
            </a:p>
          </p:txBody>
        </p:sp>
        <p:sp>
          <p:nvSpPr>
            <p:cNvPr id="25" name="Pfeil: nach unten 24">
              <a:extLst>
                <a:ext uri="{FF2B5EF4-FFF2-40B4-BE49-F238E27FC236}">
                  <a16:creationId xmlns:a16="http://schemas.microsoft.com/office/drawing/2014/main" id="{2BEC2E87-3BCB-4590-A6C0-E613E11B3731}"/>
                </a:ext>
              </a:extLst>
            </p:cNvPr>
            <p:cNvSpPr/>
            <p:nvPr/>
          </p:nvSpPr>
          <p:spPr>
            <a:xfrm>
              <a:off x="4593653" y="4503794"/>
              <a:ext cx="355756" cy="179754"/>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grpSp>
        <p:nvGrpSpPr>
          <p:cNvPr id="3" name="Gruppieren 2">
            <a:extLst>
              <a:ext uri="{FF2B5EF4-FFF2-40B4-BE49-F238E27FC236}">
                <a16:creationId xmlns:a16="http://schemas.microsoft.com/office/drawing/2014/main" id="{DE45DF8F-A24B-49F2-922B-3743F1BE856F}"/>
              </a:ext>
            </a:extLst>
          </p:cNvPr>
          <p:cNvGrpSpPr/>
          <p:nvPr/>
        </p:nvGrpSpPr>
        <p:grpSpPr>
          <a:xfrm>
            <a:off x="3273124" y="3038561"/>
            <a:ext cx="3360619" cy="942790"/>
            <a:chOff x="3139310" y="3431701"/>
            <a:chExt cx="3360619" cy="942790"/>
          </a:xfrm>
        </p:grpSpPr>
        <p:sp>
          <p:nvSpPr>
            <p:cNvPr id="13" name="Rechteck 12">
              <a:extLst>
                <a:ext uri="{FF2B5EF4-FFF2-40B4-BE49-F238E27FC236}">
                  <a16:creationId xmlns:a16="http://schemas.microsoft.com/office/drawing/2014/main" id="{ACA9F383-D702-41AB-A412-0F4D2348F9A4}"/>
                </a:ext>
              </a:extLst>
            </p:cNvPr>
            <p:cNvSpPr/>
            <p:nvPr/>
          </p:nvSpPr>
          <p:spPr>
            <a:xfrm>
              <a:off x="3233096" y="4022798"/>
              <a:ext cx="3266833" cy="351693"/>
            </a:xfrm>
            <a:prstGeom prst="rect">
              <a:avLst/>
            </a:prstGeom>
            <a:solidFill>
              <a:schemeClr val="accent6">
                <a:lumMod val="20000"/>
                <a:lumOff val="80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050" dirty="0">
                  <a:solidFill>
                    <a:schemeClr val="tx1"/>
                  </a:solidFill>
                </a:rPr>
                <a:t>Preliminary purpose statement</a:t>
              </a:r>
              <a:endParaRPr lang="de-DE" sz="1050" dirty="0">
                <a:solidFill>
                  <a:schemeClr val="tx1"/>
                </a:solidFill>
              </a:endParaRPr>
            </a:p>
          </p:txBody>
        </p:sp>
        <p:sp>
          <p:nvSpPr>
            <p:cNvPr id="19" name="Ellipse 18">
              <a:extLst>
                <a:ext uri="{FF2B5EF4-FFF2-40B4-BE49-F238E27FC236}">
                  <a16:creationId xmlns:a16="http://schemas.microsoft.com/office/drawing/2014/main" id="{FE8536A1-6271-498E-B2B8-D9C716DF1C10}"/>
                </a:ext>
              </a:extLst>
            </p:cNvPr>
            <p:cNvSpPr/>
            <p:nvPr/>
          </p:nvSpPr>
          <p:spPr>
            <a:xfrm>
              <a:off x="3139310" y="4103455"/>
              <a:ext cx="187569" cy="189530"/>
            </a:xfrm>
            <a:prstGeom prst="ellipse">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sl-SI" sz="1050" dirty="0"/>
                <a:t>4</a:t>
              </a:r>
              <a:endParaRPr lang="de-AT" sz="1050" dirty="0"/>
            </a:p>
          </p:txBody>
        </p:sp>
        <p:sp>
          <p:nvSpPr>
            <p:cNvPr id="23" name="Pfeil: nach unten 22">
              <a:extLst>
                <a:ext uri="{FF2B5EF4-FFF2-40B4-BE49-F238E27FC236}">
                  <a16:creationId xmlns:a16="http://schemas.microsoft.com/office/drawing/2014/main" id="{E3DD3B19-418D-4B1A-B1D9-BD0D818D60A0}"/>
                </a:ext>
              </a:extLst>
            </p:cNvPr>
            <p:cNvSpPr/>
            <p:nvPr/>
          </p:nvSpPr>
          <p:spPr>
            <a:xfrm>
              <a:off x="4603006" y="3431701"/>
              <a:ext cx="355756" cy="179754"/>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6" name="Textfeld 25">
              <a:extLst>
                <a:ext uri="{FF2B5EF4-FFF2-40B4-BE49-F238E27FC236}">
                  <a16:creationId xmlns:a16="http://schemas.microsoft.com/office/drawing/2014/main" id="{09952FCC-3856-4250-B32E-941563BCC1C7}"/>
                </a:ext>
              </a:extLst>
            </p:cNvPr>
            <p:cNvSpPr txBox="1"/>
            <p:nvPr/>
          </p:nvSpPr>
          <p:spPr>
            <a:xfrm>
              <a:off x="4213774" y="3716202"/>
              <a:ext cx="1140056" cy="276999"/>
            </a:xfrm>
            <a:prstGeom prst="rect">
              <a:avLst/>
            </a:prstGeom>
            <a:noFill/>
          </p:spPr>
          <p:txBody>
            <a:bodyPr wrap="none" rtlCol="0">
              <a:spAutoFit/>
            </a:bodyPr>
            <a:lstStyle/>
            <a:p>
              <a:r>
                <a:rPr lang="sl-SI" sz="1200" b="1" dirty="0"/>
                <a:t>Put it on paper</a:t>
              </a:r>
              <a:endParaRPr lang="de-AT" sz="1200" b="1" dirty="0"/>
            </a:p>
          </p:txBody>
        </p:sp>
      </p:grpSp>
      <p:grpSp>
        <p:nvGrpSpPr>
          <p:cNvPr id="7" name="Gruppieren 6">
            <a:extLst>
              <a:ext uri="{FF2B5EF4-FFF2-40B4-BE49-F238E27FC236}">
                <a16:creationId xmlns:a16="http://schemas.microsoft.com/office/drawing/2014/main" id="{D6970136-4F19-40FC-8B2A-05DE0D95C4CD}"/>
              </a:ext>
            </a:extLst>
          </p:cNvPr>
          <p:cNvGrpSpPr/>
          <p:nvPr/>
        </p:nvGrpSpPr>
        <p:grpSpPr>
          <a:xfrm>
            <a:off x="4234884" y="5803736"/>
            <a:ext cx="1507207" cy="521984"/>
            <a:chOff x="4101070" y="6196876"/>
            <a:chExt cx="1507207" cy="521984"/>
          </a:xfrm>
        </p:grpSpPr>
        <p:sp>
          <p:nvSpPr>
            <p:cNvPr id="34" name="Pfeil: nach unten 33">
              <a:extLst>
                <a:ext uri="{FF2B5EF4-FFF2-40B4-BE49-F238E27FC236}">
                  <a16:creationId xmlns:a16="http://schemas.microsoft.com/office/drawing/2014/main" id="{197043E5-FA1B-42AE-9D79-29BCEBFDA26F}"/>
                </a:ext>
              </a:extLst>
            </p:cNvPr>
            <p:cNvSpPr/>
            <p:nvPr/>
          </p:nvSpPr>
          <p:spPr>
            <a:xfrm>
              <a:off x="4646255" y="6196876"/>
              <a:ext cx="355756" cy="179754"/>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5" name="Textfeld 34">
              <a:extLst>
                <a:ext uri="{FF2B5EF4-FFF2-40B4-BE49-F238E27FC236}">
                  <a16:creationId xmlns:a16="http://schemas.microsoft.com/office/drawing/2014/main" id="{CC84D868-D448-43C3-896A-23FB708F012E}"/>
                </a:ext>
              </a:extLst>
            </p:cNvPr>
            <p:cNvSpPr txBox="1"/>
            <p:nvPr/>
          </p:nvSpPr>
          <p:spPr>
            <a:xfrm>
              <a:off x="4101070" y="6441861"/>
              <a:ext cx="1507207" cy="276999"/>
            </a:xfrm>
            <a:prstGeom prst="rect">
              <a:avLst/>
            </a:prstGeom>
            <a:noFill/>
          </p:spPr>
          <p:txBody>
            <a:bodyPr wrap="none" rtlCol="0">
              <a:spAutoFit/>
            </a:bodyPr>
            <a:lstStyle/>
            <a:p>
              <a:r>
                <a:rPr lang="sl-SI" sz="1200" b="1" dirty="0"/>
                <a:t>Decide on your topic</a:t>
              </a:r>
              <a:endParaRPr lang="de-AT" sz="1200" b="1" dirty="0"/>
            </a:p>
          </p:txBody>
        </p:sp>
      </p:grpSp>
      <p:grpSp>
        <p:nvGrpSpPr>
          <p:cNvPr id="6" name="Gruppieren 5">
            <a:extLst>
              <a:ext uri="{FF2B5EF4-FFF2-40B4-BE49-F238E27FC236}">
                <a16:creationId xmlns:a16="http://schemas.microsoft.com/office/drawing/2014/main" id="{6BC90508-FE29-46A4-94C1-1E7A94197C8B}"/>
              </a:ext>
            </a:extLst>
          </p:cNvPr>
          <p:cNvGrpSpPr/>
          <p:nvPr/>
        </p:nvGrpSpPr>
        <p:grpSpPr>
          <a:xfrm>
            <a:off x="6618114" y="1729515"/>
            <a:ext cx="537655" cy="3731309"/>
            <a:chOff x="6484300" y="1729515"/>
            <a:chExt cx="537655" cy="3731309"/>
          </a:xfrm>
        </p:grpSpPr>
        <p:cxnSp>
          <p:nvCxnSpPr>
            <p:cNvPr id="27" name="Verbinder: gewinkelt 26">
              <a:extLst>
                <a:ext uri="{FF2B5EF4-FFF2-40B4-BE49-F238E27FC236}">
                  <a16:creationId xmlns:a16="http://schemas.microsoft.com/office/drawing/2014/main" id="{60B3F07E-23EB-47BF-92D5-35877EBA909C}"/>
                </a:ext>
              </a:extLst>
            </p:cNvPr>
            <p:cNvCxnSpPr>
              <a:stCxn id="15" idx="3"/>
              <a:endCxn id="10" idx="3"/>
            </p:cNvCxnSpPr>
            <p:nvPr/>
          </p:nvCxnSpPr>
          <p:spPr>
            <a:xfrm flipV="1">
              <a:off x="6633743" y="1729515"/>
              <a:ext cx="2" cy="3731309"/>
            </a:xfrm>
            <a:prstGeom prst="bentConnector3">
              <a:avLst>
                <a:gd name="adj1" fmla="val 1143010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8" name="Gerade Verbindung mit Pfeil 27">
              <a:extLst>
                <a:ext uri="{FF2B5EF4-FFF2-40B4-BE49-F238E27FC236}">
                  <a16:creationId xmlns:a16="http://schemas.microsoft.com/office/drawing/2014/main" id="{1CA26717-DC75-4900-B9F0-EBE17D5AF66D}"/>
                </a:ext>
              </a:extLst>
            </p:cNvPr>
            <p:cNvCxnSpPr>
              <a:endCxn id="11" idx="3"/>
            </p:cNvCxnSpPr>
            <p:nvPr/>
          </p:nvCxnSpPr>
          <p:spPr>
            <a:xfrm flipH="1">
              <a:off x="6633743" y="2227759"/>
              <a:ext cx="218833" cy="1"/>
            </a:xfrm>
            <a:prstGeom prst="straightConnector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9" name="Gerade Verbindung mit Pfeil 28">
              <a:extLst>
                <a:ext uri="{FF2B5EF4-FFF2-40B4-BE49-F238E27FC236}">
                  <a16:creationId xmlns:a16="http://schemas.microsoft.com/office/drawing/2014/main" id="{D53A9E93-56FF-43CB-B053-A10A833B9E2B}"/>
                </a:ext>
              </a:extLst>
            </p:cNvPr>
            <p:cNvCxnSpPr/>
            <p:nvPr/>
          </p:nvCxnSpPr>
          <p:spPr>
            <a:xfrm flipH="1">
              <a:off x="6484300" y="3114223"/>
              <a:ext cx="218833" cy="1"/>
            </a:xfrm>
            <a:prstGeom prst="straightConnector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2" name="Gerade Verbindung mit Pfeil 31">
              <a:extLst>
                <a:ext uri="{FF2B5EF4-FFF2-40B4-BE49-F238E27FC236}">
                  <a16:creationId xmlns:a16="http://schemas.microsoft.com/office/drawing/2014/main" id="{CEBF8F75-9E74-498D-BB7F-C72519E81753}"/>
                </a:ext>
              </a:extLst>
            </p:cNvPr>
            <p:cNvCxnSpPr/>
            <p:nvPr/>
          </p:nvCxnSpPr>
          <p:spPr>
            <a:xfrm flipH="1">
              <a:off x="6499929" y="4217556"/>
              <a:ext cx="218833" cy="1"/>
            </a:xfrm>
            <a:prstGeom prst="straightConnector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3" name="Gerade Verbindung mit Pfeil 32">
              <a:extLst>
                <a:ext uri="{FF2B5EF4-FFF2-40B4-BE49-F238E27FC236}">
                  <a16:creationId xmlns:a16="http://schemas.microsoft.com/office/drawing/2014/main" id="{3F69A383-89E3-4B33-91BF-D80DE4076D6E}"/>
                </a:ext>
              </a:extLst>
            </p:cNvPr>
            <p:cNvCxnSpPr/>
            <p:nvPr/>
          </p:nvCxnSpPr>
          <p:spPr>
            <a:xfrm flipH="1">
              <a:off x="6499928" y="5335439"/>
              <a:ext cx="218833" cy="1"/>
            </a:xfrm>
            <a:prstGeom prst="straightConnector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feld 37">
              <a:extLst>
                <a:ext uri="{FF2B5EF4-FFF2-40B4-BE49-F238E27FC236}">
                  <a16:creationId xmlns:a16="http://schemas.microsoft.com/office/drawing/2014/main" id="{A0988DD8-0383-4EFC-B4BC-B8A05989AC55}"/>
                </a:ext>
              </a:extLst>
            </p:cNvPr>
            <p:cNvSpPr txBox="1"/>
            <p:nvPr/>
          </p:nvSpPr>
          <p:spPr>
            <a:xfrm rot="5400000">
              <a:off x="6171882" y="3895840"/>
              <a:ext cx="1446230" cy="253916"/>
            </a:xfrm>
            <a:prstGeom prst="rect">
              <a:avLst/>
            </a:prstGeom>
            <a:noFill/>
          </p:spPr>
          <p:txBody>
            <a:bodyPr wrap="none" rtlCol="0">
              <a:spAutoFit/>
            </a:bodyPr>
            <a:lstStyle/>
            <a:p>
              <a:r>
                <a:rPr lang="sl-SI" sz="1050" dirty="0"/>
                <a:t>Circle back if necessary</a:t>
              </a:r>
              <a:endParaRPr lang="de-AT" sz="1050" dirty="0"/>
            </a:p>
          </p:txBody>
        </p:sp>
      </p:grpSp>
      <p:sp>
        <p:nvSpPr>
          <p:cNvPr id="47" name="Rechteck 46">
            <a:extLst>
              <a:ext uri="{FF2B5EF4-FFF2-40B4-BE49-F238E27FC236}">
                <a16:creationId xmlns:a16="http://schemas.microsoft.com/office/drawing/2014/main" id="{6B3639CD-582F-4B3D-AEF3-A79A8ECAFFAA}"/>
              </a:ext>
            </a:extLst>
          </p:cNvPr>
          <p:cNvSpPr/>
          <p:nvPr/>
        </p:nvSpPr>
        <p:spPr>
          <a:xfrm>
            <a:off x="-4426" y="-7675"/>
            <a:ext cx="12194674" cy="958378"/>
          </a:xfrm>
          <a:prstGeom prst="rect">
            <a:avLst/>
          </a:prstGeom>
          <a:solidFill>
            <a:srgbClr val="1C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rgbClr val="C00000"/>
              </a:solidFill>
              <a:latin typeface="+mj-lt"/>
            </a:endParaRPr>
          </a:p>
        </p:txBody>
      </p:sp>
      <p:sp>
        <p:nvSpPr>
          <p:cNvPr id="48" name="Rechteck 47">
            <a:extLst>
              <a:ext uri="{FF2B5EF4-FFF2-40B4-BE49-F238E27FC236}">
                <a16:creationId xmlns:a16="http://schemas.microsoft.com/office/drawing/2014/main" id="{5090E2E5-ACA0-4669-8AE8-B7C77C603F9D}"/>
              </a:ext>
            </a:extLst>
          </p:cNvPr>
          <p:cNvSpPr/>
          <p:nvPr/>
        </p:nvSpPr>
        <p:spPr>
          <a:xfrm>
            <a:off x="150702" y="298052"/>
            <a:ext cx="8499763" cy="646331"/>
          </a:xfrm>
          <a:prstGeom prst="rect">
            <a:avLst/>
          </a:prstGeom>
        </p:spPr>
        <p:txBody>
          <a:bodyPr wrap="none">
            <a:spAutoFit/>
          </a:bodyPr>
          <a:lstStyle/>
          <a:p>
            <a:r>
              <a:rPr lang="de-DE" sz="3600" dirty="0">
                <a:solidFill>
                  <a:schemeClr val="bg1"/>
                </a:solidFill>
              </a:rPr>
              <a:t>The </a:t>
            </a:r>
            <a:r>
              <a:rPr lang="de-DE" sz="3600" dirty="0" err="1">
                <a:solidFill>
                  <a:schemeClr val="bg1"/>
                </a:solidFill>
              </a:rPr>
              <a:t>process</a:t>
            </a:r>
            <a:r>
              <a:rPr lang="de-DE" sz="3600" dirty="0">
                <a:solidFill>
                  <a:schemeClr val="bg1"/>
                </a:solidFill>
              </a:rPr>
              <a:t> </a:t>
            </a:r>
            <a:r>
              <a:rPr lang="de-DE" sz="3600" dirty="0" err="1">
                <a:solidFill>
                  <a:schemeClr val="bg1"/>
                </a:solidFill>
              </a:rPr>
              <a:t>of</a:t>
            </a:r>
            <a:r>
              <a:rPr lang="de-DE" sz="3600" dirty="0">
                <a:solidFill>
                  <a:schemeClr val="bg1"/>
                </a:solidFill>
              </a:rPr>
              <a:t> </a:t>
            </a:r>
            <a:r>
              <a:rPr lang="de-DE" sz="3600" dirty="0" err="1">
                <a:solidFill>
                  <a:schemeClr val="bg1"/>
                </a:solidFill>
              </a:rPr>
              <a:t>finding</a:t>
            </a:r>
            <a:r>
              <a:rPr lang="de-DE" sz="3600" dirty="0">
                <a:solidFill>
                  <a:schemeClr val="bg1"/>
                </a:solidFill>
              </a:rPr>
              <a:t> </a:t>
            </a:r>
            <a:r>
              <a:rPr lang="de-DE" sz="3600" dirty="0" err="1">
                <a:solidFill>
                  <a:schemeClr val="bg1"/>
                </a:solidFill>
              </a:rPr>
              <a:t>your</a:t>
            </a:r>
            <a:r>
              <a:rPr lang="de-DE" sz="3600" dirty="0">
                <a:solidFill>
                  <a:schemeClr val="bg1"/>
                </a:solidFill>
              </a:rPr>
              <a:t> ideal </a:t>
            </a:r>
            <a:r>
              <a:rPr lang="de-DE" sz="3600" dirty="0" err="1">
                <a:solidFill>
                  <a:schemeClr val="bg1"/>
                </a:solidFill>
              </a:rPr>
              <a:t>thesis</a:t>
            </a:r>
            <a:r>
              <a:rPr lang="de-DE" sz="3600" dirty="0">
                <a:solidFill>
                  <a:schemeClr val="bg1"/>
                </a:solidFill>
              </a:rPr>
              <a:t> </a:t>
            </a:r>
            <a:r>
              <a:rPr lang="de-DE" sz="3600" dirty="0" err="1">
                <a:solidFill>
                  <a:schemeClr val="bg1"/>
                </a:solidFill>
              </a:rPr>
              <a:t>topic</a:t>
            </a:r>
            <a:endParaRPr lang="de-DE" sz="3600" dirty="0">
              <a:solidFill>
                <a:schemeClr val="bg1"/>
              </a:solidFill>
            </a:endParaRPr>
          </a:p>
        </p:txBody>
      </p:sp>
      <p:sp>
        <p:nvSpPr>
          <p:cNvPr id="52" name="Textfeld 51">
            <a:extLst>
              <a:ext uri="{FF2B5EF4-FFF2-40B4-BE49-F238E27FC236}">
                <a16:creationId xmlns:a16="http://schemas.microsoft.com/office/drawing/2014/main" id="{DCB8C461-DE39-49D4-89B2-9B59A53DDD3E}"/>
              </a:ext>
            </a:extLst>
          </p:cNvPr>
          <p:cNvSpPr txBox="1"/>
          <p:nvPr/>
        </p:nvSpPr>
        <p:spPr>
          <a:xfrm>
            <a:off x="395536" y="6642556"/>
            <a:ext cx="1542410" cy="215444"/>
          </a:xfrm>
          <a:prstGeom prst="rect">
            <a:avLst/>
          </a:prstGeom>
          <a:noFill/>
        </p:spPr>
        <p:txBody>
          <a:bodyPr wrap="none" rtlCol="0">
            <a:spAutoFit/>
          </a:bodyPr>
          <a:lstStyle/>
          <a:p>
            <a:r>
              <a:rPr lang="de-DE" sz="800" dirty="0"/>
              <a:t>Source: Sternad &amp; Power (2023).</a:t>
            </a:r>
          </a:p>
        </p:txBody>
      </p:sp>
    </p:spTree>
    <p:extLst>
      <p:ext uri="{BB962C8B-B14F-4D97-AF65-F5344CB8AC3E}">
        <p14:creationId xmlns:p14="http://schemas.microsoft.com/office/powerpoint/2010/main" val="231819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feld 49"/>
          <p:cNvSpPr txBox="1"/>
          <p:nvPr/>
        </p:nvSpPr>
        <p:spPr>
          <a:xfrm>
            <a:off x="0" y="6616517"/>
            <a:ext cx="395536" cy="2414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200">
                <a:solidFill>
                  <a:srgbClr val="C00000"/>
                </a:solidFill>
                <a:latin typeface="+mj-lt"/>
              </a:defRPr>
            </a:lvl1pPr>
          </a:lstStyle>
          <a:p>
            <a:fld id="{E4DF0851-ACD1-491E-BD29-F6676D6D8DA8}" type="slidenum">
              <a:rPr lang="de-DE">
                <a:solidFill>
                  <a:schemeClr val="tx1"/>
                </a:solidFill>
              </a:rPr>
              <a:pPr/>
              <a:t>17</a:t>
            </a:fld>
            <a:endParaRPr lang="de-DE" dirty="0">
              <a:solidFill>
                <a:schemeClr val="tx1"/>
              </a:solidFill>
            </a:endParaRPr>
          </a:p>
        </p:txBody>
      </p:sp>
      <p:grpSp>
        <p:nvGrpSpPr>
          <p:cNvPr id="58" name="Gruppieren 57">
            <a:extLst>
              <a:ext uri="{FF2B5EF4-FFF2-40B4-BE49-F238E27FC236}">
                <a16:creationId xmlns:a16="http://schemas.microsoft.com/office/drawing/2014/main" id="{9B7BE046-7281-427C-842A-A23740FA107F}"/>
              </a:ext>
            </a:extLst>
          </p:cNvPr>
          <p:cNvGrpSpPr/>
          <p:nvPr/>
        </p:nvGrpSpPr>
        <p:grpSpPr>
          <a:xfrm>
            <a:off x="1962667" y="1562029"/>
            <a:ext cx="3363228" cy="2593924"/>
            <a:chOff x="1393955" y="1929712"/>
            <a:chExt cx="3363228" cy="2593924"/>
          </a:xfrm>
        </p:grpSpPr>
        <p:sp>
          <p:nvSpPr>
            <p:cNvPr id="2" name="Rechteck 1">
              <a:extLst>
                <a:ext uri="{FF2B5EF4-FFF2-40B4-BE49-F238E27FC236}">
                  <a16:creationId xmlns:a16="http://schemas.microsoft.com/office/drawing/2014/main" id="{DD55FD2E-6D69-428F-8C97-35A1CEF6873D}"/>
                </a:ext>
              </a:extLst>
            </p:cNvPr>
            <p:cNvSpPr/>
            <p:nvPr/>
          </p:nvSpPr>
          <p:spPr>
            <a:xfrm>
              <a:off x="1463801" y="1929712"/>
              <a:ext cx="2786430" cy="910389"/>
            </a:xfrm>
            <a:prstGeom prst="rect">
              <a:avLst/>
            </a:prstGeom>
            <a:solidFill>
              <a:srgbClr val="1C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t>Which</a:t>
              </a:r>
              <a:r>
                <a:rPr lang="de-DE" dirty="0"/>
                <a:t> </a:t>
              </a:r>
              <a:r>
                <a:rPr lang="de-DE" b="1" dirty="0" err="1"/>
                <a:t>data</a:t>
              </a:r>
              <a:r>
                <a:rPr lang="de-DE" dirty="0"/>
                <a:t> </a:t>
              </a:r>
              <a:r>
                <a:rPr lang="de-DE" dirty="0" err="1"/>
                <a:t>can</a:t>
              </a:r>
              <a:r>
                <a:rPr lang="de-DE" dirty="0"/>
                <a:t> </a:t>
              </a:r>
              <a:br>
                <a:rPr lang="de-DE" dirty="0"/>
              </a:br>
              <a:r>
                <a:rPr lang="de-DE" dirty="0" err="1"/>
                <a:t>you</a:t>
              </a:r>
              <a:r>
                <a:rPr lang="de-DE" dirty="0"/>
                <a:t> </a:t>
              </a:r>
              <a:r>
                <a:rPr lang="de-DE" dirty="0" err="1"/>
                <a:t>get</a:t>
              </a:r>
              <a:r>
                <a:rPr lang="de-DE" dirty="0"/>
                <a:t> </a:t>
              </a:r>
              <a:r>
                <a:rPr lang="de-DE" dirty="0" err="1"/>
                <a:t>access</a:t>
              </a:r>
              <a:r>
                <a:rPr lang="de-DE" dirty="0"/>
                <a:t> </a:t>
              </a:r>
              <a:r>
                <a:rPr lang="de-DE" dirty="0" err="1"/>
                <a:t>to</a:t>
              </a:r>
              <a:r>
                <a:rPr lang="de-DE" dirty="0"/>
                <a:t>?</a:t>
              </a:r>
            </a:p>
          </p:txBody>
        </p:sp>
        <p:sp>
          <p:nvSpPr>
            <p:cNvPr id="52" name="Textfeld 51">
              <a:extLst>
                <a:ext uri="{FF2B5EF4-FFF2-40B4-BE49-F238E27FC236}">
                  <a16:creationId xmlns:a16="http://schemas.microsoft.com/office/drawing/2014/main" id="{7C949696-4789-4970-B099-EE867D3E4E48}"/>
                </a:ext>
              </a:extLst>
            </p:cNvPr>
            <p:cNvSpPr txBox="1"/>
            <p:nvPr/>
          </p:nvSpPr>
          <p:spPr>
            <a:xfrm>
              <a:off x="1393955" y="2923198"/>
              <a:ext cx="3363228" cy="1600438"/>
            </a:xfrm>
            <a:prstGeom prst="rect">
              <a:avLst/>
            </a:prstGeom>
            <a:noFill/>
          </p:spPr>
          <p:txBody>
            <a:bodyPr wrap="none" rtlCol="0">
              <a:spAutoFit/>
            </a:bodyPr>
            <a:lstStyle/>
            <a:p>
              <a:pPr marL="285750" indent="-285750">
                <a:buFont typeface="Arial" panose="020B0604020202020204" pitchFamily="34" charset="0"/>
                <a:buChar char="•"/>
              </a:pPr>
              <a:r>
                <a:rPr lang="de-DE" sz="1400" dirty="0"/>
                <a:t>Interviews</a:t>
              </a:r>
            </a:p>
            <a:p>
              <a:pPr marL="285750" indent="-285750">
                <a:buFont typeface="Arial" panose="020B0604020202020204" pitchFamily="34" charset="0"/>
                <a:buChar char="•"/>
              </a:pPr>
              <a:r>
                <a:rPr lang="de-DE" sz="1400" dirty="0"/>
                <a:t>Focus </a:t>
              </a:r>
              <a:r>
                <a:rPr lang="de-DE" sz="1400" dirty="0" err="1"/>
                <a:t>groups</a:t>
              </a:r>
              <a:endParaRPr lang="de-DE" sz="1400" dirty="0"/>
            </a:p>
            <a:p>
              <a:pPr marL="285750" indent="-285750">
                <a:buFont typeface="Arial" panose="020B0604020202020204" pitchFamily="34" charset="0"/>
                <a:buChar char="•"/>
              </a:pPr>
              <a:r>
                <a:rPr lang="de-DE" sz="1400" dirty="0"/>
                <a:t>Survey </a:t>
              </a:r>
              <a:r>
                <a:rPr lang="de-DE" sz="1400" dirty="0" err="1"/>
                <a:t>data</a:t>
              </a:r>
              <a:endParaRPr lang="de-DE" sz="1400" dirty="0"/>
            </a:p>
            <a:p>
              <a:pPr marL="285750" indent="-285750">
                <a:buFont typeface="Arial" panose="020B0604020202020204" pitchFamily="34" charset="0"/>
                <a:buChar char="•"/>
              </a:pPr>
              <a:r>
                <a:rPr lang="de-DE" sz="1400" dirty="0" err="1"/>
                <a:t>Observations</a:t>
              </a:r>
              <a:endParaRPr lang="de-DE" sz="1400" dirty="0"/>
            </a:p>
            <a:p>
              <a:pPr marL="285750" indent="-285750">
                <a:buFont typeface="Arial" panose="020B0604020202020204" pitchFamily="34" charset="0"/>
                <a:buChar char="•"/>
              </a:pPr>
              <a:r>
                <a:rPr lang="de-DE" sz="1400" dirty="0" err="1"/>
                <a:t>Numerical</a:t>
              </a:r>
              <a:r>
                <a:rPr lang="de-DE" sz="1400" dirty="0"/>
                <a:t> </a:t>
              </a:r>
              <a:r>
                <a:rPr lang="de-DE" sz="1400" dirty="0" err="1"/>
                <a:t>data</a:t>
              </a:r>
              <a:r>
                <a:rPr lang="de-DE" sz="1400" dirty="0"/>
                <a:t> </a:t>
              </a:r>
              <a:r>
                <a:rPr lang="de-DE" sz="1400" dirty="0" err="1"/>
                <a:t>from</a:t>
              </a:r>
              <a:r>
                <a:rPr lang="de-DE" sz="1400" dirty="0"/>
                <a:t> </a:t>
              </a:r>
              <a:r>
                <a:rPr lang="de-DE" sz="1400" dirty="0" err="1"/>
                <a:t>secondary</a:t>
              </a:r>
              <a:r>
                <a:rPr lang="de-DE" sz="1400" dirty="0"/>
                <a:t> </a:t>
              </a:r>
              <a:r>
                <a:rPr lang="de-DE" sz="1400" dirty="0" err="1"/>
                <a:t>sources</a:t>
              </a:r>
              <a:endParaRPr lang="de-DE" sz="1400" dirty="0"/>
            </a:p>
            <a:p>
              <a:pPr marL="285750" indent="-285750">
                <a:buFont typeface="Arial" panose="020B0604020202020204" pitchFamily="34" charset="0"/>
                <a:buChar char="•"/>
              </a:pPr>
              <a:r>
                <a:rPr lang="de-DE" sz="1400" dirty="0" err="1"/>
                <a:t>Published</a:t>
              </a:r>
              <a:r>
                <a:rPr lang="de-DE" sz="1400" dirty="0"/>
                <a:t> </a:t>
              </a:r>
              <a:r>
                <a:rPr lang="de-DE" sz="1400" dirty="0" err="1"/>
                <a:t>data</a:t>
              </a:r>
              <a:r>
                <a:rPr lang="de-DE" sz="1400" dirty="0"/>
                <a:t> (e.g. annual </a:t>
              </a:r>
              <a:r>
                <a:rPr lang="de-DE" sz="1400" dirty="0" err="1"/>
                <a:t>reports</a:t>
              </a:r>
              <a:r>
                <a:rPr lang="de-DE" sz="1400" dirty="0"/>
                <a:t> …)</a:t>
              </a:r>
            </a:p>
            <a:p>
              <a:pPr marL="285750" indent="-285750">
                <a:buFont typeface="Arial" panose="020B0604020202020204" pitchFamily="34" charset="0"/>
                <a:buChar char="•"/>
              </a:pPr>
              <a:r>
                <a:rPr lang="de-DE" sz="1400" dirty="0"/>
                <a:t>…</a:t>
              </a:r>
            </a:p>
          </p:txBody>
        </p:sp>
      </p:grpSp>
      <p:grpSp>
        <p:nvGrpSpPr>
          <p:cNvPr id="59" name="Gruppieren 58">
            <a:extLst>
              <a:ext uri="{FF2B5EF4-FFF2-40B4-BE49-F238E27FC236}">
                <a16:creationId xmlns:a16="http://schemas.microsoft.com/office/drawing/2014/main" id="{BC089F00-32AD-4D55-A342-C64330D72C24}"/>
              </a:ext>
            </a:extLst>
          </p:cNvPr>
          <p:cNvGrpSpPr/>
          <p:nvPr/>
        </p:nvGrpSpPr>
        <p:grpSpPr>
          <a:xfrm>
            <a:off x="4912270" y="1562028"/>
            <a:ext cx="5323136" cy="2163038"/>
            <a:chOff x="4343558" y="1929711"/>
            <a:chExt cx="5323136" cy="2163038"/>
          </a:xfrm>
        </p:grpSpPr>
        <p:sp>
          <p:nvSpPr>
            <p:cNvPr id="47" name="Rechteck 46">
              <a:extLst>
                <a:ext uri="{FF2B5EF4-FFF2-40B4-BE49-F238E27FC236}">
                  <a16:creationId xmlns:a16="http://schemas.microsoft.com/office/drawing/2014/main" id="{27C49FC9-6833-4C6F-8EDD-FD73E834DC38}"/>
                </a:ext>
              </a:extLst>
            </p:cNvPr>
            <p:cNvSpPr/>
            <p:nvPr/>
          </p:nvSpPr>
          <p:spPr>
            <a:xfrm>
              <a:off x="5842737" y="1929711"/>
              <a:ext cx="2803378" cy="910389"/>
            </a:xfrm>
            <a:prstGeom prst="rect">
              <a:avLst/>
            </a:prstGeom>
            <a:solidFill>
              <a:srgbClr val="1C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t>Which</a:t>
              </a:r>
              <a:r>
                <a:rPr lang="de-DE" dirty="0"/>
                <a:t> </a:t>
              </a:r>
              <a:r>
                <a:rPr lang="de-DE" b="1" dirty="0" err="1"/>
                <a:t>method</a:t>
              </a:r>
              <a:r>
                <a:rPr lang="de-DE" dirty="0"/>
                <a:t> will </a:t>
              </a:r>
              <a:r>
                <a:rPr lang="de-DE" dirty="0" err="1"/>
                <a:t>you</a:t>
              </a:r>
              <a:r>
                <a:rPr lang="de-DE" dirty="0"/>
                <a:t> </a:t>
              </a:r>
              <a:r>
                <a:rPr lang="de-DE" dirty="0" err="1"/>
                <a:t>use</a:t>
              </a:r>
              <a:r>
                <a:rPr lang="de-DE" dirty="0"/>
                <a:t> </a:t>
              </a:r>
              <a:r>
                <a:rPr lang="de-DE" dirty="0" err="1"/>
                <a:t>to</a:t>
              </a:r>
              <a:r>
                <a:rPr lang="de-DE" dirty="0"/>
                <a:t> </a:t>
              </a:r>
              <a:r>
                <a:rPr lang="de-DE" dirty="0" err="1"/>
                <a:t>analyze</a:t>
              </a:r>
              <a:r>
                <a:rPr lang="de-DE" dirty="0"/>
                <a:t> </a:t>
              </a:r>
              <a:r>
                <a:rPr lang="de-DE" dirty="0" err="1"/>
                <a:t>the</a:t>
              </a:r>
              <a:r>
                <a:rPr lang="de-DE" dirty="0"/>
                <a:t> </a:t>
              </a:r>
              <a:r>
                <a:rPr lang="de-DE" dirty="0" err="1"/>
                <a:t>data</a:t>
              </a:r>
              <a:r>
                <a:rPr lang="de-DE" dirty="0"/>
                <a:t>?</a:t>
              </a:r>
            </a:p>
          </p:txBody>
        </p:sp>
        <p:cxnSp>
          <p:nvCxnSpPr>
            <p:cNvPr id="9" name="Gerade Verbindung mit Pfeil 8">
              <a:extLst>
                <a:ext uri="{FF2B5EF4-FFF2-40B4-BE49-F238E27FC236}">
                  <a16:creationId xmlns:a16="http://schemas.microsoft.com/office/drawing/2014/main" id="{ACBCB727-DD4D-4E7D-8184-3A5941C375EA}"/>
                </a:ext>
              </a:extLst>
            </p:cNvPr>
            <p:cNvCxnSpPr/>
            <p:nvPr/>
          </p:nvCxnSpPr>
          <p:spPr>
            <a:xfrm>
              <a:off x="4353745" y="2315750"/>
              <a:ext cx="1395664" cy="0"/>
            </a:xfrm>
            <a:prstGeom prst="straightConnector1">
              <a:avLst/>
            </a:prstGeom>
            <a:ln w="28575">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Gerade Verbindung mit Pfeil 48">
              <a:extLst>
                <a:ext uri="{FF2B5EF4-FFF2-40B4-BE49-F238E27FC236}">
                  <a16:creationId xmlns:a16="http://schemas.microsoft.com/office/drawing/2014/main" id="{9EB33B1D-3AD4-41F1-A6AD-37E2CABB15A7}"/>
                </a:ext>
              </a:extLst>
            </p:cNvPr>
            <p:cNvCxnSpPr>
              <a:cxnSpLocks/>
            </p:cNvCxnSpPr>
            <p:nvPr/>
          </p:nvCxnSpPr>
          <p:spPr>
            <a:xfrm flipH="1">
              <a:off x="4343558" y="2473137"/>
              <a:ext cx="1405851" cy="1"/>
            </a:xfrm>
            <a:prstGeom prst="straightConnector1">
              <a:avLst/>
            </a:prstGeom>
            <a:ln w="28575">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4" name="Textfeld 53">
              <a:extLst>
                <a:ext uri="{FF2B5EF4-FFF2-40B4-BE49-F238E27FC236}">
                  <a16:creationId xmlns:a16="http://schemas.microsoft.com/office/drawing/2014/main" id="{FFD2C605-B317-4D5B-9860-0814E79C1DE8}"/>
                </a:ext>
              </a:extLst>
            </p:cNvPr>
            <p:cNvSpPr txBox="1"/>
            <p:nvPr/>
          </p:nvSpPr>
          <p:spPr>
            <a:xfrm>
              <a:off x="5792107" y="2923198"/>
              <a:ext cx="3874587" cy="1169551"/>
            </a:xfrm>
            <a:prstGeom prst="rect">
              <a:avLst/>
            </a:prstGeom>
            <a:noFill/>
          </p:spPr>
          <p:txBody>
            <a:bodyPr wrap="none" rtlCol="0">
              <a:spAutoFit/>
            </a:bodyPr>
            <a:lstStyle/>
            <a:p>
              <a:pPr marL="285750" indent="-285750">
                <a:buFont typeface="Arial" panose="020B0604020202020204" pitchFamily="34" charset="0"/>
                <a:buChar char="•"/>
              </a:pPr>
              <a:r>
                <a:rPr lang="de-DE" sz="1400" dirty="0"/>
                <a:t>Statistical </a:t>
              </a:r>
              <a:r>
                <a:rPr lang="de-DE" sz="1400" dirty="0" err="1"/>
                <a:t>analysis</a:t>
              </a:r>
              <a:r>
                <a:rPr lang="de-DE" sz="1400" dirty="0"/>
                <a:t> </a:t>
              </a:r>
              <a:r>
                <a:rPr lang="de-DE" sz="1400" dirty="0" err="1"/>
                <a:t>methods</a:t>
              </a:r>
              <a:r>
                <a:rPr lang="de-DE" sz="1400" dirty="0"/>
                <a:t> (quantitative </a:t>
              </a:r>
              <a:r>
                <a:rPr lang="de-DE" sz="1400" dirty="0" err="1"/>
                <a:t>data</a:t>
              </a:r>
              <a:r>
                <a:rPr lang="de-DE" sz="1400" dirty="0"/>
                <a:t>)</a:t>
              </a:r>
            </a:p>
            <a:p>
              <a:pPr marL="285750" indent="-285750">
                <a:buFont typeface="Arial" panose="020B0604020202020204" pitchFamily="34" charset="0"/>
                <a:buChar char="•"/>
              </a:pPr>
              <a:r>
                <a:rPr lang="de-DE" sz="1400" dirty="0" err="1"/>
                <a:t>Grounded</a:t>
              </a:r>
              <a:r>
                <a:rPr lang="de-DE" sz="1400" dirty="0"/>
                <a:t> </a:t>
              </a:r>
              <a:r>
                <a:rPr lang="de-DE" sz="1400" dirty="0" err="1"/>
                <a:t>theory</a:t>
              </a:r>
              <a:r>
                <a:rPr lang="de-DE" sz="1400" dirty="0"/>
                <a:t> (qualitative)</a:t>
              </a:r>
            </a:p>
            <a:p>
              <a:pPr marL="285750" indent="-285750">
                <a:buFont typeface="Arial" panose="020B0604020202020204" pitchFamily="34" charset="0"/>
                <a:buChar char="•"/>
              </a:pPr>
              <a:r>
                <a:rPr lang="de-DE" sz="1400" dirty="0"/>
                <a:t>Case </a:t>
              </a:r>
              <a:r>
                <a:rPr lang="de-DE" sz="1400" dirty="0" err="1"/>
                <a:t>study</a:t>
              </a:r>
              <a:r>
                <a:rPr lang="de-DE" sz="1400" dirty="0"/>
                <a:t> </a:t>
              </a:r>
              <a:r>
                <a:rPr lang="de-DE" sz="1400" dirty="0" err="1"/>
                <a:t>research</a:t>
              </a:r>
              <a:endParaRPr lang="de-DE" sz="1400" dirty="0"/>
            </a:p>
            <a:p>
              <a:pPr marL="285750" indent="-285750">
                <a:buFont typeface="Arial" panose="020B0604020202020204" pitchFamily="34" charset="0"/>
                <a:buChar char="•"/>
              </a:pPr>
              <a:r>
                <a:rPr lang="de-DE" sz="1400" dirty="0"/>
                <a:t>Content </a:t>
              </a:r>
              <a:r>
                <a:rPr lang="de-DE" sz="1400" dirty="0" err="1"/>
                <a:t>analysis</a:t>
              </a:r>
              <a:endParaRPr lang="de-DE" sz="1400" dirty="0"/>
            </a:p>
            <a:p>
              <a:pPr marL="285750" indent="-285750">
                <a:buFont typeface="Arial" panose="020B0604020202020204" pitchFamily="34" charset="0"/>
                <a:buChar char="•"/>
              </a:pPr>
              <a:r>
                <a:rPr lang="de-DE" sz="1400" dirty="0"/>
                <a:t>…</a:t>
              </a:r>
            </a:p>
          </p:txBody>
        </p:sp>
      </p:grpSp>
      <p:grpSp>
        <p:nvGrpSpPr>
          <p:cNvPr id="60" name="Gruppieren 59">
            <a:extLst>
              <a:ext uri="{FF2B5EF4-FFF2-40B4-BE49-F238E27FC236}">
                <a16:creationId xmlns:a16="http://schemas.microsoft.com/office/drawing/2014/main" id="{D7E47993-5266-4D35-B88A-0C0260A5DC0B}"/>
              </a:ext>
            </a:extLst>
          </p:cNvPr>
          <p:cNvGrpSpPr/>
          <p:nvPr/>
        </p:nvGrpSpPr>
        <p:grpSpPr>
          <a:xfrm>
            <a:off x="2958984" y="4694575"/>
            <a:ext cx="5839328" cy="1310616"/>
            <a:chOff x="2390272" y="5062258"/>
            <a:chExt cx="5839328" cy="1310616"/>
          </a:xfrm>
        </p:grpSpPr>
        <p:sp>
          <p:nvSpPr>
            <p:cNvPr id="55" name="Rechteck 54">
              <a:extLst>
                <a:ext uri="{FF2B5EF4-FFF2-40B4-BE49-F238E27FC236}">
                  <a16:creationId xmlns:a16="http://schemas.microsoft.com/office/drawing/2014/main" id="{E77694B4-D6C5-4B41-9A94-6EE5C40A3C37}"/>
                </a:ext>
              </a:extLst>
            </p:cNvPr>
            <p:cNvSpPr/>
            <p:nvPr/>
          </p:nvSpPr>
          <p:spPr>
            <a:xfrm>
              <a:off x="2390273" y="5062258"/>
              <a:ext cx="5839327" cy="40104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err="1">
                  <a:solidFill>
                    <a:schemeClr val="tx1"/>
                  </a:solidFill>
                </a:rPr>
                <a:t>Which</a:t>
              </a:r>
              <a:r>
                <a:rPr lang="de-DE" sz="1400" dirty="0">
                  <a:solidFill>
                    <a:schemeClr val="tx1"/>
                  </a:solidFill>
                </a:rPr>
                <a:t> </a:t>
              </a:r>
              <a:r>
                <a:rPr lang="de-DE" sz="1400" dirty="0" err="1">
                  <a:solidFill>
                    <a:schemeClr val="tx1"/>
                  </a:solidFill>
                </a:rPr>
                <a:t>method</a:t>
              </a:r>
              <a:r>
                <a:rPr lang="de-DE" sz="1400" dirty="0">
                  <a:solidFill>
                    <a:schemeClr val="tx1"/>
                  </a:solidFill>
                </a:rPr>
                <a:t> </a:t>
              </a:r>
              <a:r>
                <a:rPr lang="de-DE" sz="1400" dirty="0" err="1">
                  <a:solidFill>
                    <a:schemeClr val="tx1"/>
                  </a:solidFill>
                </a:rPr>
                <a:t>is</a:t>
              </a:r>
              <a:r>
                <a:rPr lang="de-DE" sz="1400" dirty="0">
                  <a:solidFill>
                    <a:schemeClr val="tx1"/>
                  </a:solidFill>
                </a:rPr>
                <a:t> </a:t>
              </a:r>
              <a:r>
                <a:rPr lang="de-DE" sz="1400" dirty="0" err="1">
                  <a:solidFill>
                    <a:schemeClr val="tx1"/>
                  </a:solidFill>
                </a:rPr>
                <a:t>the</a:t>
              </a:r>
              <a:r>
                <a:rPr lang="de-DE" sz="1400" dirty="0">
                  <a:solidFill>
                    <a:schemeClr val="tx1"/>
                  </a:solidFill>
                </a:rPr>
                <a:t> </a:t>
              </a:r>
              <a:r>
                <a:rPr lang="de-DE" sz="1400" dirty="0" err="1">
                  <a:solidFill>
                    <a:schemeClr val="tx1"/>
                  </a:solidFill>
                </a:rPr>
                <a:t>best</a:t>
              </a:r>
              <a:r>
                <a:rPr lang="de-DE" sz="1400" dirty="0">
                  <a:solidFill>
                    <a:schemeClr val="tx1"/>
                  </a:solidFill>
                </a:rPr>
                <a:t> fit </a:t>
              </a:r>
              <a:r>
                <a:rPr lang="de-DE" sz="1400" dirty="0" err="1">
                  <a:solidFill>
                    <a:schemeClr val="tx1"/>
                  </a:solidFill>
                </a:rPr>
                <a:t>for</a:t>
              </a:r>
              <a:r>
                <a:rPr lang="de-DE" sz="1400" dirty="0">
                  <a:solidFill>
                    <a:schemeClr val="tx1"/>
                  </a:solidFill>
                </a:rPr>
                <a:t> </a:t>
              </a:r>
              <a:r>
                <a:rPr lang="de-DE" sz="1400" dirty="0" err="1">
                  <a:solidFill>
                    <a:schemeClr val="tx1"/>
                  </a:solidFill>
                </a:rPr>
                <a:t>anwering</a:t>
              </a:r>
              <a:r>
                <a:rPr lang="de-DE" sz="1400" dirty="0">
                  <a:solidFill>
                    <a:schemeClr val="tx1"/>
                  </a:solidFill>
                </a:rPr>
                <a:t> </a:t>
              </a:r>
              <a:r>
                <a:rPr lang="de-DE" sz="1400" dirty="0" err="1">
                  <a:solidFill>
                    <a:schemeClr val="tx1"/>
                  </a:solidFill>
                </a:rPr>
                <a:t>your</a:t>
              </a:r>
              <a:r>
                <a:rPr lang="de-DE" sz="1400" dirty="0">
                  <a:solidFill>
                    <a:schemeClr val="tx1"/>
                  </a:solidFill>
                </a:rPr>
                <a:t> </a:t>
              </a:r>
              <a:r>
                <a:rPr lang="de-DE" sz="1400" dirty="0" err="1">
                  <a:solidFill>
                    <a:schemeClr val="tx1"/>
                  </a:solidFill>
                </a:rPr>
                <a:t>research</a:t>
              </a:r>
              <a:r>
                <a:rPr lang="de-DE" sz="1400" dirty="0">
                  <a:solidFill>
                    <a:schemeClr val="tx1"/>
                  </a:solidFill>
                </a:rPr>
                <a:t> </a:t>
              </a:r>
              <a:r>
                <a:rPr lang="de-DE" sz="1400" dirty="0" err="1">
                  <a:solidFill>
                    <a:schemeClr val="tx1"/>
                  </a:solidFill>
                </a:rPr>
                <a:t>question</a:t>
              </a:r>
              <a:r>
                <a:rPr lang="de-DE" sz="1400" dirty="0">
                  <a:solidFill>
                    <a:schemeClr val="tx1"/>
                  </a:solidFill>
                </a:rPr>
                <a:t>?</a:t>
              </a:r>
            </a:p>
          </p:txBody>
        </p:sp>
        <p:sp>
          <p:nvSpPr>
            <p:cNvPr id="56" name="Rechteck 55">
              <a:extLst>
                <a:ext uri="{FF2B5EF4-FFF2-40B4-BE49-F238E27FC236}">
                  <a16:creationId xmlns:a16="http://schemas.microsoft.com/office/drawing/2014/main" id="{97C11E00-6970-45E7-9F9A-ECC8361ED238}"/>
                </a:ext>
              </a:extLst>
            </p:cNvPr>
            <p:cNvSpPr/>
            <p:nvPr/>
          </p:nvSpPr>
          <p:spPr>
            <a:xfrm>
              <a:off x="2390272" y="5516211"/>
              <a:ext cx="5839327" cy="40104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err="1">
                  <a:solidFill>
                    <a:schemeClr val="tx1"/>
                  </a:solidFill>
                </a:rPr>
                <a:t>Which</a:t>
              </a:r>
              <a:r>
                <a:rPr lang="de-DE" sz="1400" dirty="0">
                  <a:solidFill>
                    <a:schemeClr val="tx1"/>
                  </a:solidFill>
                </a:rPr>
                <a:t> </a:t>
              </a:r>
              <a:r>
                <a:rPr lang="de-DE" sz="1400" dirty="0" err="1">
                  <a:solidFill>
                    <a:schemeClr val="tx1"/>
                  </a:solidFill>
                </a:rPr>
                <a:t>method</a:t>
              </a:r>
              <a:r>
                <a:rPr lang="de-DE" sz="1400" dirty="0">
                  <a:solidFill>
                    <a:schemeClr val="tx1"/>
                  </a:solidFill>
                </a:rPr>
                <a:t> </a:t>
              </a:r>
              <a:r>
                <a:rPr lang="de-DE" sz="1400" dirty="0" err="1">
                  <a:solidFill>
                    <a:schemeClr val="tx1"/>
                  </a:solidFill>
                </a:rPr>
                <a:t>is</a:t>
              </a:r>
              <a:r>
                <a:rPr lang="de-DE" sz="1400" dirty="0">
                  <a:solidFill>
                    <a:schemeClr val="tx1"/>
                  </a:solidFill>
                </a:rPr>
                <a:t> </a:t>
              </a:r>
              <a:r>
                <a:rPr lang="de-DE" sz="1400" dirty="0" err="1">
                  <a:solidFill>
                    <a:schemeClr val="tx1"/>
                  </a:solidFill>
                </a:rPr>
                <a:t>practical</a:t>
              </a:r>
              <a:r>
                <a:rPr lang="de-DE" sz="1400" dirty="0">
                  <a:solidFill>
                    <a:schemeClr val="tx1"/>
                  </a:solidFill>
                </a:rPr>
                <a:t> and </a:t>
              </a:r>
              <a:r>
                <a:rPr lang="de-DE" sz="1400" dirty="0" err="1">
                  <a:solidFill>
                    <a:schemeClr val="tx1"/>
                  </a:solidFill>
                </a:rPr>
                <a:t>feasible</a:t>
              </a:r>
              <a:r>
                <a:rPr lang="de-DE" sz="1400" dirty="0">
                  <a:solidFill>
                    <a:schemeClr val="tx1"/>
                  </a:solidFill>
                </a:rPr>
                <a:t>?</a:t>
              </a:r>
            </a:p>
          </p:txBody>
        </p:sp>
        <p:sp>
          <p:nvSpPr>
            <p:cNvPr id="57" name="Rechteck 56">
              <a:extLst>
                <a:ext uri="{FF2B5EF4-FFF2-40B4-BE49-F238E27FC236}">
                  <a16:creationId xmlns:a16="http://schemas.microsoft.com/office/drawing/2014/main" id="{C2F04AD6-2BD2-40BE-8F65-8EB1C84140DD}"/>
                </a:ext>
              </a:extLst>
            </p:cNvPr>
            <p:cNvSpPr/>
            <p:nvPr/>
          </p:nvSpPr>
          <p:spPr>
            <a:xfrm>
              <a:off x="2390272" y="5971825"/>
              <a:ext cx="5839327" cy="40104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err="1">
                  <a:solidFill>
                    <a:schemeClr val="tx1"/>
                  </a:solidFill>
                </a:rPr>
                <a:t>Which</a:t>
              </a:r>
              <a:r>
                <a:rPr lang="de-DE" sz="1400" dirty="0">
                  <a:solidFill>
                    <a:schemeClr val="tx1"/>
                  </a:solidFill>
                </a:rPr>
                <a:t> </a:t>
              </a:r>
              <a:r>
                <a:rPr lang="de-DE" sz="1400" dirty="0" err="1">
                  <a:solidFill>
                    <a:schemeClr val="tx1"/>
                  </a:solidFill>
                </a:rPr>
                <a:t>data</a:t>
              </a:r>
              <a:r>
                <a:rPr lang="de-DE" sz="1400" dirty="0">
                  <a:solidFill>
                    <a:schemeClr val="tx1"/>
                  </a:solidFill>
                </a:rPr>
                <a:t> will </a:t>
              </a:r>
              <a:r>
                <a:rPr lang="de-DE" sz="1400" dirty="0" err="1">
                  <a:solidFill>
                    <a:schemeClr val="tx1"/>
                  </a:solidFill>
                </a:rPr>
                <a:t>you</a:t>
              </a:r>
              <a:r>
                <a:rPr lang="de-DE" sz="1400" dirty="0">
                  <a:solidFill>
                    <a:schemeClr val="tx1"/>
                  </a:solidFill>
                </a:rPr>
                <a:t> </a:t>
              </a:r>
              <a:r>
                <a:rPr lang="de-DE" sz="1400" dirty="0" err="1">
                  <a:solidFill>
                    <a:schemeClr val="tx1"/>
                  </a:solidFill>
                </a:rPr>
                <a:t>get</a:t>
              </a:r>
              <a:r>
                <a:rPr lang="de-DE" sz="1400" dirty="0">
                  <a:solidFill>
                    <a:schemeClr val="tx1"/>
                  </a:solidFill>
                </a:rPr>
                <a:t> </a:t>
              </a:r>
              <a:r>
                <a:rPr lang="de-DE" sz="1400" dirty="0" err="1">
                  <a:solidFill>
                    <a:schemeClr val="tx1"/>
                  </a:solidFill>
                </a:rPr>
                <a:t>access</a:t>
              </a:r>
              <a:r>
                <a:rPr lang="de-DE" sz="1400" dirty="0">
                  <a:solidFill>
                    <a:schemeClr val="tx1"/>
                  </a:solidFill>
                </a:rPr>
                <a:t> </a:t>
              </a:r>
              <a:r>
                <a:rPr lang="de-DE" sz="1400" dirty="0" err="1">
                  <a:solidFill>
                    <a:schemeClr val="tx1"/>
                  </a:solidFill>
                </a:rPr>
                <a:t>to</a:t>
              </a:r>
              <a:r>
                <a:rPr lang="de-DE" sz="1400" dirty="0">
                  <a:solidFill>
                    <a:schemeClr val="tx1"/>
                  </a:solidFill>
                </a:rPr>
                <a:t>?</a:t>
              </a:r>
            </a:p>
          </p:txBody>
        </p:sp>
      </p:grpSp>
      <p:sp>
        <p:nvSpPr>
          <p:cNvPr id="27" name="Rechteck 26">
            <a:extLst>
              <a:ext uri="{FF2B5EF4-FFF2-40B4-BE49-F238E27FC236}">
                <a16:creationId xmlns:a16="http://schemas.microsoft.com/office/drawing/2014/main" id="{37D49F14-9199-4912-B193-FE2B9064B722}"/>
              </a:ext>
            </a:extLst>
          </p:cNvPr>
          <p:cNvSpPr/>
          <p:nvPr/>
        </p:nvSpPr>
        <p:spPr>
          <a:xfrm>
            <a:off x="-4426" y="-7675"/>
            <a:ext cx="12194674" cy="958378"/>
          </a:xfrm>
          <a:prstGeom prst="rect">
            <a:avLst/>
          </a:prstGeom>
          <a:solidFill>
            <a:srgbClr val="1C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rgbClr val="C00000"/>
              </a:solidFill>
              <a:latin typeface="+mj-lt"/>
            </a:endParaRPr>
          </a:p>
        </p:txBody>
      </p:sp>
      <p:sp>
        <p:nvSpPr>
          <p:cNvPr id="28" name="Rechteck 27">
            <a:extLst>
              <a:ext uri="{FF2B5EF4-FFF2-40B4-BE49-F238E27FC236}">
                <a16:creationId xmlns:a16="http://schemas.microsoft.com/office/drawing/2014/main" id="{3092CFF8-BCD4-4B3F-9C05-B5BDFC99E694}"/>
              </a:ext>
            </a:extLst>
          </p:cNvPr>
          <p:cNvSpPr/>
          <p:nvPr/>
        </p:nvSpPr>
        <p:spPr>
          <a:xfrm>
            <a:off x="150702" y="298052"/>
            <a:ext cx="11731225" cy="646331"/>
          </a:xfrm>
          <a:prstGeom prst="rect">
            <a:avLst/>
          </a:prstGeom>
        </p:spPr>
        <p:txBody>
          <a:bodyPr wrap="none">
            <a:spAutoFit/>
          </a:bodyPr>
          <a:lstStyle/>
          <a:p>
            <a:r>
              <a:rPr lang="de-DE" sz="3600" dirty="0" err="1">
                <a:solidFill>
                  <a:schemeClr val="bg1"/>
                </a:solidFill>
              </a:rPr>
              <a:t>Consider</a:t>
            </a:r>
            <a:r>
              <a:rPr lang="de-DE" sz="3600" dirty="0">
                <a:solidFill>
                  <a:schemeClr val="bg1"/>
                </a:solidFill>
              </a:rPr>
              <a:t> </a:t>
            </a:r>
            <a:r>
              <a:rPr lang="de-DE" sz="3600" dirty="0" err="1">
                <a:solidFill>
                  <a:schemeClr val="bg1"/>
                </a:solidFill>
              </a:rPr>
              <a:t>the</a:t>
            </a:r>
            <a:r>
              <a:rPr lang="de-DE" sz="3600" dirty="0">
                <a:solidFill>
                  <a:schemeClr val="bg1"/>
                </a:solidFill>
              </a:rPr>
              <a:t> </a:t>
            </a:r>
            <a:r>
              <a:rPr lang="de-DE" sz="3600" dirty="0" err="1">
                <a:solidFill>
                  <a:schemeClr val="bg1"/>
                </a:solidFill>
              </a:rPr>
              <a:t>method</a:t>
            </a:r>
            <a:r>
              <a:rPr lang="de-DE" sz="3600" dirty="0">
                <a:solidFill>
                  <a:schemeClr val="bg1"/>
                </a:solidFill>
              </a:rPr>
              <a:t> and </a:t>
            </a:r>
            <a:r>
              <a:rPr lang="de-DE" sz="3600" dirty="0" err="1">
                <a:solidFill>
                  <a:schemeClr val="bg1"/>
                </a:solidFill>
              </a:rPr>
              <a:t>data</a:t>
            </a:r>
            <a:r>
              <a:rPr lang="de-DE" sz="3600" dirty="0">
                <a:solidFill>
                  <a:schemeClr val="bg1"/>
                </a:solidFill>
              </a:rPr>
              <a:t> </a:t>
            </a:r>
            <a:r>
              <a:rPr lang="de-DE" sz="3600" dirty="0" err="1">
                <a:solidFill>
                  <a:schemeClr val="bg1"/>
                </a:solidFill>
              </a:rPr>
              <a:t>availability</a:t>
            </a:r>
            <a:r>
              <a:rPr lang="de-DE" sz="3600" dirty="0">
                <a:solidFill>
                  <a:schemeClr val="bg1"/>
                </a:solidFill>
              </a:rPr>
              <a:t> in </a:t>
            </a:r>
            <a:r>
              <a:rPr lang="de-DE" sz="3600" dirty="0" err="1">
                <a:solidFill>
                  <a:schemeClr val="bg1"/>
                </a:solidFill>
              </a:rPr>
              <a:t>your</a:t>
            </a:r>
            <a:r>
              <a:rPr lang="de-DE" sz="3600" dirty="0">
                <a:solidFill>
                  <a:schemeClr val="bg1"/>
                </a:solidFill>
              </a:rPr>
              <a:t> </a:t>
            </a:r>
            <a:r>
              <a:rPr lang="de-DE" sz="3600" dirty="0" err="1">
                <a:solidFill>
                  <a:schemeClr val="bg1"/>
                </a:solidFill>
              </a:rPr>
              <a:t>topic</a:t>
            </a:r>
            <a:r>
              <a:rPr lang="de-DE" sz="3600" dirty="0">
                <a:solidFill>
                  <a:schemeClr val="bg1"/>
                </a:solidFill>
              </a:rPr>
              <a:t> </a:t>
            </a:r>
            <a:r>
              <a:rPr lang="de-DE" sz="3600" dirty="0" err="1">
                <a:solidFill>
                  <a:schemeClr val="bg1"/>
                </a:solidFill>
              </a:rPr>
              <a:t>choice</a:t>
            </a:r>
            <a:endParaRPr lang="de-DE" sz="3600" dirty="0">
              <a:solidFill>
                <a:schemeClr val="bg1"/>
              </a:solidFill>
            </a:endParaRPr>
          </a:p>
        </p:txBody>
      </p:sp>
    </p:spTree>
    <p:extLst>
      <p:ext uri="{BB962C8B-B14F-4D97-AF65-F5344CB8AC3E}">
        <p14:creationId xmlns:p14="http://schemas.microsoft.com/office/powerpoint/2010/main" val="359696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hteck 29"/>
          <p:cNvSpPr/>
          <p:nvPr/>
        </p:nvSpPr>
        <p:spPr>
          <a:xfrm>
            <a:off x="3230932" y="4542847"/>
            <a:ext cx="5501640" cy="12452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4199410" y="4702343"/>
            <a:ext cx="4333302" cy="830997"/>
          </a:xfrm>
          <a:prstGeom prst="rect">
            <a:avLst/>
          </a:prstGeom>
          <a:noFill/>
        </p:spPr>
        <p:txBody>
          <a:bodyPr wrap="square" rtlCol="0">
            <a:spAutoFit/>
          </a:bodyPr>
          <a:lstStyle/>
          <a:p>
            <a:pPr algn="ctr"/>
            <a:r>
              <a:rPr lang="de-DE" sz="2400" dirty="0" err="1"/>
              <a:t>How</a:t>
            </a:r>
            <a:r>
              <a:rPr lang="de-DE" sz="2400" dirty="0"/>
              <a:t> </a:t>
            </a:r>
            <a:r>
              <a:rPr lang="de-DE" sz="2400" dirty="0" err="1"/>
              <a:t>to</a:t>
            </a:r>
            <a:r>
              <a:rPr lang="de-DE" sz="2400" dirty="0"/>
              <a:t> </a:t>
            </a:r>
            <a:r>
              <a:rPr lang="de-DE" sz="2400" dirty="0" err="1"/>
              <a:t>become</a:t>
            </a:r>
            <a:r>
              <a:rPr lang="de-DE" sz="2400" dirty="0"/>
              <a:t> a smart</a:t>
            </a:r>
            <a:br>
              <a:rPr lang="de-DE" sz="2400" dirty="0"/>
            </a:br>
            <a:r>
              <a:rPr lang="de-DE" sz="2400" dirty="0" err="1"/>
              <a:t>reader</a:t>
            </a:r>
            <a:r>
              <a:rPr lang="de-DE" sz="2400" dirty="0"/>
              <a:t> </a:t>
            </a:r>
            <a:r>
              <a:rPr lang="de-DE" sz="2400" dirty="0" err="1"/>
              <a:t>of</a:t>
            </a:r>
            <a:r>
              <a:rPr lang="de-DE" sz="2400" dirty="0"/>
              <a:t> </a:t>
            </a:r>
            <a:r>
              <a:rPr lang="de-DE" sz="2400" dirty="0" err="1"/>
              <a:t>academic</a:t>
            </a:r>
            <a:r>
              <a:rPr lang="de-DE" sz="2400" dirty="0"/>
              <a:t> </a:t>
            </a:r>
            <a:r>
              <a:rPr lang="de-DE" sz="2400" dirty="0" err="1"/>
              <a:t>literature</a:t>
            </a:r>
            <a:endParaRPr lang="de-DE" sz="2400" dirty="0"/>
          </a:p>
        </p:txBody>
      </p:sp>
      <p:sp>
        <p:nvSpPr>
          <p:cNvPr id="27" name="Ellipse 26"/>
          <p:cNvSpPr/>
          <p:nvPr/>
        </p:nvSpPr>
        <p:spPr>
          <a:xfrm>
            <a:off x="3490148" y="4675349"/>
            <a:ext cx="952253" cy="888520"/>
          </a:xfrm>
          <a:prstGeom prst="ellipse">
            <a:avLst/>
          </a:prstGeom>
          <a:solidFill>
            <a:srgbClr val="1C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400" b="1" dirty="0">
                <a:solidFill>
                  <a:schemeClr val="bg1"/>
                </a:solidFill>
                <a:latin typeface="Gill Sans MT" panose="020B0502020104020203" pitchFamily="34" charset="0"/>
              </a:rPr>
              <a:t>4</a:t>
            </a:r>
          </a:p>
        </p:txBody>
      </p:sp>
      <p:sp>
        <p:nvSpPr>
          <p:cNvPr id="33" name="Textfeld 32"/>
          <p:cNvSpPr txBox="1"/>
          <p:nvPr/>
        </p:nvSpPr>
        <p:spPr>
          <a:xfrm>
            <a:off x="0" y="6616517"/>
            <a:ext cx="395536" cy="2414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200">
                <a:solidFill>
                  <a:srgbClr val="C00000"/>
                </a:solidFill>
                <a:latin typeface="+mj-lt"/>
              </a:defRPr>
            </a:lvl1pPr>
          </a:lstStyle>
          <a:p>
            <a:fld id="{12585E01-11A7-4622-9DDD-0D0998039BF6}" type="slidenum">
              <a:rPr lang="de-DE" smtClean="0">
                <a:solidFill>
                  <a:schemeClr val="tx1"/>
                </a:solidFill>
              </a:rPr>
              <a:t>18</a:t>
            </a:fld>
            <a:endParaRPr lang="de-DE" dirty="0">
              <a:solidFill>
                <a:schemeClr val="tx1"/>
              </a:solidFill>
            </a:endParaRPr>
          </a:p>
        </p:txBody>
      </p:sp>
      <p:sp>
        <p:nvSpPr>
          <p:cNvPr id="12" name="Textfeld 11"/>
          <p:cNvSpPr txBox="1"/>
          <p:nvPr/>
        </p:nvSpPr>
        <p:spPr>
          <a:xfrm>
            <a:off x="375920" y="6634480"/>
            <a:ext cx="1340432" cy="215444"/>
          </a:xfrm>
          <a:prstGeom prst="rect">
            <a:avLst/>
          </a:prstGeom>
          <a:noFill/>
        </p:spPr>
        <p:txBody>
          <a:bodyPr wrap="none" rtlCol="0">
            <a:spAutoFit/>
          </a:bodyPr>
          <a:lstStyle/>
          <a:p>
            <a:r>
              <a:rPr lang="de-DE" sz="800" dirty="0" err="1"/>
              <a:t>Photo</a:t>
            </a:r>
            <a:r>
              <a:rPr lang="de-DE" sz="800" dirty="0"/>
              <a:t> </a:t>
            </a:r>
            <a:r>
              <a:rPr lang="de-DE" sz="800" dirty="0" err="1"/>
              <a:t>source</a:t>
            </a:r>
            <a:r>
              <a:rPr lang="de-DE" sz="800" dirty="0"/>
              <a:t>: pixabay.com</a:t>
            </a:r>
          </a:p>
        </p:txBody>
      </p:sp>
      <p:pic>
        <p:nvPicPr>
          <p:cNvPr id="2" name="Grafik 1">
            <a:extLst>
              <a:ext uri="{FF2B5EF4-FFF2-40B4-BE49-F238E27FC236}">
                <a16:creationId xmlns:a16="http://schemas.microsoft.com/office/drawing/2014/main" id="{358A9659-21FB-AFA8-42F5-1B1754007DD1}"/>
              </a:ext>
            </a:extLst>
          </p:cNvPr>
          <p:cNvPicPr>
            <a:picLocks noChangeAspect="1"/>
          </p:cNvPicPr>
          <p:nvPr/>
        </p:nvPicPr>
        <p:blipFill>
          <a:blip r:embed="rId2"/>
          <a:stretch>
            <a:fillRect/>
          </a:stretch>
        </p:blipFill>
        <p:spPr>
          <a:xfrm>
            <a:off x="3230932" y="633458"/>
            <a:ext cx="5501640" cy="3787140"/>
          </a:xfrm>
          <a:prstGeom prst="rect">
            <a:avLst/>
          </a:prstGeom>
        </p:spPr>
      </p:pic>
    </p:spTree>
    <p:extLst>
      <p:ext uri="{BB962C8B-B14F-4D97-AF65-F5344CB8AC3E}">
        <p14:creationId xmlns:p14="http://schemas.microsoft.com/office/powerpoint/2010/main" val="1399264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feld 49"/>
          <p:cNvSpPr txBox="1"/>
          <p:nvPr/>
        </p:nvSpPr>
        <p:spPr>
          <a:xfrm>
            <a:off x="0" y="6616517"/>
            <a:ext cx="395536" cy="2414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200">
                <a:solidFill>
                  <a:srgbClr val="C00000"/>
                </a:solidFill>
                <a:latin typeface="+mj-lt"/>
              </a:defRPr>
            </a:lvl1pPr>
          </a:lstStyle>
          <a:p>
            <a:fld id="{E4DF0851-ACD1-491E-BD29-F6676D6D8DA8}" type="slidenum">
              <a:rPr lang="de-DE">
                <a:solidFill>
                  <a:schemeClr val="tx1"/>
                </a:solidFill>
              </a:rPr>
              <a:pPr/>
              <a:t>19</a:t>
            </a:fld>
            <a:endParaRPr lang="de-DE" dirty="0">
              <a:solidFill>
                <a:schemeClr val="tx1"/>
              </a:solidFill>
            </a:endParaRPr>
          </a:p>
        </p:txBody>
      </p:sp>
      <p:grpSp>
        <p:nvGrpSpPr>
          <p:cNvPr id="27" name="Gruppieren 26">
            <a:extLst>
              <a:ext uri="{FF2B5EF4-FFF2-40B4-BE49-F238E27FC236}">
                <a16:creationId xmlns:a16="http://schemas.microsoft.com/office/drawing/2014/main" id="{E9B6500B-5744-4C8B-8B9A-D0C966C82B13}"/>
              </a:ext>
            </a:extLst>
          </p:cNvPr>
          <p:cNvGrpSpPr/>
          <p:nvPr/>
        </p:nvGrpSpPr>
        <p:grpSpPr>
          <a:xfrm>
            <a:off x="509811" y="2293984"/>
            <a:ext cx="9023684" cy="529389"/>
            <a:chOff x="509811" y="2293984"/>
            <a:chExt cx="9023684" cy="529389"/>
          </a:xfrm>
        </p:grpSpPr>
        <p:sp>
          <p:nvSpPr>
            <p:cNvPr id="7" name="Rechteck 6">
              <a:extLst>
                <a:ext uri="{FF2B5EF4-FFF2-40B4-BE49-F238E27FC236}">
                  <a16:creationId xmlns:a16="http://schemas.microsoft.com/office/drawing/2014/main" id="{87B8F413-1514-42D3-AC74-1CA666AEDF82}"/>
                </a:ext>
              </a:extLst>
            </p:cNvPr>
            <p:cNvSpPr/>
            <p:nvPr/>
          </p:nvSpPr>
          <p:spPr>
            <a:xfrm>
              <a:off x="509811" y="2293984"/>
              <a:ext cx="1909011" cy="529389"/>
            </a:xfrm>
            <a:prstGeom prst="rect">
              <a:avLst/>
            </a:prstGeom>
            <a:solidFill>
              <a:srgbClr val="1C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t>Good</a:t>
              </a:r>
              <a:r>
                <a:rPr lang="de-DE" dirty="0"/>
                <a:t> </a:t>
              </a:r>
              <a:r>
                <a:rPr lang="de-DE" dirty="0" err="1"/>
                <a:t>news</a:t>
              </a:r>
              <a:r>
                <a:rPr lang="de-DE" dirty="0"/>
                <a:t> </a:t>
              </a:r>
              <a:r>
                <a:rPr lang="de-DE" b="1" dirty="0"/>
                <a:t>#1 </a:t>
              </a:r>
            </a:p>
          </p:txBody>
        </p:sp>
        <p:sp>
          <p:nvSpPr>
            <p:cNvPr id="8" name="Rechteck 7">
              <a:extLst>
                <a:ext uri="{FF2B5EF4-FFF2-40B4-BE49-F238E27FC236}">
                  <a16:creationId xmlns:a16="http://schemas.microsoft.com/office/drawing/2014/main" id="{8C83E2F1-B9BE-40AA-BBD2-D024156B0549}"/>
                </a:ext>
              </a:extLst>
            </p:cNvPr>
            <p:cNvSpPr/>
            <p:nvPr/>
          </p:nvSpPr>
          <p:spPr>
            <a:xfrm>
              <a:off x="2515074" y="2374012"/>
              <a:ext cx="7018421" cy="369332"/>
            </a:xfrm>
            <a:prstGeom prst="rect">
              <a:avLst/>
            </a:prstGeom>
          </p:spPr>
          <p:txBody>
            <a:bodyPr wrap="square">
              <a:spAutoFit/>
            </a:bodyPr>
            <a:lstStyle/>
            <a:p>
              <a:r>
                <a:rPr lang="en-US" dirty="0">
                  <a:ea typeface="Times New Roman" panose="02020603050405020304" pitchFamily="18" charset="0"/>
                </a:rPr>
                <a:t>There’s </a:t>
              </a:r>
              <a:r>
                <a:rPr lang="en-US" b="1" dirty="0">
                  <a:ea typeface="Times New Roman" panose="02020603050405020304" pitchFamily="18" charset="0"/>
                </a:rPr>
                <a:t>no need to read every article that is related to your topic</a:t>
              </a:r>
              <a:r>
                <a:rPr lang="en-US" dirty="0">
                  <a:ea typeface="Times New Roman" panose="02020603050405020304" pitchFamily="18" charset="0"/>
                </a:rPr>
                <a:t>. </a:t>
              </a:r>
              <a:endParaRPr lang="de-DE" dirty="0"/>
            </a:p>
          </p:txBody>
        </p:sp>
      </p:grpSp>
      <p:grpSp>
        <p:nvGrpSpPr>
          <p:cNvPr id="28" name="Gruppieren 27">
            <a:extLst>
              <a:ext uri="{FF2B5EF4-FFF2-40B4-BE49-F238E27FC236}">
                <a16:creationId xmlns:a16="http://schemas.microsoft.com/office/drawing/2014/main" id="{6C60215D-7FAE-4FAB-9207-AEBD7A6BFDD2}"/>
              </a:ext>
            </a:extLst>
          </p:cNvPr>
          <p:cNvGrpSpPr/>
          <p:nvPr/>
        </p:nvGrpSpPr>
        <p:grpSpPr>
          <a:xfrm>
            <a:off x="509811" y="3332710"/>
            <a:ext cx="10242886" cy="529389"/>
            <a:chOff x="509811" y="3332710"/>
            <a:chExt cx="10242886" cy="529389"/>
          </a:xfrm>
        </p:grpSpPr>
        <p:sp>
          <p:nvSpPr>
            <p:cNvPr id="22" name="Rechteck 21">
              <a:extLst>
                <a:ext uri="{FF2B5EF4-FFF2-40B4-BE49-F238E27FC236}">
                  <a16:creationId xmlns:a16="http://schemas.microsoft.com/office/drawing/2014/main" id="{2305C5E4-1913-4E49-93A5-03EB976833CD}"/>
                </a:ext>
              </a:extLst>
            </p:cNvPr>
            <p:cNvSpPr/>
            <p:nvPr/>
          </p:nvSpPr>
          <p:spPr>
            <a:xfrm>
              <a:off x="509811" y="3332710"/>
              <a:ext cx="1909011" cy="529389"/>
            </a:xfrm>
            <a:prstGeom prst="rect">
              <a:avLst/>
            </a:prstGeom>
            <a:solidFill>
              <a:srgbClr val="1C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t>Good</a:t>
              </a:r>
              <a:r>
                <a:rPr lang="de-DE" dirty="0"/>
                <a:t> </a:t>
              </a:r>
              <a:r>
                <a:rPr lang="de-DE" dirty="0" err="1"/>
                <a:t>news</a:t>
              </a:r>
              <a:r>
                <a:rPr lang="de-DE" dirty="0"/>
                <a:t> </a:t>
              </a:r>
              <a:r>
                <a:rPr lang="de-DE" b="1" dirty="0"/>
                <a:t>#2 </a:t>
              </a:r>
            </a:p>
          </p:txBody>
        </p:sp>
        <p:sp>
          <p:nvSpPr>
            <p:cNvPr id="9" name="Rechteck 8">
              <a:extLst>
                <a:ext uri="{FF2B5EF4-FFF2-40B4-BE49-F238E27FC236}">
                  <a16:creationId xmlns:a16="http://schemas.microsoft.com/office/drawing/2014/main" id="{AB3C9221-4C17-4945-86DC-31E7FDD37591}"/>
                </a:ext>
              </a:extLst>
            </p:cNvPr>
            <p:cNvSpPr/>
            <p:nvPr/>
          </p:nvSpPr>
          <p:spPr>
            <a:xfrm>
              <a:off x="2542991" y="3400333"/>
              <a:ext cx="8209706" cy="369332"/>
            </a:xfrm>
            <a:prstGeom prst="rect">
              <a:avLst/>
            </a:prstGeom>
          </p:spPr>
          <p:txBody>
            <a:bodyPr wrap="square">
              <a:spAutoFit/>
            </a:bodyPr>
            <a:lstStyle/>
            <a:p>
              <a:r>
                <a:rPr lang="en-US" dirty="0">
                  <a:ea typeface="Times New Roman" panose="02020603050405020304" pitchFamily="18" charset="0"/>
                </a:rPr>
                <a:t>There’s </a:t>
              </a:r>
              <a:r>
                <a:rPr lang="en-US" b="1" dirty="0">
                  <a:ea typeface="Times New Roman" panose="02020603050405020304" pitchFamily="18" charset="0"/>
                </a:rPr>
                <a:t>no need to read academic articles completely from the first line to the last</a:t>
              </a:r>
              <a:r>
                <a:rPr lang="en-US" dirty="0">
                  <a:ea typeface="Times New Roman" panose="02020603050405020304" pitchFamily="18" charset="0"/>
                </a:rPr>
                <a:t>. </a:t>
              </a:r>
              <a:endParaRPr lang="de-DE" dirty="0"/>
            </a:p>
          </p:txBody>
        </p:sp>
      </p:grpSp>
      <p:grpSp>
        <p:nvGrpSpPr>
          <p:cNvPr id="29" name="Gruppieren 28">
            <a:extLst>
              <a:ext uri="{FF2B5EF4-FFF2-40B4-BE49-F238E27FC236}">
                <a16:creationId xmlns:a16="http://schemas.microsoft.com/office/drawing/2014/main" id="{D024E936-7B11-4ABB-B196-29B472F4AB9F}"/>
              </a:ext>
            </a:extLst>
          </p:cNvPr>
          <p:cNvGrpSpPr/>
          <p:nvPr/>
        </p:nvGrpSpPr>
        <p:grpSpPr>
          <a:xfrm>
            <a:off x="509811" y="4371436"/>
            <a:ext cx="11089264" cy="529389"/>
            <a:chOff x="509811" y="4371436"/>
            <a:chExt cx="11089264" cy="529389"/>
          </a:xfrm>
        </p:grpSpPr>
        <p:sp>
          <p:nvSpPr>
            <p:cNvPr id="24" name="Rechteck 23">
              <a:extLst>
                <a:ext uri="{FF2B5EF4-FFF2-40B4-BE49-F238E27FC236}">
                  <a16:creationId xmlns:a16="http://schemas.microsoft.com/office/drawing/2014/main" id="{CE80615A-C895-4C12-B1F8-AB86EC4F627A}"/>
                </a:ext>
              </a:extLst>
            </p:cNvPr>
            <p:cNvSpPr/>
            <p:nvPr/>
          </p:nvSpPr>
          <p:spPr>
            <a:xfrm>
              <a:off x="509811" y="4371436"/>
              <a:ext cx="1909011" cy="529389"/>
            </a:xfrm>
            <a:prstGeom prst="rect">
              <a:avLst/>
            </a:prstGeom>
            <a:solidFill>
              <a:srgbClr val="1C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t>Good</a:t>
              </a:r>
              <a:r>
                <a:rPr lang="de-DE" dirty="0"/>
                <a:t> </a:t>
              </a:r>
              <a:r>
                <a:rPr lang="de-DE" dirty="0" err="1"/>
                <a:t>news</a:t>
              </a:r>
              <a:r>
                <a:rPr lang="de-DE" dirty="0"/>
                <a:t> </a:t>
              </a:r>
              <a:r>
                <a:rPr lang="de-DE" b="1" dirty="0"/>
                <a:t>#3 </a:t>
              </a:r>
            </a:p>
          </p:txBody>
        </p:sp>
        <p:sp>
          <p:nvSpPr>
            <p:cNvPr id="10" name="Rechteck 9">
              <a:extLst>
                <a:ext uri="{FF2B5EF4-FFF2-40B4-BE49-F238E27FC236}">
                  <a16:creationId xmlns:a16="http://schemas.microsoft.com/office/drawing/2014/main" id="{4B85E456-4D3D-4646-873D-E6500D1DBC0D}"/>
                </a:ext>
              </a:extLst>
            </p:cNvPr>
            <p:cNvSpPr/>
            <p:nvPr/>
          </p:nvSpPr>
          <p:spPr>
            <a:xfrm>
              <a:off x="2515074" y="4426654"/>
              <a:ext cx="9084001" cy="369332"/>
            </a:xfrm>
            <a:prstGeom prst="rect">
              <a:avLst/>
            </a:prstGeom>
          </p:spPr>
          <p:txBody>
            <a:bodyPr wrap="square">
              <a:spAutoFit/>
            </a:bodyPr>
            <a:lstStyle/>
            <a:p>
              <a:r>
                <a:rPr lang="en-US" dirty="0">
                  <a:ea typeface="Times New Roman" panose="02020603050405020304" pitchFamily="18" charset="0"/>
                </a:rPr>
                <a:t>You can increase your efficiency even more with a </a:t>
              </a:r>
              <a:r>
                <a:rPr lang="en-US" b="1" dirty="0">
                  <a:ea typeface="Times New Roman" panose="02020603050405020304" pitchFamily="18" charset="0"/>
                </a:rPr>
                <a:t>smart note-taking approach</a:t>
              </a:r>
              <a:r>
                <a:rPr lang="en-US" dirty="0">
                  <a:ea typeface="Times New Roman" panose="02020603050405020304" pitchFamily="18" charset="0"/>
                </a:rPr>
                <a:t>. </a:t>
              </a:r>
              <a:endParaRPr lang="de-DE" dirty="0"/>
            </a:p>
          </p:txBody>
        </p:sp>
      </p:grpSp>
      <p:sp>
        <p:nvSpPr>
          <p:cNvPr id="26" name="Textfeld 25">
            <a:extLst>
              <a:ext uri="{FF2B5EF4-FFF2-40B4-BE49-F238E27FC236}">
                <a16:creationId xmlns:a16="http://schemas.microsoft.com/office/drawing/2014/main" id="{9838BCC6-C711-46F3-9988-BC97284D28FE}"/>
              </a:ext>
            </a:extLst>
          </p:cNvPr>
          <p:cNvSpPr txBox="1"/>
          <p:nvPr/>
        </p:nvSpPr>
        <p:spPr>
          <a:xfrm>
            <a:off x="430896" y="6616517"/>
            <a:ext cx="2717411" cy="215444"/>
          </a:xfrm>
          <a:prstGeom prst="rect">
            <a:avLst/>
          </a:prstGeom>
          <a:noFill/>
        </p:spPr>
        <p:txBody>
          <a:bodyPr wrap="none" rtlCol="0">
            <a:spAutoFit/>
          </a:bodyPr>
          <a:lstStyle/>
          <a:p>
            <a:r>
              <a:rPr lang="de-DE" sz="800" dirty="0"/>
              <a:t>Source: Sternad &amp; Power (2023). Picture source: </a:t>
            </a:r>
            <a:r>
              <a:rPr lang="en-US" sz="800" dirty="0"/>
              <a:t>pixabay.com</a:t>
            </a:r>
            <a:endParaRPr lang="de-DE" sz="800" dirty="0"/>
          </a:p>
        </p:txBody>
      </p:sp>
      <p:sp>
        <p:nvSpPr>
          <p:cNvPr id="32" name="Rechteck 31">
            <a:extLst>
              <a:ext uri="{FF2B5EF4-FFF2-40B4-BE49-F238E27FC236}">
                <a16:creationId xmlns:a16="http://schemas.microsoft.com/office/drawing/2014/main" id="{A4F69BAB-BF33-499F-8006-F2A51D044FF0}"/>
              </a:ext>
            </a:extLst>
          </p:cNvPr>
          <p:cNvSpPr/>
          <p:nvPr/>
        </p:nvSpPr>
        <p:spPr>
          <a:xfrm>
            <a:off x="-4426" y="-7675"/>
            <a:ext cx="12194674" cy="958378"/>
          </a:xfrm>
          <a:prstGeom prst="rect">
            <a:avLst/>
          </a:prstGeom>
          <a:solidFill>
            <a:srgbClr val="1C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rgbClr val="C00000"/>
              </a:solidFill>
              <a:latin typeface="+mj-lt"/>
            </a:endParaRPr>
          </a:p>
        </p:txBody>
      </p:sp>
      <p:sp>
        <p:nvSpPr>
          <p:cNvPr id="33" name="Rechteck 32">
            <a:extLst>
              <a:ext uri="{FF2B5EF4-FFF2-40B4-BE49-F238E27FC236}">
                <a16:creationId xmlns:a16="http://schemas.microsoft.com/office/drawing/2014/main" id="{0E517F4A-7F19-45FB-AF00-609FDC0B9AB9}"/>
              </a:ext>
            </a:extLst>
          </p:cNvPr>
          <p:cNvSpPr/>
          <p:nvPr/>
        </p:nvSpPr>
        <p:spPr>
          <a:xfrm>
            <a:off x="150702" y="298052"/>
            <a:ext cx="7214154" cy="646331"/>
          </a:xfrm>
          <a:prstGeom prst="rect">
            <a:avLst/>
          </a:prstGeom>
        </p:spPr>
        <p:txBody>
          <a:bodyPr wrap="none">
            <a:spAutoFit/>
          </a:bodyPr>
          <a:lstStyle/>
          <a:p>
            <a:r>
              <a:rPr lang="de-DE" sz="3600" dirty="0" err="1">
                <a:solidFill>
                  <a:schemeClr val="bg1"/>
                </a:solidFill>
              </a:rPr>
              <a:t>Good</a:t>
            </a:r>
            <a:r>
              <a:rPr lang="de-DE" sz="3600" dirty="0">
                <a:solidFill>
                  <a:schemeClr val="bg1"/>
                </a:solidFill>
              </a:rPr>
              <a:t> </a:t>
            </a:r>
            <a:r>
              <a:rPr lang="de-DE" sz="3600" dirty="0" err="1">
                <a:solidFill>
                  <a:schemeClr val="bg1"/>
                </a:solidFill>
              </a:rPr>
              <a:t>news</a:t>
            </a:r>
            <a:r>
              <a:rPr lang="de-DE" sz="3600" dirty="0">
                <a:solidFill>
                  <a:schemeClr val="bg1"/>
                </a:solidFill>
              </a:rPr>
              <a:t> </a:t>
            </a:r>
            <a:r>
              <a:rPr lang="de-DE" sz="3600" dirty="0" err="1">
                <a:solidFill>
                  <a:schemeClr val="bg1"/>
                </a:solidFill>
              </a:rPr>
              <a:t>about</a:t>
            </a:r>
            <a:r>
              <a:rPr lang="de-DE" sz="3600" dirty="0">
                <a:solidFill>
                  <a:schemeClr val="bg1"/>
                </a:solidFill>
              </a:rPr>
              <a:t> </a:t>
            </a:r>
            <a:r>
              <a:rPr lang="de-DE" sz="3600" dirty="0" err="1">
                <a:solidFill>
                  <a:schemeClr val="bg1"/>
                </a:solidFill>
              </a:rPr>
              <a:t>academic</a:t>
            </a:r>
            <a:r>
              <a:rPr lang="de-DE" sz="3600" dirty="0">
                <a:solidFill>
                  <a:schemeClr val="bg1"/>
                </a:solidFill>
              </a:rPr>
              <a:t> </a:t>
            </a:r>
            <a:r>
              <a:rPr lang="de-DE" sz="3600" dirty="0" err="1">
                <a:solidFill>
                  <a:schemeClr val="bg1"/>
                </a:solidFill>
              </a:rPr>
              <a:t>literature</a:t>
            </a:r>
            <a:endParaRPr lang="de-DE" sz="3600" dirty="0">
              <a:solidFill>
                <a:schemeClr val="bg1"/>
              </a:solidFill>
            </a:endParaRPr>
          </a:p>
        </p:txBody>
      </p:sp>
      <p:pic>
        <p:nvPicPr>
          <p:cNvPr id="25" name="Grafik 24">
            <a:extLst>
              <a:ext uri="{FF2B5EF4-FFF2-40B4-BE49-F238E27FC236}">
                <a16:creationId xmlns:a16="http://schemas.microsoft.com/office/drawing/2014/main" id="{CCA16423-8769-4B47-9E8E-5A69D5BDE0EA}"/>
              </a:ext>
            </a:extLst>
          </p:cNvPr>
          <p:cNvPicPr>
            <a:picLocks noChangeAspect="1"/>
          </p:cNvPicPr>
          <p:nvPr/>
        </p:nvPicPr>
        <p:blipFill>
          <a:blip r:embed="rId2"/>
          <a:stretch>
            <a:fillRect/>
          </a:stretch>
        </p:blipFill>
        <p:spPr>
          <a:xfrm rot="585888">
            <a:off x="9443095" y="577378"/>
            <a:ext cx="2353260" cy="2060627"/>
          </a:xfrm>
          <a:prstGeom prst="rect">
            <a:avLst/>
          </a:prstGeom>
        </p:spPr>
      </p:pic>
    </p:spTree>
    <p:extLst>
      <p:ext uri="{BB962C8B-B14F-4D97-AF65-F5344CB8AC3E}">
        <p14:creationId xmlns:p14="http://schemas.microsoft.com/office/powerpoint/2010/main" val="2945448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feld 32"/>
          <p:cNvSpPr txBox="1"/>
          <p:nvPr/>
        </p:nvSpPr>
        <p:spPr>
          <a:xfrm>
            <a:off x="0" y="6616517"/>
            <a:ext cx="395536" cy="2414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200">
                <a:solidFill>
                  <a:srgbClr val="C00000"/>
                </a:solidFill>
                <a:latin typeface="+mj-lt"/>
              </a:defRPr>
            </a:lvl1pPr>
          </a:lstStyle>
          <a:p>
            <a:fld id="{12585E01-11A7-4622-9DDD-0D0998039BF6}" type="slidenum">
              <a:rPr lang="de-DE" smtClean="0">
                <a:solidFill>
                  <a:schemeClr val="tx1"/>
                </a:solidFill>
              </a:rPr>
              <a:t>2</a:t>
            </a:fld>
            <a:endParaRPr lang="de-DE" dirty="0">
              <a:solidFill>
                <a:schemeClr val="tx1"/>
              </a:solidFill>
            </a:endParaRPr>
          </a:p>
        </p:txBody>
      </p:sp>
      <p:pic>
        <p:nvPicPr>
          <p:cNvPr id="2" name="Grafik 1">
            <a:extLst>
              <a:ext uri="{FF2B5EF4-FFF2-40B4-BE49-F238E27FC236}">
                <a16:creationId xmlns:a16="http://schemas.microsoft.com/office/drawing/2014/main" id="{EC4298C5-369B-4206-B5FE-040B7A987F78}"/>
              </a:ext>
            </a:extLst>
          </p:cNvPr>
          <p:cNvPicPr>
            <a:picLocks noChangeAspect="1"/>
          </p:cNvPicPr>
          <p:nvPr/>
        </p:nvPicPr>
        <p:blipFill>
          <a:blip r:embed="rId2"/>
          <a:stretch>
            <a:fillRect/>
          </a:stretch>
        </p:blipFill>
        <p:spPr>
          <a:xfrm>
            <a:off x="5634955" y="1474758"/>
            <a:ext cx="2990888" cy="4146526"/>
          </a:xfrm>
          <a:prstGeom prst="rect">
            <a:avLst/>
          </a:prstGeom>
          <a:ln>
            <a:solidFill>
              <a:schemeClr val="bg1">
                <a:lumMod val="65000"/>
              </a:schemeClr>
            </a:solidFill>
          </a:ln>
          <a:effectLst>
            <a:outerShdw blurRad="50800" dist="38100" algn="l" rotWithShape="0">
              <a:prstClr val="black">
                <a:alpha val="40000"/>
              </a:prstClr>
            </a:outerShdw>
          </a:effectLst>
        </p:spPr>
      </p:pic>
      <p:sp>
        <p:nvSpPr>
          <p:cNvPr id="14" name="Textfeld 13">
            <a:extLst>
              <a:ext uri="{FF2B5EF4-FFF2-40B4-BE49-F238E27FC236}">
                <a16:creationId xmlns:a16="http://schemas.microsoft.com/office/drawing/2014/main" id="{CFD55CFF-9D09-4D1A-A06D-81DDE90F1902}"/>
              </a:ext>
            </a:extLst>
          </p:cNvPr>
          <p:cNvSpPr txBox="1"/>
          <p:nvPr/>
        </p:nvSpPr>
        <p:spPr>
          <a:xfrm>
            <a:off x="1416191" y="2010548"/>
            <a:ext cx="3739292" cy="2816156"/>
          </a:xfrm>
          <a:prstGeom prst="rect">
            <a:avLst/>
          </a:prstGeom>
          <a:noFill/>
        </p:spPr>
        <p:txBody>
          <a:bodyPr wrap="none" rtlCol="0">
            <a:spAutoFit/>
          </a:bodyPr>
          <a:lstStyle/>
          <a:p>
            <a:pPr algn="ctr"/>
            <a:r>
              <a:rPr lang="de-DE" sz="2000" dirty="0"/>
              <a:t>These </a:t>
            </a:r>
            <a:r>
              <a:rPr lang="de-DE" sz="2000" dirty="0" err="1"/>
              <a:t>slides</a:t>
            </a:r>
            <a:r>
              <a:rPr lang="de-DE" sz="2000" dirty="0"/>
              <a:t> </a:t>
            </a:r>
            <a:r>
              <a:rPr lang="de-DE" sz="2000" dirty="0" err="1"/>
              <a:t>are</a:t>
            </a:r>
            <a:r>
              <a:rPr lang="de-DE" sz="2000" dirty="0"/>
              <a:t> </a:t>
            </a:r>
            <a:r>
              <a:rPr lang="de-DE" sz="2000" dirty="0" err="1"/>
              <a:t>based</a:t>
            </a:r>
            <a:r>
              <a:rPr lang="de-DE" sz="2000" dirty="0"/>
              <a:t> on </a:t>
            </a:r>
            <a:br>
              <a:rPr lang="de-DE" sz="2000" dirty="0"/>
            </a:br>
            <a:r>
              <a:rPr lang="de-DE" sz="2000" b="1"/>
              <a:t>Part I </a:t>
            </a:r>
            <a:r>
              <a:rPr lang="de-DE" sz="2000" dirty="0" err="1"/>
              <a:t>of</a:t>
            </a:r>
            <a:r>
              <a:rPr lang="de-DE" sz="2000" dirty="0"/>
              <a:t> </a:t>
            </a:r>
          </a:p>
          <a:p>
            <a:pPr algn="ctr"/>
            <a:endParaRPr lang="de-DE" sz="2000" b="1" i="1" dirty="0"/>
          </a:p>
          <a:p>
            <a:pPr algn="ctr"/>
            <a:r>
              <a:rPr lang="de-DE" sz="3200" b="1" i="1" dirty="0"/>
              <a:t>THE THESIS WRITING</a:t>
            </a:r>
            <a:br>
              <a:rPr lang="de-DE" sz="3200" b="1" i="1" dirty="0"/>
            </a:br>
            <a:r>
              <a:rPr lang="de-DE" sz="3200" b="1" i="1" dirty="0"/>
              <a:t>SURVIVAL GUIDE</a:t>
            </a:r>
          </a:p>
          <a:p>
            <a:pPr algn="ctr"/>
            <a:endParaRPr lang="de-DE" sz="2000" b="1" i="1" dirty="0"/>
          </a:p>
          <a:p>
            <a:pPr algn="ctr">
              <a:spcAft>
                <a:spcPts val="600"/>
              </a:spcAft>
            </a:pPr>
            <a:r>
              <a:rPr lang="de-DE" sz="1400" dirty="0"/>
              <a:t>Authors: Dietmar Sternad &amp; Harriet Power</a:t>
            </a:r>
          </a:p>
          <a:p>
            <a:pPr algn="ctr"/>
            <a:r>
              <a:rPr lang="de-DE" sz="1400" dirty="0"/>
              <a:t>©2023 </a:t>
            </a:r>
            <a:r>
              <a:rPr lang="de-DE" sz="1400" dirty="0" err="1"/>
              <a:t>by</a:t>
            </a:r>
            <a:r>
              <a:rPr lang="de-DE" sz="1400" dirty="0"/>
              <a:t> </a:t>
            </a:r>
            <a:r>
              <a:rPr lang="de-DE" sz="1400" dirty="0" err="1"/>
              <a:t>econcise</a:t>
            </a:r>
            <a:r>
              <a:rPr lang="de-DE" sz="1400" dirty="0"/>
              <a:t> </a:t>
            </a:r>
            <a:r>
              <a:rPr lang="de-DE" sz="1400" dirty="0" err="1"/>
              <a:t>publishing</a:t>
            </a:r>
            <a:endParaRPr lang="de-DE" sz="1400" dirty="0"/>
          </a:p>
        </p:txBody>
      </p:sp>
      <p:sp>
        <p:nvSpPr>
          <p:cNvPr id="15" name="Ellipse 14">
            <a:extLst>
              <a:ext uri="{FF2B5EF4-FFF2-40B4-BE49-F238E27FC236}">
                <a16:creationId xmlns:a16="http://schemas.microsoft.com/office/drawing/2014/main" id="{8ED7D4C3-854E-43C1-8B1B-82B7D670C7FC}"/>
              </a:ext>
            </a:extLst>
          </p:cNvPr>
          <p:cNvSpPr/>
          <p:nvPr/>
        </p:nvSpPr>
        <p:spPr>
          <a:xfrm rot="5400000">
            <a:off x="3108884" y="1424865"/>
            <a:ext cx="451360" cy="46319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dirty="0">
              <a:solidFill>
                <a:schemeClr val="bg1"/>
              </a:solidFill>
              <a:latin typeface="Gill Sans MT" panose="020B0502020104020203" pitchFamily="34" charset="0"/>
            </a:endParaRPr>
          </a:p>
        </p:txBody>
      </p:sp>
      <p:sp>
        <p:nvSpPr>
          <p:cNvPr id="16" name="Pfeil nach rechts 35">
            <a:extLst>
              <a:ext uri="{FF2B5EF4-FFF2-40B4-BE49-F238E27FC236}">
                <a16:creationId xmlns:a16="http://schemas.microsoft.com/office/drawing/2014/main" id="{BBAE7D5E-7C0D-421B-B0EC-0FCF22916CC6}"/>
              </a:ext>
            </a:extLst>
          </p:cNvPr>
          <p:cNvSpPr/>
          <p:nvPr/>
        </p:nvSpPr>
        <p:spPr>
          <a:xfrm rot="5400000">
            <a:off x="3182547" y="1535004"/>
            <a:ext cx="304033" cy="28619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8B681DEF-6FFA-491C-8D3C-DBCF1454E589}"/>
              </a:ext>
            </a:extLst>
          </p:cNvPr>
          <p:cNvSpPr/>
          <p:nvPr/>
        </p:nvSpPr>
        <p:spPr>
          <a:xfrm>
            <a:off x="-4426" y="-7675"/>
            <a:ext cx="12194674" cy="958378"/>
          </a:xfrm>
          <a:prstGeom prst="rect">
            <a:avLst/>
          </a:prstGeom>
          <a:solidFill>
            <a:srgbClr val="1C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rgbClr val="C00000"/>
              </a:solidFill>
              <a:latin typeface="+mj-lt"/>
            </a:endParaRPr>
          </a:p>
        </p:txBody>
      </p:sp>
      <p:sp>
        <p:nvSpPr>
          <p:cNvPr id="18" name="Rechteck 17">
            <a:extLst>
              <a:ext uri="{FF2B5EF4-FFF2-40B4-BE49-F238E27FC236}">
                <a16:creationId xmlns:a16="http://schemas.microsoft.com/office/drawing/2014/main" id="{E7B40A38-0B28-45C1-B63E-CABD56AA68C1}"/>
              </a:ext>
            </a:extLst>
          </p:cNvPr>
          <p:cNvSpPr/>
          <p:nvPr/>
        </p:nvSpPr>
        <p:spPr>
          <a:xfrm>
            <a:off x="150702" y="298052"/>
            <a:ext cx="6415602" cy="646331"/>
          </a:xfrm>
          <a:prstGeom prst="rect">
            <a:avLst/>
          </a:prstGeom>
        </p:spPr>
        <p:txBody>
          <a:bodyPr wrap="none">
            <a:spAutoFit/>
          </a:bodyPr>
          <a:lstStyle/>
          <a:p>
            <a:r>
              <a:rPr lang="de-DE" sz="3600" dirty="0">
                <a:solidFill>
                  <a:schemeClr val="bg1"/>
                </a:solidFill>
              </a:rPr>
              <a:t>The Thesis Writing Survival Guide</a:t>
            </a:r>
          </a:p>
        </p:txBody>
      </p:sp>
    </p:spTree>
    <p:extLst>
      <p:ext uri="{BB962C8B-B14F-4D97-AF65-F5344CB8AC3E}">
        <p14:creationId xmlns:p14="http://schemas.microsoft.com/office/powerpoint/2010/main" val="666858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feld 49"/>
          <p:cNvSpPr txBox="1"/>
          <p:nvPr/>
        </p:nvSpPr>
        <p:spPr>
          <a:xfrm>
            <a:off x="0" y="6616517"/>
            <a:ext cx="395536" cy="2414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200">
                <a:solidFill>
                  <a:srgbClr val="C00000"/>
                </a:solidFill>
                <a:latin typeface="+mj-lt"/>
              </a:defRPr>
            </a:lvl1pPr>
          </a:lstStyle>
          <a:p>
            <a:fld id="{E4DF0851-ACD1-491E-BD29-F6676D6D8DA8}" type="slidenum">
              <a:rPr lang="de-DE">
                <a:solidFill>
                  <a:schemeClr val="tx1"/>
                </a:solidFill>
              </a:rPr>
              <a:pPr/>
              <a:t>20</a:t>
            </a:fld>
            <a:endParaRPr lang="de-DE" dirty="0">
              <a:solidFill>
                <a:schemeClr val="tx1"/>
              </a:solidFill>
            </a:endParaRPr>
          </a:p>
        </p:txBody>
      </p:sp>
      <p:sp>
        <p:nvSpPr>
          <p:cNvPr id="26" name="Textfeld 25">
            <a:extLst>
              <a:ext uri="{FF2B5EF4-FFF2-40B4-BE49-F238E27FC236}">
                <a16:creationId xmlns:a16="http://schemas.microsoft.com/office/drawing/2014/main" id="{9838BCC6-C711-46F3-9988-BC97284D28FE}"/>
              </a:ext>
            </a:extLst>
          </p:cNvPr>
          <p:cNvSpPr txBox="1"/>
          <p:nvPr/>
        </p:nvSpPr>
        <p:spPr>
          <a:xfrm>
            <a:off x="430896" y="6616517"/>
            <a:ext cx="1564852" cy="215444"/>
          </a:xfrm>
          <a:prstGeom prst="rect">
            <a:avLst/>
          </a:prstGeom>
          <a:noFill/>
        </p:spPr>
        <p:txBody>
          <a:bodyPr wrap="none" rtlCol="0">
            <a:spAutoFit/>
          </a:bodyPr>
          <a:lstStyle/>
          <a:p>
            <a:r>
              <a:rPr lang="de-DE" sz="800" dirty="0"/>
              <a:t>Source: Sternad &amp; Power (2023). </a:t>
            </a:r>
          </a:p>
        </p:txBody>
      </p:sp>
      <p:grpSp>
        <p:nvGrpSpPr>
          <p:cNvPr id="3" name="Gruppieren 2">
            <a:extLst>
              <a:ext uri="{FF2B5EF4-FFF2-40B4-BE49-F238E27FC236}">
                <a16:creationId xmlns:a16="http://schemas.microsoft.com/office/drawing/2014/main" id="{BCF5B7DD-E469-4168-B31C-FB1E265D1222}"/>
              </a:ext>
            </a:extLst>
          </p:cNvPr>
          <p:cNvGrpSpPr/>
          <p:nvPr/>
        </p:nvGrpSpPr>
        <p:grpSpPr>
          <a:xfrm>
            <a:off x="932854" y="1611784"/>
            <a:ext cx="3157591" cy="3556237"/>
            <a:chOff x="1044366" y="2091287"/>
            <a:chExt cx="3157591" cy="3556237"/>
          </a:xfrm>
        </p:grpSpPr>
        <p:pic>
          <p:nvPicPr>
            <p:cNvPr id="23" name="Grafik 22" descr="Bücher">
              <a:extLst>
                <a:ext uri="{FF2B5EF4-FFF2-40B4-BE49-F238E27FC236}">
                  <a16:creationId xmlns:a16="http://schemas.microsoft.com/office/drawing/2014/main" id="{2FB98102-CF8B-4FBC-A473-4B4F111F10CB}"/>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054567" y="4096757"/>
              <a:ext cx="914400" cy="914400"/>
            </a:xfrm>
            <a:prstGeom prst="rect">
              <a:avLst/>
            </a:prstGeom>
          </p:spPr>
        </p:pic>
        <p:pic>
          <p:nvPicPr>
            <p:cNvPr id="27" name="Grafik 26" descr="Dokument">
              <a:extLst>
                <a:ext uri="{FF2B5EF4-FFF2-40B4-BE49-F238E27FC236}">
                  <a16:creationId xmlns:a16="http://schemas.microsoft.com/office/drawing/2014/main" id="{93F77AED-CDD6-4E1C-A795-EA68E86B025A}"/>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385622" y="4132708"/>
              <a:ext cx="914400" cy="914400"/>
            </a:xfrm>
            <a:prstGeom prst="rect">
              <a:avLst/>
            </a:prstGeom>
          </p:spPr>
        </p:pic>
        <p:pic>
          <p:nvPicPr>
            <p:cNvPr id="28" name="Grafik 27" descr="Abschlusshut">
              <a:extLst>
                <a:ext uri="{FF2B5EF4-FFF2-40B4-BE49-F238E27FC236}">
                  <a16:creationId xmlns:a16="http://schemas.microsoft.com/office/drawing/2014/main" id="{3A5029A1-5355-472C-B413-B15930B373C4}"/>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054568" y="2091287"/>
              <a:ext cx="914400" cy="914400"/>
            </a:xfrm>
            <a:prstGeom prst="rect">
              <a:avLst/>
            </a:prstGeom>
          </p:spPr>
        </p:pic>
        <p:pic>
          <p:nvPicPr>
            <p:cNvPr id="29" name="Grafik 28" descr="Besprechung">
              <a:extLst>
                <a:ext uri="{FF2B5EF4-FFF2-40B4-BE49-F238E27FC236}">
                  <a16:creationId xmlns:a16="http://schemas.microsoft.com/office/drawing/2014/main" id="{B6069899-4467-4769-B344-1DF376B9CE47}"/>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375603" y="2117886"/>
              <a:ext cx="831916" cy="831916"/>
            </a:xfrm>
            <a:prstGeom prst="rect">
              <a:avLst/>
            </a:prstGeom>
          </p:spPr>
        </p:pic>
        <p:sp>
          <p:nvSpPr>
            <p:cNvPr id="32" name="Textfeld 31">
              <a:extLst>
                <a:ext uri="{FF2B5EF4-FFF2-40B4-BE49-F238E27FC236}">
                  <a16:creationId xmlns:a16="http://schemas.microsoft.com/office/drawing/2014/main" id="{213C28DD-9F4D-48C3-A6D1-D2B24727933D}"/>
                </a:ext>
              </a:extLst>
            </p:cNvPr>
            <p:cNvSpPr txBox="1"/>
            <p:nvPr/>
          </p:nvSpPr>
          <p:spPr>
            <a:xfrm>
              <a:off x="1204040" y="2775187"/>
              <a:ext cx="1311065" cy="646331"/>
            </a:xfrm>
            <a:prstGeom prst="rect">
              <a:avLst/>
            </a:prstGeom>
            <a:noFill/>
          </p:spPr>
          <p:txBody>
            <a:bodyPr wrap="none" rtlCol="0">
              <a:spAutoFit/>
            </a:bodyPr>
            <a:lstStyle/>
            <a:p>
              <a:pPr algn="ctr"/>
              <a:r>
                <a:rPr lang="de-DE" dirty="0"/>
                <a:t>Conference </a:t>
              </a:r>
            </a:p>
            <a:p>
              <a:pPr algn="ctr"/>
              <a:r>
                <a:rPr lang="de-DE" dirty="0" err="1"/>
                <a:t>papers</a:t>
              </a:r>
              <a:endParaRPr lang="de-DE" dirty="0"/>
            </a:p>
          </p:txBody>
        </p:sp>
        <p:sp>
          <p:nvSpPr>
            <p:cNvPr id="33" name="Textfeld 32">
              <a:extLst>
                <a:ext uri="{FF2B5EF4-FFF2-40B4-BE49-F238E27FC236}">
                  <a16:creationId xmlns:a16="http://schemas.microsoft.com/office/drawing/2014/main" id="{692AE2AC-E313-4E95-A884-752D01AFEAFD}"/>
                </a:ext>
              </a:extLst>
            </p:cNvPr>
            <p:cNvSpPr txBox="1"/>
            <p:nvPr/>
          </p:nvSpPr>
          <p:spPr>
            <a:xfrm>
              <a:off x="3009891" y="5001193"/>
              <a:ext cx="1033809" cy="646331"/>
            </a:xfrm>
            <a:prstGeom prst="rect">
              <a:avLst/>
            </a:prstGeom>
            <a:noFill/>
          </p:spPr>
          <p:txBody>
            <a:bodyPr wrap="none" rtlCol="0">
              <a:spAutoFit/>
            </a:bodyPr>
            <a:lstStyle/>
            <a:p>
              <a:pPr algn="ctr"/>
              <a:r>
                <a:rPr lang="de-DE" dirty="0" err="1"/>
                <a:t>Scholary</a:t>
              </a:r>
              <a:r>
                <a:rPr lang="de-DE" dirty="0"/>
                <a:t> </a:t>
              </a:r>
            </a:p>
            <a:p>
              <a:pPr algn="ctr"/>
              <a:r>
                <a:rPr lang="de-DE" dirty="0" err="1"/>
                <a:t>books</a:t>
              </a:r>
              <a:endParaRPr lang="de-DE" dirty="0"/>
            </a:p>
          </p:txBody>
        </p:sp>
        <p:sp>
          <p:nvSpPr>
            <p:cNvPr id="34" name="Textfeld 33">
              <a:extLst>
                <a:ext uri="{FF2B5EF4-FFF2-40B4-BE49-F238E27FC236}">
                  <a16:creationId xmlns:a16="http://schemas.microsoft.com/office/drawing/2014/main" id="{CB9339D5-C51B-4512-97F0-87559C47AF94}"/>
                </a:ext>
              </a:extLst>
            </p:cNvPr>
            <p:cNvSpPr txBox="1"/>
            <p:nvPr/>
          </p:nvSpPr>
          <p:spPr>
            <a:xfrm>
              <a:off x="1044366" y="4995874"/>
              <a:ext cx="1596912" cy="646331"/>
            </a:xfrm>
            <a:prstGeom prst="rect">
              <a:avLst/>
            </a:prstGeom>
            <a:noFill/>
          </p:spPr>
          <p:txBody>
            <a:bodyPr wrap="none" rtlCol="0">
              <a:spAutoFit/>
            </a:bodyPr>
            <a:lstStyle/>
            <a:p>
              <a:pPr algn="ctr"/>
              <a:r>
                <a:rPr lang="de-DE" dirty="0"/>
                <a:t>Peer-</a:t>
              </a:r>
              <a:r>
                <a:rPr lang="de-DE" dirty="0" err="1"/>
                <a:t>reviewed</a:t>
              </a:r>
              <a:br>
                <a:rPr lang="de-DE" dirty="0"/>
              </a:br>
              <a:r>
                <a:rPr lang="de-DE" dirty="0" err="1"/>
                <a:t>journal</a:t>
              </a:r>
              <a:r>
                <a:rPr lang="de-DE" dirty="0"/>
                <a:t> </a:t>
              </a:r>
              <a:r>
                <a:rPr lang="de-DE" dirty="0" err="1"/>
                <a:t>articles</a:t>
              </a:r>
              <a:endParaRPr lang="de-DE" dirty="0"/>
            </a:p>
          </p:txBody>
        </p:sp>
        <p:sp>
          <p:nvSpPr>
            <p:cNvPr id="35" name="Textfeld 34">
              <a:extLst>
                <a:ext uri="{FF2B5EF4-FFF2-40B4-BE49-F238E27FC236}">
                  <a16:creationId xmlns:a16="http://schemas.microsoft.com/office/drawing/2014/main" id="{89EFFCD4-DBB0-4083-B511-157644722E8A}"/>
                </a:ext>
              </a:extLst>
            </p:cNvPr>
            <p:cNvSpPr txBox="1"/>
            <p:nvPr/>
          </p:nvSpPr>
          <p:spPr>
            <a:xfrm>
              <a:off x="2821578" y="2763258"/>
              <a:ext cx="1380379" cy="646331"/>
            </a:xfrm>
            <a:prstGeom prst="rect">
              <a:avLst/>
            </a:prstGeom>
            <a:noFill/>
          </p:spPr>
          <p:txBody>
            <a:bodyPr wrap="none" rtlCol="0">
              <a:spAutoFit/>
            </a:bodyPr>
            <a:lstStyle/>
            <a:p>
              <a:pPr algn="ctr"/>
              <a:r>
                <a:rPr lang="de-DE" dirty="0" err="1"/>
                <a:t>Doctoral</a:t>
              </a:r>
              <a:br>
                <a:rPr lang="de-DE" dirty="0"/>
              </a:br>
              <a:r>
                <a:rPr lang="de-DE" dirty="0" err="1"/>
                <a:t>dissertations</a:t>
              </a:r>
              <a:endParaRPr lang="de-DE" dirty="0"/>
            </a:p>
          </p:txBody>
        </p:sp>
        <p:sp>
          <p:nvSpPr>
            <p:cNvPr id="38" name="Gleichschenkliges Dreieck 37">
              <a:extLst>
                <a:ext uri="{FF2B5EF4-FFF2-40B4-BE49-F238E27FC236}">
                  <a16:creationId xmlns:a16="http://schemas.microsoft.com/office/drawing/2014/main" id="{47942344-85C5-4D4A-B40D-FC4087C7E2D2}"/>
                </a:ext>
              </a:extLst>
            </p:cNvPr>
            <p:cNvSpPr/>
            <p:nvPr/>
          </p:nvSpPr>
          <p:spPr>
            <a:xfrm flipV="1">
              <a:off x="1842991" y="3580786"/>
              <a:ext cx="1683805" cy="454879"/>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Textfeld 38">
              <a:extLst>
                <a:ext uri="{FF2B5EF4-FFF2-40B4-BE49-F238E27FC236}">
                  <a16:creationId xmlns:a16="http://schemas.microsoft.com/office/drawing/2014/main" id="{420253C1-51EE-4DFA-8426-E44FE3448502}"/>
                </a:ext>
              </a:extLst>
            </p:cNvPr>
            <p:cNvSpPr txBox="1"/>
            <p:nvPr/>
          </p:nvSpPr>
          <p:spPr>
            <a:xfrm>
              <a:off x="2207519" y="3531099"/>
              <a:ext cx="1005340" cy="369332"/>
            </a:xfrm>
            <a:prstGeom prst="rect">
              <a:avLst/>
            </a:prstGeom>
            <a:noFill/>
          </p:spPr>
          <p:txBody>
            <a:bodyPr wrap="none" rtlCol="0">
              <a:spAutoFit/>
            </a:bodyPr>
            <a:lstStyle/>
            <a:p>
              <a:r>
                <a:rPr lang="de-DE" i="1" dirty="0"/>
                <a:t>Input </a:t>
              </a:r>
              <a:r>
                <a:rPr lang="de-DE" i="1" dirty="0" err="1"/>
                <a:t>for</a:t>
              </a:r>
              <a:endParaRPr lang="de-DE" i="1" dirty="0"/>
            </a:p>
          </p:txBody>
        </p:sp>
      </p:grpSp>
      <p:grpSp>
        <p:nvGrpSpPr>
          <p:cNvPr id="2" name="Gruppieren 1">
            <a:extLst>
              <a:ext uri="{FF2B5EF4-FFF2-40B4-BE49-F238E27FC236}">
                <a16:creationId xmlns:a16="http://schemas.microsoft.com/office/drawing/2014/main" id="{1CB0CC64-019B-4BF9-AC49-0516F8385D36}"/>
              </a:ext>
            </a:extLst>
          </p:cNvPr>
          <p:cNvGrpSpPr/>
          <p:nvPr/>
        </p:nvGrpSpPr>
        <p:grpSpPr>
          <a:xfrm>
            <a:off x="4491571" y="2422254"/>
            <a:ext cx="7025940" cy="1537283"/>
            <a:chOff x="4603083" y="2901757"/>
            <a:chExt cx="7025940" cy="1537283"/>
          </a:xfrm>
        </p:grpSpPr>
        <p:sp>
          <p:nvSpPr>
            <p:cNvPr id="36" name="Rechteck 35">
              <a:extLst>
                <a:ext uri="{FF2B5EF4-FFF2-40B4-BE49-F238E27FC236}">
                  <a16:creationId xmlns:a16="http://schemas.microsoft.com/office/drawing/2014/main" id="{D677DE9F-8CDD-42CA-97C2-D30FB25DEB0C}"/>
                </a:ext>
              </a:extLst>
            </p:cNvPr>
            <p:cNvSpPr/>
            <p:nvPr/>
          </p:nvSpPr>
          <p:spPr>
            <a:xfrm>
              <a:off x="5533023" y="3361822"/>
              <a:ext cx="6096000" cy="1077218"/>
            </a:xfrm>
            <a:prstGeom prst="rect">
              <a:avLst/>
            </a:prstGeom>
          </p:spPr>
          <p:txBody>
            <a:bodyPr>
              <a:spAutoFit/>
            </a:bodyPr>
            <a:lstStyle/>
            <a:p>
              <a:pPr marL="342900" lvl="0" indent="-342900">
                <a:spcAft>
                  <a:spcPts val="600"/>
                </a:spcAft>
                <a:buFont typeface="Wingdings" panose="05000000000000000000" pitchFamily="2" charset="2"/>
                <a:buChar char="ü"/>
              </a:pPr>
              <a:r>
                <a:rPr lang="en-US" dirty="0">
                  <a:ea typeface="Times New Roman" panose="02020603050405020304" pitchFamily="18" charset="0"/>
                </a:rPr>
                <a:t>Authors affiliated with an academic institution?</a:t>
              </a:r>
              <a:endParaRPr lang="de-DE" dirty="0">
                <a:ea typeface="Times New Roman" panose="02020603050405020304" pitchFamily="18" charset="0"/>
              </a:endParaRPr>
            </a:p>
            <a:p>
              <a:pPr marL="342900" lvl="0" indent="-342900">
                <a:spcAft>
                  <a:spcPts val="600"/>
                </a:spcAft>
                <a:buFont typeface="Wingdings" panose="05000000000000000000" pitchFamily="2" charset="2"/>
                <a:buChar char="ü"/>
              </a:pPr>
              <a:r>
                <a:rPr lang="en-US" dirty="0">
                  <a:ea typeface="Times New Roman" panose="02020603050405020304" pitchFamily="18" charset="0"/>
                </a:rPr>
                <a:t>Includes citations and a list of references?</a:t>
              </a:r>
            </a:p>
            <a:p>
              <a:pPr marL="342900" lvl="0" indent="-342900">
                <a:spcAft>
                  <a:spcPts val="600"/>
                </a:spcAft>
                <a:buFont typeface="Wingdings" panose="05000000000000000000" pitchFamily="2" charset="2"/>
                <a:buChar char="ü"/>
              </a:pPr>
              <a:r>
                <a:rPr lang="en-US" dirty="0">
                  <a:ea typeface="Times New Roman" panose="02020603050405020304" pitchFamily="18" charset="0"/>
                </a:rPr>
                <a:t>Well-reputed academic journal or academic publisher?</a:t>
              </a:r>
              <a:endParaRPr lang="de-DE" dirty="0">
                <a:ea typeface="Times New Roman" panose="02020603050405020304" pitchFamily="18" charset="0"/>
              </a:endParaRPr>
            </a:p>
          </p:txBody>
        </p:sp>
        <p:sp>
          <p:nvSpPr>
            <p:cNvPr id="37" name="Pfeil: nach unten 36">
              <a:extLst>
                <a:ext uri="{FF2B5EF4-FFF2-40B4-BE49-F238E27FC236}">
                  <a16:creationId xmlns:a16="http://schemas.microsoft.com/office/drawing/2014/main" id="{B7B60579-9B75-4A0E-A7C9-F9036D71ACED}"/>
                </a:ext>
              </a:extLst>
            </p:cNvPr>
            <p:cNvSpPr/>
            <p:nvPr/>
          </p:nvSpPr>
          <p:spPr>
            <a:xfrm rot="16200000">
              <a:off x="4657347" y="3480372"/>
              <a:ext cx="562121" cy="670649"/>
            </a:xfrm>
            <a:prstGeom prst="down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Textfeld 39">
              <a:extLst>
                <a:ext uri="{FF2B5EF4-FFF2-40B4-BE49-F238E27FC236}">
                  <a16:creationId xmlns:a16="http://schemas.microsoft.com/office/drawing/2014/main" id="{B90BC0D3-0A13-4720-B35B-46E1C0754D4A}"/>
                </a:ext>
              </a:extLst>
            </p:cNvPr>
            <p:cNvSpPr txBox="1"/>
            <p:nvPr/>
          </p:nvSpPr>
          <p:spPr>
            <a:xfrm>
              <a:off x="5826724" y="2901757"/>
              <a:ext cx="1313180" cy="369332"/>
            </a:xfrm>
            <a:prstGeom prst="rect">
              <a:avLst/>
            </a:prstGeom>
            <a:noFill/>
          </p:spPr>
          <p:txBody>
            <a:bodyPr wrap="none" rtlCol="0">
              <a:spAutoFit/>
            </a:bodyPr>
            <a:lstStyle/>
            <a:p>
              <a:r>
                <a:rPr lang="de-DE" b="1" i="1" dirty="0"/>
                <a:t>Quick check</a:t>
              </a:r>
            </a:p>
          </p:txBody>
        </p:sp>
      </p:grpSp>
      <p:sp>
        <p:nvSpPr>
          <p:cNvPr id="41" name="Rechteck 40">
            <a:extLst>
              <a:ext uri="{FF2B5EF4-FFF2-40B4-BE49-F238E27FC236}">
                <a16:creationId xmlns:a16="http://schemas.microsoft.com/office/drawing/2014/main" id="{62FCCADD-452B-4274-91B4-C78F8FBCF948}"/>
              </a:ext>
            </a:extLst>
          </p:cNvPr>
          <p:cNvSpPr/>
          <p:nvPr/>
        </p:nvSpPr>
        <p:spPr>
          <a:xfrm>
            <a:off x="-4426" y="-7675"/>
            <a:ext cx="12194674" cy="958378"/>
          </a:xfrm>
          <a:prstGeom prst="rect">
            <a:avLst/>
          </a:prstGeom>
          <a:solidFill>
            <a:srgbClr val="1C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rgbClr val="C00000"/>
              </a:solidFill>
              <a:latin typeface="+mj-lt"/>
            </a:endParaRPr>
          </a:p>
        </p:txBody>
      </p:sp>
      <p:sp>
        <p:nvSpPr>
          <p:cNvPr id="42" name="Rechteck 41">
            <a:extLst>
              <a:ext uri="{FF2B5EF4-FFF2-40B4-BE49-F238E27FC236}">
                <a16:creationId xmlns:a16="http://schemas.microsoft.com/office/drawing/2014/main" id="{AD5E01F4-7178-4133-A816-A5900D208AA1}"/>
              </a:ext>
            </a:extLst>
          </p:cNvPr>
          <p:cNvSpPr/>
          <p:nvPr/>
        </p:nvSpPr>
        <p:spPr>
          <a:xfrm>
            <a:off x="150702" y="298052"/>
            <a:ext cx="6123984" cy="646331"/>
          </a:xfrm>
          <a:prstGeom prst="rect">
            <a:avLst/>
          </a:prstGeom>
        </p:spPr>
        <p:txBody>
          <a:bodyPr wrap="none">
            <a:spAutoFit/>
          </a:bodyPr>
          <a:lstStyle/>
          <a:p>
            <a:r>
              <a:rPr lang="de-DE" sz="3600" dirty="0">
                <a:solidFill>
                  <a:schemeClr val="bg1"/>
                </a:solidFill>
              </a:rPr>
              <a:t>Academic </a:t>
            </a:r>
            <a:r>
              <a:rPr lang="de-DE" sz="3600" dirty="0" err="1">
                <a:solidFill>
                  <a:schemeClr val="bg1"/>
                </a:solidFill>
              </a:rPr>
              <a:t>literature</a:t>
            </a:r>
            <a:r>
              <a:rPr lang="de-DE" sz="3600" dirty="0">
                <a:solidFill>
                  <a:schemeClr val="bg1"/>
                </a:solidFill>
              </a:rPr>
              <a:t> quick check</a:t>
            </a:r>
          </a:p>
        </p:txBody>
      </p:sp>
    </p:spTree>
    <p:extLst>
      <p:ext uri="{BB962C8B-B14F-4D97-AF65-F5344CB8AC3E}">
        <p14:creationId xmlns:p14="http://schemas.microsoft.com/office/powerpoint/2010/main" val="3182151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feld 49"/>
          <p:cNvSpPr txBox="1"/>
          <p:nvPr/>
        </p:nvSpPr>
        <p:spPr>
          <a:xfrm>
            <a:off x="0" y="6616517"/>
            <a:ext cx="395536" cy="2414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200">
                <a:solidFill>
                  <a:srgbClr val="C00000"/>
                </a:solidFill>
                <a:latin typeface="+mj-lt"/>
              </a:defRPr>
            </a:lvl1pPr>
          </a:lstStyle>
          <a:p>
            <a:fld id="{E4DF0851-ACD1-491E-BD29-F6676D6D8DA8}" type="slidenum">
              <a:rPr lang="de-DE">
                <a:solidFill>
                  <a:schemeClr val="tx1"/>
                </a:solidFill>
              </a:rPr>
              <a:pPr/>
              <a:t>21</a:t>
            </a:fld>
            <a:endParaRPr lang="de-DE" dirty="0">
              <a:solidFill>
                <a:schemeClr val="tx1"/>
              </a:solidFill>
            </a:endParaRPr>
          </a:p>
        </p:txBody>
      </p:sp>
      <p:sp>
        <p:nvSpPr>
          <p:cNvPr id="3" name="Ellipse 2">
            <a:extLst>
              <a:ext uri="{FF2B5EF4-FFF2-40B4-BE49-F238E27FC236}">
                <a16:creationId xmlns:a16="http://schemas.microsoft.com/office/drawing/2014/main" id="{81E8C92B-4937-4948-A544-442096EFC169}"/>
              </a:ext>
            </a:extLst>
          </p:cNvPr>
          <p:cNvSpPr/>
          <p:nvPr/>
        </p:nvSpPr>
        <p:spPr>
          <a:xfrm>
            <a:off x="2712831" y="2461644"/>
            <a:ext cx="791181" cy="778043"/>
          </a:xfrm>
          <a:prstGeom prst="ellipse">
            <a:avLst/>
          </a:prstGeom>
          <a:solidFill>
            <a:srgbClr val="1C78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t>R</a:t>
            </a:r>
          </a:p>
        </p:txBody>
      </p:sp>
      <p:sp>
        <p:nvSpPr>
          <p:cNvPr id="23" name="Ellipse 22">
            <a:extLst>
              <a:ext uri="{FF2B5EF4-FFF2-40B4-BE49-F238E27FC236}">
                <a16:creationId xmlns:a16="http://schemas.microsoft.com/office/drawing/2014/main" id="{9123D741-184C-415A-A1FB-9CA946045F14}"/>
              </a:ext>
            </a:extLst>
          </p:cNvPr>
          <p:cNvSpPr/>
          <p:nvPr/>
        </p:nvSpPr>
        <p:spPr>
          <a:xfrm>
            <a:off x="4351884" y="2454029"/>
            <a:ext cx="791181" cy="778043"/>
          </a:xfrm>
          <a:prstGeom prst="ellipse">
            <a:avLst/>
          </a:prstGeom>
          <a:solidFill>
            <a:srgbClr val="1C78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t>R</a:t>
            </a:r>
          </a:p>
        </p:txBody>
      </p:sp>
      <p:sp>
        <p:nvSpPr>
          <p:cNvPr id="24" name="Ellipse 23">
            <a:extLst>
              <a:ext uri="{FF2B5EF4-FFF2-40B4-BE49-F238E27FC236}">
                <a16:creationId xmlns:a16="http://schemas.microsoft.com/office/drawing/2014/main" id="{04914851-2279-4CAF-85E3-CDFCD5E0CF1E}"/>
              </a:ext>
            </a:extLst>
          </p:cNvPr>
          <p:cNvSpPr/>
          <p:nvPr/>
        </p:nvSpPr>
        <p:spPr>
          <a:xfrm>
            <a:off x="6116814" y="2454029"/>
            <a:ext cx="791181" cy="778043"/>
          </a:xfrm>
          <a:prstGeom prst="ellipse">
            <a:avLst/>
          </a:prstGeom>
          <a:solidFill>
            <a:srgbClr val="1C78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t>R</a:t>
            </a:r>
          </a:p>
        </p:txBody>
      </p:sp>
      <p:sp>
        <p:nvSpPr>
          <p:cNvPr id="25" name="Ellipse 24">
            <a:extLst>
              <a:ext uri="{FF2B5EF4-FFF2-40B4-BE49-F238E27FC236}">
                <a16:creationId xmlns:a16="http://schemas.microsoft.com/office/drawing/2014/main" id="{2EEBD4E4-0D41-4687-86CE-DFB8B89B733D}"/>
              </a:ext>
            </a:extLst>
          </p:cNvPr>
          <p:cNvSpPr/>
          <p:nvPr/>
        </p:nvSpPr>
        <p:spPr>
          <a:xfrm>
            <a:off x="7928449" y="2454029"/>
            <a:ext cx="791181" cy="778043"/>
          </a:xfrm>
          <a:prstGeom prst="ellipse">
            <a:avLst/>
          </a:prstGeom>
          <a:solidFill>
            <a:srgbClr val="1C78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t>R</a:t>
            </a:r>
          </a:p>
        </p:txBody>
      </p:sp>
      <p:sp>
        <p:nvSpPr>
          <p:cNvPr id="4" name="Textfeld 3">
            <a:extLst>
              <a:ext uri="{FF2B5EF4-FFF2-40B4-BE49-F238E27FC236}">
                <a16:creationId xmlns:a16="http://schemas.microsoft.com/office/drawing/2014/main" id="{80B517D4-FDB4-429E-BB71-A9027C9E2616}"/>
              </a:ext>
            </a:extLst>
          </p:cNvPr>
          <p:cNvSpPr txBox="1"/>
          <p:nvPr/>
        </p:nvSpPr>
        <p:spPr>
          <a:xfrm>
            <a:off x="2465200" y="3378618"/>
            <a:ext cx="1286442" cy="369332"/>
          </a:xfrm>
          <a:prstGeom prst="rect">
            <a:avLst/>
          </a:prstGeom>
          <a:noFill/>
        </p:spPr>
        <p:txBody>
          <a:bodyPr wrap="none" rtlCol="0">
            <a:spAutoFit/>
          </a:bodyPr>
          <a:lstStyle/>
          <a:p>
            <a:r>
              <a:rPr lang="de-DE" b="1" dirty="0"/>
              <a:t>RELEVANCE</a:t>
            </a:r>
          </a:p>
        </p:txBody>
      </p:sp>
      <p:sp>
        <p:nvSpPr>
          <p:cNvPr id="26" name="Textfeld 25">
            <a:extLst>
              <a:ext uri="{FF2B5EF4-FFF2-40B4-BE49-F238E27FC236}">
                <a16:creationId xmlns:a16="http://schemas.microsoft.com/office/drawing/2014/main" id="{AC7721E8-3FF9-4624-9073-71BD1B276AA6}"/>
              </a:ext>
            </a:extLst>
          </p:cNvPr>
          <p:cNvSpPr txBox="1"/>
          <p:nvPr/>
        </p:nvSpPr>
        <p:spPr>
          <a:xfrm>
            <a:off x="4268971" y="3371006"/>
            <a:ext cx="1051698" cy="369332"/>
          </a:xfrm>
          <a:prstGeom prst="rect">
            <a:avLst/>
          </a:prstGeom>
          <a:noFill/>
        </p:spPr>
        <p:txBody>
          <a:bodyPr wrap="none" rtlCol="0">
            <a:spAutoFit/>
          </a:bodyPr>
          <a:lstStyle/>
          <a:p>
            <a:r>
              <a:rPr lang="de-DE" b="1" dirty="0"/>
              <a:t>RECENCY</a:t>
            </a:r>
          </a:p>
        </p:txBody>
      </p:sp>
      <p:sp>
        <p:nvSpPr>
          <p:cNvPr id="27" name="Textfeld 26">
            <a:extLst>
              <a:ext uri="{FF2B5EF4-FFF2-40B4-BE49-F238E27FC236}">
                <a16:creationId xmlns:a16="http://schemas.microsoft.com/office/drawing/2014/main" id="{F0313D79-8950-4162-A40A-7F01B5458F6A}"/>
              </a:ext>
            </a:extLst>
          </p:cNvPr>
          <p:cNvSpPr txBox="1"/>
          <p:nvPr/>
        </p:nvSpPr>
        <p:spPr>
          <a:xfrm>
            <a:off x="5963297" y="3371006"/>
            <a:ext cx="1262590" cy="369332"/>
          </a:xfrm>
          <a:prstGeom prst="rect">
            <a:avLst/>
          </a:prstGeom>
          <a:noFill/>
        </p:spPr>
        <p:txBody>
          <a:bodyPr wrap="none" rtlCol="0">
            <a:spAutoFit/>
          </a:bodyPr>
          <a:lstStyle/>
          <a:p>
            <a:r>
              <a:rPr lang="de-DE" b="1" dirty="0"/>
              <a:t>RECEPTION</a:t>
            </a:r>
          </a:p>
        </p:txBody>
      </p:sp>
      <p:sp>
        <p:nvSpPr>
          <p:cNvPr id="28" name="Textfeld 27">
            <a:extLst>
              <a:ext uri="{FF2B5EF4-FFF2-40B4-BE49-F238E27FC236}">
                <a16:creationId xmlns:a16="http://schemas.microsoft.com/office/drawing/2014/main" id="{C9CED08B-2D4A-4C6C-82B3-24494FC1DFEC}"/>
              </a:ext>
            </a:extLst>
          </p:cNvPr>
          <p:cNvSpPr txBox="1"/>
          <p:nvPr/>
        </p:nvSpPr>
        <p:spPr>
          <a:xfrm>
            <a:off x="7691505" y="3371006"/>
            <a:ext cx="1400448" cy="369332"/>
          </a:xfrm>
          <a:prstGeom prst="rect">
            <a:avLst/>
          </a:prstGeom>
          <a:noFill/>
        </p:spPr>
        <p:txBody>
          <a:bodyPr wrap="none" rtlCol="0">
            <a:spAutoFit/>
          </a:bodyPr>
          <a:lstStyle/>
          <a:p>
            <a:r>
              <a:rPr lang="de-DE" b="1" dirty="0"/>
              <a:t>REPUTATION</a:t>
            </a:r>
          </a:p>
        </p:txBody>
      </p:sp>
      <p:sp>
        <p:nvSpPr>
          <p:cNvPr id="5" name="Textfeld 4">
            <a:extLst>
              <a:ext uri="{FF2B5EF4-FFF2-40B4-BE49-F238E27FC236}">
                <a16:creationId xmlns:a16="http://schemas.microsoft.com/office/drawing/2014/main" id="{B0719B7E-20E4-4000-A99F-46BC59C6472A}"/>
              </a:ext>
            </a:extLst>
          </p:cNvPr>
          <p:cNvSpPr txBox="1"/>
          <p:nvPr/>
        </p:nvSpPr>
        <p:spPr>
          <a:xfrm>
            <a:off x="2290701" y="3777242"/>
            <a:ext cx="1586909" cy="584775"/>
          </a:xfrm>
          <a:prstGeom prst="rect">
            <a:avLst/>
          </a:prstGeom>
          <a:noFill/>
        </p:spPr>
        <p:txBody>
          <a:bodyPr wrap="none" rtlCol="0">
            <a:spAutoFit/>
          </a:bodyPr>
          <a:lstStyle/>
          <a:p>
            <a:pPr algn="ctr"/>
            <a:r>
              <a:rPr lang="de-DE" sz="1600" dirty="0"/>
              <a:t>Match </a:t>
            </a:r>
            <a:r>
              <a:rPr lang="de-DE" sz="1600" dirty="0" err="1"/>
              <a:t>with</a:t>
            </a:r>
            <a:br>
              <a:rPr lang="de-DE" sz="1600" dirty="0"/>
            </a:br>
            <a:r>
              <a:rPr lang="de-DE" sz="1600" dirty="0" err="1"/>
              <a:t>research</a:t>
            </a:r>
            <a:r>
              <a:rPr lang="de-DE" sz="1600" dirty="0"/>
              <a:t> </a:t>
            </a:r>
            <a:r>
              <a:rPr lang="de-DE" sz="1600" dirty="0" err="1"/>
              <a:t>interest</a:t>
            </a:r>
            <a:endParaRPr lang="de-DE" sz="1600" dirty="0"/>
          </a:p>
        </p:txBody>
      </p:sp>
      <p:sp>
        <p:nvSpPr>
          <p:cNvPr id="29" name="Textfeld 28">
            <a:extLst>
              <a:ext uri="{FF2B5EF4-FFF2-40B4-BE49-F238E27FC236}">
                <a16:creationId xmlns:a16="http://schemas.microsoft.com/office/drawing/2014/main" id="{1DCFA077-8841-4BEC-B192-9719FF18E7EB}"/>
              </a:ext>
            </a:extLst>
          </p:cNvPr>
          <p:cNvSpPr txBox="1"/>
          <p:nvPr/>
        </p:nvSpPr>
        <p:spPr>
          <a:xfrm>
            <a:off x="4296128" y="3777242"/>
            <a:ext cx="997389" cy="584775"/>
          </a:xfrm>
          <a:prstGeom prst="rect">
            <a:avLst/>
          </a:prstGeom>
          <a:noFill/>
        </p:spPr>
        <p:txBody>
          <a:bodyPr wrap="none" rtlCol="0">
            <a:spAutoFit/>
          </a:bodyPr>
          <a:lstStyle/>
          <a:p>
            <a:pPr algn="ctr"/>
            <a:r>
              <a:rPr lang="de-DE" sz="1600" dirty="0" err="1"/>
              <a:t>Recently</a:t>
            </a:r>
            <a:br>
              <a:rPr lang="de-DE" sz="1600" dirty="0"/>
            </a:br>
            <a:r>
              <a:rPr lang="de-DE" sz="1600" dirty="0" err="1"/>
              <a:t>published</a:t>
            </a:r>
            <a:endParaRPr lang="de-DE" sz="1600" dirty="0"/>
          </a:p>
        </p:txBody>
      </p:sp>
      <p:sp>
        <p:nvSpPr>
          <p:cNvPr id="32" name="Textfeld 31">
            <a:extLst>
              <a:ext uri="{FF2B5EF4-FFF2-40B4-BE49-F238E27FC236}">
                <a16:creationId xmlns:a16="http://schemas.microsoft.com/office/drawing/2014/main" id="{9F7BEE97-9FE6-43AA-8B7F-02C74077D7C7}"/>
              </a:ext>
            </a:extLst>
          </p:cNvPr>
          <p:cNvSpPr txBox="1"/>
          <p:nvPr/>
        </p:nvSpPr>
        <p:spPr>
          <a:xfrm>
            <a:off x="5963297" y="3777258"/>
            <a:ext cx="1172116" cy="830997"/>
          </a:xfrm>
          <a:prstGeom prst="rect">
            <a:avLst/>
          </a:prstGeom>
          <a:noFill/>
        </p:spPr>
        <p:txBody>
          <a:bodyPr wrap="none" rtlCol="0">
            <a:spAutoFit/>
          </a:bodyPr>
          <a:lstStyle/>
          <a:p>
            <a:pPr algn="ctr"/>
            <a:r>
              <a:rPr lang="de-DE" sz="1600" dirty="0"/>
              <a:t>Well-</a:t>
            </a:r>
            <a:r>
              <a:rPr lang="de-DE" sz="1600" dirty="0" err="1"/>
              <a:t>cited</a:t>
            </a:r>
            <a:br>
              <a:rPr lang="de-DE" sz="1600" dirty="0"/>
            </a:br>
            <a:r>
              <a:rPr lang="de-DE" sz="1600" dirty="0"/>
              <a:t>(</a:t>
            </a:r>
            <a:r>
              <a:rPr lang="de-DE" sz="1600" dirty="0" err="1"/>
              <a:t>see</a:t>
            </a:r>
            <a:r>
              <a:rPr lang="de-DE" sz="1600" dirty="0"/>
              <a:t> Google</a:t>
            </a:r>
            <a:br>
              <a:rPr lang="de-DE" sz="1600" dirty="0"/>
            </a:br>
            <a:r>
              <a:rPr lang="de-DE" sz="1600" dirty="0"/>
              <a:t>Scholar)</a:t>
            </a:r>
          </a:p>
        </p:txBody>
      </p:sp>
      <p:sp>
        <p:nvSpPr>
          <p:cNvPr id="33" name="Textfeld 32">
            <a:extLst>
              <a:ext uri="{FF2B5EF4-FFF2-40B4-BE49-F238E27FC236}">
                <a16:creationId xmlns:a16="http://schemas.microsoft.com/office/drawing/2014/main" id="{E54DEDBC-BD6A-4B43-9EE8-A2ED0B1EF925}"/>
              </a:ext>
            </a:extLst>
          </p:cNvPr>
          <p:cNvSpPr txBox="1"/>
          <p:nvPr/>
        </p:nvSpPr>
        <p:spPr>
          <a:xfrm>
            <a:off x="7683257" y="3777258"/>
            <a:ext cx="1281569" cy="830997"/>
          </a:xfrm>
          <a:prstGeom prst="rect">
            <a:avLst/>
          </a:prstGeom>
          <a:noFill/>
        </p:spPr>
        <p:txBody>
          <a:bodyPr wrap="none" rtlCol="0">
            <a:spAutoFit/>
          </a:bodyPr>
          <a:lstStyle/>
          <a:p>
            <a:pPr algn="ctr"/>
            <a:r>
              <a:rPr lang="de-DE" sz="1600" dirty="0"/>
              <a:t>Well-</a:t>
            </a:r>
            <a:r>
              <a:rPr lang="de-DE" sz="1600" dirty="0" err="1"/>
              <a:t>reputed</a:t>
            </a:r>
            <a:br>
              <a:rPr lang="de-DE" sz="1600" dirty="0"/>
            </a:br>
            <a:r>
              <a:rPr lang="de-DE" sz="1600" dirty="0" err="1"/>
              <a:t>journal</a:t>
            </a:r>
            <a:r>
              <a:rPr lang="de-DE" sz="1600" dirty="0"/>
              <a:t> </a:t>
            </a:r>
            <a:r>
              <a:rPr lang="de-DE" sz="1600" dirty="0" err="1"/>
              <a:t>or</a:t>
            </a:r>
            <a:br>
              <a:rPr lang="de-DE" sz="1600" dirty="0"/>
            </a:br>
            <a:r>
              <a:rPr lang="de-DE" sz="1600" dirty="0" err="1"/>
              <a:t>publisher</a:t>
            </a:r>
            <a:endParaRPr lang="de-DE" sz="1600" dirty="0"/>
          </a:p>
        </p:txBody>
      </p:sp>
      <p:sp>
        <p:nvSpPr>
          <p:cNvPr id="34" name="Rechteck 33">
            <a:extLst>
              <a:ext uri="{FF2B5EF4-FFF2-40B4-BE49-F238E27FC236}">
                <a16:creationId xmlns:a16="http://schemas.microsoft.com/office/drawing/2014/main" id="{CE475D3D-A1B4-4F5D-91FD-FA43239BF5A4}"/>
              </a:ext>
            </a:extLst>
          </p:cNvPr>
          <p:cNvSpPr/>
          <p:nvPr/>
        </p:nvSpPr>
        <p:spPr>
          <a:xfrm>
            <a:off x="-4426" y="-7675"/>
            <a:ext cx="12194674" cy="958378"/>
          </a:xfrm>
          <a:prstGeom prst="rect">
            <a:avLst/>
          </a:prstGeom>
          <a:solidFill>
            <a:srgbClr val="1C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rgbClr val="C00000"/>
              </a:solidFill>
              <a:latin typeface="+mj-lt"/>
            </a:endParaRPr>
          </a:p>
        </p:txBody>
      </p:sp>
      <p:sp>
        <p:nvSpPr>
          <p:cNvPr id="35" name="Rechteck 34">
            <a:extLst>
              <a:ext uri="{FF2B5EF4-FFF2-40B4-BE49-F238E27FC236}">
                <a16:creationId xmlns:a16="http://schemas.microsoft.com/office/drawing/2014/main" id="{4ABCF2E5-E268-441B-865B-3BD848FF9E97}"/>
              </a:ext>
            </a:extLst>
          </p:cNvPr>
          <p:cNvSpPr/>
          <p:nvPr/>
        </p:nvSpPr>
        <p:spPr>
          <a:xfrm>
            <a:off x="150702" y="298052"/>
            <a:ext cx="9418860" cy="646331"/>
          </a:xfrm>
          <a:prstGeom prst="rect">
            <a:avLst/>
          </a:prstGeom>
        </p:spPr>
        <p:txBody>
          <a:bodyPr wrap="none">
            <a:spAutoFit/>
          </a:bodyPr>
          <a:lstStyle/>
          <a:p>
            <a:r>
              <a:rPr lang="de-DE" sz="3600" dirty="0" err="1">
                <a:solidFill>
                  <a:schemeClr val="bg1"/>
                </a:solidFill>
              </a:rPr>
              <a:t>How</a:t>
            </a:r>
            <a:r>
              <a:rPr lang="de-DE" sz="3600" dirty="0">
                <a:solidFill>
                  <a:schemeClr val="bg1"/>
                </a:solidFill>
              </a:rPr>
              <a:t> </a:t>
            </a:r>
            <a:r>
              <a:rPr lang="de-DE" sz="3600" dirty="0" err="1">
                <a:solidFill>
                  <a:schemeClr val="bg1"/>
                </a:solidFill>
              </a:rPr>
              <a:t>to</a:t>
            </a:r>
            <a:r>
              <a:rPr lang="de-DE" sz="3600" dirty="0">
                <a:solidFill>
                  <a:schemeClr val="bg1"/>
                </a:solidFill>
              </a:rPr>
              <a:t> </a:t>
            </a:r>
            <a:r>
              <a:rPr lang="de-DE" sz="3600" dirty="0" err="1">
                <a:solidFill>
                  <a:schemeClr val="bg1"/>
                </a:solidFill>
              </a:rPr>
              <a:t>select</a:t>
            </a:r>
            <a:r>
              <a:rPr lang="de-DE" sz="3600" dirty="0">
                <a:solidFill>
                  <a:schemeClr val="bg1"/>
                </a:solidFill>
              </a:rPr>
              <a:t> </a:t>
            </a:r>
            <a:r>
              <a:rPr lang="de-DE" sz="3600" dirty="0" err="1">
                <a:solidFill>
                  <a:schemeClr val="bg1"/>
                </a:solidFill>
              </a:rPr>
              <a:t>the</a:t>
            </a:r>
            <a:r>
              <a:rPr lang="de-DE" sz="3600" dirty="0">
                <a:solidFill>
                  <a:schemeClr val="bg1"/>
                </a:solidFill>
              </a:rPr>
              <a:t> </a:t>
            </a:r>
            <a:r>
              <a:rPr lang="de-DE" sz="3600" dirty="0" err="1">
                <a:solidFill>
                  <a:schemeClr val="bg1"/>
                </a:solidFill>
              </a:rPr>
              <a:t>most</a:t>
            </a:r>
            <a:r>
              <a:rPr lang="de-DE" sz="3600" dirty="0">
                <a:solidFill>
                  <a:schemeClr val="bg1"/>
                </a:solidFill>
              </a:rPr>
              <a:t> relevant </a:t>
            </a:r>
            <a:r>
              <a:rPr lang="de-DE" sz="3600" dirty="0" err="1">
                <a:solidFill>
                  <a:schemeClr val="bg1"/>
                </a:solidFill>
              </a:rPr>
              <a:t>sources</a:t>
            </a:r>
            <a:r>
              <a:rPr lang="de-DE" sz="3600" dirty="0">
                <a:solidFill>
                  <a:schemeClr val="bg1"/>
                </a:solidFill>
              </a:rPr>
              <a:t> (‟4 </a:t>
            </a:r>
            <a:r>
              <a:rPr lang="de-DE" sz="3600" dirty="0" err="1">
                <a:solidFill>
                  <a:schemeClr val="bg1"/>
                </a:solidFill>
              </a:rPr>
              <a:t>Rs</a:t>
            </a:r>
            <a:r>
              <a:rPr lang="de-DE" sz="3600" dirty="0">
                <a:solidFill>
                  <a:schemeClr val="bg1"/>
                </a:solidFill>
              </a:rPr>
              <a:t>”)</a:t>
            </a:r>
          </a:p>
        </p:txBody>
      </p:sp>
      <p:sp>
        <p:nvSpPr>
          <p:cNvPr id="36" name="Textfeld 35">
            <a:extLst>
              <a:ext uri="{FF2B5EF4-FFF2-40B4-BE49-F238E27FC236}">
                <a16:creationId xmlns:a16="http://schemas.microsoft.com/office/drawing/2014/main" id="{2305E626-21F0-42ED-9D5A-AF11A5A24610}"/>
              </a:ext>
            </a:extLst>
          </p:cNvPr>
          <p:cNvSpPr txBox="1"/>
          <p:nvPr/>
        </p:nvSpPr>
        <p:spPr>
          <a:xfrm>
            <a:off x="430896" y="6616517"/>
            <a:ext cx="1564852" cy="215444"/>
          </a:xfrm>
          <a:prstGeom prst="rect">
            <a:avLst/>
          </a:prstGeom>
          <a:noFill/>
        </p:spPr>
        <p:txBody>
          <a:bodyPr wrap="none" rtlCol="0">
            <a:spAutoFit/>
          </a:bodyPr>
          <a:lstStyle/>
          <a:p>
            <a:r>
              <a:rPr lang="de-DE" sz="800" dirty="0"/>
              <a:t>Source: Sternad &amp; Power (2023). </a:t>
            </a:r>
          </a:p>
        </p:txBody>
      </p:sp>
    </p:spTree>
    <p:extLst>
      <p:ext uri="{BB962C8B-B14F-4D97-AF65-F5344CB8AC3E}">
        <p14:creationId xmlns:p14="http://schemas.microsoft.com/office/powerpoint/2010/main" val="114625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feld 49"/>
          <p:cNvSpPr txBox="1"/>
          <p:nvPr/>
        </p:nvSpPr>
        <p:spPr>
          <a:xfrm>
            <a:off x="0" y="6616517"/>
            <a:ext cx="395536" cy="2414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200">
                <a:solidFill>
                  <a:srgbClr val="C00000"/>
                </a:solidFill>
                <a:latin typeface="+mj-lt"/>
              </a:defRPr>
            </a:lvl1pPr>
          </a:lstStyle>
          <a:p>
            <a:fld id="{E4DF0851-ACD1-491E-BD29-F6676D6D8DA8}" type="slidenum">
              <a:rPr lang="de-DE">
                <a:solidFill>
                  <a:schemeClr val="tx1"/>
                </a:solidFill>
              </a:rPr>
              <a:pPr/>
              <a:t>22</a:t>
            </a:fld>
            <a:endParaRPr lang="de-DE" dirty="0">
              <a:solidFill>
                <a:schemeClr val="tx1"/>
              </a:solidFill>
            </a:endParaRPr>
          </a:p>
        </p:txBody>
      </p:sp>
      <p:sp>
        <p:nvSpPr>
          <p:cNvPr id="2" name="Textfeld 1">
            <a:extLst>
              <a:ext uri="{FF2B5EF4-FFF2-40B4-BE49-F238E27FC236}">
                <a16:creationId xmlns:a16="http://schemas.microsoft.com/office/drawing/2014/main" id="{B3A26A2B-9E7F-4F0C-A89D-825ABC9B801C}"/>
              </a:ext>
            </a:extLst>
          </p:cNvPr>
          <p:cNvSpPr txBox="1"/>
          <p:nvPr/>
        </p:nvSpPr>
        <p:spPr>
          <a:xfrm>
            <a:off x="1495462" y="2533034"/>
            <a:ext cx="7068282" cy="707886"/>
          </a:xfrm>
          <a:prstGeom prst="rect">
            <a:avLst/>
          </a:prstGeom>
          <a:noFill/>
        </p:spPr>
        <p:txBody>
          <a:bodyPr wrap="none" rtlCol="0">
            <a:spAutoFit/>
          </a:bodyPr>
          <a:lstStyle/>
          <a:p>
            <a:pPr marL="285750" indent="-285750">
              <a:buClr>
                <a:srgbClr val="1C78AB"/>
              </a:buClr>
              <a:buFont typeface="Wingdings" panose="05000000000000000000" pitchFamily="2" charset="2"/>
              <a:buChar char="§"/>
            </a:pPr>
            <a:endParaRPr lang="de-DE" sz="2000" dirty="0"/>
          </a:p>
          <a:p>
            <a:pPr marL="285750" indent="-285750">
              <a:buClr>
                <a:srgbClr val="1C78AB"/>
              </a:buClr>
              <a:buFont typeface="Wingdings" panose="05000000000000000000" pitchFamily="2" charset="2"/>
              <a:buChar char="§"/>
            </a:pPr>
            <a:r>
              <a:rPr lang="de-DE" sz="2000" dirty="0" err="1"/>
              <a:t>Distinguish</a:t>
            </a:r>
            <a:r>
              <a:rPr lang="de-DE" sz="2000" dirty="0"/>
              <a:t> </a:t>
            </a:r>
            <a:r>
              <a:rPr lang="de-DE" sz="2000" dirty="0" err="1"/>
              <a:t>between</a:t>
            </a:r>
            <a:r>
              <a:rPr lang="de-DE" sz="2000" dirty="0"/>
              <a:t> </a:t>
            </a:r>
            <a:r>
              <a:rPr lang="de-DE" sz="2000" b="1" dirty="0" err="1"/>
              <a:t>empirical</a:t>
            </a:r>
            <a:r>
              <a:rPr lang="de-DE" sz="2000" b="1" dirty="0"/>
              <a:t>, </a:t>
            </a:r>
            <a:r>
              <a:rPr lang="de-DE" sz="2000" b="1" dirty="0" err="1"/>
              <a:t>conceptual</a:t>
            </a:r>
            <a:r>
              <a:rPr lang="de-DE" sz="2000" b="1" dirty="0"/>
              <a:t>, and review </a:t>
            </a:r>
            <a:r>
              <a:rPr lang="de-DE" sz="2000" b="1" dirty="0" err="1"/>
              <a:t>articles</a:t>
            </a:r>
            <a:endParaRPr lang="de-DE" sz="2000" b="1" dirty="0"/>
          </a:p>
        </p:txBody>
      </p:sp>
      <p:sp>
        <p:nvSpPr>
          <p:cNvPr id="34" name="Textfeld 33">
            <a:extLst>
              <a:ext uri="{FF2B5EF4-FFF2-40B4-BE49-F238E27FC236}">
                <a16:creationId xmlns:a16="http://schemas.microsoft.com/office/drawing/2014/main" id="{C645E1DA-7626-4867-9D98-68AC49E2EC1F}"/>
              </a:ext>
            </a:extLst>
          </p:cNvPr>
          <p:cNvSpPr txBox="1"/>
          <p:nvPr/>
        </p:nvSpPr>
        <p:spPr>
          <a:xfrm>
            <a:off x="1495462" y="3918852"/>
            <a:ext cx="7385420" cy="400110"/>
          </a:xfrm>
          <a:prstGeom prst="rect">
            <a:avLst/>
          </a:prstGeom>
          <a:noFill/>
        </p:spPr>
        <p:txBody>
          <a:bodyPr wrap="none" rtlCol="0">
            <a:spAutoFit/>
          </a:bodyPr>
          <a:lstStyle/>
          <a:p>
            <a:pPr marL="285750" indent="-285750">
              <a:buClr>
                <a:srgbClr val="1C78AB"/>
              </a:buClr>
              <a:buFont typeface="Wingdings" panose="05000000000000000000" pitchFamily="2" charset="2"/>
              <a:buChar char="§"/>
            </a:pPr>
            <a:r>
              <a:rPr lang="de-DE" sz="2000" dirty="0"/>
              <a:t>Use </a:t>
            </a:r>
            <a:r>
              <a:rPr lang="de-DE" sz="2000" dirty="0" err="1"/>
              <a:t>the</a:t>
            </a:r>
            <a:r>
              <a:rPr lang="de-DE" sz="2000" b="1" dirty="0"/>
              <a:t> ‟</a:t>
            </a:r>
            <a:r>
              <a:rPr lang="de-DE" sz="2000" b="1" dirty="0" err="1"/>
              <a:t>cited</a:t>
            </a:r>
            <a:r>
              <a:rPr lang="de-DE" sz="2000" b="1" dirty="0"/>
              <a:t> </a:t>
            </a:r>
            <a:r>
              <a:rPr lang="de-DE" sz="2000" b="1" dirty="0" err="1"/>
              <a:t>by</a:t>
            </a:r>
            <a:r>
              <a:rPr lang="de-DE" sz="2000" b="1" dirty="0"/>
              <a:t>” </a:t>
            </a:r>
            <a:r>
              <a:rPr lang="de-DE" sz="2000" b="1" dirty="0" err="1"/>
              <a:t>function</a:t>
            </a:r>
            <a:r>
              <a:rPr lang="de-DE" sz="2000" b="1" dirty="0"/>
              <a:t> </a:t>
            </a:r>
            <a:r>
              <a:rPr lang="de-DE" sz="2000" dirty="0"/>
              <a:t>in Google Scholar </a:t>
            </a:r>
            <a:r>
              <a:rPr lang="de-DE" sz="2000" dirty="0" err="1"/>
              <a:t>for</a:t>
            </a:r>
            <a:r>
              <a:rPr lang="de-DE" sz="2000" dirty="0"/>
              <a:t> a </a:t>
            </a:r>
            <a:r>
              <a:rPr lang="de-DE" sz="2000" dirty="0" err="1"/>
              <a:t>forward</a:t>
            </a:r>
            <a:r>
              <a:rPr lang="de-DE" sz="2000" dirty="0"/>
              <a:t> </a:t>
            </a:r>
            <a:r>
              <a:rPr lang="de-DE" sz="2000" dirty="0" err="1"/>
              <a:t>search</a:t>
            </a:r>
            <a:endParaRPr lang="de-DE" sz="2000" b="1" dirty="0"/>
          </a:p>
        </p:txBody>
      </p:sp>
      <p:sp>
        <p:nvSpPr>
          <p:cNvPr id="35" name="Textfeld 34">
            <a:extLst>
              <a:ext uri="{FF2B5EF4-FFF2-40B4-BE49-F238E27FC236}">
                <a16:creationId xmlns:a16="http://schemas.microsoft.com/office/drawing/2014/main" id="{94F4B96F-FF48-4CB2-8ADF-747D67530B4C}"/>
              </a:ext>
            </a:extLst>
          </p:cNvPr>
          <p:cNvSpPr txBox="1"/>
          <p:nvPr/>
        </p:nvSpPr>
        <p:spPr>
          <a:xfrm>
            <a:off x="1495462" y="3375244"/>
            <a:ext cx="6708952" cy="400110"/>
          </a:xfrm>
          <a:prstGeom prst="rect">
            <a:avLst/>
          </a:prstGeom>
          <a:noFill/>
        </p:spPr>
        <p:txBody>
          <a:bodyPr wrap="none" rtlCol="0">
            <a:spAutoFit/>
          </a:bodyPr>
          <a:lstStyle/>
          <a:p>
            <a:pPr marL="285750" indent="-285750">
              <a:buClr>
                <a:srgbClr val="1C78AB"/>
              </a:buClr>
              <a:buFont typeface="Wingdings" panose="05000000000000000000" pitchFamily="2" charset="2"/>
              <a:buChar char="§"/>
            </a:pPr>
            <a:r>
              <a:rPr lang="de-DE" sz="2000" dirty="0"/>
              <a:t>Find</a:t>
            </a:r>
            <a:r>
              <a:rPr lang="de-DE" sz="2000" b="1" dirty="0"/>
              <a:t> relevant </a:t>
            </a:r>
            <a:r>
              <a:rPr lang="de-DE" sz="2000" b="1" dirty="0" err="1"/>
              <a:t>prior</a:t>
            </a:r>
            <a:r>
              <a:rPr lang="de-DE" sz="2000" b="1" dirty="0"/>
              <a:t> </a:t>
            </a:r>
            <a:r>
              <a:rPr lang="de-DE" sz="2000" b="1" dirty="0" err="1"/>
              <a:t>research</a:t>
            </a:r>
            <a:r>
              <a:rPr lang="de-DE" sz="2000" b="1" dirty="0"/>
              <a:t> </a:t>
            </a:r>
            <a:r>
              <a:rPr lang="de-DE" sz="2000" dirty="0"/>
              <a:t>in </a:t>
            </a:r>
            <a:r>
              <a:rPr lang="de-DE" sz="2000" dirty="0" err="1"/>
              <a:t>articles</a:t>
            </a:r>
            <a:r>
              <a:rPr lang="de-DE" sz="2000" dirty="0"/>
              <a:t> and </a:t>
            </a:r>
            <a:r>
              <a:rPr lang="de-DE" sz="2000" dirty="0" err="1"/>
              <a:t>list</a:t>
            </a:r>
            <a:r>
              <a:rPr lang="de-DE" sz="2000" dirty="0"/>
              <a:t> </a:t>
            </a:r>
            <a:r>
              <a:rPr lang="de-DE" sz="2000" dirty="0" err="1"/>
              <a:t>of</a:t>
            </a:r>
            <a:r>
              <a:rPr lang="de-DE" sz="2000" dirty="0"/>
              <a:t> </a:t>
            </a:r>
            <a:r>
              <a:rPr lang="de-DE" sz="2000" dirty="0" err="1"/>
              <a:t>references</a:t>
            </a:r>
            <a:endParaRPr lang="de-DE" sz="2000" dirty="0"/>
          </a:p>
        </p:txBody>
      </p:sp>
      <p:sp>
        <p:nvSpPr>
          <p:cNvPr id="36" name="Textfeld 35">
            <a:extLst>
              <a:ext uri="{FF2B5EF4-FFF2-40B4-BE49-F238E27FC236}">
                <a16:creationId xmlns:a16="http://schemas.microsoft.com/office/drawing/2014/main" id="{4AC72A07-C1E2-4BD6-8A92-0D9197FA3E68}"/>
              </a:ext>
            </a:extLst>
          </p:cNvPr>
          <p:cNvSpPr txBox="1"/>
          <p:nvPr/>
        </p:nvSpPr>
        <p:spPr>
          <a:xfrm>
            <a:off x="1495462" y="4453286"/>
            <a:ext cx="8021042" cy="400110"/>
          </a:xfrm>
          <a:prstGeom prst="rect">
            <a:avLst/>
          </a:prstGeom>
          <a:noFill/>
        </p:spPr>
        <p:txBody>
          <a:bodyPr wrap="none" rtlCol="0">
            <a:spAutoFit/>
          </a:bodyPr>
          <a:lstStyle/>
          <a:p>
            <a:pPr marL="285750" indent="-285750">
              <a:buClr>
                <a:srgbClr val="1C78AB"/>
              </a:buClr>
              <a:buFont typeface="Wingdings" panose="05000000000000000000" pitchFamily="2" charset="2"/>
              <a:buChar char="§"/>
            </a:pPr>
            <a:r>
              <a:rPr lang="de-DE" sz="2000" dirty="0"/>
              <a:t>Check out </a:t>
            </a:r>
            <a:r>
              <a:rPr lang="de-DE" sz="2000" dirty="0" err="1"/>
              <a:t>the</a:t>
            </a:r>
            <a:r>
              <a:rPr lang="de-DE" sz="2000" dirty="0"/>
              <a:t> </a:t>
            </a:r>
            <a:r>
              <a:rPr lang="de-DE" sz="2000" b="1" dirty="0" err="1"/>
              <a:t>websites</a:t>
            </a:r>
            <a:r>
              <a:rPr lang="de-DE" sz="2000" b="1" dirty="0"/>
              <a:t> </a:t>
            </a:r>
            <a:r>
              <a:rPr lang="de-DE" sz="2000" b="1" dirty="0" err="1"/>
              <a:t>of</a:t>
            </a:r>
            <a:r>
              <a:rPr lang="de-DE" sz="2000" b="1" dirty="0"/>
              <a:t> top </a:t>
            </a:r>
            <a:r>
              <a:rPr lang="de-DE" sz="2000" b="1" dirty="0" err="1"/>
              <a:t>researchers</a:t>
            </a:r>
            <a:r>
              <a:rPr lang="de-DE" sz="2000" b="1" dirty="0"/>
              <a:t> </a:t>
            </a:r>
            <a:r>
              <a:rPr lang="de-DE" sz="2000" dirty="0"/>
              <a:t>in </a:t>
            </a:r>
            <a:r>
              <a:rPr lang="de-DE" sz="2000" dirty="0" err="1"/>
              <a:t>the</a:t>
            </a:r>
            <a:r>
              <a:rPr lang="de-DE" sz="2000" dirty="0"/>
              <a:t> </a:t>
            </a:r>
            <a:r>
              <a:rPr lang="de-DE" sz="2000" dirty="0" err="1"/>
              <a:t>field</a:t>
            </a:r>
            <a:r>
              <a:rPr lang="de-DE" sz="2000" dirty="0"/>
              <a:t> </a:t>
            </a:r>
            <a:r>
              <a:rPr lang="de-DE" sz="2000" dirty="0" err="1"/>
              <a:t>for</a:t>
            </a:r>
            <a:r>
              <a:rPr lang="de-DE" sz="2000" dirty="0"/>
              <a:t> </a:t>
            </a:r>
            <a:r>
              <a:rPr lang="de-DE" sz="2000" dirty="0" err="1"/>
              <a:t>latest</a:t>
            </a:r>
            <a:r>
              <a:rPr lang="de-DE" sz="2000" dirty="0"/>
              <a:t> </a:t>
            </a:r>
            <a:r>
              <a:rPr lang="de-DE" sz="2000" dirty="0" err="1"/>
              <a:t>research</a:t>
            </a:r>
            <a:endParaRPr lang="de-DE" sz="2000" b="1" dirty="0"/>
          </a:p>
        </p:txBody>
      </p:sp>
      <p:pic>
        <p:nvPicPr>
          <p:cNvPr id="9" name="Grafik 8">
            <a:extLst>
              <a:ext uri="{FF2B5EF4-FFF2-40B4-BE49-F238E27FC236}">
                <a16:creationId xmlns:a16="http://schemas.microsoft.com/office/drawing/2014/main" id="{E6AA10DA-D6DA-444B-81F8-3472F42F6BB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423682" y="1275875"/>
            <a:ext cx="2960929" cy="2105035"/>
          </a:xfrm>
          <a:prstGeom prst="rect">
            <a:avLst/>
          </a:prstGeom>
        </p:spPr>
      </p:pic>
      <p:sp>
        <p:nvSpPr>
          <p:cNvPr id="23" name="Rechteck 22">
            <a:extLst>
              <a:ext uri="{FF2B5EF4-FFF2-40B4-BE49-F238E27FC236}">
                <a16:creationId xmlns:a16="http://schemas.microsoft.com/office/drawing/2014/main" id="{3E0601B5-E2DC-462A-89EC-19DCDF34C7C4}"/>
              </a:ext>
            </a:extLst>
          </p:cNvPr>
          <p:cNvSpPr/>
          <p:nvPr/>
        </p:nvSpPr>
        <p:spPr>
          <a:xfrm>
            <a:off x="-4426" y="-7675"/>
            <a:ext cx="12194674" cy="958378"/>
          </a:xfrm>
          <a:prstGeom prst="rect">
            <a:avLst/>
          </a:prstGeom>
          <a:solidFill>
            <a:srgbClr val="1C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rgbClr val="C00000"/>
              </a:solidFill>
              <a:latin typeface="+mj-lt"/>
            </a:endParaRPr>
          </a:p>
        </p:txBody>
      </p:sp>
      <p:sp>
        <p:nvSpPr>
          <p:cNvPr id="24" name="Rechteck 23">
            <a:extLst>
              <a:ext uri="{FF2B5EF4-FFF2-40B4-BE49-F238E27FC236}">
                <a16:creationId xmlns:a16="http://schemas.microsoft.com/office/drawing/2014/main" id="{19C4AE7B-8672-4236-9A83-648AD96B9F8C}"/>
              </a:ext>
            </a:extLst>
          </p:cNvPr>
          <p:cNvSpPr/>
          <p:nvPr/>
        </p:nvSpPr>
        <p:spPr>
          <a:xfrm>
            <a:off x="150702" y="298052"/>
            <a:ext cx="7489614" cy="646331"/>
          </a:xfrm>
          <a:prstGeom prst="rect">
            <a:avLst/>
          </a:prstGeom>
        </p:spPr>
        <p:txBody>
          <a:bodyPr wrap="none">
            <a:spAutoFit/>
          </a:bodyPr>
          <a:lstStyle/>
          <a:p>
            <a:r>
              <a:rPr lang="de-DE" sz="3600" dirty="0" err="1">
                <a:solidFill>
                  <a:schemeClr val="bg1"/>
                </a:solidFill>
              </a:rPr>
              <a:t>Some</a:t>
            </a:r>
            <a:r>
              <a:rPr lang="de-DE" sz="3600" dirty="0">
                <a:solidFill>
                  <a:schemeClr val="bg1"/>
                </a:solidFill>
              </a:rPr>
              <a:t> </a:t>
            </a:r>
            <a:r>
              <a:rPr lang="de-DE" sz="3600" dirty="0" err="1">
                <a:solidFill>
                  <a:schemeClr val="bg1"/>
                </a:solidFill>
              </a:rPr>
              <a:t>tips</a:t>
            </a:r>
            <a:r>
              <a:rPr lang="de-DE" sz="3600" dirty="0">
                <a:solidFill>
                  <a:schemeClr val="bg1"/>
                </a:solidFill>
              </a:rPr>
              <a:t> on </a:t>
            </a:r>
            <a:r>
              <a:rPr lang="de-DE" sz="3600" dirty="0" err="1">
                <a:solidFill>
                  <a:schemeClr val="bg1"/>
                </a:solidFill>
              </a:rPr>
              <a:t>finding</a:t>
            </a:r>
            <a:r>
              <a:rPr lang="de-DE" sz="3600" dirty="0">
                <a:solidFill>
                  <a:schemeClr val="bg1"/>
                </a:solidFill>
              </a:rPr>
              <a:t> relevant </a:t>
            </a:r>
            <a:r>
              <a:rPr lang="de-DE" sz="3600" dirty="0" err="1">
                <a:solidFill>
                  <a:schemeClr val="bg1"/>
                </a:solidFill>
              </a:rPr>
              <a:t>literature</a:t>
            </a:r>
            <a:endParaRPr lang="de-DE" sz="3600" dirty="0">
              <a:solidFill>
                <a:schemeClr val="bg1"/>
              </a:solidFill>
            </a:endParaRPr>
          </a:p>
        </p:txBody>
      </p:sp>
      <p:sp>
        <p:nvSpPr>
          <p:cNvPr id="25" name="Textfeld 24">
            <a:extLst>
              <a:ext uri="{FF2B5EF4-FFF2-40B4-BE49-F238E27FC236}">
                <a16:creationId xmlns:a16="http://schemas.microsoft.com/office/drawing/2014/main" id="{EC92C500-D44C-4BC2-909F-8D5060445CE0}"/>
              </a:ext>
            </a:extLst>
          </p:cNvPr>
          <p:cNvSpPr txBox="1"/>
          <p:nvPr/>
        </p:nvSpPr>
        <p:spPr>
          <a:xfrm>
            <a:off x="430896" y="6616517"/>
            <a:ext cx="2664512" cy="215444"/>
          </a:xfrm>
          <a:prstGeom prst="rect">
            <a:avLst/>
          </a:prstGeom>
          <a:noFill/>
        </p:spPr>
        <p:txBody>
          <a:bodyPr wrap="none" rtlCol="0">
            <a:spAutoFit/>
          </a:bodyPr>
          <a:lstStyle/>
          <a:p>
            <a:r>
              <a:rPr lang="de-DE" sz="800" dirty="0"/>
              <a:t>Source: Sternad/Power (2023). Picture source: </a:t>
            </a:r>
            <a:r>
              <a:rPr lang="en-US" sz="800" dirty="0"/>
              <a:t>pixabay.com</a:t>
            </a:r>
            <a:endParaRPr lang="de-DE" sz="800" dirty="0"/>
          </a:p>
        </p:txBody>
      </p:sp>
      <p:sp>
        <p:nvSpPr>
          <p:cNvPr id="26" name="Textfeld 25">
            <a:extLst>
              <a:ext uri="{FF2B5EF4-FFF2-40B4-BE49-F238E27FC236}">
                <a16:creationId xmlns:a16="http://schemas.microsoft.com/office/drawing/2014/main" id="{BC47BC38-3CA6-4C3A-8724-A4B7A4BB334F}"/>
              </a:ext>
            </a:extLst>
          </p:cNvPr>
          <p:cNvSpPr txBox="1"/>
          <p:nvPr/>
        </p:nvSpPr>
        <p:spPr>
          <a:xfrm>
            <a:off x="1495462" y="1974449"/>
            <a:ext cx="4030206" cy="707886"/>
          </a:xfrm>
          <a:prstGeom prst="rect">
            <a:avLst/>
          </a:prstGeom>
          <a:noFill/>
        </p:spPr>
        <p:txBody>
          <a:bodyPr wrap="none" rtlCol="0">
            <a:spAutoFit/>
          </a:bodyPr>
          <a:lstStyle/>
          <a:p>
            <a:pPr marL="285750" indent="-285750">
              <a:buClr>
                <a:srgbClr val="1C78AB"/>
              </a:buClr>
              <a:buFont typeface="Wingdings" panose="05000000000000000000" pitchFamily="2" charset="2"/>
              <a:buChar char="§"/>
            </a:pPr>
            <a:endParaRPr lang="de-DE" sz="2000" dirty="0"/>
          </a:p>
          <a:p>
            <a:pPr marL="285750" indent="-285750">
              <a:buClr>
                <a:srgbClr val="1C78AB"/>
              </a:buClr>
              <a:buFont typeface="Wingdings" panose="05000000000000000000" pitchFamily="2" charset="2"/>
              <a:buChar char="§"/>
            </a:pPr>
            <a:r>
              <a:rPr lang="de-DE" sz="2000" dirty="0"/>
              <a:t>Use </a:t>
            </a:r>
            <a:r>
              <a:rPr lang="de-DE" sz="2000" b="1" dirty="0" err="1"/>
              <a:t>academic</a:t>
            </a:r>
            <a:r>
              <a:rPr lang="de-DE" sz="2000" b="1" dirty="0"/>
              <a:t> </a:t>
            </a:r>
            <a:r>
              <a:rPr lang="de-DE" sz="2000" b="1" dirty="0" err="1"/>
              <a:t>research</a:t>
            </a:r>
            <a:r>
              <a:rPr lang="de-DE" sz="2000" b="1" dirty="0"/>
              <a:t> </a:t>
            </a:r>
            <a:r>
              <a:rPr lang="de-DE" sz="2000" b="1" dirty="0" err="1"/>
              <a:t>databases</a:t>
            </a:r>
            <a:endParaRPr lang="de-DE" sz="2000" b="1" dirty="0"/>
          </a:p>
        </p:txBody>
      </p:sp>
    </p:spTree>
    <p:extLst>
      <p:ext uri="{BB962C8B-B14F-4D97-AF65-F5344CB8AC3E}">
        <p14:creationId xmlns:p14="http://schemas.microsoft.com/office/powerpoint/2010/main" val="1252890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feld 49"/>
          <p:cNvSpPr txBox="1"/>
          <p:nvPr/>
        </p:nvSpPr>
        <p:spPr>
          <a:xfrm>
            <a:off x="0" y="6616517"/>
            <a:ext cx="395536" cy="2414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200">
                <a:solidFill>
                  <a:srgbClr val="C00000"/>
                </a:solidFill>
                <a:latin typeface="+mj-lt"/>
              </a:defRPr>
            </a:lvl1pPr>
          </a:lstStyle>
          <a:p>
            <a:fld id="{E4DF0851-ACD1-491E-BD29-F6676D6D8DA8}" type="slidenum">
              <a:rPr lang="de-DE">
                <a:solidFill>
                  <a:schemeClr val="tx1"/>
                </a:solidFill>
              </a:rPr>
              <a:pPr/>
              <a:t>23</a:t>
            </a:fld>
            <a:endParaRPr lang="de-DE" dirty="0">
              <a:solidFill>
                <a:schemeClr val="tx1"/>
              </a:solidFill>
            </a:endParaRPr>
          </a:p>
        </p:txBody>
      </p:sp>
      <p:sp>
        <p:nvSpPr>
          <p:cNvPr id="32" name="Rechteck 31">
            <a:extLst>
              <a:ext uri="{FF2B5EF4-FFF2-40B4-BE49-F238E27FC236}">
                <a16:creationId xmlns:a16="http://schemas.microsoft.com/office/drawing/2014/main" id="{37485A70-9EB7-4074-AEE1-338E8F01B72D}"/>
              </a:ext>
            </a:extLst>
          </p:cNvPr>
          <p:cNvSpPr/>
          <p:nvPr/>
        </p:nvSpPr>
        <p:spPr>
          <a:xfrm>
            <a:off x="-4426" y="-7675"/>
            <a:ext cx="12194674" cy="958378"/>
          </a:xfrm>
          <a:prstGeom prst="rect">
            <a:avLst/>
          </a:prstGeom>
          <a:solidFill>
            <a:srgbClr val="1C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rgbClr val="C00000"/>
              </a:solidFill>
              <a:latin typeface="+mj-lt"/>
            </a:endParaRPr>
          </a:p>
        </p:txBody>
      </p:sp>
      <p:sp>
        <p:nvSpPr>
          <p:cNvPr id="34" name="Rechteck 33">
            <a:extLst>
              <a:ext uri="{FF2B5EF4-FFF2-40B4-BE49-F238E27FC236}">
                <a16:creationId xmlns:a16="http://schemas.microsoft.com/office/drawing/2014/main" id="{D5EB5557-F800-43DC-9E23-97B4D8C874A1}"/>
              </a:ext>
            </a:extLst>
          </p:cNvPr>
          <p:cNvSpPr/>
          <p:nvPr/>
        </p:nvSpPr>
        <p:spPr>
          <a:xfrm>
            <a:off x="150702" y="298052"/>
            <a:ext cx="5881097" cy="646331"/>
          </a:xfrm>
          <a:prstGeom prst="rect">
            <a:avLst/>
          </a:prstGeom>
        </p:spPr>
        <p:txBody>
          <a:bodyPr wrap="none">
            <a:spAutoFit/>
          </a:bodyPr>
          <a:lstStyle/>
          <a:p>
            <a:r>
              <a:rPr lang="de-DE" sz="3600" dirty="0">
                <a:solidFill>
                  <a:schemeClr val="bg1"/>
                </a:solidFill>
              </a:rPr>
              <a:t>Smart </a:t>
            </a:r>
            <a:r>
              <a:rPr lang="de-DE" sz="3600" dirty="0" err="1">
                <a:solidFill>
                  <a:schemeClr val="bg1"/>
                </a:solidFill>
              </a:rPr>
              <a:t>reading</a:t>
            </a:r>
            <a:r>
              <a:rPr lang="de-DE" sz="3600" dirty="0">
                <a:solidFill>
                  <a:schemeClr val="bg1"/>
                </a:solidFill>
              </a:rPr>
              <a:t> and </a:t>
            </a:r>
            <a:r>
              <a:rPr lang="de-DE" sz="3600" dirty="0" err="1">
                <a:solidFill>
                  <a:schemeClr val="bg1"/>
                </a:solidFill>
              </a:rPr>
              <a:t>note-taking</a:t>
            </a:r>
            <a:endParaRPr lang="de-DE" sz="3600" dirty="0">
              <a:solidFill>
                <a:schemeClr val="bg1"/>
              </a:solidFill>
            </a:endParaRPr>
          </a:p>
        </p:txBody>
      </p:sp>
      <p:sp>
        <p:nvSpPr>
          <p:cNvPr id="35" name="Textfeld 34">
            <a:extLst>
              <a:ext uri="{FF2B5EF4-FFF2-40B4-BE49-F238E27FC236}">
                <a16:creationId xmlns:a16="http://schemas.microsoft.com/office/drawing/2014/main" id="{508187BB-B443-41F1-98B8-A60D11913861}"/>
              </a:ext>
            </a:extLst>
          </p:cNvPr>
          <p:cNvSpPr txBox="1"/>
          <p:nvPr/>
        </p:nvSpPr>
        <p:spPr>
          <a:xfrm>
            <a:off x="430896" y="6616517"/>
            <a:ext cx="2717411" cy="215444"/>
          </a:xfrm>
          <a:prstGeom prst="rect">
            <a:avLst/>
          </a:prstGeom>
          <a:noFill/>
        </p:spPr>
        <p:txBody>
          <a:bodyPr wrap="none" rtlCol="0">
            <a:spAutoFit/>
          </a:bodyPr>
          <a:lstStyle/>
          <a:p>
            <a:r>
              <a:rPr lang="de-DE" sz="800" dirty="0"/>
              <a:t>Source: Sternad &amp; Power (2023). Picture source: </a:t>
            </a:r>
            <a:r>
              <a:rPr lang="en-US" sz="800" dirty="0"/>
              <a:t>pixabay.com</a:t>
            </a:r>
            <a:endParaRPr lang="de-DE" sz="800" dirty="0"/>
          </a:p>
        </p:txBody>
      </p:sp>
      <p:grpSp>
        <p:nvGrpSpPr>
          <p:cNvPr id="29" name="Gruppieren 28">
            <a:extLst>
              <a:ext uri="{FF2B5EF4-FFF2-40B4-BE49-F238E27FC236}">
                <a16:creationId xmlns:a16="http://schemas.microsoft.com/office/drawing/2014/main" id="{9B2ECB2C-130E-4417-BADC-C9F42725CB50}"/>
              </a:ext>
            </a:extLst>
          </p:cNvPr>
          <p:cNvGrpSpPr/>
          <p:nvPr/>
        </p:nvGrpSpPr>
        <p:grpSpPr>
          <a:xfrm>
            <a:off x="5245768" y="1107167"/>
            <a:ext cx="6719821" cy="4956878"/>
            <a:chOff x="5245768" y="1107167"/>
            <a:chExt cx="6719821" cy="4956878"/>
          </a:xfrm>
        </p:grpSpPr>
        <p:grpSp>
          <p:nvGrpSpPr>
            <p:cNvPr id="13" name="Gruppieren 12">
              <a:extLst>
                <a:ext uri="{FF2B5EF4-FFF2-40B4-BE49-F238E27FC236}">
                  <a16:creationId xmlns:a16="http://schemas.microsoft.com/office/drawing/2014/main" id="{0843E718-D71B-40E4-81E2-1A21D6551972}"/>
                </a:ext>
              </a:extLst>
            </p:cNvPr>
            <p:cNvGrpSpPr/>
            <p:nvPr/>
          </p:nvGrpSpPr>
          <p:grpSpPr>
            <a:xfrm>
              <a:off x="5245768" y="2571054"/>
              <a:ext cx="6719821" cy="3492991"/>
              <a:chOff x="5245768" y="2571054"/>
              <a:chExt cx="6719821" cy="3492991"/>
            </a:xfrm>
          </p:grpSpPr>
          <p:sp>
            <p:nvSpPr>
              <p:cNvPr id="23" name="Rechteck 22">
                <a:extLst>
                  <a:ext uri="{FF2B5EF4-FFF2-40B4-BE49-F238E27FC236}">
                    <a16:creationId xmlns:a16="http://schemas.microsoft.com/office/drawing/2014/main" id="{A0969EB8-2337-43C4-AF64-69E392B09B85}"/>
                  </a:ext>
                </a:extLst>
              </p:cNvPr>
              <p:cNvSpPr/>
              <p:nvPr/>
            </p:nvSpPr>
            <p:spPr>
              <a:xfrm>
                <a:off x="5245768" y="2571054"/>
                <a:ext cx="4339389" cy="646331"/>
              </a:xfrm>
              <a:prstGeom prst="rect">
                <a:avLst/>
              </a:prstGeom>
              <a:solidFill>
                <a:srgbClr val="1C78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t>Smart </a:t>
                </a:r>
                <a:r>
                  <a:rPr lang="de-DE" sz="2000" dirty="0" err="1"/>
                  <a:t>note-taking</a:t>
                </a:r>
                <a:endParaRPr lang="de-DE" sz="2000" dirty="0"/>
              </a:p>
            </p:txBody>
          </p:sp>
          <p:sp>
            <p:nvSpPr>
              <p:cNvPr id="27" name="Textfeld 26">
                <a:extLst>
                  <a:ext uri="{FF2B5EF4-FFF2-40B4-BE49-F238E27FC236}">
                    <a16:creationId xmlns:a16="http://schemas.microsoft.com/office/drawing/2014/main" id="{9601F5B2-44AA-4F32-8422-1B8798A7D6B2}"/>
                  </a:ext>
                </a:extLst>
              </p:cNvPr>
              <p:cNvSpPr txBox="1"/>
              <p:nvPr/>
            </p:nvSpPr>
            <p:spPr>
              <a:xfrm>
                <a:off x="5378136" y="3394783"/>
                <a:ext cx="2652393" cy="338554"/>
              </a:xfrm>
              <a:prstGeom prst="rect">
                <a:avLst/>
              </a:prstGeom>
              <a:noFill/>
            </p:spPr>
            <p:txBody>
              <a:bodyPr wrap="none" rtlCol="0">
                <a:spAutoFit/>
              </a:bodyPr>
              <a:lstStyle/>
              <a:p>
                <a:r>
                  <a:rPr lang="de-DE" sz="1600" dirty="0" err="1"/>
                  <a:t>Record</a:t>
                </a:r>
                <a:r>
                  <a:rPr lang="de-DE" sz="1600" dirty="0"/>
                  <a:t> </a:t>
                </a:r>
                <a:r>
                  <a:rPr lang="de-DE" sz="1600" dirty="0" err="1"/>
                  <a:t>your</a:t>
                </a:r>
                <a:r>
                  <a:rPr lang="de-DE" sz="1600" dirty="0"/>
                  <a:t> </a:t>
                </a:r>
                <a:r>
                  <a:rPr lang="de-DE" sz="1600" dirty="0" err="1"/>
                  <a:t>notes</a:t>
                </a:r>
                <a:r>
                  <a:rPr lang="de-DE" sz="1600" dirty="0"/>
                  <a:t> </a:t>
                </a:r>
                <a:r>
                  <a:rPr lang="de-DE" sz="1600" b="1" dirty="0" err="1"/>
                  <a:t>accurately</a:t>
                </a:r>
                <a:endParaRPr lang="de-DE" sz="1600" dirty="0"/>
              </a:p>
            </p:txBody>
          </p:sp>
          <p:sp>
            <p:nvSpPr>
              <p:cNvPr id="33" name="Textfeld 32">
                <a:extLst>
                  <a:ext uri="{FF2B5EF4-FFF2-40B4-BE49-F238E27FC236}">
                    <a16:creationId xmlns:a16="http://schemas.microsoft.com/office/drawing/2014/main" id="{30DF3F44-1516-4C8C-A955-21A2A7033775}"/>
                  </a:ext>
                </a:extLst>
              </p:cNvPr>
              <p:cNvSpPr txBox="1"/>
              <p:nvPr/>
            </p:nvSpPr>
            <p:spPr>
              <a:xfrm>
                <a:off x="5378135" y="5329084"/>
                <a:ext cx="2318070" cy="338554"/>
              </a:xfrm>
              <a:prstGeom prst="rect">
                <a:avLst/>
              </a:prstGeom>
              <a:noFill/>
            </p:spPr>
            <p:txBody>
              <a:bodyPr wrap="none" rtlCol="0">
                <a:spAutoFit/>
              </a:bodyPr>
              <a:lstStyle/>
              <a:p>
                <a:r>
                  <a:rPr lang="de-DE" sz="1600" dirty="0" err="1"/>
                  <a:t>Record</a:t>
                </a:r>
                <a:r>
                  <a:rPr lang="de-DE" sz="1600" dirty="0"/>
                  <a:t> </a:t>
                </a:r>
                <a:r>
                  <a:rPr lang="de-DE" sz="1600" dirty="0" err="1"/>
                  <a:t>the</a:t>
                </a:r>
                <a:r>
                  <a:rPr lang="de-DE" sz="1600" dirty="0"/>
                  <a:t> </a:t>
                </a:r>
                <a:r>
                  <a:rPr lang="de-DE" sz="1600" b="1" dirty="0" err="1"/>
                  <a:t>full</a:t>
                </a:r>
                <a:r>
                  <a:rPr lang="de-DE" sz="1600" b="1" dirty="0"/>
                  <a:t> </a:t>
                </a:r>
                <a:r>
                  <a:rPr lang="de-DE" sz="1600" b="1" dirty="0" err="1"/>
                  <a:t>reference</a:t>
                </a:r>
                <a:r>
                  <a:rPr lang="de-DE" sz="1600" b="1" dirty="0"/>
                  <a:t> </a:t>
                </a:r>
              </a:p>
            </p:txBody>
          </p:sp>
          <p:sp>
            <p:nvSpPr>
              <p:cNvPr id="37" name="Textfeld 36">
                <a:extLst>
                  <a:ext uri="{FF2B5EF4-FFF2-40B4-BE49-F238E27FC236}">
                    <a16:creationId xmlns:a16="http://schemas.microsoft.com/office/drawing/2014/main" id="{05FE1990-4C6A-4F9A-9A4D-5DA2F4F92958}"/>
                  </a:ext>
                </a:extLst>
              </p:cNvPr>
              <p:cNvSpPr txBox="1"/>
              <p:nvPr/>
            </p:nvSpPr>
            <p:spPr>
              <a:xfrm>
                <a:off x="5378135" y="3791190"/>
                <a:ext cx="4247830" cy="1077218"/>
              </a:xfrm>
              <a:prstGeom prst="rect">
                <a:avLst/>
              </a:prstGeom>
              <a:noFill/>
            </p:spPr>
            <p:txBody>
              <a:bodyPr wrap="none" rtlCol="0">
                <a:spAutoFit/>
              </a:bodyPr>
              <a:lstStyle/>
              <a:p>
                <a:r>
                  <a:rPr lang="de-DE" sz="1600" dirty="0" err="1"/>
                  <a:t>Distinguish</a:t>
                </a:r>
                <a:r>
                  <a:rPr lang="de-DE" sz="1600" dirty="0"/>
                  <a:t> </a:t>
                </a:r>
                <a:r>
                  <a:rPr lang="de-DE" sz="1600" dirty="0" err="1"/>
                  <a:t>between</a:t>
                </a:r>
                <a:endParaRPr lang="de-DE" sz="1600" dirty="0"/>
              </a:p>
              <a:p>
                <a:pPr marL="285750" indent="-285750">
                  <a:buClr>
                    <a:srgbClr val="1C78AB"/>
                  </a:buClr>
                  <a:buFont typeface="Courier New" panose="02070309020205020404" pitchFamily="49" charset="0"/>
                  <a:buChar char="o"/>
                </a:pPr>
                <a:r>
                  <a:rPr lang="de-DE" sz="1600" b="1" dirty="0" err="1"/>
                  <a:t>Direct</a:t>
                </a:r>
                <a:r>
                  <a:rPr lang="de-DE" sz="1600" b="1" dirty="0"/>
                  <a:t> </a:t>
                </a:r>
                <a:r>
                  <a:rPr lang="de-DE" sz="1600" b="1" dirty="0" err="1"/>
                  <a:t>quotations</a:t>
                </a:r>
                <a:r>
                  <a:rPr lang="de-DE" sz="1600" b="1" dirty="0"/>
                  <a:t> </a:t>
                </a:r>
                <a:r>
                  <a:rPr lang="de-DE" sz="1600" dirty="0"/>
                  <a:t>(</a:t>
                </a:r>
                <a:r>
                  <a:rPr lang="de-DE" sz="1600" dirty="0" err="1"/>
                  <a:t>word-by-word</a:t>
                </a:r>
                <a:r>
                  <a:rPr lang="de-DE" sz="1600" dirty="0"/>
                  <a:t>)</a:t>
                </a:r>
              </a:p>
              <a:p>
                <a:pPr marL="285750" indent="-285750">
                  <a:buClr>
                    <a:srgbClr val="1C78AB"/>
                  </a:buClr>
                  <a:buFont typeface="Courier New" panose="02070309020205020404" pitchFamily="49" charset="0"/>
                  <a:buChar char="o"/>
                </a:pPr>
                <a:r>
                  <a:rPr lang="de-DE" sz="1600" dirty="0" err="1"/>
                  <a:t>Summaries</a:t>
                </a:r>
                <a:r>
                  <a:rPr lang="de-DE" sz="1600" dirty="0"/>
                  <a:t> in </a:t>
                </a:r>
                <a:r>
                  <a:rPr lang="de-DE" sz="1600" dirty="0" err="1"/>
                  <a:t>your</a:t>
                </a:r>
                <a:r>
                  <a:rPr lang="de-DE" sz="1600" dirty="0"/>
                  <a:t> own </a:t>
                </a:r>
                <a:r>
                  <a:rPr lang="de-DE" sz="1600" dirty="0" err="1"/>
                  <a:t>words</a:t>
                </a:r>
                <a:r>
                  <a:rPr lang="de-DE" sz="1600" dirty="0"/>
                  <a:t> (</a:t>
                </a:r>
                <a:r>
                  <a:rPr lang="de-DE" sz="1600" b="1" dirty="0" err="1"/>
                  <a:t>paraphrasing</a:t>
                </a:r>
                <a:r>
                  <a:rPr lang="de-DE" sz="1600" dirty="0"/>
                  <a:t>)</a:t>
                </a:r>
              </a:p>
              <a:p>
                <a:pPr marL="285750" indent="-285750">
                  <a:buClr>
                    <a:srgbClr val="1C78AB"/>
                  </a:buClr>
                  <a:buFont typeface="Courier New" panose="02070309020205020404" pitchFamily="49" charset="0"/>
                  <a:buChar char="o"/>
                </a:pPr>
                <a:r>
                  <a:rPr lang="de-DE" sz="1600" dirty="0" err="1"/>
                  <a:t>Your</a:t>
                </a:r>
                <a:r>
                  <a:rPr lang="de-DE" sz="1600" dirty="0"/>
                  <a:t> </a:t>
                </a:r>
                <a:r>
                  <a:rPr lang="de-DE" sz="1600" b="1" dirty="0"/>
                  <a:t>own </a:t>
                </a:r>
                <a:r>
                  <a:rPr lang="de-DE" sz="1600" b="1" dirty="0" err="1"/>
                  <a:t>ideas</a:t>
                </a:r>
                <a:r>
                  <a:rPr lang="de-DE" sz="1600" b="1" dirty="0"/>
                  <a:t> and </a:t>
                </a:r>
                <a:r>
                  <a:rPr lang="de-DE" sz="1600" b="1" dirty="0" err="1"/>
                  <a:t>thoughts</a:t>
                </a:r>
                <a:endParaRPr lang="de-DE" sz="1600" b="1" dirty="0"/>
              </a:p>
            </p:txBody>
          </p:sp>
          <p:sp>
            <p:nvSpPr>
              <p:cNvPr id="38" name="Textfeld 37">
                <a:extLst>
                  <a:ext uri="{FF2B5EF4-FFF2-40B4-BE49-F238E27FC236}">
                    <a16:creationId xmlns:a16="http://schemas.microsoft.com/office/drawing/2014/main" id="{28ACD601-415B-4731-965D-07B12C6F6AA0}"/>
                  </a:ext>
                </a:extLst>
              </p:cNvPr>
              <p:cNvSpPr txBox="1"/>
              <p:nvPr/>
            </p:nvSpPr>
            <p:spPr>
              <a:xfrm>
                <a:off x="5378135" y="5725491"/>
                <a:ext cx="2030749" cy="338554"/>
              </a:xfrm>
              <a:prstGeom prst="rect">
                <a:avLst/>
              </a:prstGeom>
              <a:noFill/>
            </p:spPr>
            <p:txBody>
              <a:bodyPr wrap="none" rtlCol="0">
                <a:spAutoFit/>
              </a:bodyPr>
              <a:lstStyle/>
              <a:p>
                <a:r>
                  <a:rPr lang="de-DE" sz="1600" b="1" dirty="0"/>
                  <a:t>Group </a:t>
                </a:r>
                <a:r>
                  <a:rPr lang="de-DE" sz="1600" b="1" dirty="0" err="1"/>
                  <a:t>notes</a:t>
                </a:r>
                <a:r>
                  <a:rPr lang="de-DE" sz="1600" b="1" dirty="0"/>
                  <a:t> </a:t>
                </a:r>
                <a:r>
                  <a:rPr lang="de-DE" sz="1600" dirty="0"/>
                  <a:t>per </a:t>
                </a:r>
                <a:r>
                  <a:rPr lang="de-DE" sz="1600" dirty="0" err="1"/>
                  <a:t>topic</a:t>
                </a:r>
                <a:endParaRPr lang="de-DE" sz="1600" b="1" dirty="0"/>
              </a:p>
            </p:txBody>
          </p:sp>
          <p:sp>
            <p:nvSpPr>
              <p:cNvPr id="39" name="Textfeld 38">
                <a:extLst>
                  <a:ext uri="{FF2B5EF4-FFF2-40B4-BE49-F238E27FC236}">
                    <a16:creationId xmlns:a16="http://schemas.microsoft.com/office/drawing/2014/main" id="{7ED276EE-43BA-4A9E-AFFA-44EBB95D7EA6}"/>
                  </a:ext>
                </a:extLst>
              </p:cNvPr>
              <p:cNvSpPr txBox="1"/>
              <p:nvPr/>
            </p:nvSpPr>
            <p:spPr>
              <a:xfrm>
                <a:off x="5378135" y="4932677"/>
                <a:ext cx="2519023" cy="338554"/>
              </a:xfrm>
              <a:prstGeom prst="rect">
                <a:avLst/>
              </a:prstGeom>
              <a:noFill/>
            </p:spPr>
            <p:txBody>
              <a:bodyPr wrap="none" rtlCol="0">
                <a:spAutoFit/>
              </a:bodyPr>
              <a:lstStyle/>
              <a:p>
                <a:r>
                  <a:rPr lang="de-DE" sz="1600" b="1" dirty="0" err="1"/>
                  <a:t>Include</a:t>
                </a:r>
                <a:r>
                  <a:rPr lang="de-DE" sz="1600" b="1" dirty="0"/>
                  <a:t> </a:t>
                </a:r>
                <a:r>
                  <a:rPr lang="de-DE" sz="1600" b="1" dirty="0" err="1"/>
                  <a:t>context</a:t>
                </a:r>
                <a:r>
                  <a:rPr lang="de-DE" sz="1600" b="1" dirty="0"/>
                  <a:t> </a:t>
                </a:r>
                <a:r>
                  <a:rPr lang="de-DE" sz="1600" dirty="0" err="1"/>
                  <a:t>if</a:t>
                </a:r>
                <a:r>
                  <a:rPr lang="de-DE" sz="1600" dirty="0"/>
                  <a:t> </a:t>
                </a:r>
                <a:r>
                  <a:rPr lang="de-DE" sz="1600" dirty="0" err="1"/>
                  <a:t>necessary</a:t>
                </a:r>
                <a:endParaRPr lang="de-DE" sz="1600" b="1" dirty="0"/>
              </a:p>
            </p:txBody>
          </p:sp>
          <p:sp>
            <p:nvSpPr>
              <p:cNvPr id="5" name="Geschweifte Klammer rechts 4">
                <a:extLst>
                  <a:ext uri="{FF2B5EF4-FFF2-40B4-BE49-F238E27FC236}">
                    <a16:creationId xmlns:a16="http://schemas.microsoft.com/office/drawing/2014/main" id="{422545FC-5127-4981-9BBF-7BCB1C5211D8}"/>
                  </a:ext>
                </a:extLst>
              </p:cNvPr>
              <p:cNvSpPr/>
              <p:nvPr/>
            </p:nvSpPr>
            <p:spPr>
              <a:xfrm>
                <a:off x="9705474" y="3934634"/>
                <a:ext cx="192505" cy="96596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6" name="Textfeld 5">
                <a:extLst>
                  <a:ext uri="{FF2B5EF4-FFF2-40B4-BE49-F238E27FC236}">
                    <a16:creationId xmlns:a16="http://schemas.microsoft.com/office/drawing/2014/main" id="{95E87669-7857-403C-8223-5489A3F74FEB}"/>
                  </a:ext>
                </a:extLst>
              </p:cNvPr>
              <p:cNvSpPr txBox="1"/>
              <p:nvPr/>
            </p:nvSpPr>
            <p:spPr>
              <a:xfrm>
                <a:off x="9926249" y="4032514"/>
                <a:ext cx="2039340" cy="738664"/>
              </a:xfrm>
              <a:prstGeom prst="rect">
                <a:avLst/>
              </a:prstGeom>
              <a:noFill/>
            </p:spPr>
            <p:txBody>
              <a:bodyPr wrap="none" rtlCol="0">
                <a:spAutoFit/>
              </a:bodyPr>
              <a:lstStyle/>
              <a:p>
                <a:pPr algn="ctr"/>
                <a:r>
                  <a:rPr lang="de-DE" sz="1400" dirty="0" err="1"/>
                  <a:t>Allows</a:t>
                </a:r>
                <a:r>
                  <a:rPr lang="de-DE" sz="1400" dirty="0"/>
                  <a:t> </a:t>
                </a:r>
                <a:r>
                  <a:rPr lang="de-DE" sz="1400" dirty="0" err="1"/>
                  <a:t>you</a:t>
                </a:r>
                <a:r>
                  <a:rPr lang="de-DE" sz="1400" dirty="0"/>
                  <a:t> </a:t>
                </a:r>
                <a:r>
                  <a:rPr lang="de-DE" sz="1400" dirty="0" err="1"/>
                  <a:t>to</a:t>
                </a:r>
                <a:r>
                  <a:rPr lang="de-DE" sz="1400" dirty="0"/>
                  <a:t> </a:t>
                </a:r>
                <a:r>
                  <a:rPr lang="de-DE" sz="1400" dirty="0" err="1"/>
                  <a:t>use</a:t>
                </a:r>
                <a:r>
                  <a:rPr lang="de-DE" sz="1400" dirty="0"/>
                  <a:t> </a:t>
                </a:r>
              </a:p>
              <a:p>
                <a:pPr algn="ctr"/>
                <a:r>
                  <a:rPr lang="de-DE" sz="1400" dirty="0" err="1"/>
                  <a:t>notes</a:t>
                </a:r>
                <a:r>
                  <a:rPr lang="de-DE" sz="1400" dirty="0"/>
                  <a:t> in </a:t>
                </a:r>
                <a:r>
                  <a:rPr lang="de-DE" sz="1400" dirty="0" err="1"/>
                  <a:t>the</a:t>
                </a:r>
                <a:r>
                  <a:rPr lang="de-DE" sz="1400" dirty="0"/>
                  <a:t> final </a:t>
                </a:r>
                <a:r>
                  <a:rPr lang="de-DE" sz="1400" dirty="0" err="1"/>
                  <a:t>thesis</a:t>
                </a:r>
                <a:br>
                  <a:rPr lang="de-DE" sz="1400" dirty="0"/>
                </a:br>
                <a:r>
                  <a:rPr lang="de-DE" sz="1400" dirty="0" err="1"/>
                  <a:t>without</a:t>
                </a:r>
                <a:r>
                  <a:rPr lang="de-DE" sz="1400" dirty="0"/>
                  <a:t> </a:t>
                </a:r>
                <a:r>
                  <a:rPr lang="de-DE" sz="1400" dirty="0" err="1"/>
                  <a:t>risk</a:t>
                </a:r>
                <a:r>
                  <a:rPr lang="de-DE" sz="1400" dirty="0"/>
                  <a:t> </a:t>
                </a:r>
                <a:r>
                  <a:rPr lang="de-DE" sz="1400" dirty="0" err="1"/>
                  <a:t>of</a:t>
                </a:r>
                <a:r>
                  <a:rPr lang="de-DE" sz="1400" dirty="0"/>
                  <a:t> </a:t>
                </a:r>
                <a:r>
                  <a:rPr lang="de-DE" sz="1400" dirty="0" err="1"/>
                  <a:t>plagiarism</a:t>
                </a:r>
                <a:endParaRPr lang="de-DE" sz="1400" dirty="0"/>
              </a:p>
            </p:txBody>
          </p:sp>
        </p:grpSp>
        <p:pic>
          <p:nvPicPr>
            <p:cNvPr id="7" name="Grafik 6">
              <a:extLst>
                <a:ext uri="{FF2B5EF4-FFF2-40B4-BE49-F238E27FC236}">
                  <a16:creationId xmlns:a16="http://schemas.microsoft.com/office/drawing/2014/main" id="{CE220041-83CD-4334-9A4B-86FBB5AA6FD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747140" y="1107167"/>
              <a:ext cx="1058714" cy="1399952"/>
            </a:xfrm>
            <a:prstGeom prst="rect">
              <a:avLst/>
            </a:prstGeom>
          </p:spPr>
        </p:pic>
      </p:grpSp>
      <p:grpSp>
        <p:nvGrpSpPr>
          <p:cNvPr id="28" name="Gruppieren 27">
            <a:extLst>
              <a:ext uri="{FF2B5EF4-FFF2-40B4-BE49-F238E27FC236}">
                <a16:creationId xmlns:a16="http://schemas.microsoft.com/office/drawing/2014/main" id="{CC1731A2-3A34-4FCB-826C-36A88DFD2CEB}"/>
              </a:ext>
            </a:extLst>
          </p:cNvPr>
          <p:cNvGrpSpPr/>
          <p:nvPr/>
        </p:nvGrpSpPr>
        <p:grpSpPr>
          <a:xfrm>
            <a:off x="601579" y="1221839"/>
            <a:ext cx="4339389" cy="3748678"/>
            <a:chOff x="601579" y="1221839"/>
            <a:chExt cx="4339389" cy="3748678"/>
          </a:xfrm>
        </p:grpSpPr>
        <p:grpSp>
          <p:nvGrpSpPr>
            <p:cNvPr id="12" name="Gruppieren 11">
              <a:extLst>
                <a:ext uri="{FF2B5EF4-FFF2-40B4-BE49-F238E27FC236}">
                  <a16:creationId xmlns:a16="http://schemas.microsoft.com/office/drawing/2014/main" id="{72E8C5E2-B8A1-4471-A26F-C3F5C6AA9045}"/>
                </a:ext>
              </a:extLst>
            </p:cNvPr>
            <p:cNvGrpSpPr/>
            <p:nvPr/>
          </p:nvGrpSpPr>
          <p:grpSpPr>
            <a:xfrm>
              <a:off x="601579" y="2571054"/>
              <a:ext cx="4339389" cy="2399463"/>
              <a:chOff x="601579" y="2571054"/>
              <a:chExt cx="4339389" cy="2399463"/>
            </a:xfrm>
          </p:grpSpPr>
          <p:sp>
            <p:nvSpPr>
              <p:cNvPr id="3" name="Rechteck 2">
                <a:extLst>
                  <a:ext uri="{FF2B5EF4-FFF2-40B4-BE49-F238E27FC236}">
                    <a16:creationId xmlns:a16="http://schemas.microsoft.com/office/drawing/2014/main" id="{636024E9-22E3-4250-BFA1-952B1D2DA279}"/>
                  </a:ext>
                </a:extLst>
              </p:cNvPr>
              <p:cNvSpPr/>
              <p:nvPr/>
            </p:nvSpPr>
            <p:spPr>
              <a:xfrm>
                <a:off x="601579" y="2571054"/>
                <a:ext cx="4339389" cy="646331"/>
              </a:xfrm>
              <a:prstGeom prst="rect">
                <a:avLst/>
              </a:prstGeom>
              <a:solidFill>
                <a:srgbClr val="1C78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t>Smart </a:t>
                </a:r>
                <a:r>
                  <a:rPr lang="de-DE" sz="2000" dirty="0" err="1"/>
                  <a:t>reading</a:t>
                </a:r>
                <a:endParaRPr lang="de-DE" sz="2000" dirty="0"/>
              </a:p>
            </p:txBody>
          </p:sp>
          <p:sp>
            <p:nvSpPr>
              <p:cNvPr id="4" name="Textfeld 3">
                <a:extLst>
                  <a:ext uri="{FF2B5EF4-FFF2-40B4-BE49-F238E27FC236}">
                    <a16:creationId xmlns:a16="http://schemas.microsoft.com/office/drawing/2014/main" id="{7B2B5BD5-9038-4B5E-8D8A-8FE60DBA9A99}"/>
                  </a:ext>
                </a:extLst>
              </p:cNvPr>
              <p:cNvSpPr txBox="1"/>
              <p:nvPr/>
            </p:nvSpPr>
            <p:spPr>
              <a:xfrm>
                <a:off x="666330" y="3378988"/>
                <a:ext cx="2492990" cy="338554"/>
              </a:xfrm>
              <a:prstGeom prst="rect">
                <a:avLst/>
              </a:prstGeom>
              <a:noFill/>
            </p:spPr>
            <p:txBody>
              <a:bodyPr wrap="none" rtlCol="0">
                <a:spAutoFit/>
              </a:bodyPr>
              <a:lstStyle/>
              <a:p>
                <a:r>
                  <a:rPr lang="de-DE" sz="1600" b="1" dirty="0"/>
                  <a:t>Scanning</a:t>
                </a:r>
                <a:r>
                  <a:rPr lang="de-DE" sz="1600" dirty="0"/>
                  <a:t> (</a:t>
                </a:r>
                <a:r>
                  <a:rPr lang="de-DE" sz="1600" dirty="0" err="1"/>
                  <a:t>What’s</a:t>
                </a:r>
                <a:r>
                  <a:rPr lang="de-DE" sz="1600" dirty="0"/>
                  <a:t> in </a:t>
                </a:r>
                <a:r>
                  <a:rPr lang="de-DE" sz="1600" dirty="0" err="1"/>
                  <a:t>there</a:t>
                </a:r>
                <a:r>
                  <a:rPr lang="de-DE" sz="1600" dirty="0"/>
                  <a:t>?)</a:t>
                </a:r>
              </a:p>
            </p:txBody>
          </p:sp>
          <p:sp>
            <p:nvSpPr>
              <p:cNvPr id="24" name="Textfeld 23">
                <a:extLst>
                  <a:ext uri="{FF2B5EF4-FFF2-40B4-BE49-F238E27FC236}">
                    <a16:creationId xmlns:a16="http://schemas.microsoft.com/office/drawing/2014/main" id="{AF3CADB7-32F7-4CC4-94B3-EAB7F28132BA}"/>
                  </a:ext>
                </a:extLst>
              </p:cNvPr>
              <p:cNvSpPr txBox="1"/>
              <p:nvPr/>
            </p:nvSpPr>
            <p:spPr>
              <a:xfrm>
                <a:off x="666330" y="3789485"/>
                <a:ext cx="3969741" cy="338554"/>
              </a:xfrm>
              <a:prstGeom prst="rect">
                <a:avLst/>
              </a:prstGeom>
              <a:noFill/>
            </p:spPr>
            <p:txBody>
              <a:bodyPr wrap="none" rtlCol="0">
                <a:spAutoFit/>
              </a:bodyPr>
              <a:lstStyle/>
              <a:p>
                <a:r>
                  <a:rPr lang="de-DE" sz="1600" b="1" dirty="0"/>
                  <a:t>Skimming</a:t>
                </a:r>
                <a:r>
                  <a:rPr lang="de-DE" sz="1600" dirty="0"/>
                  <a:t> (</a:t>
                </a:r>
                <a:r>
                  <a:rPr lang="de-DE" sz="1600" dirty="0" err="1"/>
                  <a:t>Only</a:t>
                </a:r>
                <a:r>
                  <a:rPr lang="de-DE" sz="1600" dirty="0"/>
                  <a:t> pick out </a:t>
                </a:r>
                <a:r>
                  <a:rPr lang="de-DE" sz="1600" dirty="0" err="1"/>
                  <a:t>the</a:t>
                </a:r>
                <a:r>
                  <a:rPr lang="de-DE" sz="1600" dirty="0"/>
                  <a:t> </a:t>
                </a:r>
                <a:r>
                  <a:rPr lang="de-DE" sz="1600" dirty="0" err="1"/>
                  <a:t>important</a:t>
                </a:r>
                <a:r>
                  <a:rPr lang="de-DE" sz="1600" dirty="0"/>
                  <a:t> </a:t>
                </a:r>
                <a:r>
                  <a:rPr lang="de-DE" sz="1600" dirty="0" err="1"/>
                  <a:t>parts</a:t>
                </a:r>
                <a:r>
                  <a:rPr lang="de-DE" sz="1600" dirty="0"/>
                  <a:t>)</a:t>
                </a:r>
              </a:p>
            </p:txBody>
          </p:sp>
          <p:sp>
            <p:nvSpPr>
              <p:cNvPr id="25" name="Textfeld 24">
                <a:extLst>
                  <a:ext uri="{FF2B5EF4-FFF2-40B4-BE49-F238E27FC236}">
                    <a16:creationId xmlns:a16="http://schemas.microsoft.com/office/drawing/2014/main" id="{D68353C5-C47A-4AD5-8073-48E1F756E4E9}"/>
                  </a:ext>
                </a:extLst>
              </p:cNvPr>
              <p:cNvSpPr txBox="1"/>
              <p:nvPr/>
            </p:nvSpPr>
            <p:spPr>
              <a:xfrm>
                <a:off x="666330" y="4210724"/>
                <a:ext cx="4130618" cy="338554"/>
              </a:xfrm>
              <a:prstGeom prst="rect">
                <a:avLst/>
              </a:prstGeom>
              <a:noFill/>
            </p:spPr>
            <p:txBody>
              <a:bodyPr wrap="none" rtlCol="0">
                <a:spAutoFit/>
              </a:bodyPr>
              <a:lstStyle/>
              <a:p>
                <a:r>
                  <a:rPr lang="de-DE" sz="1600" b="1" dirty="0"/>
                  <a:t>Reading in </a:t>
                </a:r>
                <a:r>
                  <a:rPr lang="de-DE" sz="1600" b="1" dirty="0" err="1"/>
                  <a:t>detail</a:t>
                </a:r>
                <a:r>
                  <a:rPr lang="de-DE" sz="1600" dirty="0"/>
                  <a:t> (</a:t>
                </a:r>
                <a:r>
                  <a:rPr lang="de-DE" sz="1600" dirty="0" err="1"/>
                  <a:t>to</a:t>
                </a:r>
                <a:r>
                  <a:rPr lang="de-DE" sz="1600" dirty="0"/>
                  <a:t> </a:t>
                </a:r>
                <a:r>
                  <a:rPr lang="de-DE" sz="1600" dirty="0" err="1"/>
                  <a:t>understand</a:t>
                </a:r>
                <a:r>
                  <a:rPr lang="de-DE" sz="1600" dirty="0"/>
                  <a:t> </a:t>
                </a:r>
                <a:r>
                  <a:rPr lang="de-DE" sz="1600" dirty="0" err="1"/>
                  <a:t>the</a:t>
                </a:r>
                <a:r>
                  <a:rPr lang="de-DE" sz="1600" dirty="0"/>
                  <a:t> </a:t>
                </a:r>
                <a:r>
                  <a:rPr lang="de-DE" sz="1600" dirty="0" err="1"/>
                  <a:t>argument</a:t>
                </a:r>
                <a:r>
                  <a:rPr lang="de-DE" sz="1600" dirty="0"/>
                  <a:t>)</a:t>
                </a:r>
              </a:p>
            </p:txBody>
          </p:sp>
          <p:sp>
            <p:nvSpPr>
              <p:cNvPr id="26" name="Textfeld 25">
                <a:extLst>
                  <a:ext uri="{FF2B5EF4-FFF2-40B4-BE49-F238E27FC236}">
                    <a16:creationId xmlns:a16="http://schemas.microsoft.com/office/drawing/2014/main" id="{EE4446D9-B599-4FFE-93AB-FC5B461B8620}"/>
                  </a:ext>
                </a:extLst>
              </p:cNvPr>
              <p:cNvSpPr txBox="1"/>
              <p:nvPr/>
            </p:nvSpPr>
            <p:spPr>
              <a:xfrm>
                <a:off x="666330" y="4631963"/>
                <a:ext cx="3717108" cy="338554"/>
              </a:xfrm>
              <a:prstGeom prst="rect">
                <a:avLst/>
              </a:prstGeom>
              <a:noFill/>
            </p:spPr>
            <p:txBody>
              <a:bodyPr wrap="none" rtlCol="0">
                <a:spAutoFit/>
              </a:bodyPr>
              <a:lstStyle/>
              <a:p>
                <a:r>
                  <a:rPr lang="de-DE" sz="1600" b="1" dirty="0"/>
                  <a:t>Most </a:t>
                </a:r>
                <a:r>
                  <a:rPr lang="de-DE" sz="1600" b="1" dirty="0" err="1"/>
                  <a:t>important</a:t>
                </a:r>
                <a:r>
                  <a:rPr lang="de-DE" sz="1600" b="1" dirty="0"/>
                  <a:t> </a:t>
                </a:r>
                <a:r>
                  <a:rPr lang="de-DE" sz="1600" b="1" dirty="0" err="1"/>
                  <a:t>info</a:t>
                </a:r>
                <a:r>
                  <a:rPr lang="de-DE" sz="1600" b="1" dirty="0"/>
                  <a:t>: </a:t>
                </a:r>
                <a:r>
                  <a:rPr lang="de-DE" sz="1600" dirty="0"/>
                  <a:t>Abstract, </a:t>
                </a:r>
                <a:r>
                  <a:rPr lang="de-DE" sz="1600" dirty="0" err="1"/>
                  <a:t>Discussion</a:t>
                </a:r>
                <a:endParaRPr lang="de-DE" sz="1600" dirty="0"/>
              </a:p>
            </p:txBody>
          </p:sp>
        </p:grpSp>
        <p:pic>
          <p:nvPicPr>
            <p:cNvPr id="10" name="Grafik 9">
              <a:extLst>
                <a:ext uri="{FF2B5EF4-FFF2-40B4-BE49-F238E27FC236}">
                  <a16:creationId xmlns:a16="http://schemas.microsoft.com/office/drawing/2014/main" id="{24D9F58B-0E3F-48CF-8A2B-CC0C39501B7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89717" y="1221839"/>
              <a:ext cx="1236120" cy="1236120"/>
            </a:xfrm>
            <a:prstGeom prst="rect">
              <a:avLst/>
            </a:prstGeom>
          </p:spPr>
        </p:pic>
      </p:grpSp>
    </p:spTree>
    <p:extLst>
      <p:ext uri="{BB962C8B-B14F-4D97-AF65-F5344CB8AC3E}">
        <p14:creationId xmlns:p14="http://schemas.microsoft.com/office/powerpoint/2010/main" val="261797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feld 49"/>
          <p:cNvSpPr txBox="1"/>
          <p:nvPr/>
        </p:nvSpPr>
        <p:spPr>
          <a:xfrm>
            <a:off x="0" y="6616517"/>
            <a:ext cx="395536" cy="2414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200">
                <a:solidFill>
                  <a:srgbClr val="C00000"/>
                </a:solidFill>
                <a:latin typeface="+mj-lt"/>
              </a:defRPr>
            </a:lvl1pPr>
          </a:lstStyle>
          <a:p>
            <a:fld id="{E4DF0851-ACD1-491E-BD29-F6676D6D8DA8}" type="slidenum">
              <a:rPr lang="de-DE">
                <a:solidFill>
                  <a:schemeClr val="tx1"/>
                </a:solidFill>
              </a:rPr>
              <a:pPr/>
              <a:t>24</a:t>
            </a:fld>
            <a:endParaRPr lang="de-DE" dirty="0">
              <a:solidFill>
                <a:schemeClr val="tx1"/>
              </a:solidFill>
            </a:endParaRPr>
          </a:p>
        </p:txBody>
      </p:sp>
      <p:sp>
        <p:nvSpPr>
          <p:cNvPr id="2" name="Rechteck 1">
            <a:extLst>
              <a:ext uri="{FF2B5EF4-FFF2-40B4-BE49-F238E27FC236}">
                <a16:creationId xmlns:a16="http://schemas.microsoft.com/office/drawing/2014/main" id="{36C34FE5-939C-448B-822A-CD83BFFEB97C}"/>
              </a:ext>
            </a:extLst>
          </p:cNvPr>
          <p:cNvSpPr/>
          <p:nvPr/>
        </p:nvSpPr>
        <p:spPr>
          <a:xfrm>
            <a:off x="1160015" y="1659559"/>
            <a:ext cx="7406469" cy="4431983"/>
          </a:xfrm>
          <a:prstGeom prst="rect">
            <a:avLst/>
          </a:prstGeom>
          <a:solidFill>
            <a:schemeClr val="bg1">
              <a:lumMod val="95000"/>
            </a:schemeClr>
          </a:solidFill>
        </p:spPr>
        <p:txBody>
          <a:bodyPr wrap="square">
            <a:spAutoFit/>
          </a:bodyPr>
          <a:lstStyle/>
          <a:p>
            <a:pPr>
              <a:spcAft>
                <a:spcPts val="600"/>
              </a:spcAft>
            </a:pPr>
            <a:r>
              <a:rPr lang="en-US" sz="1400" b="1" dirty="0">
                <a:latin typeface="Times New Roman" panose="02020603050405020304" pitchFamily="18" charset="0"/>
                <a:ea typeface="Times New Roman" panose="02020603050405020304" pitchFamily="18" charset="0"/>
                <a:cs typeface="Times New Roman" panose="02020603050405020304" pitchFamily="18" charset="0"/>
              </a:rPr>
              <a:t>NOTES ABOUT WHAT IS COACHING </a:t>
            </a:r>
            <a:endParaRPr lang="de-DE" sz="20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600"/>
              </a:spcAft>
            </a:pPr>
            <a:r>
              <a:rPr lang="en-US" sz="1400" b="1" dirty="0">
                <a:latin typeface="Times New Roman" panose="02020603050405020304" pitchFamily="18" charset="0"/>
                <a:ea typeface="Times New Roman" panose="02020603050405020304" pitchFamily="18" charset="0"/>
                <a:cs typeface="Times New Roman" panose="02020603050405020304" pitchFamily="18" charset="0"/>
              </a:rPr>
              <a:t>Source: Sternad, D. (2021). Developing Coaching Skills.</a:t>
            </a:r>
            <a:endParaRPr lang="de-DE" sz="20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600"/>
              </a:spcAft>
            </a:pPr>
            <a:r>
              <a:rPr lang="en-US" sz="1400" i="1" dirty="0">
                <a:latin typeface="Times New Roman" panose="02020603050405020304" pitchFamily="18" charset="0"/>
                <a:ea typeface="Times New Roman" panose="02020603050405020304" pitchFamily="18" charset="0"/>
                <a:cs typeface="Times New Roman" panose="02020603050405020304" pitchFamily="18" charset="0"/>
              </a:rPr>
              <a:t>[Note: include the following source in the list of references: Sternad, Dietmar (2021). Developing Coaching Skills: A Concise Introduction. Moosburg: </a:t>
            </a:r>
            <a:r>
              <a:rPr lang="en-US" sz="1400" i="1" dirty="0" err="1">
                <a:latin typeface="Times New Roman" panose="02020603050405020304" pitchFamily="18" charset="0"/>
                <a:ea typeface="Times New Roman" panose="02020603050405020304" pitchFamily="18" charset="0"/>
                <a:cs typeface="Times New Roman" panose="02020603050405020304" pitchFamily="18" charset="0"/>
              </a:rPr>
              <a:t>econcise</a:t>
            </a:r>
            <a:r>
              <a:rPr lang="en-US" sz="1400" i="1" dirty="0">
                <a:latin typeface="Times New Roman" panose="02020603050405020304" pitchFamily="18" charset="0"/>
                <a:ea typeface="Times New Roman" panose="02020603050405020304" pitchFamily="18" charset="0"/>
                <a:cs typeface="Times New Roman" panose="02020603050405020304" pitchFamily="18" charset="0"/>
              </a:rPr>
              <a:t>.]</a:t>
            </a:r>
            <a:endParaRPr lang="de-DE" sz="20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600"/>
              </a:spcAft>
            </a:pPr>
            <a:r>
              <a:rPr lang="en-US" sz="1400" i="1" dirty="0">
                <a:latin typeface="Times New Roman" panose="02020603050405020304" pitchFamily="18" charset="0"/>
                <a:ea typeface="Times New Roman" panose="02020603050405020304" pitchFamily="18" charset="0"/>
                <a:cs typeface="Times New Roman" panose="02020603050405020304" pitchFamily="18" charset="0"/>
              </a:rPr>
              <a:t>[Definition of coaching]</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 “Coaching is a purposeful interaction in which one person (the coach) uses a questioning approach to help another person (the </a:t>
            </a:r>
            <a:r>
              <a:rPr lang="en-US" sz="1400" dirty="0" err="1">
                <a:latin typeface="Times New Roman" panose="02020603050405020304" pitchFamily="18" charset="0"/>
                <a:ea typeface="Times New Roman" panose="02020603050405020304" pitchFamily="18" charset="0"/>
                <a:cs typeface="Times New Roman" panose="02020603050405020304" pitchFamily="18" charset="0"/>
              </a:rPr>
              <a:t>coachee</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 think through challenging issues, raise their self-awareness, consider their options, and take the right actions to realize their full potential and reach their personal or professional goals.” (Sternad, 2021, p. 6)</a:t>
            </a:r>
            <a:endParaRPr lang="de-DE" sz="20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600"/>
              </a:spcAft>
            </a:pPr>
            <a:r>
              <a:rPr lang="en-US" sz="1400" dirty="0">
                <a:highlight>
                  <a:srgbClr val="D3D3D3"/>
                </a:highlight>
                <a:latin typeface="Times New Roman" panose="02020603050405020304" pitchFamily="18" charset="0"/>
                <a:ea typeface="Times New Roman" panose="02020603050405020304" pitchFamily="18" charset="0"/>
                <a:cs typeface="Times New Roman" panose="02020603050405020304" pitchFamily="18" charset="0"/>
              </a:rPr>
              <a:t>Most definitions of coaching fail to consider a team coaching setting where there are more than one </a:t>
            </a:r>
            <a:r>
              <a:rPr lang="en-US" sz="1400" dirty="0" err="1">
                <a:highlight>
                  <a:srgbClr val="D3D3D3"/>
                </a:highlight>
                <a:latin typeface="Times New Roman" panose="02020603050405020304" pitchFamily="18" charset="0"/>
                <a:ea typeface="Times New Roman" panose="02020603050405020304" pitchFamily="18" charset="0"/>
                <a:cs typeface="Times New Roman" panose="02020603050405020304" pitchFamily="18" charset="0"/>
              </a:rPr>
              <a:t>coachee</a:t>
            </a:r>
            <a:r>
              <a:rPr lang="en-US" sz="1400" dirty="0">
                <a:highlight>
                  <a:srgbClr val="D3D3D3"/>
                </a:highlight>
                <a:latin typeface="Times New Roman" panose="02020603050405020304" pitchFamily="18" charset="0"/>
                <a:ea typeface="Times New Roman" panose="02020603050405020304" pitchFamily="18" charset="0"/>
                <a:cs typeface="Times New Roman" panose="02020603050405020304" pitchFamily="18" charset="0"/>
              </a:rPr>
              <a:t>.</a:t>
            </a:r>
            <a:r>
              <a:rPr lang="en-US" sz="1400" i="1" dirty="0">
                <a:latin typeface="Times New Roman" panose="02020603050405020304" pitchFamily="18" charset="0"/>
                <a:ea typeface="Times New Roman" panose="02020603050405020304" pitchFamily="18" charset="0"/>
                <a:cs typeface="Times New Roman" panose="02020603050405020304" pitchFamily="18" charset="0"/>
              </a:rPr>
              <a:t> </a:t>
            </a:r>
            <a:br>
              <a:rPr lang="en-US" sz="1400" i="1" dirty="0">
                <a:latin typeface="Times New Roman" panose="02020603050405020304" pitchFamily="18" charset="0"/>
                <a:ea typeface="Times New Roman" panose="02020603050405020304" pitchFamily="18" charset="0"/>
                <a:cs typeface="Times New Roman" panose="02020603050405020304" pitchFamily="18" charset="0"/>
              </a:rPr>
            </a:br>
            <a:r>
              <a:rPr lang="en-US" sz="1400" i="1" dirty="0">
                <a:latin typeface="Times New Roman" panose="02020603050405020304" pitchFamily="18" charset="0"/>
                <a:ea typeface="Times New Roman" panose="02020603050405020304" pitchFamily="18" charset="0"/>
                <a:cs typeface="Times New Roman" panose="02020603050405020304" pitchFamily="18" charset="0"/>
              </a:rPr>
              <a:t>[Own idea, therefore in grey]</a:t>
            </a:r>
            <a:endParaRPr lang="de-DE" sz="20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600"/>
              </a:spcAft>
            </a:pPr>
            <a:r>
              <a:rPr lang="en-US" sz="1400" dirty="0">
                <a:latin typeface="Times New Roman" panose="02020603050405020304" pitchFamily="18" charset="0"/>
                <a:ea typeface="Times New Roman" panose="02020603050405020304" pitchFamily="18" charset="0"/>
                <a:cs typeface="Times New Roman" panose="02020603050405020304" pitchFamily="18" charset="0"/>
              </a:rPr>
              <a:t>Coaching is not always conducted in a formal setting (Sternad, 2021, p. 8). </a:t>
            </a:r>
            <a:br>
              <a:rPr lang="en-US" sz="1400" dirty="0">
                <a:latin typeface="Times New Roman" panose="02020603050405020304" pitchFamily="18" charset="0"/>
                <a:ea typeface="Times New Roman" panose="02020603050405020304" pitchFamily="18" charset="0"/>
                <a:cs typeface="Times New Roman" panose="02020603050405020304" pitchFamily="18" charset="0"/>
              </a:rPr>
            </a:br>
            <a:r>
              <a:rPr lang="en-US" sz="1400" i="1" dirty="0">
                <a:latin typeface="Times New Roman" panose="02020603050405020304" pitchFamily="18" charset="0"/>
                <a:ea typeface="Times New Roman" panose="02020603050405020304" pitchFamily="18" charset="0"/>
                <a:cs typeface="Times New Roman" panose="02020603050405020304" pitchFamily="18" charset="0"/>
              </a:rPr>
              <a:t>[That’s a paraphrase of “Coaching does not necessarily need to be a formal process” (Sternad, 2021,</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400" i="1" dirty="0">
                <a:latin typeface="Times New Roman" panose="02020603050405020304" pitchFamily="18" charset="0"/>
                <a:ea typeface="Times New Roman" panose="02020603050405020304" pitchFamily="18" charset="0"/>
                <a:cs typeface="Times New Roman" panose="02020603050405020304" pitchFamily="18" charset="0"/>
              </a:rPr>
              <a:t>p. 8)]</a:t>
            </a:r>
            <a:endParaRPr lang="de-DE" sz="20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ea typeface="Times New Roman" panose="02020603050405020304" pitchFamily="18" charset="0"/>
                <a:cs typeface="Times New Roman" panose="02020603050405020304" pitchFamily="18" charset="0"/>
              </a:rPr>
              <a:t>“Originally, professional coaching in an organizational context was often associated with getting people with a risk of derailing due to performance problems ‘back on track.’” (Sternad, 2021, p. 16) </a:t>
            </a:r>
            <a:br>
              <a:rPr lang="en-US" sz="1400" dirty="0">
                <a:latin typeface="Times New Roman" panose="02020603050405020304" pitchFamily="18" charset="0"/>
                <a:ea typeface="Times New Roman" panose="02020603050405020304" pitchFamily="18" charset="0"/>
                <a:cs typeface="Times New Roman" panose="02020603050405020304" pitchFamily="18" charset="0"/>
              </a:rPr>
            </a:br>
            <a:r>
              <a:rPr lang="en-US" sz="1400" i="1" dirty="0">
                <a:latin typeface="Times New Roman" panose="02020603050405020304" pitchFamily="18" charset="0"/>
                <a:ea typeface="Times New Roman" panose="02020603050405020304" pitchFamily="18" charset="0"/>
                <a:cs typeface="Times New Roman" panose="02020603050405020304" pitchFamily="18" charset="0"/>
              </a:rPr>
              <a:t>[The author then continues to explain how coaching has become a highly effective developmental activity for people without performance problems, too]</a:t>
            </a:r>
            <a:endParaRPr lang="de-DE" sz="1400" dirty="0">
              <a:latin typeface="Times New Roman" panose="02020603050405020304" pitchFamily="18" charset="0"/>
              <a:cs typeface="Times New Roman" panose="02020603050405020304" pitchFamily="18" charset="0"/>
            </a:endParaRPr>
          </a:p>
        </p:txBody>
      </p:sp>
      <p:sp>
        <p:nvSpPr>
          <p:cNvPr id="23" name="Rechteck 22">
            <a:extLst>
              <a:ext uri="{FF2B5EF4-FFF2-40B4-BE49-F238E27FC236}">
                <a16:creationId xmlns:a16="http://schemas.microsoft.com/office/drawing/2014/main" id="{7CAF05E6-09AA-478D-B16D-22B0215ED34D}"/>
              </a:ext>
            </a:extLst>
          </p:cNvPr>
          <p:cNvSpPr/>
          <p:nvPr/>
        </p:nvSpPr>
        <p:spPr>
          <a:xfrm>
            <a:off x="-4426" y="-7675"/>
            <a:ext cx="12194674" cy="958378"/>
          </a:xfrm>
          <a:prstGeom prst="rect">
            <a:avLst/>
          </a:prstGeom>
          <a:solidFill>
            <a:srgbClr val="1C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rgbClr val="C00000"/>
              </a:solidFill>
              <a:latin typeface="+mj-lt"/>
            </a:endParaRPr>
          </a:p>
        </p:txBody>
      </p:sp>
      <p:sp>
        <p:nvSpPr>
          <p:cNvPr id="24" name="Rechteck 23">
            <a:extLst>
              <a:ext uri="{FF2B5EF4-FFF2-40B4-BE49-F238E27FC236}">
                <a16:creationId xmlns:a16="http://schemas.microsoft.com/office/drawing/2014/main" id="{4B0CBC54-F653-4A8E-A000-F49CFD8D130E}"/>
              </a:ext>
            </a:extLst>
          </p:cNvPr>
          <p:cNvSpPr/>
          <p:nvPr/>
        </p:nvSpPr>
        <p:spPr>
          <a:xfrm>
            <a:off x="150702" y="298052"/>
            <a:ext cx="6312690" cy="646331"/>
          </a:xfrm>
          <a:prstGeom prst="rect">
            <a:avLst/>
          </a:prstGeom>
        </p:spPr>
        <p:txBody>
          <a:bodyPr wrap="none">
            <a:spAutoFit/>
          </a:bodyPr>
          <a:lstStyle/>
          <a:p>
            <a:r>
              <a:rPr lang="de-DE" sz="3600" dirty="0">
                <a:solidFill>
                  <a:schemeClr val="bg1"/>
                </a:solidFill>
              </a:rPr>
              <a:t>An </a:t>
            </a:r>
            <a:r>
              <a:rPr lang="de-DE" sz="3600" dirty="0" err="1">
                <a:solidFill>
                  <a:schemeClr val="bg1"/>
                </a:solidFill>
              </a:rPr>
              <a:t>example</a:t>
            </a:r>
            <a:r>
              <a:rPr lang="de-DE" sz="3600" dirty="0">
                <a:solidFill>
                  <a:schemeClr val="bg1"/>
                </a:solidFill>
              </a:rPr>
              <a:t> </a:t>
            </a:r>
            <a:r>
              <a:rPr lang="de-DE" sz="3600" dirty="0" err="1">
                <a:solidFill>
                  <a:schemeClr val="bg1"/>
                </a:solidFill>
              </a:rPr>
              <a:t>of</a:t>
            </a:r>
            <a:r>
              <a:rPr lang="de-DE" sz="3600" dirty="0">
                <a:solidFill>
                  <a:schemeClr val="bg1"/>
                </a:solidFill>
              </a:rPr>
              <a:t> smart </a:t>
            </a:r>
            <a:r>
              <a:rPr lang="de-DE" sz="3600" dirty="0" err="1">
                <a:solidFill>
                  <a:schemeClr val="bg1"/>
                </a:solidFill>
              </a:rPr>
              <a:t>note-taking</a:t>
            </a:r>
            <a:endParaRPr lang="de-DE" sz="3600" dirty="0">
              <a:solidFill>
                <a:schemeClr val="bg1"/>
              </a:solidFill>
            </a:endParaRPr>
          </a:p>
        </p:txBody>
      </p:sp>
      <p:sp>
        <p:nvSpPr>
          <p:cNvPr id="26" name="Textfeld 25">
            <a:extLst>
              <a:ext uri="{FF2B5EF4-FFF2-40B4-BE49-F238E27FC236}">
                <a16:creationId xmlns:a16="http://schemas.microsoft.com/office/drawing/2014/main" id="{4FF5A0A2-8DAE-43F8-B312-8E8136D262E6}"/>
              </a:ext>
            </a:extLst>
          </p:cNvPr>
          <p:cNvSpPr txBox="1"/>
          <p:nvPr/>
        </p:nvSpPr>
        <p:spPr>
          <a:xfrm>
            <a:off x="395536" y="6642556"/>
            <a:ext cx="1542410" cy="215444"/>
          </a:xfrm>
          <a:prstGeom prst="rect">
            <a:avLst/>
          </a:prstGeom>
          <a:noFill/>
        </p:spPr>
        <p:txBody>
          <a:bodyPr wrap="none" rtlCol="0">
            <a:spAutoFit/>
          </a:bodyPr>
          <a:lstStyle/>
          <a:p>
            <a:r>
              <a:rPr lang="de-DE" sz="800" dirty="0"/>
              <a:t>Source: Sternad &amp; Power (2023).</a:t>
            </a:r>
          </a:p>
        </p:txBody>
      </p:sp>
    </p:spTree>
    <p:extLst>
      <p:ext uri="{BB962C8B-B14F-4D97-AF65-F5344CB8AC3E}">
        <p14:creationId xmlns:p14="http://schemas.microsoft.com/office/powerpoint/2010/main" val="1359495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hteck 29"/>
          <p:cNvSpPr/>
          <p:nvPr/>
        </p:nvSpPr>
        <p:spPr>
          <a:xfrm>
            <a:off x="3230932" y="4542847"/>
            <a:ext cx="5501640" cy="12452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4283729" y="4642555"/>
            <a:ext cx="4333302" cy="954107"/>
          </a:xfrm>
          <a:prstGeom prst="rect">
            <a:avLst/>
          </a:prstGeom>
          <a:noFill/>
        </p:spPr>
        <p:txBody>
          <a:bodyPr wrap="square" rtlCol="0">
            <a:spAutoFit/>
          </a:bodyPr>
          <a:lstStyle/>
          <a:p>
            <a:pPr algn="ctr"/>
            <a:r>
              <a:rPr lang="de-DE" sz="2800" dirty="0" err="1"/>
              <a:t>How</a:t>
            </a:r>
            <a:r>
              <a:rPr lang="de-DE" sz="2800" dirty="0"/>
              <a:t> </a:t>
            </a:r>
            <a:r>
              <a:rPr lang="de-DE" sz="2800" dirty="0" err="1"/>
              <a:t>to</a:t>
            </a:r>
            <a:r>
              <a:rPr lang="de-DE" sz="2800" dirty="0"/>
              <a:t> </a:t>
            </a:r>
            <a:r>
              <a:rPr lang="de-DE" sz="2800" dirty="0" err="1"/>
              <a:t>prepare</a:t>
            </a:r>
            <a:r>
              <a:rPr lang="de-DE" sz="2800" dirty="0"/>
              <a:t> a </a:t>
            </a:r>
            <a:br>
              <a:rPr lang="de-DE" sz="2800" dirty="0"/>
            </a:br>
            <a:r>
              <a:rPr lang="de-DE" sz="2800" dirty="0" err="1"/>
              <a:t>convincing</a:t>
            </a:r>
            <a:r>
              <a:rPr lang="de-DE" sz="2800" dirty="0"/>
              <a:t> </a:t>
            </a:r>
            <a:r>
              <a:rPr lang="de-DE" sz="2800" dirty="0" err="1"/>
              <a:t>thesis</a:t>
            </a:r>
            <a:r>
              <a:rPr lang="de-DE" sz="2800" dirty="0"/>
              <a:t> </a:t>
            </a:r>
            <a:r>
              <a:rPr lang="de-DE" sz="2800" dirty="0" err="1"/>
              <a:t>proposal</a:t>
            </a:r>
            <a:endParaRPr lang="de-DE" sz="2800" dirty="0"/>
          </a:p>
        </p:txBody>
      </p:sp>
      <p:sp>
        <p:nvSpPr>
          <p:cNvPr id="27" name="Ellipse 26"/>
          <p:cNvSpPr/>
          <p:nvPr/>
        </p:nvSpPr>
        <p:spPr>
          <a:xfrm>
            <a:off x="3490148" y="4675349"/>
            <a:ext cx="952253" cy="888520"/>
          </a:xfrm>
          <a:prstGeom prst="ellipse">
            <a:avLst/>
          </a:prstGeom>
          <a:solidFill>
            <a:srgbClr val="1C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400" b="1" dirty="0">
                <a:solidFill>
                  <a:schemeClr val="bg1"/>
                </a:solidFill>
                <a:latin typeface="Gill Sans MT" panose="020B0502020104020203" pitchFamily="34" charset="0"/>
              </a:rPr>
              <a:t>5</a:t>
            </a:r>
          </a:p>
        </p:txBody>
      </p:sp>
      <p:sp>
        <p:nvSpPr>
          <p:cNvPr id="33" name="Textfeld 32"/>
          <p:cNvSpPr txBox="1"/>
          <p:nvPr/>
        </p:nvSpPr>
        <p:spPr>
          <a:xfrm>
            <a:off x="0" y="6616517"/>
            <a:ext cx="395536" cy="2414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200">
                <a:solidFill>
                  <a:srgbClr val="C00000"/>
                </a:solidFill>
                <a:latin typeface="+mj-lt"/>
              </a:defRPr>
            </a:lvl1pPr>
          </a:lstStyle>
          <a:p>
            <a:fld id="{12585E01-11A7-4622-9DDD-0D0998039BF6}" type="slidenum">
              <a:rPr lang="de-DE" smtClean="0">
                <a:solidFill>
                  <a:schemeClr val="tx1"/>
                </a:solidFill>
              </a:rPr>
              <a:t>25</a:t>
            </a:fld>
            <a:endParaRPr lang="de-DE" dirty="0">
              <a:solidFill>
                <a:schemeClr val="tx1"/>
              </a:solidFill>
            </a:endParaRPr>
          </a:p>
        </p:txBody>
      </p:sp>
      <p:sp>
        <p:nvSpPr>
          <p:cNvPr id="12" name="Textfeld 11"/>
          <p:cNvSpPr txBox="1"/>
          <p:nvPr/>
        </p:nvSpPr>
        <p:spPr>
          <a:xfrm>
            <a:off x="375920" y="6634480"/>
            <a:ext cx="1340432" cy="215444"/>
          </a:xfrm>
          <a:prstGeom prst="rect">
            <a:avLst/>
          </a:prstGeom>
          <a:noFill/>
        </p:spPr>
        <p:txBody>
          <a:bodyPr wrap="none" rtlCol="0">
            <a:spAutoFit/>
          </a:bodyPr>
          <a:lstStyle/>
          <a:p>
            <a:r>
              <a:rPr lang="de-DE" sz="800" dirty="0" err="1"/>
              <a:t>Photo</a:t>
            </a:r>
            <a:r>
              <a:rPr lang="de-DE" sz="800" dirty="0"/>
              <a:t> </a:t>
            </a:r>
            <a:r>
              <a:rPr lang="de-DE" sz="800" dirty="0" err="1"/>
              <a:t>source</a:t>
            </a:r>
            <a:r>
              <a:rPr lang="de-DE" sz="800" dirty="0"/>
              <a:t>: pixabay.com</a:t>
            </a:r>
          </a:p>
        </p:txBody>
      </p:sp>
      <p:pic>
        <p:nvPicPr>
          <p:cNvPr id="2" name="Grafik 1">
            <a:extLst>
              <a:ext uri="{FF2B5EF4-FFF2-40B4-BE49-F238E27FC236}">
                <a16:creationId xmlns:a16="http://schemas.microsoft.com/office/drawing/2014/main" id="{04B80729-E38F-85DF-CFAA-E04D8521EA7B}"/>
              </a:ext>
            </a:extLst>
          </p:cNvPr>
          <p:cNvPicPr>
            <a:picLocks noChangeAspect="1"/>
          </p:cNvPicPr>
          <p:nvPr/>
        </p:nvPicPr>
        <p:blipFill>
          <a:blip r:embed="rId2"/>
          <a:stretch>
            <a:fillRect/>
          </a:stretch>
        </p:blipFill>
        <p:spPr>
          <a:xfrm>
            <a:off x="3230932" y="671606"/>
            <a:ext cx="5501640" cy="3779520"/>
          </a:xfrm>
          <a:prstGeom prst="rect">
            <a:avLst/>
          </a:prstGeom>
        </p:spPr>
      </p:pic>
    </p:spTree>
    <p:extLst>
      <p:ext uri="{BB962C8B-B14F-4D97-AF65-F5344CB8AC3E}">
        <p14:creationId xmlns:p14="http://schemas.microsoft.com/office/powerpoint/2010/main" val="4233006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feld 49"/>
          <p:cNvSpPr txBox="1"/>
          <p:nvPr/>
        </p:nvSpPr>
        <p:spPr>
          <a:xfrm>
            <a:off x="0" y="6616517"/>
            <a:ext cx="395536" cy="2414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200">
                <a:solidFill>
                  <a:srgbClr val="C00000"/>
                </a:solidFill>
                <a:latin typeface="+mj-lt"/>
              </a:defRPr>
            </a:lvl1pPr>
          </a:lstStyle>
          <a:p>
            <a:fld id="{E4DF0851-ACD1-491E-BD29-F6676D6D8DA8}" type="slidenum">
              <a:rPr lang="de-DE">
                <a:solidFill>
                  <a:schemeClr val="tx1"/>
                </a:solidFill>
              </a:rPr>
              <a:pPr/>
              <a:t>26</a:t>
            </a:fld>
            <a:endParaRPr lang="de-DE" dirty="0">
              <a:solidFill>
                <a:schemeClr val="tx1"/>
              </a:solidFill>
            </a:endParaRPr>
          </a:p>
        </p:txBody>
      </p:sp>
      <p:graphicFrame>
        <p:nvGraphicFramePr>
          <p:cNvPr id="2" name="Tabelle 1">
            <a:extLst>
              <a:ext uri="{FF2B5EF4-FFF2-40B4-BE49-F238E27FC236}">
                <a16:creationId xmlns:a16="http://schemas.microsoft.com/office/drawing/2014/main" id="{971F4386-65B5-47AB-92B5-69455A6B0361}"/>
              </a:ext>
            </a:extLst>
          </p:cNvPr>
          <p:cNvGraphicFramePr>
            <a:graphicFrameLocks noGrp="1"/>
          </p:cNvGraphicFramePr>
          <p:nvPr>
            <p:extLst>
              <p:ext uri="{D42A27DB-BD31-4B8C-83A1-F6EECF244321}">
                <p14:modId xmlns:p14="http://schemas.microsoft.com/office/powerpoint/2010/main" val="1805331927"/>
              </p:ext>
            </p:extLst>
          </p:nvPr>
        </p:nvGraphicFramePr>
        <p:xfrm>
          <a:off x="395536" y="1310959"/>
          <a:ext cx="9865629" cy="4434840"/>
        </p:xfrm>
        <a:graphic>
          <a:graphicData uri="http://schemas.openxmlformats.org/drawingml/2006/table">
            <a:tbl>
              <a:tblPr firstRow="1" bandRow="1">
                <a:tableStyleId>{5940675A-B579-460E-94D1-54222C63F5DA}</a:tableStyleId>
              </a:tblPr>
              <a:tblGrid>
                <a:gridCol w="279214">
                  <a:extLst>
                    <a:ext uri="{9D8B030D-6E8A-4147-A177-3AD203B41FA5}">
                      <a16:colId xmlns:a16="http://schemas.microsoft.com/office/drawing/2014/main" val="3305432055"/>
                    </a:ext>
                  </a:extLst>
                </a:gridCol>
                <a:gridCol w="3451589">
                  <a:extLst>
                    <a:ext uri="{9D8B030D-6E8A-4147-A177-3AD203B41FA5}">
                      <a16:colId xmlns:a16="http://schemas.microsoft.com/office/drawing/2014/main" val="904140227"/>
                    </a:ext>
                  </a:extLst>
                </a:gridCol>
                <a:gridCol w="6134826">
                  <a:extLst>
                    <a:ext uri="{9D8B030D-6E8A-4147-A177-3AD203B41FA5}">
                      <a16:colId xmlns:a16="http://schemas.microsoft.com/office/drawing/2014/main" val="68027065"/>
                    </a:ext>
                  </a:extLst>
                </a:gridCol>
              </a:tblGrid>
              <a:tr h="370840">
                <a:tc>
                  <a:txBody>
                    <a:bodyPr/>
                    <a:lstStyle/>
                    <a:p>
                      <a:endParaRPr lang="de-DE" sz="1400" dirty="0"/>
                    </a:p>
                  </a:txBody>
                  <a:tcPr>
                    <a:solidFill>
                      <a:srgbClr val="1C78AB"/>
                    </a:solidFill>
                  </a:tcPr>
                </a:tc>
                <a:tc>
                  <a:txBody>
                    <a:bodyPr/>
                    <a:lstStyle/>
                    <a:p>
                      <a:r>
                        <a:rPr lang="de-DE" sz="1400" dirty="0">
                          <a:solidFill>
                            <a:schemeClr val="bg1"/>
                          </a:solidFill>
                          <a:latin typeface="+mn-lt"/>
                        </a:rPr>
                        <a:t>Part</a:t>
                      </a:r>
                    </a:p>
                  </a:txBody>
                  <a:tcPr>
                    <a:solidFill>
                      <a:srgbClr val="1C78AB"/>
                    </a:solidFill>
                  </a:tcPr>
                </a:tc>
                <a:tc>
                  <a:txBody>
                    <a:bodyPr/>
                    <a:lstStyle/>
                    <a:p>
                      <a:r>
                        <a:rPr lang="de-DE" sz="1400" dirty="0">
                          <a:solidFill>
                            <a:schemeClr val="bg1"/>
                          </a:solidFill>
                          <a:latin typeface="+mn-lt"/>
                        </a:rPr>
                        <a:t>Details</a:t>
                      </a:r>
                    </a:p>
                  </a:txBody>
                  <a:tcPr>
                    <a:solidFill>
                      <a:srgbClr val="1C78AB"/>
                    </a:solidFill>
                  </a:tcPr>
                </a:tc>
                <a:extLst>
                  <a:ext uri="{0D108BD9-81ED-4DB2-BD59-A6C34878D82A}">
                    <a16:rowId xmlns:a16="http://schemas.microsoft.com/office/drawing/2014/main" val="1163762331"/>
                  </a:ext>
                </a:extLst>
              </a:tr>
              <a:tr h="370840">
                <a:tc>
                  <a:txBody>
                    <a:bodyPr/>
                    <a:lstStyle/>
                    <a:p>
                      <a:r>
                        <a:rPr lang="de-DE" sz="1400" dirty="0"/>
                        <a:t>1</a:t>
                      </a:r>
                    </a:p>
                  </a:txBody>
                  <a:tcPr/>
                </a:tc>
                <a:tc>
                  <a:txBody>
                    <a:bodyPr/>
                    <a:lstStyle/>
                    <a:p>
                      <a:r>
                        <a:rPr lang="de-DE" sz="1400" b="1" dirty="0">
                          <a:latin typeface="+mn-lt"/>
                        </a:rPr>
                        <a:t>Title </a:t>
                      </a:r>
                      <a:r>
                        <a:rPr lang="de-DE" sz="1400" b="1" dirty="0" err="1">
                          <a:latin typeface="+mn-lt"/>
                        </a:rPr>
                        <a:t>of</a:t>
                      </a:r>
                      <a:r>
                        <a:rPr lang="de-DE" sz="1400" b="1" dirty="0">
                          <a:latin typeface="+mn-lt"/>
                        </a:rPr>
                        <a:t> </a:t>
                      </a:r>
                      <a:r>
                        <a:rPr lang="de-DE" sz="1400" b="1" dirty="0" err="1">
                          <a:latin typeface="+mn-lt"/>
                        </a:rPr>
                        <a:t>your</a:t>
                      </a:r>
                      <a:r>
                        <a:rPr lang="de-DE" sz="1400" b="1" dirty="0">
                          <a:latin typeface="+mn-lt"/>
                        </a:rPr>
                        <a:t> </a:t>
                      </a:r>
                      <a:r>
                        <a:rPr lang="de-DE" sz="1400" b="1" dirty="0" err="1">
                          <a:latin typeface="+mn-lt"/>
                        </a:rPr>
                        <a:t>thesis</a:t>
                      </a:r>
                      <a:endParaRPr lang="de-DE" sz="1400" b="1" dirty="0">
                        <a:latin typeface="+mn-lt"/>
                      </a:endParaRPr>
                    </a:p>
                  </a:txBody>
                  <a:tcPr/>
                </a:tc>
                <a:tc>
                  <a:txBody>
                    <a:bodyPr/>
                    <a:lstStyle/>
                    <a:p>
                      <a:r>
                        <a:rPr lang="de-DE" sz="1400" dirty="0" err="1">
                          <a:latin typeface="+mn-lt"/>
                        </a:rPr>
                        <a:t>Contains</a:t>
                      </a:r>
                      <a:r>
                        <a:rPr lang="de-DE" sz="1400" dirty="0">
                          <a:latin typeface="+mn-lt"/>
                        </a:rPr>
                        <a:t> </a:t>
                      </a:r>
                      <a:r>
                        <a:rPr lang="de-DE" sz="1400" dirty="0" err="1">
                          <a:latin typeface="+mn-lt"/>
                        </a:rPr>
                        <a:t>the</a:t>
                      </a:r>
                      <a:r>
                        <a:rPr lang="de-DE" sz="1400" dirty="0">
                          <a:latin typeface="+mn-lt"/>
                        </a:rPr>
                        <a:t> </a:t>
                      </a:r>
                      <a:r>
                        <a:rPr lang="de-DE" sz="1400" dirty="0" err="1">
                          <a:latin typeface="+mn-lt"/>
                        </a:rPr>
                        <a:t>key</a:t>
                      </a:r>
                      <a:r>
                        <a:rPr lang="de-DE" sz="1400" dirty="0">
                          <a:latin typeface="+mn-lt"/>
                        </a:rPr>
                        <a:t> </a:t>
                      </a:r>
                      <a:r>
                        <a:rPr lang="de-DE" sz="1400" dirty="0" err="1">
                          <a:latin typeface="+mn-lt"/>
                        </a:rPr>
                        <a:t>concepts</a:t>
                      </a:r>
                      <a:r>
                        <a:rPr lang="de-DE" sz="1400" dirty="0">
                          <a:latin typeface="+mn-lt"/>
                        </a:rPr>
                        <a:t>/variables </a:t>
                      </a:r>
                      <a:r>
                        <a:rPr lang="de-DE" sz="1400" dirty="0" err="1">
                          <a:latin typeface="+mn-lt"/>
                        </a:rPr>
                        <a:t>that</a:t>
                      </a:r>
                      <a:r>
                        <a:rPr lang="de-DE" sz="1400" dirty="0">
                          <a:latin typeface="+mn-lt"/>
                        </a:rPr>
                        <a:t> </a:t>
                      </a:r>
                      <a:r>
                        <a:rPr lang="de-DE" sz="1400" dirty="0" err="1">
                          <a:latin typeface="+mn-lt"/>
                        </a:rPr>
                        <a:t>you</a:t>
                      </a:r>
                      <a:r>
                        <a:rPr lang="de-DE" sz="1400" dirty="0">
                          <a:latin typeface="+mn-lt"/>
                        </a:rPr>
                        <a:t> </a:t>
                      </a:r>
                      <a:r>
                        <a:rPr lang="de-DE" sz="1400" dirty="0" err="1">
                          <a:latin typeface="+mn-lt"/>
                        </a:rPr>
                        <a:t>intend</a:t>
                      </a:r>
                      <a:r>
                        <a:rPr lang="de-DE" sz="1400" dirty="0">
                          <a:latin typeface="+mn-lt"/>
                        </a:rPr>
                        <a:t> </a:t>
                      </a:r>
                      <a:r>
                        <a:rPr lang="de-DE" sz="1400" dirty="0" err="1">
                          <a:latin typeface="+mn-lt"/>
                        </a:rPr>
                        <a:t>to</a:t>
                      </a:r>
                      <a:r>
                        <a:rPr lang="de-DE" sz="1400" dirty="0">
                          <a:latin typeface="+mn-lt"/>
                        </a:rPr>
                        <a:t> </a:t>
                      </a:r>
                      <a:r>
                        <a:rPr lang="de-DE" sz="1400" dirty="0" err="1">
                          <a:latin typeface="+mn-lt"/>
                        </a:rPr>
                        <a:t>study</a:t>
                      </a:r>
                      <a:r>
                        <a:rPr lang="de-DE" sz="1400" dirty="0">
                          <a:latin typeface="+mn-lt"/>
                        </a:rPr>
                        <a:t> and </a:t>
                      </a:r>
                      <a:r>
                        <a:rPr lang="de-DE" sz="1400" dirty="0" err="1">
                          <a:latin typeface="+mn-lt"/>
                        </a:rPr>
                        <a:t>the</a:t>
                      </a:r>
                      <a:br>
                        <a:rPr lang="de-DE" sz="1400" dirty="0">
                          <a:latin typeface="+mn-lt"/>
                        </a:rPr>
                      </a:br>
                      <a:r>
                        <a:rPr lang="de-DE" sz="1400" dirty="0" err="1">
                          <a:latin typeface="+mn-lt"/>
                        </a:rPr>
                        <a:t>population</a:t>
                      </a:r>
                      <a:r>
                        <a:rPr lang="de-DE" sz="1400" dirty="0">
                          <a:latin typeface="+mn-lt"/>
                        </a:rPr>
                        <a:t> on </a:t>
                      </a:r>
                      <a:r>
                        <a:rPr lang="de-DE" sz="1400" dirty="0" err="1">
                          <a:latin typeface="+mn-lt"/>
                        </a:rPr>
                        <a:t>which</a:t>
                      </a:r>
                      <a:r>
                        <a:rPr lang="de-DE" sz="1400" dirty="0">
                          <a:latin typeface="+mn-lt"/>
                        </a:rPr>
                        <a:t> </a:t>
                      </a:r>
                      <a:r>
                        <a:rPr lang="de-DE" sz="1400" dirty="0" err="1">
                          <a:latin typeface="+mn-lt"/>
                        </a:rPr>
                        <a:t>the</a:t>
                      </a:r>
                      <a:r>
                        <a:rPr lang="de-DE" sz="1400" dirty="0">
                          <a:latin typeface="+mn-lt"/>
                        </a:rPr>
                        <a:t> </a:t>
                      </a:r>
                      <a:r>
                        <a:rPr lang="de-DE" sz="1400" dirty="0" err="1">
                          <a:latin typeface="+mn-lt"/>
                        </a:rPr>
                        <a:t>study</a:t>
                      </a:r>
                      <a:r>
                        <a:rPr lang="de-DE" sz="1400" dirty="0">
                          <a:latin typeface="+mn-lt"/>
                        </a:rPr>
                        <a:t> </a:t>
                      </a:r>
                      <a:r>
                        <a:rPr lang="de-DE" sz="1400" dirty="0" err="1">
                          <a:latin typeface="+mn-lt"/>
                        </a:rPr>
                        <a:t>is</a:t>
                      </a:r>
                      <a:r>
                        <a:rPr lang="de-DE" sz="1400" dirty="0">
                          <a:latin typeface="+mn-lt"/>
                        </a:rPr>
                        <a:t> </a:t>
                      </a:r>
                      <a:r>
                        <a:rPr lang="de-DE" sz="1400" dirty="0" err="1">
                          <a:latin typeface="+mn-lt"/>
                        </a:rPr>
                        <a:t>focused</a:t>
                      </a:r>
                      <a:endParaRPr lang="de-DE" sz="1400" dirty="0">
                        <a:latin typeface="+mn-lt"/>
                      </a:endParaRPr>
                    </a:p>
                  </a:txBody>
                  <a:tcPr/>
                </a:tc>
                <a:extLst>
                  <a:ext uri="{0D108BD9-81ED-4DB2-BD59-A6C34878D82A}">
                    <a16:rowId xmlns:a16="http://schemas.microsoft.com/office/drawing/2014/main" val="3575329283"/>
                  </a:ext>
                </a:extLst>
              </a:tr>
              <a:tr h="370840">
                <a:tc>
                  <a:txBody>
                    <a:bodyPr/>
                    <a:lstStyle/>
                    <a:p>
                      <a:r>
                        <a:rPr lang="de-DE" sz="1400" dirty="0"/>
                        <a:t>2</a:t>
                      </a:r>
                    </a:p>
                  </a:txBody>
                  <a:tcPr/>
                </a:tc>
                <a:tc>
                  <a:txBody>
                    <a:bodyPr/>
                    <a:lstStyle/>
                    <a:p>
                      <a:r>
                        <a:rPr lang="de-DE" sz="1400" b="1" dirty="0">
                          <a:latin typeface="+mn-lt"/>
                        </a:rPr>
                        <a:t>Background </a:t>
                      </a:r>
                      <a:r>
                        <a:rPr lang="de-DE" sz="1400" b="1" dirty="0" err="1">
                          <a:latin typeface="+mn-lt"/>
                        </a:rPr>
                        <a:t>information</a:t>
                      </a:r>
                      <a:r>
                        <a:rPr lang="de-DE" sz="1400" b="1" dirty="0">
                          <a:latin typeface="+mn-lt"/>
                        </a:rPr>
                        <a:t> (</a:t>
                      </a:r>
                      <a:r>
                        <a:rPr lang="de-DE" sz="1400" b="1" dirty="0" err="1">
                          <a:latin typeface="+mn-lt"/>
                        </a:rPr>
                        <a:t>research</a:t>
                      </a:r>
                      <a:r>
                        <a:rPr lang="de-DE" sz="1400" b="1" dirty="0">
                          <a:latin typeface="+mn-lt"/>
                        </a:rPr>
                        <a:t> </a:t>
                      </a:r>
                      <a:r>
                        <a:rPr lang="de-DE" sz="1400" b="1" dirty="0" err="1">
                          <a:latin typeface="+mn-lt"/>
                        </a:rPr>
                        <a:t>context</a:t>
                      </a:r>
                      <a:r>
                        <a:rPr lang="de-DE" sz="1400" b="1" dirty="0">
                          <a:latin typeface="+mn-lt"/>
                        </a:rPr>
                        <a:t>)</a:t>
                      </a:r>
                    </a:p>
                  </a:txBody>
                  <a:tcPr/>
                </a:tc>
                <a:tc>
                  <a:txBody>
                    <a:bodyPr/>
                    <a:lstStyle/>
                    <a:p>
                      <a:r>
                        <a:rPr lang="de-DE" sz="1400" dirty="0" err="1">
                          <a:latin typeface="+mn-lt"/>
                        </a:rPr>
                        <a:t>Context</a:t>
                      </a:r>
                      <a:r>
                        <a:rPr lang="de-DE" sz="1400" dirty="0">
                          <a:latin typeface="+mn-lt"/>
                        </a:rPr>
                        <a:t> </a:t>
                      </a:r>
                      <a:r>
                        <a:rPr lang="de-DE" sz="1400" dirty="0" err="1">
                          <a:latin typeface="+mn-lt"/>
                        </a:rPr>
                        <a:t>of</a:t>
                      </a:r>
                      <a:r>
                        <a:rPr lang="de-DE" sz="1400" dirty="0">
                          <a:latin typeface="+mn-lt"/>
                        </a:rPr>
                        <a:t> </a:t>
                      </a:r>
                      <a:r>
                        <a:rPr lang="de-DE" sz="1400" dirty="0" err="1">
                          <a:latin typeface="+mn-lt"/>
                        </a:rPr>
                        <a:t>the</a:t>
                      </a:r>
                      <a:r>
                        <a:rPr lang="de-DE" sz="1400" dirty="0">
                          <a:latin typeface="+mn-lt"/>
                        </a:rPr>
                        <a:t> </a:t>
                      </a:r>
                      <a:r>
                        <a:rPr lang="de-DE" sz="1400" dirty="0" err="1">
                          <a:latin typeface="+mn-lt"/>
                        </a:rPr>
                        <a:t>research</a:t>
                      </a:r>
                      <a:r>
                        <a:rPr lang="de-DE" sz="1400" dirty="0">
                          <a:latin typeface="+mn-lt"/>
                        </a:rPr>
                        <a:t> – </a:t>
                      </a:r>
                      <a:r>
                        <a:rPr lang="de-DE" sz="1400" dirty="0" err="1">
                          <a:latin typeface="+mn-lt"/>
                        </a:rPr>
                        <a:t>Which</a:t>
                      </a:r>
                      <a:r>
                        <a:rPr lang="de-DE" sz="1400" dirty="0">
                          <a:latin typeface="+mn-lt"/>
                        </a:rPr>
                        <a:t> </a:t>
                      </a:r>
                      <a:r>
                        <a:rPr lang="de-DE" sz="1400" dirty="0" err="1">
                          <a:latin typeface="+mn-lt"/>
                        </a:rPr>
                        <a:t>problem</a:t>
                      </a:r>
                      <a:r>
                        <a:rPr lang="de-DE" sz="1400" dirty="0">
                          <a:latin typeface="+mn-lt"/>
                        </a:rPr>
                        <a:t> </a:t>
                      </a:r>
                      <a:r>
                        <a:rPr lang="de-DE" sz="1400" dirty="0" err="1">
                          <a:latin typeface="+mn-lt"/>
                        </a:rPr>
                        <a:t>is</a:t>
                      </a:r>
                      <a:r>
                        <a:rPr lang="de-DE" sz="1400" dirty="0">
                          <a:latin typeface="+mn-lt"/>
                        </a:rPr>
                        <a:t> </a:t>
                      </a:r>
                      <a:r>
                        <a:rPr lang="de-DE" sz="1400" dirty="0" err="1">
                          <a:latin typeface="+mn-lt"/>
                        </a:rPr>
                        <a:t>addressed</a:t>
                      </a:r>
                      <a:r>
                        <a:rPr lang="de-DE" sz="1400" dirty="0">
                          <a:latin typeface="+mn-lt"/>
                        </a:rPr>
                        <a:t>? </a:t>
                      </a:r>
                      <a:r>
                        <a:rPr lang="de-DE" sz="1400" dirty="0" err="1">
                          <a:latin typeface="+mn-lt"/>
                        </a:rPr>
                        <a:t>Why</a:t>
                      </a:r>
                      <a:r>
                        <a:rPr lang="de-DE" sz="1400" dirty="0">
                          <a:latin typeface="+mn-lt"/>
                        </a:rPr>
                        <a:t> </a:t>
                      </a:r>
                      <a:r>
                        <a:rPr lang="de-DE" sz="1400" dirty="0" err="1">
                          <a:latin typeface="+mn-lt"/>
                        </a:rPr>
                        <a:t>is</a:t>
                      </a:r>
                      <a:r>
                        <a:rPr lang="de-DE" sz="1400" dirty="0">
                          <a:latin typeface="+mn-lt"/>
                        </a:rPr>
                        <a:t> </a:t>
                      </a:r>
                      <a:r>
                        <a:rPr lang="de-DE" sz="1400" dirty="0" err="1">
                          <a:latin typeface="+mn-lt"/>
                        </a:rPr>
                        <a:t>the</a:t>
                      </a:r>
                      <a:r>
                        <a:rPr lang="de-DE" sz="1400" dirty="0">
                          <a:latin typeface="+mn-lt"/>
                        </a:rPr>
                        <a:t> </a:t>
                      </a:r>
                      <a:r>
                        <a:rPr lang="de-DE" sz="1400" dirty="0" err="1">
                          <a:latin typeface="+mn-lt"/>
                        </a:rPr>
                        <a:t>problem</a:t>
                      </a:r>
                      <a:r>
                        <a:rPr lang="de-DE" sz="1400" dirty="0">
                          <a:latin typeface="+mn-lt"/>
                        </a:rPr>
                        <a:t> relevant? </a:t>
                      </a:r>
                      <a:r>
                        <a:rPr lang="de-DE" sz="1400" dirty="0" err="1">
                          <a:latin typeface="+mn-lt"/>
                        </a:rPr>
                        <a:t>What</a:t>
                      </a:r>
                      <a:r>
                        <a:rPr lang="de-DE" sz="1400" dirty="0">
                          <a:latin typeface="+mn-lt"/>
                        </a:rPr>
                        <a:t> </a:t>
                      </a:r>
                      <a:r>
                        <a:rPr lang="de-DE" sz="1400" dirty="0" err="1">
                          <a:latin typeface="+mn-lt"/>
                        </a:rPr>
                        <a:t>is</a:t>
                      </a:r>
                      <a:r>
                        <a:rPr lang="de-DE" sz="1400" dirty="0">
                          <a:latin typeface="+mn-lt"/>
                        </a:rPr>
                        <a:t> </a:t>
                      </a:r>
                      <a:r>
                        <a:rPr lang="de-DE" sz="1400" dirty="0" err="1">
                          <a:latin typeface="+mn-lt"/>
                        </a:rPr>
                        <a:t>already</a:t>
                      </a:r>
                      <a:r>
                        <a:rPr lang="de-DE" sz="1400" dirty="0">
                          <a:latin typeface="+mn-lt"/>
                        </a:rPr>
                        <a:t> </a:t>
                      </a:r>
                      <a:r>
                        <a:rPr lang="de-DE" sz="1400" dirty="0" err="1">
                          <a:latin typeface="+mn-lt"/>
                        </a:rPr>
                        <a:t>known</a:t>
                      </a:r>
                      <a:r>
                        <a:rPr lang="de-DE" sz="1400" dirty="0">
                          <a:latin typeface="+mn-lt"/>
                        </a:rPr>
                        <a:t> </a:t>
                      </a:r>
                      <a:r>
                        <a:rPr lang="de-DE" sz="1400" dirty="0" err="1">
                          <a:latin typeface="+mn-lt"/>
                        </a:rPr>
                        <a:t>about</a:t>
                      </a:r>
                      <a:r>
                        <a:rPr lang="de-DE" sz="1400" dirty="0">
                          <a:latin typeface="+mn-lt"/>
                        </a:rPr>
                        <a:t> </a:t>
                      </a:r>
                      <a:r>
                        <a:rPr lang="de-DE" sz="1400" dirty="0" err="1">
                          <a:latin typeface="+mn-lt"/>
                        </a:rPr>
                        <a:t>the</a:t>
                      </a:r>
                      <a:r>
                        <a:rPr lang="de-DE" sz="1400" dirty="0">
                          <a:latin typeface="+mn-lt"/>
                        </a:rPr>
                        <a:t> </a:t>
                      </a:r>
                      <a:r>
                        <a:rPr lang="de-DE" sz="1400" dirty="0" err="1">
                          <a:latin typeface="+mn-lt"/>
                        </a:rPr>
                        <a:t>problem</a:t>
                      </a:r>
                      <a:r>
                        <a:rPr lang="de-DE" sz="1400" dirty="0">
                          <a:latin typeface="+mn-lt"/>
                        </a:rPr>
                        <a:t> (</a:t>
                      </a:r>
                      <a:r>
                        <a:rPr lang="de-DE" sz="1400" dirty="0" err="1">
                          <a:latin typeface="+mn-lt"/>
                        </a:rPr>
                        <a:t>reference</a:t>
                      </a:r>
                      <a:r>
                        <a:rPr lang="de-DE" sz="1400" dirty="0">
                          <a:latin typeface="+mn-lt"/>
                        </a:rPr>
                        <a:t> </a:t>
                      </a:r>
                      <a:r>
                        <a:rPr lang="de-DE" sz="1400" dirty="0" err="1">
                          <a:latin typeface="+mn-lt"/>
                        </a:rPr>
                        <a:t>to</a:t>
                      </a:r>
                      <a:r>
                        <a:rPr lang="de-DE" sz="1400" dirty="0">
                          <a:latin typeface="+mn-lt"/>
                        </a:rPr>
                        <a:t> </a:t>
                      </a:r>
                      <a:r>
                        <a:rPr lang="de-DE" sz="1400" dirty="0" err="1">
                          <a:latin typeface="+mn-lt"/>
                        </a:rPr>
                        <a:t>literature</a:t>
                      </a:r>
                      <a:r>
                        <a:rPr lang="de-DE" sz="1400" dirty="0">
                          <a:latin typeface="+mn-lt"/>
                        </a:rPr>
                        <a:t>, </a:t>
                      </a:r>
                      <a:r>
                        <a:rPr lang="de-DE" sz="1400" dirty="0" err="1">
                          <a:latin typeface="+mn-lt"/>
                        </a:rPr>
                        <a:t>statistics</a:t>
                      </a:r>
                      <a:r>
                        <a:rPr lang="de-DE" sz="1400" dirty="0">
                          <a:latin typeface="+mn-lt"/>
                        </a:rPr>
                        <a:t> etc.)? </a:t>
                      </a:r>
                      <a:r>
                        <a:rPr lang="de-DE" sz="1400" dirty="0" err="1">
                          <a:latin typeface="+mn-lt"/>
                        </a:rPr>
                        <a:t>What</a:t>
                      </a:r>
                      <a:r>
                        <a:rPr lang="de-DE" sz="1400" dirty="0">
                          <a:latin typeface="+mn-lt"/>
                        </a:rPr>
                        <a:t> </a:t>
                      </a:r>
                      <a:r>
                        <a:rPr lang="de-DE" sz="1400" dirty="0" err="1">
                          <a:latin typeface="+mn-lt"/>
                        </a:rPr>
                        <a:t>is</a:t>
                      </a:r>
                      <a:r>
                        <a:rPr lang="de-DE" sz="1400" dirty="0">
                          <a:latin typeface="+mn-lt"/>
                        </a:rPr>
                        <a:t> not </a:t>
                      </a:r>
                      <a:r>
                        <a:rPr lang="de-DE" sz="1400" dirty="0" err="1">
                          <a:latin typeface="+mn-lt"/>
                        </a:rPr>
                        <a:t>known</a:t>
                      </a:r>
                      <a:r>
                        <a:rPr lang="de-DE" sz="1400" dirty="0">
                          <a:latin typeface="+mn-lt"/>
                        </a:rPr>
                        <a:t> </a:t>
                      </a:r>
                      <a:r>
                        <a:rPr lang="de-DE" sz="1400" dirty="0" err="1">
                          <a:latin typeface="+mn-lt"/>
                        </a:rPr>
                        <a:t>yet</a:t>
                      </a:r>
                      <a:r>
                        <a:rPr lang="de-DE" sz="1400" dirty="0">
                          <a:latin typeface="+mn-lt"/>
                        </a:rPr>
                        <a:t>?</a:t>
                      </a:r>
                    </a:p>
                  </a:txBody>
                  <a:tcPr/>
                </a:tc>
                <a:extLst>
                  <a:ext uri="{0D108BD9-81ED-4DB2-BD59-A6C34878D82A}">
                    <a16:rowId xmlns:a16="http://schemas.microsoft.com/office/drawing/2014/main" val="788742770"/>
                  </a:ext>
                </a:extLst>
              </a:tr>
              <a:tr h="370840">
                <a:tc>
                  <a:txBody>
                    <a:bodyPr/>
                    <a:lstStyle/>
                    <a:p>
                      <a:r>
                        <a:rPr lang="de-DE" sz="1400" dirty="0"/>
                        <a:t>3</a:t>
                      </a:r>
                    </a:p>
                  </a:txBody>
                  <a:tcPr/>
                </a:tc>
                <a:tc>
                  <a:txBody>
                    <a:bodyPr/>
                    <a:lstStyle/>
                    <a:p>
                      <a:r>
                        <a:rPr lang="de-DE" sz="1400" b="1" dirty="0"/>
                        <a:t>The </a:t>
                      </a:r>
                      <a:r>
                        <a:rPr lang="de-DE" sz="1400" b="1" dirty="0" err="1"/>
                        <a:t>purpose</a:t>
                      </a:r>
                      <a:r>
                        <a:rPr lang="de-DE" sz="1400" b="1" dirty="0"/>
                        <a:t> </a:t>
                      </a:r>
                      <a:r>
                        <a:rPr lang="de-DE" sz="1400" b="1" dirty="0" err="1"/>
                        <a:t>statement</a:t>
                      </a:r>
                      <a:r>
                        <a:rPr lang="de-DE" sz="1400" b="1" dirty="0"/>
                        <a:t> (</a:t>
                      </a:r>
                      <a:r>
                        <a:rPr lang="de-DE" sz="1400" b="1" dirty="0" err="1"/>
                        <a:t>research</a:t>
                      </a:r>
                      <a:r>
                        <a:rPr lang="de-DE" sz="1400" b="1" dirty="0"/>
                        <a:t> </a:t>
                      </a:r>
                      <a:r>
                        <a:rPr lang="de-DE" sz="1400" b="1" dirty="0" err="1"/>
                        <a:t>aim</a:t>
                      </a:r>
                      <a:r>
                        <a:rPr lang="de-DE" sz="1400" b="1" dirty="0"/>
                        <a:t>) and </a:t>
                      </a:r>
                      <a:r>
                        <a:rPr lang="de-DE" sz="1400" b="1" dirty="0" err="1"/>
                        <a:t>research</a:t>
                      </a:r>
                      <a:r>
                        <a:rPr lang="de-DE" sz="1400" b="1" dirty="0"/>
                        <a:t> </a:t>
                      </a:r>
                      <a:r>
                        <a:rPr lang="de-DE" sz="1400" b="1" dirty="0" err="1"/>
                        <a:t>questions</a:t>
                      </a:r>
                      <a:endParaRPr lang="de-DE" sz="1400" b="1" dirty="0"/>
                    </a:p>
                  </a:txBody>
                  <a:tcPr/>
                </a:tc>
                <a:tc>
                  <a:txBody>
                    <a:bodyPr/>
                    <a:lstStyle/>
                    <a:p>
                      <a:r>
                        <a:rPr lang="de-DE" sz="1400" dirty="0"/>
                        <a:t>Clear </a:t>
                      </a:r>
                      <a:r>
                        <a:rPr lang="de-DE" sz="1400" dirty="0" err="1"/>
                        <a:t>description</a:t>
                      </a:r>
                      <a:r>
                        <a:rPr lang="de-DE" sz="1400" dirty="0"/>
                        <a:t> </a:t>
                      </a:r>
                      <a:r>
                        <a:rPr lang="de-DE" sz="1400" dirty="0" err="1"/>
                        <a:t>of</a:t>
                      </a:r>
                      <a:r>
                        <a:rPr lang="de-DE" sz="1400" dirty="0"/>
                        <a:t> </a:t>
                      </a:r>
                      <a:r>
                        <a:rPr lang="de-DE" sz="1400" dirty="0" err="1"/>
                        <a:t>the</a:t>
                      </a:r>
                      <a:r>
                        <a:rPr lang="de-DE" sz="1400" dirty="0"/>
                        <a:t> </a:t>
                      </a:r>
                      <a:r>
                        <a:rPr lang="de-DE" sz="1400" dirty="0" err="1"/>
                        <a:t>research</a:t>
                      </a:r>
                      <a:r>
                        <a:rPr lang="de-DE" sz="1400" dirty="0"/>
                        <a:t> </a:t>
                      </a:r>
                      <a:r>
                        <a:rPr lang="de-DE" sz="1400" dirty="0" err="1"/>
                        <a:t>aim</a:t>
                      </a:r>
                      <a:r>
                        <a:rPr lang="de-DE" sz="1400" dirty="0"/>
                        <a:t>; </a:t>
                      </a:r>
                      <a:r>
                        <a:rPr lang="de-DE" sz="1400" dirty="0" err="1"/>
                        <a:t>main</a:t>
                      </a:r>
                      <a:r>
                        <a:rPr lang="de-DE" sz="1400" dirty="0"/>
                        <a:t> </a:t>
                      </a:r>
                      <a:r>
                        <a:rPr lang="de-DE" sz="1400" dirty="0" err="1"/>
                        <a:t>research</a:t>
                      </a:r>
                      <a:r>
                        <a:rPr lang="de-DE" sz="1400" dirty="0"/>
                        <a:t> </a:t>
                      </a:r>
                      <a:r>
                        <a:rPr lang="de-DE" sz="1400" dirty="0" err="1"/>
                        <a:t>questions</a:t>
                      </a:r>
                      <a:r>
                        <a:rPr lang="de-DE" sz="1400" dirty="0"/>
                        <a:t> and sub-</a:t>
                      </a:r>
                      <a:r>
                        <a:rPr lang="de-DE" sz="1400" dirty="0" err="1"/>
                        <a:t>questions</a:t>
                      </a:r>
                      <a:r>
                        <a:rPr lang="de-DE" sz="1400" dirty="0"/>
                        <a:t>; </a:t>
                      </a:r>
                      <a:r>
                        <a:rPr lang="de-DE" sz="1400" dirty="0" err="1"/>
                        <a:t>significance</a:t>
                      </a:r>
                      <a:r>
                        <a:rPr lang="de-DE" sz="1400" dirty="0"/>
                        <a:t> </a:t>
                      </a:r>
                      <a:r>
                        <a:rPr lang="de-DE" sz="1400" dirty="0" err="1"/>
                        <a:t>of</a:t>
                      </a:r>
                      <a:r>
                        <a:rPr lang="de-DE" sz="1400" dirty="0"/>
                        <a:t> </a:t>
                      </a:r>
                      <a:r>
                        <a:rPr lang="de-DE" sz="1400" dirty="0" err="1"/>
                        <a:t>the</a:t>
                      </a:r>
                      <a:r>
                        <a:rPr lang="de-DE" sz="1400" dirty="0"/>
                        <a:t> </a:t>
                      </a:r>
                      <a:r>
                        <a:rPr lang="de-DE" sz="1400" dirty="0" err="1"/>
                        <a:t>research</a:t>
                      </a:r>
                      <a:r>
                        <a:rPr lang="de-DE" sz="1400" dirty="0"/>
                        <a:t> (</a:t>
                      </a:r>
                      <a:r>
                        <a:rPr lang="de-DE" sz="1400" dirty="0" err="1"/>
                        <a:t>for</a:t>
                      </a:r>
                      <a:r>
                        <a:rPr lang="de-DE" sz="1400" dirty="0"/>
                        <a:t> </a:t>
                      </a:r>
                      <a:r>
                        <a:rPr lang="de-DE" sz="1400" dirty="0" err="1"/>
                        <a:t>practitioners</a:t>
                      </a:r>
                      <a:r>
                        <a:rPr lang="de-DE" sz="1400" dirty="0"/>
                        <a:t> &amp; </a:t>
                      </a:r>
                      <a:r>
                        <a:rPr lang="de-DE" sz="1400" dirty="0" err="1"/>
                        <a:t>contribution</a:t>
                      </a:r>
                      <a:r>
                        <a:rPr lang="de-DE" sz="1400" dirty="0"/>
                        <a:t> </a:t>
                      </a:r>
                      <a:r>
                        <a:rPr lang="de-DE" sz="1400" dirty="0" err="1"/>
                        <a:t>to</a:t>
                      </a:r>
                      <a:r>
                        <a:rPr lang="de-DE" sz="1400" dirty="0"/>
                        <a:t> </a:t>
                      </a:r>
                      <a:r>
                        <a:rPr lang="de-DE" sz="1400" dirty="0" err="1"/>
                        <a:t>literature</a:t>
                      </a:r>
                      <a:r>
                        <a:rPr lang="de-DE" sz="1400" dirty="0"/>
                        <a:t>)</a:t>
                      </a:r>
                    </a:p>
                  </a:txBody>
                  <a:tcPr/>
                </a:tc>
                <a:extLst>
                  <a:ext uri="{0D108BD9-81ED-4DB2-BD59-A6C34878D82A}">
                    <a16:rowId xmlns:a16="http://schemas.microsoft.com/office/drawing/2014/main" val="4023552180"/>
                  </a:ext>
                </a:extLst>
              </a:tr>
              <a:tr h="370840">
                <a:tc>
                  <a:txBody>
                    <a:bodyPr/>
                    <a:lstStyle/>
                    <a:p>
                      <a:r>
                        <a:rPr lang="de-DE" sz="1400" dirty="0"/>
                        <a:t>4</a:t>
                      </a:r>
                    </a:p>
                  </a:txBody>
                  <a:tcPr/>
                </a:tc>
                <a:tc>
                  <a:txBody>
                    <a:bodyPr/>
                    <a:lstStyle/>
                    <a:p>
                      <a:r>
                        <a:rPr lang="de-DE" sz="1400" b="1" dirty="0"/>
                        <a:t>Outline </a:t>
                      </a:r>
                      <a:r>
                        <a:rPr lang="de-DE" sz="1400" b="1" dirty="0" err="1"/>
                        <a:t>of</a:t>
                      </a:r>
                      <a:r>
                        <a:rPr lang="de-DE" sz="1400" b="1" dirty="0"/>
                        <a:t> </a:t>
                      </a:r>
                      <a:r>
                        <a:rPr lang="de-DE" sz="1400" b="1" dirty="0" err="1"/>
                        <a:t>the</a:t>
                      </a:r>
                      <a:r>
                        <a:rPr lang="de-DE" sz="1400" b="1" dirty="0"/>
                        <a:t> </a:t>
                      </a:r>
                      <a:r>
                        <a:rPr lang="de-DE" sz="1400" b="1" dirty="0" err="1"/>
                        <a:t>thesis</a:t>
                      </a:r>
                      <a:endParaRPr lang="de-DE" sz="1400" b="1" dirty="0"/>
                    </a:p>
                  </a:txBody>
                  <a:tcPr/>
                </a:tc>
                <a:tc>
                  <a:txBody>
                    <a:bodyPr/>
                    <a:lstStyle/>
                    <a:p>
                      <a:r>
                        <a:rPr lang="de-DE" sz="1400" dirty="0"/>
                        <a:t>Visual </a:t>
                      </a:r>
                      <a:r>
                        <a:rPr lang="de-DE" sz="1400" dirty="0" err="1"/>
                        <a:t>outline</a:t>
                      </a:r>
                      <a:r>
                        <a:rPr lang="de-DE" sz="1400" dirty="0"/>
                        <a:t> (</a:t>
                      </a:r>
                      <a:r>
                        <a:rPr lang="de-DE" sz="1400" dirty="0" err="1"/>
                        <a:t>graphical</a:t>
                      </a:r>
                      <a:r>
                        <a:rPr lang="de-DE" sz="1400" dirty="0"/>
                        <a:t> </a:t>
                      </a:r>
                      <a:r>
                        <a:rPr lang="de-DE" sz="1400" dirty="0" err="1"/>
                        <a:t>chain</a:t>
                      </a:r>
                      <a:r>
                        <a:rPr lang="de-DE" sz="1400" dirty="0"/>
                        <a:t> </a:t>
                      </a:r>
                      <a:r>
                        <a:rPr lang="de-DE" sz="1400" dirty="0" err="1"/>
                        <a:t>of</a:t>
                      </a:r>
                      <a:r>
                        <a:rPr lang="de-DE" sz="1400" dirty="0"/>
                        <a:t> </a:t>
                      </a:r>
                      <a:r>
                        <a:rPr lang="de-DE" sz="1400" dirty="0" err="1"/>
                        <a:t>reasoning</a:t>
                      </a:r>
                      <a:r>
                        <a:rPr lang="de-DE" sz="1400" dirty="0"/>
                        <a:t>); </a:t>
                      </a:r>
                      <a:r>
                        <a:rPr lang="de-DE" sz="1400" dirty="0" err="1"/>
                        <a:t>description</a:t>
                      </a:r>
                      <a:r>
                        <a:rPr lang="de-DE" sz="1400" dirty="0"/>
                        <a:t> </a:t>
                      </a:r>
                      <a:r>
                        <a:rPr lang="de-DE" sz="1400" dirty="0" err="1"/>
                        <a:t>of</a:t>
                      </a:r>
                      <a:r>
                        <a:rPr lang="de-DE" sz="1400" dirty="0"/>
                        <a:t> </a:t>
                      </a:r>
                      <a:r>
                        <a:rPr lang="de-DE" sz="1400" dirty="0" err="1"/>
                        <a:t>what</a:t>
                      </a:r>
                      <a:r>
                        <a:rPr lang="de-DE" sz="1400" dirty="0"/>
                        <a:t> will </a:t>
                      </a:r>
                      <a:r>
                        <a:rPr lang="de-DE" sz="1400" dirty="0" err="1"/>
                        <a:t>be</a:t>
                      </a:r>
                      <a:r>
                        <a:rPr lang="de-DE" sz="1400" dirty="0"/>
                        <a:t> </a:t>
                      </a:r>
                      <a:r>
                        <a:rPr lang="de-DE" sz="1400" dirty="0" err="1"/>
                        <a:t>included</a:t>
                      </a:r>
                      <a:r>
                        <a:rPr lang="de-DE" sz="1400" dirty="0"/>
                        <a:t> in </a:t>
                      </a:r>
                      <a:r>
                        <a:rPr lang="de-DE" sz="1400" dirty="0" err="1"/>
                        <a:t>the</a:t>
                      </a:r>
                      <a:r>
                        <a:rPr lang="de-DE" sz="1400" dirty="0"/>
                        <a:t> different </a:t>
                      </a:r>
                      <a:r>
                        <a:rPr lang="de-DE" sz="1400" dirty="0" err="1"/>
                        <a:t>chapters</a:t>
                      </a:r>
                      <a:r>
                        <a:rPr lang="de-DE" sz="1400" dirty="0"/>
                        <a:t> </a:t>
                      </a:r>
                      <a:r>
                        <a:rPr lang="de-DE" sz="1400" dirty="0" err="1"/>
                        <a:t>of</a:t>
                      </a:r>
                      <a:r>
                        <a:rPr lang="de-DE" sz="1400" dirty="0"/>
                        <a:t> </a:t>
                      </a:r>
                      <a:r>
                        <a:rPr lang="de-DE" sz="1400" dirty="0" err="1"/>
                        <a:t>the</a:t>
                      </a:r>
                      <a:r>
                        <a:rPr lang="de-DE" sz="1400" dirty="0"/>
                        <a:t> </a:t>
                      </a:r>
                      <a:r>
                        <a:rPr lang="de-DE" sz="1400" dirty="0" err="1"/>
                        <a:t>thesis</a:t>
                      </a:r>
                      <a:endParaRPr lang="de-DE" sz="1400" dirty="0"/>
                    </a:p>
                  </a:txBody>
                  <a:tcPr/>
                </a:tc>
                <a:extLst>
                  <a:ext uri="{0D108BD9-81ED-4DB2-BD59-A6C34878D82A}">
                    <a16:rowId xmlns:a16="http://schemas.microsoft.com/office/drawing/2014/main" val="4179631694"/>
                  </a:ext>
                </a:extLst>
              </a:tr>
              <a:tr h="370840">
                <a:tc>
                  <a:txBody>
                    <a:bodyPr/>
                    <a:lstStyle/>
                    <a:p>
                      <a:r>
                        <a:rPr lang="de-DE" sz="1400" dirty="0"/>
                        <a:t>5</a:t>
                      </a:r>
                    </a:p>
                  </a:txBody>
                  <a:tcPr/>
                </a:tc>
                <a:tc>
                  <a:txBody>
                    <a:bodyPr/>
                    <a:lstStyle/>
                    <a:p>
                      <a:r>
                        <a:rPr lang="de-DE" sz="1400" b="1" dirty="0"/>
                        <a:t>The </a:t>
                      </a:r>
                      <a:r>
                        <a:rPr lang="de-DE" sz="1400" b="1" dirty="0" err="1"/>
                        <a:t>research</a:t>
                      </a:r>
                      <a:r>
                        <a:rPr lang="de-DE" sz="1400" b="1" dirty="0"/>
                        <a:t> </a:t>
                      </a:r>
                      <a:r>
                        <a:rPr lang="de-DE" sz="1400" b="1" dirty="0" err="1"/>
                        <a:t>method</a:t>
                      </a:r>
                      <a:endParaRPr lang="de-DE" sz="1400" b="1" dirty="0"/>
                    </a:p>
                  </a:txBody>
                  <a:tcPr/>
                </a:tc>
                <a:tc>
                  <a:txBody>
                    <a:bodyPr/>
                    <a:lstStyle/>
                    <a:p>
                      <a:r>
                        <a:rPr lang="de-DE" sz="1400" dirty="0"/>
                        <a:t>Chosen </a:t>
                      </a:r>
                      <a:r>
                        <a:rPr lang="de-DE" sz="1400" dirty="0" err="1"/>
                        <a:t>method</a:t>
                      </a:r>
                      <a:r>
                        <a:rPr lang="de-DE" sz="1400" dirty="0"/>
                        <a:t> (&amp; </a:t>
                      </a:r>
                      <a:r>
                        <a:rPr lang="de-DE" sz="1400" dirty="0" err="1"/>
                        <a:t>reason</a:t>
                      </a:r>
                      <a:r>
                        <a:rPr lang="de-DE" sz="1400" dirty="0"/>
                        <a:t>), sample, </a:t>
                      </a:r>
                      <a:r>
                        <a:rPr lang="de-DE" sz="1400" dirty="0" err="1"/>
                        <a:t>data</a:t>
                      </a:r>
                      <a:r>
                        <a:rPr lang="de-DE" sz="1400" dirty="0"/>
                        <a:t> </a:t>
                      </a:r>
                      <a:r>
                        <a:rPr lang="de-DE" sz="1400" dirty="0" err="1"/>
                        <a:t>collection</a:t>
                      </a:r>
                      <a:r>
                        <a:rPr lang="de-DE" sz="1400" dirty="0"/>
                        <a:t> </a:t>
                      </a:r>
                      <a:r>
                        <a:rPr lang="de-DE" sz="1400" dirty="0" err="1"/>
                        <a:t>procedures</a:t>
                      </a:r>
                      <a:r>
                        <a:rPr lang="de-DE" sz="1400" dirty="0"/>
                        <a:t>,</a:t>
                      </a:r>
                      <a:br>
                        <a:rPr lang="de-DE" sz="1400" dirty="0"/>
                      </a:br>
                      <a:r>
                        <a:rPr lang="de-DE" sz="1400" dirty="0" err="1"/>
                        <a:t>data</a:t>
                      </a:r>
                      <a:r>
                        <a:rPr lang="de-DE" sz="1400" dirty="0"/>
                        <a:t> </a:t>
                      </a:r>
                      <a:r>
                        <a:rPr lang="de-DE" sz="1400" dirty="0" err="1"/>
                        <a:t>analysis</a:t>
                      </a:r>
                      <a:r>
                        <a:rPr lang="de-DE" sz="1400" dirty="0"/>
                        <a:t> </a:t>
                      </a:r>
                      <a:r>
                        <a:rPr lang="de-DE" sz="1400" dirty="0" err="1"/>
                        <a:t>method</a:t>
                      </a:r>
                      <a:endParaRPr lang="de-DE" sz="1400" dirty="0"/>
                    </a:p>
                  </a:txBody>
                  <a:tcPr/>
                </a:tc>
                <a:extLst>
                  <a:ext uri="{0D108BD9-81ED-4DB2-BD59-A6C34878D82A}">
                    <a16:rowId xmlns:a16="http://schemas.microsoft.com/office/drawing/2014/main" val="1679068430"/>
                  </a:ext>
                </a:extLst>
              </a:tr>
              <a:tr h="370840">
                <a:tc>
                  <a:txBody>
                    <a:bodyPr/>
                    <a:lstStyle/>
                    <a:p>
                      <a:r>
                        <a:rPr lang="de-DE" sz="1400" dirty="0"/>
                        <a:t>6</a:t>
                      </a:r>
                    </a:p>
                  </a:txBody>
                  <a:tcPr/>
                </a:tc>
                <a:tc>
                  <a:txBody>
                    <a:bodyPr/>
                    <a:lstStyle/>
                    <a:p>
                      <a:r>
                        <a:rPr lang="de-DE" sz="1400" b="1" dirty="0" err="1"/>
                        <a:t>Preliminary</a:t>
                      </a:r>
                      <a:r>
                        <a:rPr lang="de-DE" sz="1400" b="1" dirty="0"/>
                        <a:t> </a:t>
                      </a:r>
                      <a:r>
                        <a:rPr lang="de-DE" sz="1400" b="1" dirty="0" err="1"/>
                        <a:t>table</a:t>
                      </a:r>
                      <a:r>
                        <a:rPr lang="de-DE" sz="1400" b="1" dirty="0"/>
                        <a:t> </a:t>
                      </a:r>
                      <a:r>
                        <a:rPr lang="de-DE" sz="1400" b="1" dirty="0" err="1"/>
                        <a:t>of</a:t>
                      </a:r>
                      <a:r>
                        <a:rPr lang="de-DE" sz="1400" b="1" dirty="0"/>
                        <a:t> </a:t>
                      </a:r>
                      <a:r>
                        <a:rPr lang="de-DE" sz="1400" b="1" dirty="0" err="1"/>
                        <a:t>contents</a:t>
                      </a:r>
                      <a:endParaRPr lang="de-DE" sz="1400" b="1" dirty="0"/>
                    </a:p>
                  </a:txBody>
                  <a:tcPr/>
                </a:tc>
                <a:tc>
                  <a:txBody>
                    <a:bodyPr/>
                    <a:lstStyle/>
                    <a:p>
                      <a:r>
                        <a:rPr lang="de-DE" sz="1400" dirty="0" err="1"/>
                        <a:t>Following</a:t>
                      </a:r>
                      <a:r>
                        <a:rPr lang="de-DE" sz="1400" dirty="0"/>
                        <a:t> </a:t>
                      </a:r>
                      <a:r>
                        <a:rPr lang="de-DE" sz="1400" dirty="0" err="1"/>
                        <a:t>the</a:t>
                      </a:r>
                      <a:r>
                        <a:rPr lang="de-DE" sz="1400" dirty="0"/>
                        <a:t> </a:t>
                      </a:r>
                      <a:r>
                        <a:rPr lang="de-DE" sz="1400" dirty="0" err="1"/>
                        <a:t>usual</a:t>
                      </a:r>
                      <a:r>
                        <a:rPr lang="de-DE" sz="1400" dirty="0"/>
                        <a:t> </a:t>
                      </a:r>
                      <a:r>
                        <a:rPr lang="de-DE" sz="1400" dirty="0" err="1"/>
                        <a:t>thesis</a:t>
                      </a:r>
                      <a:r>
                        <a:rPr lang="de-DE" sz="1400" dirty="0"/>
                        <a:t> </a:t>
                      </a:r>
                      <a:r>
                        <a:rPr lang="de-DE" sz="1400" dirty="0" err="1"/>
                        <a:t>structure</a:t>
                      </a:r>
                      <a:r>
                        <a:rPr lang="de-DE" sz="1400" dirty="0"/>
                        <a:t>, </a:t>
                      </a:r>
                      <a:r>
                        <a:rPr lang="de-DE" sz="1400" dirty="0" err="1"/>
                        <a:t>providing</a:t>
                      </a:r>
                      <a:r>
                        <a:rPr lang="de-DE" sz="1400" dirty="0"/>
                        <a:t> </a:t>
                      </a:r>
                      <a:r>
                        <a:rPr lang="de-DE" sz="1400" dirty="0" err="1"/>
                        <a:t>details</a:t>
                      </a:r>
                      <a:r>
                        <a:rPr lang="de-DE" sz="1400" dirty="0"/>
                        <a:t> </a:t>
                      </a:r>
                      <a:r>
                        <a:rPr lang="de-DE" sz="1400" dirty="0" err="1"/>
                        <a:t>about</a:t>
                      </a:r>
                      <a:r>
                        <a:rPr lang="de-DE" sz="1400" dirty="0"/>
                        <a:t> sub-</a:t>
                      </a:r>
                      <a:r>
                        <a:rPr lang="de-DE" sz="1400" dirty="0" err="1"/>
                        <a:t>chapters</a:t>
                      </a:r>
                      <a:r>
                        <a:rPr lang="de-DE" sz="1400" dirty="0"/>
                        <a:t> </a:t>
                      </a:r>
                      <a:r>
                        <a:rPr lang="de-DE" sz="1400" dirty="0" err="1"/>
                        <a:t>especially</a:t>
                      </a:r>
                      <a:r>
                        <a:rPr lang="de-DE" sz="1400" dirty="0"/>
                        <a:t> in </a:t>
                      </a:r>
                      <a:r>
                        <a:rPr lang="de-DE" sz="1400" dirty="0" err="1"/>
                        <a:t>the</a:t>
                      </a:r>
                      <a:r>
                        <a:rPr lang="de-DE" sz="1400" dirty="0"/>
                        <a:t> </a:t>
                      </a:r>
                      <a:r>
                        <a:rPr lang="de-DE" sz="1400" dirty="0" err="1"/>
                        <a:t>Theoretical</a:t>
                      </a:r>
                      <a:r>
                        <a:rPr lang="de-DE" sz="1400" dirty="0"/>
                        <a:t> </a:t>
                      </a:r>
                      <a:r>
                        <a:rPr lang="de-DE" sz="1400" dirty="0" err="1"/>
                        <a:t>background</a:t>
                      </a:r>
                      <a:r>
                        <a:rPr lang="de-DE" sz="1400" dirty="0"/>
                        <a:t> / </a:t>
                      </a:r>
                      <a:r>
                        <a:rPr lang="de-DE" sz="1400" dirty="0" err="1"/>
                        <a:t>Literature</a:t>
                      </a:r>
                      <a:r>
                        <a:rPr lang="de-DE" sz="1400" dirty="0"/>
                        <a:t> review </a:t>
                      </a:r>
                      <a:r>
                        <a:rPr lang="de-DE" sz="1400" dirty="0" err="1"/>
                        <a:t>part</a:t>
                      </a:r>
                      <a:endParaRPr lang="de-DE" sz="1400" dirty="0"/>
                    </a:p>
                  </a:txBody>
                  <a:tcPr/>
                </a:tc>
                <a:extLst>
                  <a:ext uri="{0D108BD9-81ED-4DB2-BD59-A6C34878D82A}">
                    <a16:rowId xmlns:a16="http://schemas.microsoft.com/office/drawing/2014/main" val="2378664343"/>
                  </a:ext>
                </a:extLst>
              </a:tr>
              <a:tr h="370840">
                <a:tc>
                  <a:txBody>
                    <a:bodyPr/>
                    <a:lstStyle/>
                    <a:p>
                      <a:r>
                        <a:rPr lang="de-DE" sz="1400" dirty="0"/>
                        <a:t>7 </a:t>
                      </a:r>
                    </a:p>
                  </a:txBody>
                  <a:tcPr/>
                </a:tc>
                <a:tc>
                  <a:txBody>
                    <a:bodyPr/>
                    <a:lstStyle/>
                    <a:p>
                      <a:r>
                        <a:rPr lang="de-DE" sz="1400" b="1" dirty="0" err="1"/>
                        <a:t>Preliminary</a:t>
                      </a:r>
                      <a:r>
                        <a:rPr lang="de-DE" sz="1400" b="1" dirty="0"/>
                        <a:t> </a:t>
                      </a:r>
                      <a:r>
                        <a:rPr lang="de-DE" sz="1400" b="1" dirty="0" err="1"/>
                        <a:t>list</a:t>
                      </a:r>
                      <a:r>
                        <a:rPr lang="de-DE" sz="1400" b="1" dirty="0"/>
                        <a:t> </a:t>
                      </a:r>
                      <a:r>
                        <a:rPr lang="de-DE" sz="1400" b="1" dirty="0" err="1"/>
                        <a:t>of</a:t>
                      </a:r>
                      <a:r>
                        <a:rPr lang="de-DE" sz="1400" b="1" dirty="0"/>
                        <a:t> </a:t>
                      </a:r>
                      <a:r>
                        <a:rPr lang="de-DE" sz="1400" b="1" dirty="0" err="1"/>
                        <a:t>references</a:t>
                      </a:r>
                      <a:endParaRPr lang="de-DE" sz="1400" b="1" dirty="0"/>
                    </a:p>
                  </a:txBody>
                  <a:tcPr/>
                </a:tc>
                <a:tc>
                  <a:txBody>
                    <a:bodyPr/>
                    <a:lstStyle/>
                    <a:p>
                      <a:r>
                        <a:rPr lang="de-DE" sz="1400" b="0" dirty="0" err="1"/>
                        <a:t>Bibliography</a:t>
                      </a:r>
                      <a:r>
                        <a:rPr lang="de-DE" sz="1400" b="0" dirty="0"/>
                        <a:t> </a:t>
                      </a:r>
                      <a:r>
                        <a:rPr lang="de-DE" sz="1400" b="0" dirty="0" err="1"/>
                        <a:t>of</a:t>
                      </a:r>
                      <a:r>
                        <a:rPr lang="de-DE" sz="1400" b="0" dirty="0"/>
                        <a:t> </a:t>
                      </a:r>
                      <a:r>
                        <a:rPr lang="de-DE" sz="1400" b="0" dirty="0" err="1"/>
                        <a:t>the</a:t>
                      </a:r>
                      <a:r>
                        <a:rPr lang="de-DE" sz="1400" b="0" dirty="0"/>
                        <a:t> </a:t>
                      </a:r>
                      <a:r>
                        <a:rPr lang="de-DE" sz="1400" b="0" dirty="0" err="1"/>
                        <a:t>literature</a:t>
                      </a:r>
                      <a:r>
                        <a:rPr lang="de-DE" sz="1400" b="0" dirty="0"/>
                        <a:t> </a:t>
                      </a:r>
                      <a:r>
                        <a:rPr lang="de-DE" sz="1400" b="0" dirty="0" err="1"/>
                        <a:t>that</a:t>
                      </a:r>
                      <a:r>
                        <a:rPr lang="de-DE" sz="1400" b="0" dirty="0"/>
                        <a:t> </a:t>
                      </a:r>
                      <a:r>
                        <a:rPr lang="de-DE" sz="1400" b="0" dirty="0" err="1"/>
                        <a:t>you</a:t>
                      </a:r>
                      <a:r>
                        <a:rPr lang="de-DE" sz="1400" b="0" dirty="0"/>
                        <a:t> </a:t>
                      </a:r>
                      <a:r>
                        <a:rPr lang="de-DE" sz="1400" b="0" dirty="0" err="1"/>
                        <a:t>intend</a:t>
                      </a:r>
                      <a:r>
                        <a:rPr lang="de-DE" sz="1400" b="0" dirty="0"/>
                        <a:t> </a:t>
                      </a:r>
                      <a:r>
                        <a:rPr lang="de-DE" sz="1400" b="0" dirty="0" err="1"/>
                        <a:t>to</a:t>
                      </a:r>
                      <a:r>
                        <a:rPr lang="de-DE" sz="1400" b="0" dirty="0"/>
                        <a:t> </a:t>
                      </a:r>
                      <a:r>
                        <a:rPr lang="de-DE" sz="1400" b="0" dirty="0" err="1"/>
                        <a:t>use</a:t>
                      </a:r>
                      <a:r>
                        <a:rPr lang="de-DE" sz="1400" b="0" dirty="0"/>
                        <a:t> in </a:t>
                      </a:r>
                      <a:r>
                        <a:rPr lang="de-DE" sz="1400" b="0" dirty="0" err="1"/>
                        <a:t>your</a:t>
                      </a:r>
                      <a:r>
                        <a:rPr lang="de-DE" sz="1400" b="0" dirty="0"/>
                        <a:t> </a:t>
                      </a:r>
                      <a:r>
                        <a:rPr lang="de-DE" sz="1400" b="0" dirty="0" err="1"/>
                        <a:t>thesis</a:t>
                      </a:r>
                      <a:r>
                        <a:rPr lang="de-DE" sz="1400" b="0" dirty="0"/>
                        <a:t> (40+ </a:t>
                      </a:r>
                      <a:r>
                        <a:rPr lang="de-DE" sz="1400" b="0" dirty="0" err="1"/>
                        <a:t>sources</a:t>
                      </a:r>
                      <a:r>
                        <a:rPr lang="de-DE" sz="1400" b="0" dirty="0"/>
                        <a:t>)</a:t>
                      </a:r>
                    </a:p>
                  </a:txBody>
                  <a:tcPr/>
                </a:tc>
                <a:extLst>
                  <a:ext uri="{0D108BD9-81ED-4DB2-BD59-A6C34878D82A}">
                    <a16:rowId xmlns:a16="http://schemas.microsoft.com/office/drawing/2014/main" val="327951348"/>
                  </a:ext>
                </a:extLst>
              </a:tr>
              <a:tr h="370840">
                <a:tc>
                  <a:txBody>
                    <a:bodyPr/>
                    <a:lstStyle/>
                    <a:p>
                      <a:r>
                        <a:rPr lang="de-DE" sz="1400" dirty="0"/>
                        <a:t>8 </a:t>
                      </a:r>
                    </a:p>
                  </a:txBody>
                  <a:tcPr/>
                </a:tc>
                <a:tc>
                  <a:txBody>
                    <a:bodyPr/>
                    <a:lstStyle/>
                    <a:p>
                      <a:r>
                        <a:rPr lang="de-DE" sz="1400" b="1" dirty="0"/>
                        <a:t>Project plan/</a:t>
                      </a:r>
                      <a:r>
                        <a:rPr lang="de-DE" sz="1400" b="1" dirty="0" err="1"/>
                        <a:t>timetable</a:t>
                      </a:r>
                      <a:endParaRPr lang="de-DE" sz="1400" b="1" dirty="0"/>
                    </a:p>
                  </a:txBody>
                  <a:tcPr/>
                </a:tc>
                <a:tc>
                  <a:txBody>
                    <a:bodyPr/>
                    <a:lstStyle/>
                    <a:p>
                      <a:r>
                        <a:rPr lang="de-DE" sz="1400" dirty="0"/>
                        <a:t>Timeline </a:t>
                      </a:r>
                      <a:r>
                        <a:rPr lang="de-DE" sz="1400" dirty="0" err="1"/>
                        <a:t>for</a:t>
                      </a:r>
                      <a:r>
                        <a:rPr lang="de-DE" sz="1400" dirty="0"/>
                        <a:t> </a:t>
                      </a:r>
                      <a:r>
                        <a:rPr lang="de-DE" sz="1400" dirty="0" err="1"/>
                        <a:t>your</a:t>
                      </a:r>
                      <a:r>
                        <a:rPr lang="de-DE" sz="1400" dirty="0"/>
                        <a:t> </a:t>
                      </a:r>
                      <a:r>
                        <a:rPr lang="de-DE" sz="1400" dirty="0" err="1"/>
                        <a:t>thesis</a:t>
                      </a:r>
                      <a:r>
                        <a:rPr lang="de-DE" sz="1400" dirty="0"/>
                        <a:t> </a:t>
                      </a:r>
                      <a:r>
                        <a:rPr lang="de-DE" sz="1400" dirty="0" err="1"/>
                        <a:t>project</a:t>
                      </a:r>
                      <a:endParaRPr lang="de-DE" sz="1400" dirty="0"/>
                    </a:p>
                  </a:txBody>
                  <a:tcPr/>
                </a:tc>
                <a:extLst>
                  <a:ext uri="{0D108BD9-81ED-4DB2-BD59-A6C34878D82A}">
                    <a16:rowId xmlns:a16="http://schemas.microsoft.com/office/drawing/2014/main" val="3574383412"/>
                  </a:ext>
                </a:extLst>
              </a:tr>
            </a:tbl>
          </a:graphicData>
        </a:graphic>
      </p:graphicFrame>
      <p:sp>
        <p:nvSpPr>
          <p:cNvPr id="18" name="Rechteck 17">
            <a:extLst>
              <a:ext uri="{FF2B5EF4-FFF2-40B4-BE49-F238E27FC236}">
                <a16:creationId xmlns:a16="http://schemas.microsoft.com/office/drawing/2014/main" id="{ADC1A393-5EDE-4B3C-97A7-5AB0A278D01C}"/>
              </a:ext>
            </a:extLst>
          </p:cNvPr>
          <p:cNvSpPr/>
          <p:nvPr/>
        </p:nvSpPr>
        <p:spPr>
          <a:xfrm>
            <a:off x="-4426" y="-7675"/>
            <a:ext cx="12194674" cy="958378"/>
          </a:xfrm>
          <a:prstGeom prst="rect">
            <a:avLst/>
          </a:prstGeom>
          <a:solidFill>
            <a:srgbClr val="1C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rgbClr val="C00000"/>
              </a:solidFill>
              <a:latin typeface="+mj-lt"/>
            </a:endParaRPr>
          </a:p>
        </p:txBody>
      </p:sp>
      <p:sp>
        <p:nvSpPr>
          <p:cNvPr id="19" name="Rechteck 18">
            <a:extLst>
              <a:ext uri="{FF2B5EF4-FFF2-40B4-BE49-F238E27FC236}">
                <a16:creationId xmlns:a16="http://schemas.microsoft.com/office/drawing/2014/main" id="{56F1AE7F-C94F-44F2-811D-C331B0B16D1F}"/>
              </a:ext>
            </a:extLst>
          </p:cNvPr>
          <p:cNvSpPr/>
          <p:nvPr/>
        </p:nvSpPr>
        <p:spPr>
          <a:xfrm>
            <a:off x="150702" y="298052"/>
            <a:ext cx="5612306" cy="646331"/>
          </a:xfrm>
          <a:prstGeom prst="rect">
            <a:avLst/>
          </a:prstGeom>
        </p:spPr>
        <p:txBody>
          <a:bodyPr wrap="none">
            <a:spAutoFit/>
          </a:bodyPr>
          <a:lstStyle/>
          <a:p>
            <a:r>
              <a:rPr lang="de-DE" sz="3600" dirty="0">
                <a:solidFill>
                  <a:schemeClr val="bg1"/>
                </a:solidFill>
              </a:rPr>
              <a:t>Contents </a:t>
            </a:r>
            <a:r>
              <a:rPr lang="de-DE" sz="3600" dirty="0" err="1">
                <a:solidFill>
                  <a:schemeClr val="bg1"/>
                </a:solidFill>
              </a:rPr>
              <a:t>of</a:t>
            </a:r>
            <a:r>
              <a:rPr lang="de-DE" sz="3600" dirty="0">
                <a:solidFill>
                  <a:schemeClr val="bg1"/>
                </a:solidFill>
              </a:rPr>
              <a:t> a </a:t>
            </a:r>
            <a:r>
              <a:rPr lang="de-DE" sz="3600" dirty="0" err="1">
                <a:solidFill>
                  <a:schemeClr val="bg1"/>
                </a:solidFill>
              </a:rPr>
              <a:t>thesis</a:t>
            </a:r>
            <a:r>
              <a:rPr lang="de-DE" sz="3600" dirty="0">
                <a:solidFill>
                  <a:schemeClr val="bg1"/>
                </a:solidFill>
              </a:rPr>
              <a:t> </a:t>
            </a:r>
            <a:r>
              <a:rPr lang="de-DE" sz="3600" dirty="0" err="1">
                <a:solidFill>
                  <a:schemeClr val="bg1"/>
                </a:solidFill>
              </a:rPr>
              <a:t>proposal</a:t>
            </a:r>
            <a:endParaRPr lang="de-DE" sz="3600" dirty="0">
              <a:solidFill>
                <a:schemeClr val="bg1"/>
              </a:solidFill>
            </a:endParaRPr>
          </a:p>
        </p:txBody>
      </p:sp>
      <p:sp>
        <p:nvSpPr>
          <p:cNvPr id="20" name="Textfeld 19">
            <a:extLst>
              <a:ext uri="{FF2B5EF4-FFF2-40B4-BE49-F238E27FC236}">
                <a16:creationId xmlns:a16="http://schemas.microsoft.com/office/drawing/2014/main" id="{80FAB84C-4BCA-467A-9482-78C581181203}"/>
              </a:ext>
            </a:extLst>
          </p:cNvPr>
          <p:cNvSpPr txBox="1"/>
          <p:nvPr/>
        </p:nvSpPr>
        <p:spPr>
          <a:xfrm>
            <a:off x="395536" y="6642556"/>
            <a:ext cx="1542410" cy="215444"/>
          </a:xfrm>
          <a:prstGeom prst="rect">
            <a:avLst/>
          </a:prstGeom>
          <a:noFill/>
        </p:spPr>
        <p:txBody>
          <a:bodyPr wrap="none" rtlCol="0">
            <a:spAutoFit/>
          </a:bodyPr>
          <a:lstStyle/>
          <a:p>
            <a:r>
              <a:rPr lang="de-DE" sz="800" dirty="0"/>
              <a:t>Source: Sternad &amp; Power (2023).</a:t>
            </a:r>
          </a:p>
        </p:txBody>
      </p:sp>
    </p:spTree>
    <p:extLst>
      <p:ext uri="{BB962C8B-B14F-4D97-AF65-F5344CB8AC3E}">
        <p14:creationId xmlns:p14="http://schemas.microsoft.com/office/powerpoint/2010/main" val="23606533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feld 49"/>
          <p:cNvSpPr txBox="1"/>
          <p:nvPr/>
        </p:nvSpPr>
        <p:spPr>
          <a:xfrm>
            <a:off x="0" y="6616517"/>
            <a:ext cx="395536" cy="2414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200">
                <a:solidFill>
                  <a:srgbClr val="C00000"/>
                </a:solidFill>
                <a:latin typeface="+mj-lt"/>
              </a:defRPr>
            </a:lvl1pPr>
          </a:lstStyle>
          <a:p>
            <a:fld id="{E4DF0851-ACD1-491E-BD29-F6676D6D8DA8}" type="slidenum">
              <a:rPr lang="de-DE">
                <a:solidFill>
                  <a:schemeClr val="tx1"/>
                </a:solidFill>
              </a:rPr>
              <a:pPr/>
              <a:t>27</a:t>
            </a:fld>
            <a:endParaRPr lang="de-DE" dirty="0">
              <a:solidFill>
                <a:schemeClr val="tx1"/>
              </a:solidFill>
            </a:endParaRPr>
          </a:p>
        </p:txBody>
      </p:sp>
      <p:sp>
        <p:nvSpPr>
          <p:cNvPr id="18" name="Rechteck 17">
            <a:extLst>
              <a:ext uri="{FF2B5EF4-FFF2-40B4-BE49-F238E27FC236}">
                <a16:creationId xmlns:a16="http://schemas.microsoft.com/office/drawing/2014/main" id="{ADC1A393-5EDE-4B3C-97A7-5AB0A278D01C}"/>
              </a:ext>
            </a:extLst>
          </p:cNvPr>
          <p:cNvSpPr/>
          <p:nvPr/>
        </p:nvSpPr>
        <p:spPr>
          <a:xfrm>
            <a:off x="-4426" y="-7675"/>
            <a:ext cx="12194674" cy="958378"/>
          </a:xfrm>
          <a:prstGeom prst="rect">
            <a:avLst/>
          </a:prstGeom>
          <a:solidFill>
            <a:srgbClr val="1C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rgbClr val="C00000"/>
              </a:solidFill>
              <a:latin typeface="+mj-lt"/>
            </a:endParaRPr>
          </a:p>
        </p:txBody>
      </p:sp>
      <p:sp>
        <p:nvSpPr>
          <p:cNvPr id="19" name="Rechteck 18">
            <a:extLst>
              <a:ext uri="{FF2B5EF4-FFF2-40B4-BE49-F238E27FC236}">
                <a16:creationId xmlns:a16="http://schemas.microsoft.com/office/drawing/2014/main" id="{56F1AE7F-C94F-44F2-811D-C331B0B16D1F}"/>
              </a:ext>
            </a:extLst>
          </p:cNvPr>
          <p:cNvSpPr/>
          <p:nvPr/>
        </p:nvSpPr>
        <p:spPr>
          <a:xfrm>
            <a:off x="150702" y="298052"/>
            <a:ext cx="6144759" cy="646331"/>
          </a:xfrm>
          <a:prstGeom prst="rect">
            <a:avLst/>
          </a:prstGeom>
        </p:spPr>
        <p:txBody>
          <a:bodyPr wrap="none">
            <a:spAutoFit/>
          </a:bodyPr>
          <a:lstStyle/>
          <a:p>
            <a:r>
              <a:rPr lang="de-DE" sz="3600" dirty="0" err="1">
                <a:solidFill>
                  <a:schemeClr val="bg1"/>
                </a:solidFill>
              </a:rPr>
              <a:t>What</a:t>
            </a:r>
            <a:r>
              <a:rPr lang="de-DE" sz="3600" dirty="0">
                <a:solidFill>
                  <a:schemeClr val="bg1"/>
                </a:solidFill>
              </a:rPr>
              <a:t> </a:t>
            </a:r>
            <a:r>
              <a:rPr lang="de-DE" sz="3600" dirty="0" err="1">
                <a:solidFill>
                  <a:schemeClr val="bg1"/>
                </a:solidFill>
              </a:rPr>
              <a:t>makes</a:t>
            </a:r>
            <a:r>
              <a:rPr lang="de-DE" sz="3600" dirty="0">
                <a:solidFill>
                  <a:schemeClr val="bg1"/>
                </a:solidFill>
              </a:rPr>
              <a:t> a </a:t>
            </a:r>
            <a:r>
              <a:rPr lang="de-DE" sz="3600" dirty="0" err="1">
                <a:solidFill>
                  <a:schemeClr val="bg1"/>
                </a:solidFill>
              </a:rPr>
              <a:t>good</a:t>
            </a:r>
            <a:r>
              <a:rPr lang="de-DE" sz="3600" dirty="0">
                <a:solidFill>
                  <a:schemeClr val="bg1"/>
                </a:solidFill>
              </a:rPr>
              <a:t> </a:t>
            </a:r>
            <a:r>
              <a:rPr lang="de-DE" sz="3600" dirty="0" err="1">
                <a:solidFill>
                  <a:schemeClr val="bg1"/>
                </a:solidFill>
              </a:rPr>
              <a:t>thesis</a:t>
            </a:r>
            <a:r>
              <a:rPr lang="de-DE" sz="3600" dirty="0">
                <a:solidFill>
                  <a:schemeClr val="bg1"/>
                </a:solidFill>
              </a:rPr>
              <a:t> title?</a:t>
            </a:r>
          </a:p>
        </p:txBody>
      </p:sp>
      <p:sp>
        <p:nvSpPr>
          <p:cNvPr id="20" name="Textfeld 19">
            <a:extLst>
              <a:ext uri="{FF2B5EF4-FFF2-40B4-BE49-F238E27FC236}">
                <a16:creationId xmlns:a16="http://schemas.microsoft.com/office/drawing/2014/main" id="{80FAB84C-4BCA-467A-9482-78C581181203}"/>
              </a:ext>
            </a:extLst>
          </p:cNvPr>
          <p:cNvSpPr txBox="1"/>
          <p:nvPr/>
        </p:nvSpPr>
        <p:spPr>
          <a:xfrm>
            <a:off x="395536" y="6642556"/>
            <a:ext cx="1542410" cy="215444"/>
          </a:xfrm>
          <a:prstGeom prst="rect">
            <a:avLst/>
          </a:prstGeom>
          <a:noFill/>
        </p:spPr>
        <p:txBody>
          <a:bodyPr wrap="none" rtlCol="0">
            <a:spAutoFit/>
          </a:bodyPr>
          <a:lstStyle/>
          <a:p>
            <a:r>
              <a:rPr lang="de-DE" sz="800" dirty="0"/>
              <a:t>Source: Sternad &amp; Power (2023).</a:t>
            </a:r>
          </a:p>
        </p:txBody>
      </p:sp>
      <p:sp>
        <p:nvSpPr>
          <p:cNvPr id="10" name="Rechteck 9">
            <a:extLst>
              <a:ext uri="{FF2B5EF4-FFF2-40B4-BE49-F238E27FC236}">
                <a16:creationId xmlns:a16="http://schemas.microsoft.com/office/drawing/2014/main" id="{DE05A1F2-4F1B-4F69-AF9C-7C2F59870579}"/>
              </a:ext>
            </a:extLst>
          </p:cNvPr>
          <p:cNvSpPr/>
          <p:nvPr/>
        </p:nvSpPr>
        <p:spPr>
          <a:xfrm>
            <a:off x="668950" y="2198471"/>
            <a:ext cx="10854099" cy="2461058"/>
          </a:xfrm>
          <a:prstGeom prst="rect">
            <a:avLst/>
          </a:prstGeom>
        </p:spPr>
        <p:txBody>
          <a:bodyPr wrap="square">
            <a:spAutoFit/>
          </a:bodyPr>
          <a:lstStyle/>
          <a:p>
            <a:pPr>
              <a:lnSpc>
                <a:spcPct val="107000"/>
              </a:lnSpc>
              <a:spcAft>
                <a:spcPts val="800"/>
              </a:spcAft>
            </a:pPr>
            <a:r>
              <a:rPr lang="en-US" sz="2400" dirty="0">
                <a:ea typeface="Times New Roman" panose="02020603050405020304" pitchFamily="18" charset="0"/>
              </a:rPr>
              <a:t>A </a:t>
            </a:r>
            <a:r>
              <a:rPr lang="en-US" sz="2400" b="1" dirty="0">
                <a:ea typeface="Times New Roman" panose="02020603050405020304" pitchFamily="18" charset="0"/>
              </a:rPr>
              <a:t>good thesis title</a:t>
            </a:r>
            <a:r>
              <a:rPr lang="en-US" sz="2400" dirty="0">
                <a:ea typeface="Times New Roman" panose="02020603050405020304" pitchFamily="18" charset="0"/>
              </a:rPr>
              <a:t> will:</a:t>
            </a:r>
            <a:endParaRPr lang="de-DE" sz="2400" dirty="0">
              <a:ea typeface="Times New Roman" panose="02020603050405020304" pitchFamily="18" charset="0"/>
            </a:endParaRPr>
          </a:p>
          <a:p>
            <a:pPr lvl="0">
              <a:lnSpc>
                <a:spcPct val="107000"/>
              </a:lnSpc>
              <a:spcAft>
                <a:spcPts val="800"/>
              </a:spcAft>
            </a:pPr>
            <a:r>
              <a:rPr lang="en-US" sz="2400" dirty="0">
                <a:ea typeface="Times New Roman" panose="02020603050405020304" pitchFamily="18" charset="0"/>
              </a:rPr>
              <a:t>     Inform the reader about the subject, scope and method of your thesis</a:t>
            </a:r>
            <a:endParaRPr lang="de-DE" sz="2400" dirty="0">
              <a:ea typeface="Times New Roman" panose="02020603050405020304" pitchFamily="18" charset="0"/>
            </a:endParaRPr>
          </a:p>
          <a:p>
            <a:pPr lvl="0">
              <a:lnSpc>
                <a:spcPct val="107000"/>
              </a:lnSpc>
              <a:spcAft>
                <a:spcPts val="800"/>
              </a:spcAft>
            </a:pPr>
            <a:r>
              <a:rPr lang="en-US" sz="2400" dirty="0">
                <a:ea typeface="Times New Roman" panose="02020603050405020304" pitchFamily="18" charset="0"/>
              </a:rPr>
              <a:t>     Contain the key concepts or variables that you intend to study</a:t>
            </a:r>
            <a:endParaRPr lang="de-DE" sz="2400" dirty="0">
              <a:ea typeface="Times New Roman" panose="02020603050405020304" pitchFamily="18" charset="0"/>
            </a:endParaRPr>
          </a:p>
          <a:p>
            <a:pPr lvl="0">
              <a:lnSpc>
                <a:spcPct val="107000"/>
              </a:lnSpc>
              <a:spcAft>
                <a:spcPts val="800"/>
              </a:spcAft>
            </a:pPr>
            <a:r>
              <a:rPr lang="en-US" sz="2400" dirty="0">
                <a:ea typeface="Times New Roman" panose="02020603050405020304" pitchFamily="18" charset="0"/>
              </a:rPr>
              <a:t>     Be concise and precise</a:t>
            </a:r>
            <a:endParaRPr lang="de-DE" sz="2400" dirty="0">
              <a:ea typeface="Times New Roman" panose="02020603050405020304" pitchFamily="18" charset="0"/>
            </a:endParaRPr>
          </a:p>
          <a:p>
            <a:pPr lvl="0">
              <a:lnSpc>
                <a:spcPct val="107000"/>
              </a:lnSpc>
              <a:spcAft>
                <a:spcPts val="800"/>
              </a:spcAft>
            </a:pPr>
            <a:r>
              <a:rPr lang="en-US" sz="2400" dirty="0">
                <a:ea typeface="Times New Roman" panose="02020603050405020304" pitchFamily="18" charset="0"/>
              </a:rPr>
              <a:t>     Reflect an academic tone of writing (does not use jargon or overly catchy slogans)</a:t>
            </a:r>
            <a:endParaRPr lang="de-DE" sz="2400" dirty="0">
              <a:ea typeface="Times New Roman" panose="02020603050405020304" pitchFamily="18" charset="0"/>
            </a:endParaRPr>
          </a:p>
        </p:txBody>
      </p:sp>
      <p:sp>
        <p:nvSpPr>
          <p:cNvPr id="12" name="Ellipse 11">
            <a:extLst>
              <a:ext uri="{FF2B5EF4-FFF2-40B4-BE49-F238E27FC236}">
                <a16:creationId xmlns:a16="http://schemas.microsoft.com/office/drawing/2014/main" id="{B72C9C61-8771-4269-A54A-3A7FB803F2F9}"/>
              </a:ext>
            </a:extLst>
          </p:cNvPr>
          <p:cNvSpPr/>
          <p:nvPr/>
        </p:nvSpPr>
        <p:spPr>
          <a:xfrm>
            <a:off x="729637" y="2779222"/>
            <a:ext cx="301869" cy="299545"/>
          </a:xfrm>
          <a:prstGeom prst="ellipse">
            <a:avLst/>
          </a:prstGeom>
          <a:solidFill>
            <a:srgbClr val="1C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latin typeface="Century Gothic" panose="020B0502020202020204" pitchFamily="34" charset="0"/>
              </a:rPr>
              <a:t>1</a:t>
            </a:r>
          </a:p>
        </p:txBody>
      </p:sp>
      <p:sp>
        <p:nvSpPr>
          <p:cNvPr id="13" name="Ellipse 12">
            <a:extLst>
              <a:ext uri="{FF2B5EF4-FFF2-40B4-BE49-F238E27FC236}">
                <a16:creationId xmlns:a16="http://schemas.microsoft.com/office/drawing/2014/main" id="{6D7F2CFF-95AD-4905-9E35-403949AF2ECA}"/>
              </a:ext>
            </a:extLst>
          </p:cNvPr>
          <p:cNvSpPr/>
          <p:nvPr/>
        </p:nvSpPr>
        <p:spPr>
          <a:xfrm>
            <a:off x="729637" y="3279227"/>
            <a:ext cx="301869" cy="299545"/>
          </a:xfrm>
          <a:prstGeom prst="ellipse">
            <a:avLst/>
          </a:prstGeom>
          <a:solidFill>
            <a:srgbClr val="1C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latin typeface="Century Gothic" panose="020B0502020202020204" pitchFamily="34" charset="0"/>
              </a:rPr>
              <a:t>2</a:t>
            </a:r>
          </a:p>
        </p:txBody>
      </p:sp>
      <p:sp>
        <p:nvSpPr>
          <p:cNvPr id="14" name="Ellipse 13">
            <a:extLst>
              <a:ext uri="{FF2B5EF4-FFF2-40B4-BE49-F238E27FC236}">
                <a16:creationId xmlns:a16="http://schemas.microsoft.com/office/drawing/2014/main" id="{BD58659D-0467-4FE9-ABAF-871E0D47CE56}"/>
              </a:ext>
            </a:extLst>
          </p:cNvPr>
          <p:cNvSpPr/>
          <p:nvPr/>
        </p:nvSpPr>
        <p:spPr>
          <a:xfrm>
            <a:off x="729637" y="3770838"/>
            <a:ext cx="301869" cy="299545"/>
          </a:xfrm>
          <a:prstGeom prst="ellipse">
            <a:avLst/>
          </a:prstGeom>
          <a:solidFill>
            <a:srgbClr val="1C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latin typeface="Century Gothic" panose="020B0502020202020204" pitchFamily="34" charset="0"/>
              </a:rPr>
              <a:t>3</a:t>
            </a:r>
          </a:p>
        </p:txBody>
      </p:sp>
      <p:sp>
        <p:nvSpPr>
          <p:cNvPr id="15" name="Ellipse 14">
            <a:extLst>
              <a:ext uri="{FF2B5EF4-FFF2-40B4-BE49-F238E27FC236}">
                <a16:creationId xmlns:a16="http://schemas.microsoft.com/office/drawing/2014/main" id="{DF2EAFF8-2FEE-4332-AFFC-D807EBA8FAD7}"/>
              </a:ext>
            </a:extLst>
          </p:cNvPr>
          <p:cNvSpPr/>
          <p:nvPr/>
        </p:nvSpPr>
        <p:spPr>
          <a:xfrm>
            <a:off x="729637" y="4252139"/>
            <a:ext cx="301869" cy="299545"/>
          </a:xfrm>
          <a:prstGeom prst="ellipse">
            <a:avLst/>
          </a:prstGeom>
          <a:solidFill>
            <a:srgbClr val="1C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latin typeface="Century Gothic" panose="020B0502020202020204" pitchFamily="34" charset="0"/>
              </a:rPr>
              <a:t>4</a:t>
            </a:r>
          </a:p>
        </p:txBody>
      </p:sp>
    </p:spTree>
    <p:extLst>
      <p:ext uri="{BB962C8B-B14F-4D97-AF65-F5344CB8AC3E}">
        <p14:creationId xmlns:p14="http://schemas.microsoft.com/office/powerpoint/2010/main" val="3012724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feld 49"/>
          <p:cNvSpPr txBox="1"/>
          <p:nvPr/>
        </p:nvSpPr>
        <p:spPr>
          <a:xfrm>
            <a:off x="0" y="6616517"/>
            <a:ext cx="395536" cy="2414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200">
                <a:solidFill>
                  <a:srgbClr val="C00000"/>
                </a:solidFill>
                <a:latin typeface="+mj-lt"/>
              </a:defRPr>
            </a:lvl1pPr>
          </a:lstStyle>
          <a:p>
            <a:fld id="{E4DF0851-ACD1-491E-BD29-F6676D6D8DA8}" type="slidenum">
              <a:rPr lang="de-DE">
                <a:solidFill>
                  <a:schemeClr val="tx1"/>
                </a:solidFill>
              </a:rPr>
              <a:pPr/>
              <a:t>28</a:t>
            </a:fld>
            <a:endParaRPr lang="de-DE" dirty="0">
              <a:solidFill>
                <a:schemeClr val="tx1"/>
              </a:solidFill>
            </a:endParaRPr>
          </a:p>
        </p:txBody>
      </p:sp>
      <p:sp>
        <p:nvSpPr>
          <p:cNvPr id="18" name="Rechteck 17">
            <a:extLst>
              <a:ext uri="{FF2B5EF4-FFF2-40B4-BE49-F238E27FC236}">
                <a16:creationId xmlns:a16="http://schemas.microsoft.com/office/drawing/2014/main" id="{ADC1A393-5EDE-4B3C-97A7-5AB0A278D01C}"/>
              </a:ext>
            </a:extLst>
          </p:cNvPr>
          <p:cNvSpPr/>
          <p:nvPr/>
        </p:nvSpPr>
        <p:spPr>
          <a:xfrm>
            <a:off x="-4426" y="-7675"/>
            <a:ext cx="12194674" cy="958378"/>
          </a:xfrm>
          <a:prstGeom prst="rect">
            <a:avLst/>
          </a:prstGeom>
          <a:solidFill>
            <a:srgbClr val="1C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rgbClr val="C00000"/>
              </a:solidFill>
              <a:latin typeface="+mj-lt"/>
            </a:endParaRPr>
          </a:p>
        </p:txBody>
      </p:sp>
      <p:sp>
        <p:nvSpPr>
          <p:cNvPr id="19" name="Rechteck 18">
            <a:extLst>
              <a:ext uri="{FF2B5EF4-FFF2-40B4-BE49-F238E27FC236}">
                <a16:creationId xmlns:a16="http://schemas.microsoft.com/office/drawing/2014/main" id="{56F1AE7F-C94F-44F2-811D-C331B0B16D1F}"/>
              </a:ext>
            </a:extLst>
          </p:cNvPr>
          <p:cNvSpPr/>
          <p:nvPr/>
        </p:nvSpPr>
        <p:spPr>
          <a:xfrm>
            <a:off x="150702" y="298052"/>
            <a:ext cx="4401269" cy="646331"/>
          </a:xfrm>
          <a:prstGeom prst="rect">
            <a:avLst/>
          </a:prstGeom>
        </p:spPr>
        <p:txBody>
          <a:bodyPr wrap="none">
            <a:spAutoFit/>
          </a:bodyPr>
          <a:lstStyle/>
          <a:p>
            <a:r>
              <a:rPr lang="de-DE" sz="3600" dirty="0">
                <a:solidFill>
                  <a:schemeClr val="bg1"/>
                </a:solidFill>
              </a:rPr>
              <a:t>Thesis title – </a:t>
            </a:r>
            <a:r>
              <a:rPr lang="de-DE" sz="3600" dirty="0" err="1">
                <a:solidFill>
                  <a:schemeClr val="bg1"/>
                </a:solidFill>
              </a:rPr>
              <a:t>examples</a:t>
            </a:r>
            <a:endParaRPr lang="de-DE" sz="3600" dirty="0">
              <a:solidFill>
                <a:schemeClr val="bg1"/>
              </a:solidFill>
            </a:endParaRPr>
          </a:p>
        </p:txBody>
      </p:sp>
      <p:sp>
        <p:nvSpPr>
          <p:cNvPr id="20" name="Textfeld 19">
            <a:extLst>
              <a:ext uri="{FF2B5EF4-FFF2-40B4-BE49-F238E27FC236}">
                <a16:creationId xmlns:a16="http://schemas.microsoft.com/office/drawing/2014/main" id="{80FAB84C-4BCA-467A-9482-78C581181203}"/>
              </a:ext>
            </a:extLst>
          </p:cNvPr>
          <p:cNvSpPr txBox="1"/>
          <p:nvPr/>
        </p:nvSpPr>
        <p:spPr>
          <a:xfrm>
            <a:off x="395536" y="6642556"/>
            <a:ext cx="1542410" cy="215444"/>
          </a:xfrm>
          <a:prstGeom prst="rect">
            <a:avLst/>
          </a:prstGeom>
          <a:noFill/>
        </p:spPr>
        <p:txBody>
          <a:bodyPr wrap="none" rtlCol="0">
            <a:spAutoFit/>
          </a:bodyPr>
          <a:lstStyle/>
          <a:p>
            <a:r>
              <a:rPr lang="de-DE" sz="800" dirty="0"/>
              <a:t>Source: Sternad &amp; Power (2023).</a:t>
            </a:r>
          </a:p>
        </p:txBody>
      </p:sp>
      <p:graphicFrame>
        <p:nvGraphicFramePr>
          <p:cNvPr id="10" name="Tabelle 9">
            <a:extLst>
              <a:ext uri="{FF2B5EF4-FFF2-40B4-BE49-F238E27FC236}">
                <a16:creationId xmlns:a16="http://schemas.microsoft.com/office/drawing/2014/main" id="{28345602-67E7-4A50-86F3-DEF770E8F682}"/>
              </a:ext>
            </a:extLst>
          </p:cNvPr>
          <p:cNvGraphicFramePr>
            <a:graphicFrameLocks noGrp="1"/>
          </p:cNvGraphicFramePr>
          <p:nvPr>
            <p:extLst>
              <p:ext uri="{D42A27DB-BD31-4B8C-83A1-F6EECF244321}">
                <p14:modId xmlns:p14="http://schemas.microsoft.com/office/powerpoint/2010/main" val="967373023"/>
              </p:ext>
            </p:extLst>
          </p:nvPr>
        </p:nvGraphicFramePr>
        <p:xfrm>
          <a:off x="197768" y="1037904"/>
          <a:ext cx="11460133" cy="5820096"/>
        </p:xfrm>
        <a:graphic>
          <a:graphicData uri="http://schemas.openxmlformats.org/drawingml/2006/table">
            <a:tbl>
              <a:tblPr firstRow="1" firstCol="1" bandRow="1">
                <a:tableStyleId>{69012ECD-51FC-41F1-AA8D-1B2483CD663E}</a:tableStyleId>
              </a:tblPr>
              <a:tblGrid>
                <a:gridCol w="5246591">
                  <a:extLst>
                    <a:ext uri="{9D8B030D-6E8A-4147-A177-3AD203B41FA5}">
                      <a16:colId xmlns:a16="http://schemas.microsoft.com/office/drawing/2014/main" val="676133279"/>
                    </a:ext>
                  </a:extLst>
                </a:gridCol>
                <a:gridCol w="1481959">
                  <a:extLst>
                    <a:ext uri="{9D8B030D-6E8A-4147-A177-3AD203B41FA5}">
                      <a16:colId xmlns:a16="http://schemas.microsoft.com/office/drawing/2014/main" val="2785929545"/>
                    </a:ext>
                  </a:extLst>
                </a:gridCol>
                <a:gridCol w="1576551">
                  <a:extLst>
                    <a:ext uri="{9D8B030D-6E8A-4147-A177-3AD203B41FA5}">
                      <a16:colId xmlns:a16="http://schemas.microsoft.com/office/drawing/2014/main" val="1515836835"/>
                    </a:ext>
                  </a:extLst>
                </a:gridCol>
                <a:gridCol w="1548943">
                  <a:extLst>
                    <a:ext uri="{9D8B030D-6E8A-4147-A177-3AD203B41FA5}">
                      <a16:colId xmlns:a16="http://schemas.microsoft.com/office/drawing/2014/main" val="3966835028"/>
                    </a:ext>
                  </a:extLst>
                </a:gridCol>
                <a:gridCol w="1606089">
                  <a:extLst>
                    <a:ext uri="{9D8B030D-6E8A-4147-A177-3AD203B41FA5}">
                      <a16:colId xmlns:a16="http://schemas.microsoft.com/office/drawing/2014/main" val="3851823196"/>
                    </a:ext>
                  </a:extLst>
                </a:gridCol>
              </a:tblGrid>
              <a:tr h="613444">
                <a:tc>
                  <a:txBody>
                    <a:bodyPr/>
                    <a:lstStyle/>
                    <a:p>
                      <a:pPr>
                        <a:lnSpc>
                          <a:spcPct val="107000"/>
                        </a:lnSpc>
                        <a:spcAft>
                          <a:spcPts val="800"/>
                        </a:spcAft>
                      </a:pPr>
                      <a:r>
                        <a:rPr lang="en-US" sz="1400" dirty="0">
                          <a:effectLst/>
                        </a:rPr>
                        <a:t>Title suggestion</a:t>
                      </a:r>
                      <a:endParaRPr lang="de-DE"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161" marR="64161" marT="0" marB="0"/>
                </a:tc>
                <a:tc>
                  <a:txBody>
                    <a:bodyPr/>
                    <a:lstStyle/>
                    <a:p>
                      <a:pPr algn="ctr">
                        <a:lnSpc>
                          <a:spcPct val="107000"/>
                        </a:lnSpc>
                        <a:spcAft>
                          <a:spcPts val="800"/>
                        </a:spcAft>
                      </a:pPr>
                      <a:r>
                        <a:rPr lang="en-US" sz="1400" dirty="0">
                          <a:effectLst/>
                        </a:rPr>
                        <a:t>Includes subject, scope, method</a:t>
                      </a:r>
                      <a:endParaRPr lang="de-DE"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161" marR="64161" marT="0" marB="0"/>
                </a:tc>
                <a:tc>
                  <a:txBody>
                    <a:bodyPr/>
                    <a:lstStyle/>
                    <a:p>
                      <a:pPr algn="ctr">
                        <a:lnSpc>
                          <a:spcPct val="107000"/>
                        </a:lnSpc>
                        <a:spcAft>
                          <a:spcPts val="800"/>
                        </a:spcAft>
                      </a:pPr>
                      <a:r>
                        <a:rPr lang="en-US" sz="1400" dirty="0">
                          <a:effectLst/>
                        </a:rPr>
                        <a:t>Contains key concepts/</a:t>
                      </a:r>
                      <a:br>
                        <a:rPr lang="en-US" sz="1400" dirty="0">
                          <a:effectLst/>
                        </a:rPr>
                      </a:br>
                      <a:r>
                        <a:rPr lang="en-US" sz="1400" dirty="0">
                          <a:effectLst/>
                        </a:rPr>
                        <a:t>variables</a:t>
                      </a:r>
                      <a:endParaRPr lang="de-DE"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161" marR="64161" marT="0" marB="0"/>
                </a:tc>
                <a:tc>
                  <a:txBody>
                    <a:bodyPr/>
                    <a:lstStyle/>
                    <a:p>
                      <a:pPr algn="ctr">
                        <a:lnSpc>
                          <a:spcPct val="107000"/>
                        </a:lnSpc>
                        <a:spcAft>
                          <a:spcPts val="800"/>
                        </a:spcAft>
                      </a:pPr>
                      <a:r>
                        <a:rPr lang="en-US" sz="1400" dirty="0">
                          <a:effectLst/>
                        </a:rPr>
                        <a:t>Concise and precise</a:t>
                      </a:r>
                      <a:endParaRPr lang="de-DE"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161" marR="64161" marT="0" marB="0"/>
                </a:tc>
                <a:tc>
                  <a:txBody>
                    <a:bodyPr/>
                    <a:lstStyle/>
                    <a:p>
                      <a:pPr algn="ctr">
                        <a:lnSpc>
                          <a:spcPct val="107000"/>
                        </a:lnSpc>
                        <a:spcAft>
                          <a:spcPts val="800"/>
                        </a:spcAft>
                      </a:pPr>
                      <a:r>
                        <a:rPr lang="en-US" sz="1400" dirty="0">
                          <a:effectLst/>
                        </a:rPr>
                        <a:t>Academic tone of writing</a:t>
                      </a:r>
                      <a:endParaRPr lang="de-DE"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161" marR="64161" marT="0" marB="0"/>
                </a:tc>
                <a:extLst>
                  <a:ext uri="{0D108BD9-81ED-4DB2-BD59-A6C34878D82A}">
                    <a16:rowId xmlns:a16="http://schemas.microsoft.com/office/drawing/2014/main" val="3566563282"/>
                  </a:ext>
                </a:extLst>
              </a:tr>
              <a:tr h="613444">
                <a:tc>
                  <a:txBody>
                    <a:bodyPr/>
                    <a:lstStyle/>
                    <a:p>
                      <a:pPr>
                        <a:lnSpc>
                          <a:spcPct val="107000"/>
                        </a:lnSpc>
                        <a:spcAft>
                          <a:spcPts val="800"/>
                        </a:spcAft>
                      </a:pPr>
                      <a:r>
                        <a:rPr lang="en-US" sz="1400" dirty="0">
                          <a:effectLst/>
                        </a:rPr>
                        <a:t>The Impact of Leadership Style on the Perceived Stress Level of Engineers: A Case Study Research of Three Teams in the British Semiconductor Industry</a:t>
                      </a:r>
                      <a:endParaRPr lang="de-DE"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161" marR="64161" marT="0" marB="0"/>
                </a:tc>
                <a:tc>
                  <a:txBody>
                    <a:bodyPr/>
                    <a:lstStyle/>
                    <a:p>
                      <a:pPr algn="ctr">
                        <a:lnSpc>
                          <a:spcPct val="107000"/>
                        </a:lnSpc>
                        <a:spcAft>
                          <a:spcPts val="800"/>
                        </a:spcAft>
                      </a:pPr>
                      <a:r>
                        <a:rPr lang="en-US" sz="1400">
                          <a:effectLst/>
                        </a:rPr>
                        <a:t>Yes</a:t>
                      </a:r>
                      <a:endParaRPr lang="de-DE"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161" marR="64161" marT="0" marB="0"/>
                </a:tc>
                <a:tc>
                  <a:txBody>
                    <a:bodyPr/>
                    <a:lstStyle/>
                    <a:p>
                      <a:pPr algn="ctr">
                        <a:lnSpc>
                          <a:spcPct val="107000"/>
                        </a:lnSpc>
                        <a:spcAft>
                          <a:spcPts val="800"/>
                        </a:spcAft>
                      </a:pPr>
                      <a:r>
                        <a:rPr lang="en-US" sz="1400">
                          <a:effectLst/>
                        </a:rPr>
                        <a:t>Yes </a:t>
                      </a:r>
                      <a:endParaRPr lang="de-DE"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161" marR="64161" marT="0" marB="0"/>
                </a:tc>
                <a:tc>
                  <a:txBody>
                    <a:bodyPr/>
                    <a:lstStyle/>
                    <a:p>
                      <a:pPr algn="ctr">
                        <a:lnSpc>
                          <a:spcPct val="107000"/>
                        </a:lnSpc>
                        <a:spcAft>
                          <a:spcPts val="800"/>
                        </a:spcAft>
                      </a:pPr>
                      <a:r>
                        <a:rPr lang="en-US" sz="1400">
                          <a:effectLst/>
                        </a:rPr>
                        <a:t>Yes</a:t>
                      </a:r>
                      <a:endParaRPr lang="de-DE"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161" marR="64161" marT="0" marB="0"/>
                </a:tc>
                <a:tc>
                  <a:txBody>
                    <a:bodyPr/>
                    <a:lstStyle/>
                    <a:p>
                      <a:pPr algn="ctr">
                        <a:lnSpc>
                          <a:spcPct val="107000"/>
                        </a:lnSpc>
                        <a:spcAft>
                          <a:spcPts val="800"/>
                        </a:spcAft>
                      </a:pPr>
                      <a:r>
                        <a:rPr lang="en-US" sz="1400">
                          <a:effectLst/>
                        </a:rPr>
                        <a:t>Yes</a:t>
                      </a:r>
                      <a:endParaRPr lang="de-DE"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161" marR="64161" marT="0" marB="0"/>
                </a:tc>
                <a:extLst>
                  <a:ext uri="{0D108BD9-81ED-4DB2-BD59-A6C34878D82A}">
                    <a16:rowId xmlns:a16="http://schemas.microsoft.com/office/drawing/2014/main" val="3060734465"/>
                  </a:ext>
                </a:extLst>
              </a:tr>
              <a:tr h="613444">
                <a:tc>
                  <a:txBody>
                    <a:bodyPr/>
                    <a:lstStyle/>
                    <a:p>
                      <a:pPr>
                        <a:lnSpc>
                          <a:spcPct val="107000"/>
                        </a:lnSpc>
                        <a:spcAft>
                          <a:spcPts val="800"/>
                        </a:spcAft>
                      </a:pPr>
                      <a:r>
                        <a:rPr lang="en-US" sz="1400" dirty="0">
                          <a:effectLst/>
                        </a:rPr>
                        <a:t>The Relationship Between Leadership Styles and Perceived Stress Level of Engineers</a:t>
                      </a:r>
                      <a:endParaRPr lang="de-DE"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161" marR="64161" marT="0" marB="0"/>
                </a:tc>
                <a:tc>
                  <a:txBody>
                    <a:bodyPr/>
                    <a:lstStyle/>
                    <a:p>
                      <a:pPr algn="ctr">
                        <a:lnSpc>
                          <a:spcPct val="107000"/>
                        </a:lnSpc>
                        <a:spcAft>
                          <a:spcPts val="800"/>
                        </a:spcAft>
                      </a:pPr>
                      <a:r>
                        <a:rPr lang="en-US" sz="1400" u="sng">
                          <a:effectLst/>
                        </a:rPr>
                        <a:t>Partly</a:t>
                      </a:r>
                      <a:r>
                        <a:rPr lang="en-US" sz="1400">
                          <a:effectLst/>
                        </a:rPr>
                        <a:t> (method and scope are missing)</a:t>
                      </a:r>
                      <a:endParaRPr lang="de-DE"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161" marR="64161" marT="0" marB="0"/>
                </a:tc>
                <a:tc>
                  <a:txBody>
                    <a:bodyPr/>
                    <a:lstStyle/>
                    <a:p>
                      <a:pPr algn="ctr">
                        <a:lnSpc>
                          <a:spcPct val="107000"/>
                        </a:lnSpc>
                        <a:spcAft>
                          <a:spcPts val="800"/>
                        </a:spcAft>
                      </a:pPr>
                      <a:r>
                        <a:rPr lang="en-US" sz="1400">
                          <a:effectLst/>
                        </a:rPr>
                        <a:t>Yes</a:t>
                      </a:r>
                      <a:endParaRPr lang="de-DE"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161" marR="64161" marT="0" marB="0"/>
                </a:tc>
                <a:tc>
                  <a:txBody>
                    <a:bodyPr/>
                    <a:lstStyle/>
                    <a:p>
                      <a:pPr algn="ctr">
                        <a:lnSpc>
                          <a:spcPct val="107000"/>
                        </a:lnSpc>
                        <a:spcAft>
                          <a:spcPts val="800"/>
                        </a:spcAft>
                      </a:pPr>
                      <a:r>
                        <a:rPr lang="en-US" sz="1400">
                          <a:effectLst/>
                        </a:rPr>
                        <a:t>Yes</a:t>
                      </a:r>
                      <a:endParaRPr lang="de-DE"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161" marR="64161" marT="0" marB="0"/>
                </a:tc>
                <a:tc>
                  <a:txBody>
                    <a:bodyPr/>
                    <a:lstStyle/>
                    <a:p>
                      <a:pPr algn="ctr">
                        <a:lnSpc>
                          <a:spcPct val="107000"/>
                        </a:lnSpc>
                        <a:spcAft>
                          <a:spcPts val="800"/>
                        </a:spcAft>
                      </a:pPr>
                      <a:r>
                        <a:rPr lang="en-US" sz="1400">
                          <a:effectLst/>
                        </a:rPr>
                        <a:t>Yes</a:t>
                      </a:r>
                      <a:endParaRPr lang="de-DE"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161" marR="64161" marT="0" marB="0"/>
                </a:tc>
                <a:extLst>
                  <a:ext uri="{0D108BD9-81ED-4DB2-BD59-A6C34878D82A}">
                    <a16:rowId xmlns:a16="http://schemas.microsoft.com/office/drawing/2014/main" val="506828262"/>
                  </a:ext>
                </a:extLst>
              </a:tr>
              <a:tr h="1029230">
                <a:tc>
                  <a:txBody>
                    <a:bodyPr/>
                    <a:lstStyle/>
                    <a:p>
                      <a:pPr>
                        <a:lnSpc>
                          <a:spcPct val="107000"/>
                        </a:lnSpc>
                        <a:spcAft>
                          <a:spcPts val="800"/>
                        </a:spcAft>
                      </a:pPr>
                      <a:r>
                        <a:rPr lang="en-US" sz="1400" dirty="0">
                          <a:effectLst/>
                        </a:rPr>
                        <a:t>When Leaders Cause Stress: A Case Study Research of Three Teams in the British Semiconductor Industry</a:t>
                      </a:r>
                      <a:endParaRPr lang="de-DE"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161" marR="64161" marT="0" marB="0"/>
                </a:tc>
                <a:tc>
                  <a:txBody>
                    <a:bodyPr/>
                    <a:lstStyle/>
                    <a:p>
                      <a:pPr algn="ctr">
                        <a:lnSpc>
                          <a:spcPct val="107000"/>
                        </a:lnSpc>
                        <a:spcAft>
                          <a:spcPts val="800"/>
                        </a:spcAft>
                      </a:pPr>
                      <a:r>
                        <a:rPr lang="en-US" sz="1400" u="sng" dirty="0">
                          <a:effectLst/>
                        </a:rPr>
                        <a:t>Partly</a:t>
                      </a:r>
                      <a:r>
                        <a:rPr lang="en-US" sz="1400" dirty="0">
                          <a:effectLst/>
                        </a:rPr>
                        <a:t>, we do not know that it is a study among engineers </a:t>
                      </a:r>
                      <a:endParaRPr lang="de-DE"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161" marR="64161" marT="0" marB="0"/>
                </a:tc>
                <a:tc>
                  <a:txBody>
                    <a:bodyPr/>
                    <a:lstStyle/>
                    <a:p>
                      <a:pPr algn="ctr">
                        <a:lnSpc>
                          <a:spcPct val="107000"/>
                        </a:lnSpc>
                        <a:spcAft>
                          <a:spcPts val="800"/>
                        </a:spcAft>
                      </a:pPr>
                      <a:r>
                        <a:rPr lang="en-US" sz="1400" u="sng" dirty="0">
                          <a:effectLst/>
                        </a:rPr>
                        <a:t>No</a:t>
                      </a:r>
                      <a:r>
                        <a:rPr lang="en-US" sz="1400" dirty="0">
                          <a:effectLst/>
                        </a:rPr>
                        <a:t>, leadership style &amp; perceived stress levels as key variables are not mentioned</a:t>
                      </a:r>
                      <a:endParaRPr lang="de-DE"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161" marR="64161" marT="0" marB="0"/>
                </a:tc>
                <a:tc>
                  <a:txBody>
                    <a:bodyPr/>
                    <a:lstStyle/>
                    <a:p>
                      <a:pPr algn="ctr">
                        <a:lnSpc>
                          <a:spcPct val="107000"/>
                        </a:lnSpc>
                        <a:spcAft>
                          <a:spcPts val="800"/>
                        </a:spcAft>
                      </a:pPr>
                      <a:r>
                        <a:rPr lang="en-US" sz="1400" u="sng">
                          <a:effectLst/>
                        </a:rPr>
                        <a:t>Not</a:t>
                      </a:r>
                      <a:r>
                        <a:rPr lang="en-US" sz="1400">
                          <a:effectLst/>
                        </a:rPr>
                        <a:t> 100% precise</a:t>
                      </a:r>
                      <a:endParaRPr lang="de-DE"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161" marR="64161" marT="0" marB="0"/>
                </a:tc>
                <a:tc>
                  <a:txBody>
                    <a:bodyPr/>
                    <a:lstStyle/>
                    <a:p>
                      <a:pPr algn="ctr">
                        <a:lnSpc>
                          <a:spcPct val="107000"/>
                        </a:lnSpc>
                        <a:spcAft>
                          <a:spcPts val="800"/>
                        </a:spcAft>
                      </a:pPr>
                      <a:r>
                        <a:rPr lang="en-US" sz="1400">
                          <a:effectLst/>
                        </a:rPr>
                        <a:t>Yes</a:t>
                      </a:r>
                      <a:endParaRPr lang="de-DE"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161" marR="64161" marT="0" marB="0"/>
                </a:tc>
                <a:extLst>
                  <a:ext uri="{0D108BD9-81ED-4DB2-BD59-A6C34878D82A}">
                    <a16:rowId xmlns:a16="http://schemas.microsoft.com/office/drawing/2014/main" val="931209175"/>
                  </a:ext>
                </a:extLst>
              </a:tr>
              <a:tr h="821337">
                <a:tc>
                  <a:txBody>
                    <a:bodyPr/>
                    <a:lstStyle/>
                    <a:p>
                      <a:pPr>
                        <a:lnSpc>
                          <a:spcPct val="107000"/>
                        </a:lnSpc>
                        <a:spcAft>
                          <a:spcPts val="800"/>
                        </a:spcAft>
                      </a:pPr>
                      <a:r>
                        <a:rPr lang="en-US" sz="1400">
                          <a:effectLst/>
                        </a:rPr>
                        <a:t>A Qualitative (Case-Based) Study of How Leaders and their Leadership Style Can Have an Influence on the Perceived Stress Levels of Engineers Who Work in the British Semiconductor Industry</a:t>
                      </a:r>
                      <a:endParaRPr lang="de-DE"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161" marR="64161" marT="0" marB="0"/>
                </a:tc>
                <a:tc>
                  <a:txBody>
                    <a:bodyPr/>
                    <a:lstStyle/>
                    <a:p>
                      <a:pPr algn="ctr">
                        <a:lnSpc>
                          <a:spcPct val="107000"/>
                        </a:lnSpc>
                        <a:spcAft>
                          <a:spcPts val="800"/>
                        </a:spcAft>
                      </a:pPr>
                      <a:r>
                        <a:rPr lang="en-US" sz="1400">
                          <a:effectLst/>
                        </a:rPr>
                        <a:t>Yes</a:t>
                      </a:r>
                      <a:endParaRPr lang="de-DE"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161" marR="64161" marT="0" marB="0"/>
                </a:tc>
                <a:tc>
                  <a:txBody>
                    <a:bodyPr/>
                    <a:lstStyle/>
                    <a:p>
                      <a:pPr algn="ctr">
                        <a:lnSpc>
                          <a:spcPct val="107000"/>
                        </a:lnSpc>
                        <a:spcAft>
                          <a:spcPts val="800"/>
                        </a:spcAft>
                      </a:pPr>
                      <a:r>
                        <a:rPr lang="en-US" sz="1400" dirty="0">
                          <a:effectLst/>
                        </a:rPr>
                        <a:t>Yes</a:t>
                      </a:r>
                      <a:endParaRPr lang="de-DE"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161" marR="64161" marT="0" marB="0"/>
                </a:tc>
                <a:tc>
                  <a:txBody>
                    <a:bodyPr/>
                    <a:lstStyle/>
                    <a:p>
                      <a:pPr algn="ctr">
                        <a:lnSpc>
                          <a:spcPct val="107000"/>
                        </a:lnSpc>
                        <a:spcAft>
                          <a:spcPts val="800"/>
                        </a:spcAft>
                      </a:pPr>
                      <a:r>
                        <a:rPr lang="en-US" sz="1400" u="sng">
                          <a:effectLst/>
                        </a:rPr>
                        <a:t>No</a:t>
                      </a:r>
                      <a:r>
                        <a:rPr lang="en-US" sz="1400">
                          <a:effectLst/>
                        </a:rPr>
                        <a:t>, the title is too wordy, there’s a more precise way of formulating it</a:t>
                      </a:r>
                      <a:endParaRPr lang="de-DE"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161" marR="64161" marT="0" marB="0"/>
                </a:tc>
                <a:tc>
                  <a:txBody>
                    <a:bodyPr/>
                    <a:lstStyle/>
                    <a:p>
                      <a:pPr algn="ctr">
                        <a:lnSpc>
                          <a:spcPct val="107000"/>
                        </a:lnSpc>
                        <a:spcAft>
                          <a:spcPts val="800"/>
                        </a:spcAft>
                      </a:pPr>
                      <a:r>
                        <a:rPr lang="en-US" sz="1400">
                          <a:effectLst/>
                        </a:rPr>
                        <a:t>Yes</a:t>
                      </a:r>
                      <a:endParaRPr lang="de-DE"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161" marR="64161" marT="0" marB="0"/>
                </a:tc>
                <a:extLst>
                  <a:ext uri="{0D108BD9-81ED-4DB2-BD59-A6C34878D82A}">
                    <a16:rowId xmlns:a16="http://schemas.microsoft.com/office/drawing/2014/main" val="3488406887"/>
                  </a:ext>
                </a:extLst>
              </a:tr>
              <a:tr h="661350">
                <a:tc>
                  <a:txBody>
                    <a:bodyPr/>
                    <a:lstStyle/>
                    <a:p>
                      <a:pPr>
                        <a:lnSpc>
                          <a:spcPct val="107000"/>
                        </a:lnSpc>
                        <a:spcAft>
                          <a:spcPts val="800"/>
                        </a:spcAft>
                      </a:pPr>
                      <a:r>
                        <a:rPr lang="en-US" sz="1400">
                          <a:effectLst/>
                        </a:rPr>
                        <a:t>Stress Test for Leaders: How to Ensure the Well-Being of Engineers in Your Team</a:t>
                      </a:r>
                      <a:endParaRPr lang="de-DE"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161" marR="64161" marT="0" marB="0"/>
                </a:tc>
                <a:tc>
                  <a:txBody>
                    <a:bodyPr/>
                    <a:lstStyle/>
                    <a:p>
                      <a:pPr algn="ctr">
                        <a:lnSpc>
                          <a:spcPct val="107000"/>
                        </a:lnSpc>
                        <a:spcAft>
                          <a:spcPts val="800"/>
                        </a:spcAft>
                      </a:pPr>
                      <a:r>
                        <a:rPr lang="en-US" sz="1400" u="sng">
                          <a:effectLst/>
                        </a:rPr>
                        <a:t>No</a:t>
                      </a:r>
                      <a:endParaRPr lang="de-DE"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161" marR="64161" marT="0" marB="0"/>
                </a:tc>
                <a:tc>
                  <a:txBody>
                    <a:bodyPr/>
                    <a:lstStyle/>
                    <a:p>
                      <a:pPr algn="ctr">
                        <a:lnSpc>
                          <a:spcPct val="107000"/>
                        </a:lnSpc>
                        <a:spcAft>
                          <a:spcPts val="800"/>
                        </a:spcAft>
                      </a:pPr>
                      <a:r>
                        <a:rPr lang="en-US" sz="1400" u="sng">
                          <a:effectLst/>
                        </a:rPr>
                        <a:t>No</a:t>
                      </a:r>
                      <a:endParaRPr lang="de-DE"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161" marR="64161" marT="0" marB="0"/>
                </a:tc>
                <a:tc>
                  <a:txBody>
                    <a:bodyPr/>
                    <a:lstStyle/>
                    <a:p>
                      <a:pPr algn="ctr">
                        <a:lnSpc>
                          <a:spcPct val="107000"/>
                        </a:lnSpc>
                        <a:spcAft>
                          <a:spcPts val="800"/>
                        </a:spcAft>
                      </a:pPr>
                      <a:r>
                        <a:rPr lang="en-US" sz="1400" u="sng" dirty="0">
                          <a:effectLst/>
                        </a:rPr>
                        <a:t>No</a:t>
                      </a:r>
                      <a:endParaRPr lang="de-DE"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161" marR="64161" marT="0" marB="0"/>
                </a:tc>
                <a:tc>
                  <a:txBody>
                    <a:bodyPr/>
                    <a:lstStyle/>
                    <a:p>
                      <a:pPr algn="ctr">
                        <a:lnSpc>
                          <a:spcPct val="107000"/>
                        </a:lnSpc>
                        <a:spcAft>
                          <a:spcPts val="800"/>
                        </a:spcAft>
                      </a:pPr>
                      <a:r>
                        <a:rPr lang="en-US" sz="1400" u="sng" dirty="0">
                          <a:effectLst/>
                        </a:rPr>
                        <a:t>No</a:t>
                      </a:r>
                      <a:r>
                        <a:rPr lang="en-US" sz="1400" dirty="0">
                          <a:effectLst/>
                        </a:rPr>
                        <a:t>, too informal for an academic thesis</a:t>
                      </a:r>
                      <a:endParaRPr lang="de-DE"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161" marR="64161" marT="0" marB="0"/>
                </a:tc>
                <a:extLst>
                  <a:ext uri="{0D108BD9-81ED-4DB2-BD59-A6C34878D82A}">
                    <a16:rowId xmlns:a16="http://schemas.microsoft.com/office/drawing/2014/main" val="478041892"/>
                  </a:ext>
                </a:extLst>
              </a:tr>
              <a:tr h="1105858">
                <a:tc>
                  <a:txBody>
                    <a:bodyPr/>
                    <a:lstStyle/>
                    <a:p>
                      <a:pPr>
                        <a:lnSpc>
                          <a:spcPct val="107000"/>
                        </a:lnSpc>
                        <a:spcAft>
                          <a:spcPts val="800"/>
                        </a:spcAft>
                      </a:pPr>
                      <a:r>
                        <a:rPr lang="en-US" sz="1400" dirty="0">
                          <a:effectLst/>
                        </a:rPr>
                        <a:t>When Leaders Cause Stress: A Case Study Research on the Impact of Leadership Style on the Perceived Stress Level of Engineers in the British Semiconductor Industry</a:t>
                      </a:r>
                      <a:endParaRPr lang="de-DE"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161" marR="64161" marT="0" marB="0"/>
                </a:tc>
                <a:tc>
                  <a:txBody>
                    <a:bodyPr/>
                    <a:lstStyle/>
                    <a:p>
                      <a:pPr algn="ctr">
                        <a:lnSpc>
                          <a:spcPct val="107000"/>
                        </a:lnSpc>
                        <a:spcAft>
                          <a:spcPts val="800"/>
                        </a:spcAft>
                      </a:pPr>
                      <a:r>
                        <a:rPr lang="en-US" sz="1400" dirty="0">
                          <a:effectLst/>
                        </a:rPr>
                        <a:t>Yes</a:t>
                      </a:r>
                      <a:endParaRPr lang="de-DE"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161" marR="64161" marT="0" marB="0"/>
                </a:tc>
                <a:tc>
                  <a:txBody>
                    <a:bodyPr/>
                    <a:lstStyle/>
                    <a:p>
                      <a:pPr algn="ctr">
                        <a:lnSpc>
                          <a:spcPct val="107000"/>
                        </a:lnSpc>
                        <a:spcAft>
                          <a:spcPts val="800"/>
                        </a:spcAft>
                      </a:pPr>
                      <a:r>
                        <a:rPr lang="en-US" sz="1400">
                          <a:effectLst/>
                        </a:rPr>
                        <a:t>Yes</a:t>
                      </a:r>
                      <a:endParaRPr lang="de-DE"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161" marR="64161" marT="0" marB="0"/>
                </a:tc>
                <a:tc>
                  <a:txBody>
                    <a:bodyPr/>
                    <a:lstStyle/>
                    <a:p>
                      <a:pPr algn="ctr">
                        <a:lnSpc>
                          <a:spcPct val="107000"/>
                        </a:lnSpc>
                        <a:spcAft>
                          <a:spcPts val="800"/>
                        </a:spcAft>
                      </a:pPr>
                      <a:r>
                        <a:rPr lang="en-US" sz="1400" dirty="0">
                          <a:effectLst/>
                        </a:rPr>
                        <a:t>Yes</a:t>
                      </a:r>
                      <a:endParaRPr lang="de-DE"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161" marR="64161" marT="0" marB="0"/>
                </a:tc>
                <a:tc>
                  <a:txBody>
                    <a:bodyPr/>
                    <a:lstStyle/>
                    <a:p>
                      <a:pPr algn="ctr">
                        <a:lnSpc>
                          <a:spcPct val="107000"/>
                        </a:lnSpc>
                        <a:spcAft>
                          <a:spcPts val="800"/>
                        </a:spcAft>
                      </a:pPr>
                      <a:r>
                        <a:rPr lang="en-US" sz="1400" dirty="0">
                          <a:effectLst/>
                        </a:rPr>
                        <a:t>Yes, </a:t>
                      </a:r>
                      <a:r>
                        <a:rPr lang="en-US" sz="900" dirty="0">
                          <a:effectLst/>
                        </a:rPr>
                        <a:t>using a catchier main title is usually o.k. if it clearly conveys the main topic of the research</a:t>
                      </a:r>
                      <a:endParaRPr lang="de-DE"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161" marR="64161" marT="0" marB="0"/>
                </a:tc>
                <a:extLst>
                  <a:ext uri="{0D108BD9-81ED-4DB2-BD59-A6C34878D82A}">
                    <a16:rowId xmlns:a16="http://schemas.microsoft.com/office/drawing/2014/main" val="2900444188"/>
                  </a:ext>
                </a:extLst>
              </a:tr>
            </a:tbl>
          </a:graphicData>
        </a:graphic>
      </p:graphicFrame>
    </p:spTree>
    <p:extLst>
      <p:ext uri="{BB962C8B-B14F-4D97-AF65-F5344CB8AC3E}">
        <p14:creationId xmlns:p14="http://schemas.microsoft.com/office/powerpoint/2010/main" val="15244132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feld 49"/>
          <p:cNvSpPr txBox="1"/>
          <p:nvPr/>
        </p:nvSpPr>
        <p:spPr>
          <a:xfrm>
            <a:off x="0" y="6616517"/>
            <a:ext cx="395536" cy="2414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200">
                <a:solidFill>
                  <a:srgbClr val="C00000"/>
                </a:solidFill>
                <a:latin typeface="+mj-lt"/>
              </a:defRPr>
            </a:lvl1pPr>
          </a:lstStyle>
          <a:p>
            <a:fld id="{E4DF0851-ACD1-491E-BD29-F6676D6D8DA8}" type="slidenum">
              <a:rPr lang="de-DE">
                <a:solidFill>
                  <a:schemeClr val="tx1"/>
                </a:solidFill>
              </a:rPr>
              <a:pPr/>
              <a:t>29</a:t>
            </a:fld>
            <a:endParaRPr lang="de-DE" dirty="0">
              <a:solidFill>
                <a:schemeClr val="tx1"/>
              </a:solidFill>
            </a:endParaRPr>
          </a:p>
        </p:txBody>
      </p:sp>
      <p:sp>
        <p:nvSpPr>
          <p:cNvPr id="18" name="Rechteck 17">
            <a:extLst>
              <a:ext uri="{FF2B5EF4-FFF2-40B4-BE49-F238E27FC236}">
                <a16:creationId xmlns:a16="http://schemas.microsoft.com/office/drawing/2014/main" id="{ADC1A393-5EDE-4B3C-97A7-5AB0A278D01C}"/>
              </a:ext>
            </a:extLst>
          </p:cNvPr>
          <p:cNvSpPr/>
          <p:nvPr/>
        </p:nvSpPr>
        <p:spPr>
          <a:xfrm>
            <a:off x="-4426" y="-7675"/>
            <a:ext cx="12194674" cy="958378"/>
          </a:xfrm>
          <a:prstGeom prst="rect">
            <a:avLst/>
          </a:prstGeom>
          <a:solidFill>
            <a:srgbClr val="1C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rgbClr val="C00000"/>
              </a:solidFill>
              <a:latin typeface="+mj-lt"/>
            </a:endParaRPr>
          </a:p>
        </p:txBody>
      </p:sp>
      <p:sp>
        <p:nvSpPr>
          <p:cNvPr id="19" name="Rechteck 18">
            <a:extLst>
              <a:ext uri="{FF2B5EF4-FFF2-40B4-BE49-F238E27FC236}">
                <a16:creationId xmlns:a16="http://schemas.microsoft.com/office/drawing/2014/main" id="{56F1AE7F-C94F-44F2-811D-C331B0B16D1F}"/>
              </a:ext>
            </a:extLst>
          </p:cNvPr>
          <p:cNvSpPr/>
          <p:nvPr/>
        </p:nvSpPr>
        <p:spPr>
          <a:xfrm>
            <a:off x="150702" y="298052"/>
            <a:ext cx="4748608" cy="646331"/>
          </a:xfrm>
          <a:prstGeom prst="rect">
            <a:avLst/>
          </a:prstGeom>
        </p:spPr>
        <p:txBody>
          <a:bodyPr wrap="none">
            <a:spAutoFit/>
          </a:bodyPr>
          <a:lstStyle/>
          <a:p>
            <a:r>
              <a:rPr lang="de-DE" sz="3600" dirty="0">
                <a:solidFill>
                  <a:schemeClr val="bg1"/>
                </a:solidFill>
              </a:rPr>
              <a:t>Background </a:t>
            </a:r>
            <a:r>
              <a:rPr lang="de-DE" sz="3600" dirty="0" err="1">
                <a:solidFill>
                  <a:schemeClr val="bg1"/>
                </a:solidFill>
              </a:rPr>
              <a:t>of</a:t>
            </a:r>
            <a:r>
              <a:rPr lang="de-DE" sz="3600" dirty="0">
                <a:solidFill>
                  <a:schemeClr val="bg1"/>
                </a:solidFill>
              </a:rPr>
              <a:t> </a:t>
            </a:r>
            <a:r>
              <a:rPr lang="de-DE" sz="3600" dirty="0" err="1">
                <a:solidFill>
                  <a:schemeClr val="bg1"/>
                </a:solidFill>
              </a:rPr>
              <a:t>the</a:t>
            </a:r>
            <a:r>
              <a:rPr lang="de-DE" sz="3600" dirty="0">
                <a:solidFill>
                  <a:schemeClr val="bg1"/>
                </a:solidFill>
              </a:rPr>
              <a:t> </a:t>
            </a:r>
            <a:r>
              <a:rPr lang="de-DE" sz="3600" dirty="0" err="1">
                <a:solidFill>
                  <a:schemeClr val="bg1"/>
                </a:solidFill>
              </a:rPr>
              <a:t>study</a:t>
            </a:r>
            <a:endParaRPr lang="de-DE" sz="3600" dirty="0">
              <a:solidFill>
                <a:schemeClr val="bg1"/>
              </a:solidFill>
            </a:endParaRPr>
          </a:p>
        </p:txBody>
      </p:sp>
      <p:sp>
        <p:nvSpPr>
          <p:cNvPr id="20" name="Textfeld 19">
            <a:extLst>
              <a:ext uri="{FF2B5EF4-FFF2-40B4-BE49-F238E27FC236}">
                <a16:creationId xmlns:a16="http://schemas.microsoft.com/office/drawing/2014/main" id="{80FAB84C-4BCA-467A-9482-78C581181203}"/>
              </a:ext>
            </a:extLst>
          </p:cNvPr>
          <p:cNvSpPr txBox="1"/>
          <p:nvPr/>
        </p:nvSpPr>
        <p:spPr>
          <a:xfrm>
            <a:off x="395536" y="6642556"/>
            <a:ext cx="1542410" cy="215444"/>
          </a:xfrm>
          <a:prstGeom prst="rect">
            <a:avLst/>
          </a:prstGeom>
          <a:noFill/>
        </p:spPr>
        <p:txBody>
          <a:bodyPr wrap="none" rtlCol="0">
            <a:spAutoFit/>
          </a:bodyPr>
          <a:lstStyle/>
          <a:p>
            <a:r>
              <a:rPr lang="de-DE" sz="800" dirty="0"/>
              <a:t>Source: Sternad &amp; Power (2023).</a:t>
            </a:r>
          </a:p>
        </p:txBody>
      </p:sp>
      <p:sp>
        <p:nvSpPr>
          <p:cNvPr id="10" name="Rechteck 9">
            <a:extLst>
              <a:ext uri="{FF2B5EF4-FFF2-40B4-BE49-F238E27FC236}">
                <a16:creationId xmlns:a16="http://schemas.microsoft.com/office/drawing/2014/main" id="{C4DD1866-7B81-486A-866B-E6D65FE23D36}"/>
              </a:ext>
            </a:extLst>
          </p:cNvPr>
          <p:cNvSpPr/>
          <p:nvPr/>
        </p:nvSpPr>
        <p:spPr>
          <a:xfrm>
            <a:off x="903890" y="2012561"/>
            <a:ext cx="10237076" cy="2588144"/>
          </a:xfrm>
          <a:prstGeom prst="rect">
            <a:avLst/>
          </a:prstGeom>
        </p:spPr>
        <p:txBody>
          <a:bodyPr wrap="square">
            <a:spAutoFit/>
          </a:bodyPr>
          <a:lstStyle/>
          <a:p>
            <a:pPr marL="342900" lvl="0" indent="-342900">
              <a:lnSpc>
                <a:spcPct val="107000"/>
              </a:lnSpc>
              <a:spcAft>
                <a:spcPts val="800"/>
              </a:spcAft>
              <a:buFont typeface="Symbol" panose="05050102010706020507" pitchFamily="18" charset="2"/>
              <a:buChar char=""/>
            </a:pPr>
            <a:r>
              <a:rPr lang="en-US" sz="2000" b="1" dirty="0">
                <a:ea typeface="Times New Roman" panose="02020603050405020304" pitchFamily="18" charset="0"/>
              </a:rPr>
              <a:t>What is </a:t>
            </a:r>
            <a:r>
              <a:rPr lang="en-US" sz="2000" b="1" u="sng" dirty="0">
                <a:ea typeface="Times New Roman" panose="02020603050405020304" pitchFamily="18" charset="0"/>
              </a:rPr>
              <a:t>already known </a:t>
            </a:r>
            <a:r>
              <a:rPr lang="en-US" sz="2000" b="1" dirty="0">
                <a:ea typeface="Times New Roman" panose="02020603050405020304" pitchFamily="18" charset="0"/>
              </a:rPr>
              <a:t>about the problem?</a:t>
            </a:r>
            <a:r>
              <a:rPr lang="en-US" sz="2000" dirty="0">
                <a:ea typeface="Times New Roman" panose="02020603050405020304" pitchFamily="18" charset="0"/>
              </a:rPr>
              <a:t> (e.g. statistics, summarize prior research results)</a:t>
            </a:r>
            <a:endParaRPr lang="de-DE" sz="2000" dirty="0">
              <a:ea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2000" b="1" dirty="0">
                <a:ea typeface="Times New Roman" panose="02020603050405020304" pitchFamily="18" charset="0"/>
              </a:rPr>
              <a:t>What is </a:t>
            </a:r>
            <a:r>
              <a:rPr lang="en-US" sz="2000" b="1" u="sng" dirty="0">
                <a:ea typeface="Times New Roman" panose="02020603050405020304" pitchFamily="18" charset="0"/>
              </a:rPr>
              <a:t>not yet known </a:t>
            </a:r>
            <a:r>
              <a:rPr lang="en-US" sz="2000" b="1" dirty="0">
                <a:ea typeface="Times New Roman" panose="02020603050405020304" pitchFamily="18" charset="0"/>
              </a:rPr>
              <a:t>about the problem? </a:t>
            </a:r>
            <a:r>
              <a:rPr lang="en-US" sz="2000" dirty="0">
                <a:ea typeface="Times New Roman" panose="02020603050405020304" pitchFamily="18" charset="0"/>
              </a:rPr>
              <a:t>(e.g. there’s a lack of research on what kind of leadership styles are causing stress </a:t>
            </a:r>
            <a:r>
              <a:rPr lang="en-US" sz="2000" i="1" u="sng" dirty="0">
                <a:ea typeface="Times New Roman" panose="02020603050405020304" pitchFamily="18" charset="0"/>
              </a:rPr>
              <a:t>for</a:t>
            </a:r>
            <a:r>
              <a:rPr lang="en-US" sz="2000" u="sng" dirty="0">
                <a:ea typeface="Times New Roman" panose="02020603050405020304" pitchFamily="18" charset="0"/>
              </a:rPr>
              <a:t> </a:t>
            </a:r>
            <a:r>
              <a:rPr lang="en-US" sz="2000" i="1" u="sng" dirty="0">
                <a:ea typeface="Times New Roman" panose="02020603050405020304" pitchFamily="18" charset="0"/>
              </a:rPr>
              <a:t>engineers</a:t>
            </a:r>
            <a:r>
              <a:rPr lang="en-US" sz="2000" dirty="0">
                <a:ea typeface="Times New Roman" panose="02020603050405020304" pitchFamily="18" charset="0"/>
              </a:rPr>
              <a:t>)</a:t>
            </a:r>
            <a:endParaRPr lang="de-DE" sz="2000" dirty="0">
              <a:ea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2000" b="1" dirty="0">
                <a:ea typeface="Times New Roman" panose="02020603050405020304" pitchFamily="18" charset="0"/>
              </a:rPr>
              <a:t>Why is that </a:t>
            </a:r>
            <a:r>
              <a:rPr lang="en-US" sz="2000" b="1" u="sng" dirty="0">
                <a:ea typeface="Times New Roman" panose="02020603050405020304" pitchFamily="18" charset="0"/>
              </a:rPr>
              <a:t>important</a:t>
            </a:r>
            <a:r>
              <a:rPr lang="en-US" sz="2000" b="1" dirty="0">
                <a:ea typeface="Times New Roman" panose="02020603050405020304" pitchFamily="18" charset="0"/>
              </a:rPr>
              <a:t>?</a:t>
            </a:r>
            <a:r>
              <a:rPr lang="en-US" sz="2000" dirty="0">
                <a:ea typeface="Times New Roman" panose="02020603050405020304" pitchFamily="18" charset="0"/>
              </a:rPr>
              <a:t> (e.g. because engineers are working on different kinds of problems and in different work settings than other professions for which the link between leadership behavior and perceived stress levels has already been observed—thus, they might also perceive certain leadership styles differently in terms of causing stress)</a:t>
            </a:r>
            <a:endParaRPr lang="de-DE" sz="2000" dirty="0">
              <a:ea typeface="Times New Roman" panose="02020603050405020304" pitchFamily="18" charset="0"/>
            </a:endParaRPr>
          </a:p>
        </p:txBody>
      </p:sp>
    </p:spTree>
    <p:extLst>
      <p:ext uri="{BB962C8B-B14F-4D97-AF65-F5344CB8AC3E}">
        <p14:creationId xmlns:p14="http://schemas.microsoft.com/office/powerpoint/2010/main" val="3685582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hteck 29"/>
          <p:cNvSpPr/>
          <p:nvPr/>
        </p:nvSpPr>
        <p:spPr>
          <a:xfrm>
            <a:off x="3197479" y="4710116"/>
            <a:ext cx="5501640" cy="12452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4216822" y="4855684"/>
            <a:ext cx="4333302" cy="954107"/>
          </a:xfrm>
          <a:prstGeom prst="rect">
            <a:avLst/>
          </a:prstGeom>
          <a:noFill/>
        </p:spPr>
        <p:txBody>
          <a:bodyPr wrap="square" rtlCol="0">
            <a:spAutoFit/>
          </a:bodyPr>
          <a:lstStyle/>
          <a:p>
            <a:pPr algn="ctr"/>
            <a:r>
              <a:rPr lang="de-DE" sz="2800" dirty="0" err="1"/>
              <a:t>How</a:t>
            </a:r>
            <a:r>
              <a:rPr lang="de-DE" sz="2800" dirty="0"/>
              <a:t> </a:t>
            </a:r>
            <a:r>
              <a:rPr lang="de-DE" sz="2800" dirty="0" err="1"/>
              <a:t>to</a:t>
            </a:r>
            <a:r>
              <a:rPr lang="de-DE" sz="2800" dirty="0"/>
              <a:t> </a:t>
            </a:r>
            <a:r>
              <a:rPr lang="de-DE" sz="2800" dirty="0" err="1"/>
              <a:t>get</a:t>
            </a:r>
            <a:r>
              <a:rPr lang="de-DE" sz="2800" dirty="0"/>
              <a:t> </a:t>
            </a:r>
            <a:r>
              <a:rPr lang="de-DE" sz="2800" dirty="0" err="1"/>
              <a:t>into</a:t>
            </a:r>
            <a:r>
              <a:rPr lang="de-DE" sz="2800" dirty="0"/>
              <a:t> a </a:t>
            </a:r>
            <a:r>
              <a:rPr lang="de-DE" sz="2800" dirty="0" err="1"/>
              <a:t>thesis</a:t>
            </a:r>
            <a:r>
              <a:rPr lang="de-DE" sz="2800" dirty="0"/>
              <a:t> </a:t>
            </a:r>
            <a:r>
              <a:rPr lang="de-DE" sz="2800" dirty="0" err="1"/>
              <a:t>writing</a:t>
            </a:r>
            <a:r>
              <a:rPr lang="de-DE" sz="2800" dirty="0"/>
              <a:t> </a:t>
            </a:r>
            <a:r>
              <a:rPr lang="de-DE" sz="2800" dirty="0" err="1"/>
              <a:t>mindset</a:t>
            </a:r>
            <a:endParaRPr lang="de-DE" sz="2800" dirty="0"/>
          </a:p>
        </p:txBody>
      </p:sp>
      <p:sp>
        <p:nvSpPr>
          <p:cNvPr id="27" name="Ellipse 26"/>
          <p:cNvSpPr/>
          <p:nvPr/>
        </p:nvSpPr>
        <p:spPr>
          <a:xfrm>
            <a:off x="3456695" y="4842618"/>
            <a:ext cx="952253" cy="888520"/>
          </a:xfrm>
          <a:prstGeom prst="ellipse">
            <a:avLst/>
          </a:prstGeom>
          <a:solidFill>
            <a:srgbClr val="1C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400" b="1" dirty="0">
                <a:solidFill>
                  <a:schemeClr val="bg1"/>
                </a:solidFill>
                <a:latin typeface="Gill Sans MT" panose="020B0502020104020203" pitchFamily="34" charset="0"/>
              </a:rPr>
              <a:t>1</a:t>
            </a:r>
          </a:p>
        </p:txBody>
      </p:sp>
      <p:sp>
        <p:nvSpPr>
          <p:cNvPr id="33" name="Textfeld 32"/>
          <p:cNvSpPr txBox="1"/>
          <p:nvPr/>
        </p:nvSpPr>
        <p:spPr>
          <a:xfrm>
            <a:off x="0" y="6616517"/>
            <a:ext cx="395536" cy="2414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200">
                <a:solidFill>
                  <a:srgbClr val="C00000"/>
                </a:solidFill>
                <a:latin typeface="+mj-lt"/>
              </a:defRPr>
            </a:lvl1pPr>
          </a:lstStyle>
          <a:p>
            <a:fld id="{12585E01-11A7-4622-9DDD-0D0998039BF6}" type="slidenum">
              <a:rPr lang="de-DE" smtClean="0">
                <a:solidFill>
                  <a:schemeClr val="tx1"/>
                </a:solidFill>
              </a:rPr>
              <a:t>3</a:t>
            </a:fld>
            <a:endParaRPr lang="de-DE" dirty="0">
              <a:solidFill>
                <a:schemeClr val="tx1"/>
              </a:solidFill>
            </a:endParaRPr>
          </a:p>
        </p:txBody>
      </p:sp>
      <p:sp>
        <p:nvSpPr>
          <p:cNvPr id="12" name="Textfeld 11"/>
          <p:cNvSpPr txBox="1"/>
          <p:nvPr/>
        </p:nvSpPr>
        <p:spPr>
          <a:xfrm>
            <a:off x="375920" y="6634480"/>
            <a:ext cx="1340432" cy="215444"/>
          </a:xfrm>
          <a:prstGeom prst="rect">
            <a:avLst/>
          </a:prstGeom>
          <a:noFill/>
        </p:spPr>
        <p:txBody>
          <a:bodyPr wrap="none" rtlCol="0">
            <a:spAutoFit/>
          </a:bodyPr>
          <a:lstStyle/>
          <a:p>
            <a:r>
              <a:rPr lang="de-DE" sz="800" dirty="0" err="1"/>
              <a:t>Photo</a:t>
            </a:r>
            <a:r>
              <a:rPr lang="de-DE" sz="800" dirty="0"/>
              <a:t> </a:t>
            </a:r>
            <a:r>
              <a:rPr lang="de-DE" sz="800" dirty="0" err="1"/>
              <a:t>source</a:t>
            </a:r>
            <a:r>
              <a:rPr lang="de-DE" sz="800" dirty="0"/>
              <a:t>: pixabay.com</a:t>
            </a:r>
          </a:p>
        </p:txBody>
      </p:sp>
      <p:pic>
        <p:nvPicPr>
          <p:cNvPr id="7" name="Grafik 6">
            <a:extLst>
              <a:ext uri="{FF2B5EF4-FFF2-40B4-BE49-F238E27FC236}">
                <a16:creationId xmlns:a16="http://schemas.microsoft.com/office/drawing/2014/main" id="{5204208C-FEA8-479A-8262-CD5D3AB49016}"/>
              </a:ext>
            </a:extLst>
          </p:cNvPr>
          <p:cNvPicPr>
            <a:picLocks noChangeAspect="1"/>
          </p:cNvPicPr>
          <p:nvPr/>
        </p:nvPicPr>
        <p:blipFill>
          <a:blip r:embed="rId2"/>
          <a:stretch>
            <a:fillRect/>
          </a:stretch>
        </p:blipFill>
        <p:spPr>
          <a:xfrm>
            <a:off x="5655358" y="2483086"/>
            <a:ext cx="926672" cy="493819"/>
          </a:xfrm>
          <a:prstGeom prst="rect">
            <a:avLst/>
          </a:prstGeom>
        </p:spPr>
      </p:pic>
      <p:pic>
        <p:nvPicPr>
          <p:cNvPr id="2" name="Grafik 1">
            <a:extLst>
              <a:ext uri="{FF2B5EF4-FFF2-40B4-BE49-F238E27FC236}">
                <a16:creationId xmlns:a16="http://schemas.microsoft.com/office/drawing/2014/main" id="{D27B4C15-5CEE-F124-87E9-A9687D51AB1E}"/>
              </a:ext>
            </a:extLst>
          </p:cNvPr>
          <p:cNvPicPr>
            <a:picLocks noChangeAspect="1"/>
          </p:cNvPicPr>
          <p:nvPr/>
        </p:nvPicPr>
        <p:blipFill>
          <a:blip r:embed="rId3"/>
          <a:stretch>
            <a:fillRect/>
          </a:stretch>
        </p:blipFill>
        <p:spPr>
          <a:xfrm>
            <a:off x="3197479" y="587416"/>
            <a:ext cx="5501640" cy="4030980"/>
          </a:xfrm>
          <a:prstGeom prst="rect">
            <a:avLst/>
          </a:prstGeom>
        </p:spPr>
      </p:pic>
    </p:spTree>
    <p:extLst>
      <p:ext uri="{BB962C8B-B14F-4D97-AF65-F5344CB8AC3E}">
        <p14:creationId xmlns:p14="http://schemas.microsoft.com/office/powerpoint/2010/main" val="9740423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feld 49"/>
          <p:cNvSpPr txBox="1"/>
          <p:nvPr/>
        </p:nvSpPr>
        <p:spPr>
          <a:xfrm>
            <a:off x="0" y="6616517"/>
            <a:ext cx="395536" cy="2414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200">
                <a:solidFill>
                  <a:srgbClr val="C00000"/>
                </a:solidFill>
                <a:latin typeface="+mj-lt"/>
              </a:defRPr>
            </a:lvl1pPr>
          </a:lstStyle>
          <a:p>
            <a:fld id="{E4DF0851-ACD1-491E-BD29-F6676D6D8DA8}" type="slidenum">
              <a:rPr lang="de-DE">
                <a:solidFill>
                  <a:schemeClr val="tx1"/>
                </a:solidFill>
              </a:rPr>
              <a:pPr/>
              <a:t>30</a:t>
            </a:fld>
            <a:endParaRPr lang="de-DE" dirty="0">
              <a:solidFill>
                <a:schemeClr val="tx1"/>
              </a:solidFill>
            </a:endParaRPr>
          </a:p>
        </p:txBody>
      </p:sp>
      <p:sp>
        <p:nvSpPr>
          <p:cNvPr id="18" name="Rechteck 17">
            <a:extLst>
              <a:ext uri="{FF2B5EF4-FFF2-40B4-BE49-F238E27FC236}">
                <a16:creationId xmlns:a16="http://schemas.microsoft.com/office/drawing/2014/main" id="{9A26243F-60BB-40C4-B9EE-4D3046027D03}"/>
              </a:ext>
            </a:extLst>
          </p:cNvPr>
          <p:cNvSpPr/>
          <p:nvPr/>
        </p:nvSpPr>
        <p:spPr>
          <a:xfrm>
            <a:off x="-4426" y="-7675"/>
            <a:ext cx="12194674" cy="958378"/>
          </a:xfrm>
          <a:prstGeom prst="rect">
            <a:avLst/>
          </a:prstGeom>
          <a:solidFill>
            <a:srgbClr val="1C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rgbClr val="C00000"/>
              </a:solidFill>
              <a:latin typeface="+mj-lt"/>
            </a:endParaRPr>
          </a:p>
        </p:txBody>
      </p:sp>
      <p:sp>
        <p:nvSpPr>
          <p:cNvPr id="19" name="Rechteck 18">
            <a:extLst>
              <a:ext uri="{FF2B5EF4-FFF2-40B4-BE49-F238E27FC236}">
                <a16:creationId xmlns:a16="http://schemas.microsoft.com/office/drawing/2014/main" id="{B1321156-D95B-44AC-BB82-E58FDA03D4FC}"/>
              </a:ext>
            </a:extLst>
          </p:cNvPr>
          <p:cNvSpPr/>
          <p:nvPr/>
        </p:nvSpPr>
        <p:spPr>
          <a:xfrm>
            <a:off x="150702" y="298052"/>
            <a:ext cx="6719468" cy="646331"/>
          </a:xfrm>
          <a:prstGeom prst="rect">
            <a:avLst/>
          </a:prstGeom>
        </p:spPr>
        <p:txBody>
          <a:bodyPr wrap="none">
            <a:spAutoFit/>
          </a:bodyPr>
          <a:lstStyle/>
          <a:p>
            <a:r>
              <a:rPr lang="de-DE" sz="3600" dirty="0" err="1">
                <a:solidFill>
                  <a:schemeClr val="bg1"/>
                </a:solidFill>
              </a:rPr>
              <a:t>Develop</a:t>
            </a:r>
            <a:r>
              <a:rPr lang="de-DE" sz="3600" dirty="0">
                <a:solidFill>
                  <a:schemeClr val="bg1"/>
                </a:solidFill>
              </a:rPr>
              <a:t> a </a:t>
            </a:r>
            <a:r>
              <a:rPr lang="de-DE" sz="3600" dirty="0" err="1">
                <a:solidFill>
                  <a:schemeClr val="bg1"/>
                </a:solidFill>
              </a:rPr>
              <a:t>clear</a:t>
            </a:r>
            <a:r>
              <a:rPr lang="de-DE" sz="3600" dirty="0">
                <a:solidFill>
                  <a:schemeClr val="bg1"/>
                </a:solidFill>
              </a:rPr>
              <a:t> </a:t>
            </a:r>
            <a:r>
              <a:rPr lang="de-DE" sz="3600" dirty="0" err="1">
                <a:solidFill>
                  <a:schemeClr val="bg1"/>
                </a:solidFill>
              </a:rPr>
              <a:t>purpose</a:t>
            </a:r>
            <a:r>
              <a:rPr lang="de-DE" sz="3600" dirty="0">
                <a:solidFill>
                  <a:schemeClr val="bg1"/>
                </a:solidFill>
              </a:rPr>
              <a:t> </a:t>
            </a:r>
            <a:r>
              <a:rPr lang="de-DE" sz="3600" dirty="0" err="1">
                <a:solidFill>
                  <a:schemeClr val="bg1"/>
                </a:solidFill>
              </a:rPr>
              <a:t>statement</a:t>
            </a:r>
            <a:endParaRPr lang="de-DE" sz="3600" dirty="0">
              <a:solidFill>
                <a:schemeClr val="bg1"/>
              </a:solidFill>
            </a:endParaRPr>
          </a:p>
        </p:txBody>
      </p:sp>
      <p:sp>
        <p:nvSpPr>
          <p:cNvPr id="20" name="Textfeld 19">
            <a:extLst>
              <a:ext uri="{FF2B5EF4-FFF2-40B4-BE49-F238E27FC236}">
                <a16:creationId xmlns:a16="http://schemas.microsoft.com/office/drawing/2014/main" id="{37CBF61D-40D5-4DE2-A6A7-863899819CCF}"/>
              </a:ext>
            </a:extLst>
          </p:cNvPr>
          <p:cNvSpPr txBox="1"/>
          <p:nvPr/>
        </p:nvSpPr>
        <p:spPr>
          <a:xfrm>
            <a:off x="395536" y="6642556"/>
            <a:ext cx="1542410" cy="215444"/>
          </a:xfrm>
          <a:prstGeom prst="rect">
            <a:avLst/>
          </a:prstGeom>
          <a:noFill/>
        </p:spPr>
        <p:txBody>
          <a:bodyPr wrap="none" rtlCol="0">
            <a:spAutoFit/>
          </a:bodyPr>
          <a:lstStyle/>
          <a:p>
            <a:r>
              <a:rPr lang="de-DE" sz="800" dirty="0"/>
              <a:t>Source: Sternad &amp; Power (2023).</a:t>
            </a:r>
          </a:p>
        </p:txBody>
      </p:sp>
      <p:sp>
        <p:nvSpPr>
          <p:cNvPr id="10" name="Rechteck 9">
            <a:extLst>
              <a:ext uri="{FF2B5EF4-FFF2-40B4-BE49-F238E27FC236}">
                <a16:creationId xmlns:a16="http://schemas.microsoft.com/office/drawing/2014/main" id="{78268F49-3F8F-4BA0-8C1B-B911B11E4490}"/>
              </a:ext>
            </a:extLst>
          </p:cNvPr>
          <p:cNvSpPr/>
          <p:nvPr/>
        </p:nvSpPr>
        <p:spPr>
          <a:xfrm>
            <a:off x="2798271" y="2490218"/>
            <a:ext cx="7924801" cy="961482"/>
          </a:xfrm>
          <a:prstGeom prst="rect">
            <a:avLst/>
          </a:prstGeom>
        </p:spPr>
        <p:txBody>
          <a:bodyPr wrap="square">
            <a:spAutoFit/>
          </a:bodyPr>
          <a:lstStyle/>
          <a:p>
            <a:pPr marL="449580">
              <a:lnSpc>
                <a:spcPct val="107000"/>
              </a:lnSpc>
              <a:spcAft>
                <a:spcPts val="800"/>
              </a:spcAft>
            </a:pPr>
            <a:r>
              <a:rPr lang="en-US" i="1" dirty="0">
                <a:ea typeface="Times New Roman" panose="02020603050405020304" pitchFamily="18" charset="0"/>
              </a:rPr>
              <a:t>“The purpose of this qualitative study is </a:t>
            </a:r>
            <a:r>
              <a:rPr lang="en-US" b="1" i="1" dirty="0">
                <a:ea typeface="Times New Roman" panose="02020603050405020304" pitchFamily="18" charset="0"/>
              </a:rPr>
              <a:t>to explore </a:t>
            </a:r>
            <a:r>
              <a:rPr lang="en-US" i="1" dirty="0">
                <a:ea typeface="Times New Roman" panose="02020603050405020304" pitchFamily="18" charset="0"/>
              </a:rPr>
              <a:t>the impact of different leadership styles of managers of engineering departments on the perceived stress level of engineers in their teams in the British semiconductor industry.”</a:t>
            </a:r>
            <a:endParaRPr lang="de-DE" dirty="0">
              <a:ea typeface="Times New Roman" panose="02020603050405020304" pitchFamily="18" charset="0"/>
            </a:endParaRPr>
          </a:p>
        </p:txBody>
      </p:sp>
      <p:sp>
        <p:nvSpPr>
          <p:cNvPr id="11" name="Rechteck 10">
            <a:extLst>
              <a:ext uri="{FF2B5EF4-FFF2-40B4-BE49-F238E27FC236}">
                <a16:creationId xmlns:a16="http://schemas.microsoft.com/office/drawing/2014/main" id="{7011FB23-4A90-427C-AFB4-7241A1E1BD68}"/>
              </a:ext>
            </a:extLst>
          </p:cNvPr>
          <p:cNvSpPr/>
          <p:nvPr/>
        </p:nvSpPr>
        <p:spPr>
          <a:xfrm>
            <a:off x="724183" y="1407610"/>
            <a:ext cx="10383899" cy="671915"/>
          </a:xfrm>
          <a:prstGeom prst="rect">
            <a:avLst/>
          </a:prstGeom>
        </p:spPr>
        <p:txBody>
          <a:bodyPr wrap="square">
            <a:spAutoFit/>
          </a:bodyPr>
          <a:lstStyle/>
          <a:p>
            <a:pPr>
              <a:lnSpc>
                <a:spcPct val="107000"/>
              </a:lnSpc>
              <a:spcAft>
                <a:spcPts val="800"/>
              </a:spcAft>
            </a:pPr>
            <a:r>
              <a:rPr lang="en-US" dirty="0">
                <a:ea typeface="Times New Roman" panose="02020603050405020304" pitchFamily="18" charset="0"/>
              </a:rPr>
              <a:t>The </a:t>
            </a:r>
            <a:r>
              <a:rPr lang="en-US" b="1" dirty="0">
                <a:ea typeface="Times New Roman" panose="02020603050405020304" pitchFamily="18" charset="0"/>
              </a:rPr>
              <a:t>purpose statement</a:t>
            </a:r>
            <a:r>
              <a:rPr lang="en-US" dirty="0">
                <a:ea typeface="Times New Roman" panose="02020603050405020304" pitchFamily="18" charset="0"/>
              </a:rPr>
              <a:t> (sometimes also known under the term </a:t>
            </a:r>
            <a:r>
              <a:rPr lang="en-US" b="1" dirty="0">
                <a:ea typeface="Times New Roman" panose="02020603050405020304" pitchFamily="18" charset="0"/>
              </a:rPr>
              <a:t>research aim</a:t>
            </a:r>
            <a:r>
              <a:rPr lang="en-US" dirty="0">
                <a:ea typeface="Times New Roman" panose="02020603050405020304" pitchFamily="18" charset="0"/>
              </a:rPr>
              <a:t>) clearly and succinctly summarizes what you would like to achieve with your research.</a:t>
            </a:r>
            <a:endParaRPr lang="de-DE" dirty="0">
              <a:ea typeface="Times New Roman" panose="02020603050405020304" pitchFamily="18" charset="0"/>
            </a:endParaRPr>
          </a:p>
        </p:txBody>
      </p:sp>
      <p:sp>
        <p:nvSpPr>
          <p:cNvPr id="12" name="Pfeil: nach unten 11">
            <a:extLst>
              <a:ext uri="{FF2B5EF4-FFF2-40B4-BE49-F238E27FC236}">
                <a16:creationId xmlns:a16="http://schemas.microsoft.com/office/drawing/2014/main" id="{893BAF9B-E7AC-4D1C-A903-71960AC523C7}"/>
              </a:ext>
            </a:extLst>
          </p:cNvPr>
          <p:cNvSpPr/>
          <p:nvPr/>
        </p:nvSpPr>
        <p:spPr>
          <a:xfrm rot="16200000">
            <a:off x="2461387" y="2700880"/>
            <a:ext cx="673768" cy="521368"/>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8226E2CC-3C79-4A7E-BC8D-263343A1E039}"/>
              </a:ext>
            </a:extLst>
          </p:cNvPr>
          <p:cNvSpPr txBox="1"/>
          <p:nvPr/>
        </p:nvSpPr>
        <p:spPr>
          <a:xfrm>
            <a:off x="1437587" y="2752801"/>
            <a:ext cx="1098378" cy="369332"/>
          </a:xfrm>
          <a:prstGeom prst="rect">
            <a:avLst/>
          </a:prstGeom>
          <a:noFill/>
        </p:spPr>
        <p:txBody>
          <a:bodyPr wrap="none" rtlCol="0">
            <a:spAutoFit/>
          </a:bodyPr>
          <a:lstStyle/>
          <a:p>
            <a:r>
              <a:rPr lang="de-DE" b="1" dirty="0"/>
              <a:t>EXAMPLE</a:t>
            </a:r>
          </a:p>
        </p:txBody>
      </p:sp>
      <p:grpSp>
        <p:nvGrpSpPr>
          <p:cNvPr id="14" name="Gruppieren 13">
            <a:extLst>
              <a:ext uri="{FF2B5EF4-FFF2-40B4-BE49-F238E27FC236}">
                <a16:creationId xmlns:a16="http://schemas.microsoft.com/office/drawing/2014/main" id="{13AE1EE9-DA00-4B94-8832-01450356B7C6}"/>
              </a:ext>
            </a:extLst>
          </p:cNvPr>
          <p:cNvGrpSpPr/>
          <p:nvPr/>
        </p:nvGrpSpPr>
        <p:grpSpPr>
          <a:xfrm>
            <a:off x="4669645" y="2448859"/>
            <a:ext cx="4717251" cy="3134783"/>
            <a:chOff x="4999583" y="2731663"/>
            <a:chExt cx="4717251" cy="3134783"/>
          </a:xfrm>
        </p:grpSpPr>
        <p:sp>
          <p:nvSpPr>
            <p:cNvPr id="15" name="Rechteck 14">
              <a:extLst>
                <a:ext uri="{FF2B5EF4-FFF2-40B4-BE49-F238E27FC236}">
                  <a16:creationId xmlns:a16="http://schemas.microsoft.com/office/drawing/2014/main" id="{778D2378-8BE5-4DDF-9357-59502AD37CC1}"/>
                </a:ext>
              </a:extLst>
            </p:cNvPr>
            <p:cNvSpPr/>
            <p:nvPr/>
          </p:nvSpPr>
          <p:spPr>
            <a:xfrm>
              <a:off x="4999583" y="4608708"/>
              <a:ext cx="2263086" cy="1250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“determine” “investigate” “compare” </a:t>
              </a:r>
              <a:endParaRPr lang="de-DE" dirty="0"/>
            </a:p>
          </p:txBody>
        </p:sp>
        <p:sp>
          <p:nvSpPr>
            <p:cNvPr id="16" name="Textfeld 15">
              <a:extLst>
                <a:ext uri="{FF2B5EF4-FFF2-40B4-BE49-F238E27FC236}">
                  <a16:creationId xmlns:a16="http://schemas.microsoft.com/office/drawing/2014/main" id="{6BB12D86-895D-4F8D-922A-B1D8E740533F}"/>
                </a:ext>
              </a:extLst>
            </p:cNvPr>
            <p:cNvSpPr txBox="1"/>
            <p:nvPr/>
          </p:nvSpPr>
          <p:spPr>
            <a:xfrm>
              <a:off x="5057787" y="4239376"/>
              <a:ext cx="2269532" cy="369332"/>
            </a:xfrm>
            <a:prstGeom prst="rect">
              <a:avLst/>
            </a:prstGeom>
            <a:noFill/>
          </p:spPr>
          <p:txBody>
            <a:bodyPr wrap="none" rtlCol="0">
              <a:spAutoFit/>
            </a:bodyPr>
            <a:lstStyle/>
            <a:p>
              <a:r>
                <a:rPr lang="de-DE" dirty="0"/>
                <a:t>In quantitative </a:t>
              </a:r>
              <a:r>
                <a:rPr lang="de-DE" dirty="0" err="1"/>
                <a:t>studies</a:t>
              </a:r>
              <a:endParaRPr lang="de-DE" dirty="0"/>
            </a:p>
          </p:txBody>
        </p:sp>
        <p:sp>
          <p:nvSpPr>
            <p:cNvPr id="17" name="Rechteck 16">
              <a:extLst>
                <a:ext uri="{FF2B5EF4-FFF2-40B4-BE49-F238E27FC236}">
                  <a16:creationId xmlns:a16="http://schemas.microsoft.com/office/drawing/2014/main" id="{6597A083-185A-4762-A61B-AC764B90B03B}"/>
                </a:ext>
              </a:extLst>
            </p:cNvPr>
            <p:cNvSpPr/>
            <p:nvPr/>
          </p:nvSpPr>
          <p:spPr>
            <a:xfrm>
              <a:off x="7453748" y="4615715"/>
              <a:ext cx="2263086" cy="1250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“explore” </a:t>
              </a:r>
            </a:p>
            <a:p>
              <a:pPr algn="ctr"/>
              <a:r>
                <a:rPr lang="en-US" dirty="0"/>
                <a:t>“develop” </a:t>
              </a:r>
            </a:p>
            <a:p>
              <a:pPr algn="ctr"/>
              <a:r>
                <a:rPr lang="en-US" dirty="0"/>
                <a:t>“discover”</a:t>
              </a:r>
            </a:p>
            <a:p>
              <a:pPr algn="ctr"/>
              <a:r>
                <a:rPr lang="en-US" dirty="0"/>
                <a:t> “describe” </a:t>
              </a:r>
              <a:endParaRPr lang="de-DE" dirty="0"/>
            </a:p>
          </p:txBody>
        </p:sp>
        <p:sp>
          <p:nvSpPr>
            <p:cNvPr id="21" name="Textfeld 20">
              <a:extLst>
                <a:ext uri="{FF2B5EF4-FFF2-40B4-BE49-F238E27FC236}">
                  <a16:creationId xmlns:a16="http://schemas.microsoft.com/office/drawing/2014/main" id="{AA262D80-C392-4DBE-8D1C-4F5535F413C8}"/>
                </a:ext>
              </a:extLst>
            </p:cNvPr>
            <p:cNvSpPr txBox="1"/>
            <p:nvPr/>
          </p:nvSpPr>
          <p:spPr>
            <a:xfrm>
              <a:off x="7511952" y="4246383"/>
              <a:ext cx="2178673" cy="369332"/>
            </a:xfrm>
            <a:prstGeom prst="rect">
              <a:avLst/>
            </a:prstGeom>
            <a:noFill/>
          </p:spPr>
          <p:txBody>
            <a:bodyPr wrap="none" rtlCol="0">
              <a:spAutoFit/>
            </a:bodyPr>
            <a:lstStyle/>
            <a:p>
              <a:r>
                <a:rPr lang="de-DE" dirty="0"/>
                <a:t>In qualitative </a:t>
              </a:r>
              <a:r>
                <a:rPr lang="de-DE" dirty="0" err="1"/>
                <a:t>studies</a:t>
              </a:r>
              <a:endParaRPr lang="de-DE" dirty="0"/>
            </a:p>
          </p:txBody>
        </p:sp>
        <p:cxnSp>
          <p:nvCxnSpPr>
            <p:cNvPr id="22" name="Verbinder: gewinkelt 21">
              <a:extLst>
                <a:ext uri="{FF2B5EF4-FFF2-40B4-BE49-F238E27FC236}">
                  <a16:creationId xmlns:a16="http://schemas.microsoft.com/office/drawing/2014/main" id="{43AEE893-C097-4169-A1AE-048AC406A62C}"/>
                </a:ext>
              </a:extLst>
            </p:cNvPr>
            <p:cNvCxnSpPr>
              <a:cxnSpLocks/>
              <a:endCxn id="17" idx="3"/>
            </p:cNvCxnSpPr>
            <p:nvPr/>
          </p:nvCxnSpPr>
          <p:spPr>
            <a:xfrm rot="16200000" flipH="1">
              <a:off x="7560077" y="3084324"/>
              <a:ext cx="2509418" cy="1804096"/>
            </a:xfrm>
            <a:prstGeom prst="bentConnector4">
              <a:avLst>
                <a:gd name="adj1" fmla="val -15652"/>
                <a:gd name="adj2" fmla="val 191902"/>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3" name="Rechteck 22">
            <a:extLst>
              <a:ext uri="{FF2B5EF4-FFF2-40B4-BE49-F238E27FC236}">
                <a16:creationId xmlns:a16="http://schemas.microsoft.com/office/drawing/2014/main" id="{62EAB16F-8111-4894-9F57-11714C74897B}"/>
              </a:ext>
            </a:extLst>
          </p:cNvPr>
          <p:cNvSpPr/>
          <p:nvPr/>
        </p:nvSpPr>
        <p:spPr>
          <a:xfrm>
            <a:off x="3884731" y="5810155"/>
            <a:ext cx="6096000" cy="543162"/>
          </a:xfrm>
          <a:prstGeom prst="rect">
            <a:avLst/>
          </a:prstGeom>
        </p:spPr>
        <p:txBody>
          <a:bodyPr>
            <a:spAutoFit/>
          </a:bodyPr>
          <a:lstStyle/>
          <a:p>
            <a:pPr algn="ctr">
              <a:lnSpc>
                <a:spcPct val="107000"/>
              </a:lnSpc>
              <a:spcAft>
                <a:spcPts val="800"/>
              </a:spcAft>
            </a:pPr>
            <a:r>
              <a:rPr lang="en-US" sz="1400" dirty="0">
                <a:ea typeface="Times New Roman" panose="02020603050405020304" pitchFamily="18" charset="0"/>
              </a:rPr>
              <a:t>It is not the purpose of a thesis to </a:t>
            </a:r>
            <a:r>
              <a:rPr lang="en-US" sz="1400" i="1" dirty="0">
                <a:ea typeface="Times New Roman" panose="02020603050405020304" pitchFamily="18" charset="0"/>
              </a:rPr>
              <a:t>prove</a:t>
            </a:r>
            <a:r>
              <a:rPr lang="en-US" sz="1400" dirty="0">
                <a:ea typeface="Times New Roman" panose="02020603050405020304" pitchFamily="18" charset="0"/>
              </a:rPr>
              <a:t> something, </a:t>
            </a:r>
            <a:br>
              <a:rPr lang="en-US" sz="1400" dirty="0">
                <a:ea typeface="Times New Roman" panose="02020603050405020304" pitchFamily="18" charset="0"/>
              </a:rPr>
            </a:br>
            <a:r>
              <a:rPr lang="en-US" sz="1400" dirty="0">
                <a:ea typeface="Times New Roman" panose="02020603050405020304" pitchFamily="18" charset="0"/>
              </a:rPr>
              <a:t>but to </a:t>
            </a:r>
            <a:r>
              <a:rPr lang="en-US" sz="1400" b="1" dirty="0">
                <a:ea typeface="Times New Roman" panose="02020603050405020304" pitchFamily="18" charset="0"/>
              </a:rPr>
              <a:t>find out more about how things are related with each other!</a:t>
            </a:r>
            <a:endParaRPr lang="de-DE" sz="1400" dirty="0">
              <a:ea typeface="Times New Roman" panose="02020603050405020304" pitchFamily="18" charset="0"/>
            </a:endParaRPr>
          </a:p>
        </p:txBody>
      </p:sp>
    </p:spTree>
    <p:extLst>
      <p:ext uri="{BB962C8B-B14F-4D97-AF65-F5344CB8AC3E}">
        <p14:creationId xmlns:p14="http://schemas.microsoft.com/office/powerpoint/2010/main" val="2089783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feld 49"/>
          <p:cNvSpPr txBox="1"/>
          <p:nvPr/>
        </p:nvSpPr>
        <p:spPr>
          <a:xfrm>
            <a:off x="0" y="6616517"/>
            <a:ext cx="395536" cy="2414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200">
                <a:solidFill>
                  <a:srgbClr val="C00000"/>
                </a:solidFill>
                <a:latin typeface="+mj-lt"/>
              </a:defRPr>
            </a:lvl1pPr>
          </a:lstStyle>
          <a:p>
            <a:fld id="{E4DF0851-ACD1-491E-BD29-F6676D6D8DA8}" type="slidenum">
              <a:rPr lang="de-DE">
                <a:solidFill>
                  <a:schemeClr val="tx1"/>
                </a:solidFill>
              </a:rPr>
              <a:pPr/>
              <a:t>31</a:t>
            </a:fld>
            <a:endParaRPr lang="de-DE" dirty="0">
              <a:solidFill>
                <a:schemeClr val="tx1"/>
              </a:solidFill>
            </a:endParaRPr>
          </a:p>
        </p:txBody>
      </p:sp>
      <p:sp>
        <p:nvSpPr>
          <p:cNvPr id="2" name="Rechteck 1">
            <a:extLst>
              <a:ext uri="{FF2B5EF4-FFF2-40B4-BE49-F238E27FC236}">
                <a16:creationId xmlns:a16="http://schemas.microsoft.com/office/drawing/2014/main" id="{6AA414A5-07D9-43CE-857E-1815A4AD939C}"/>
              </a:ext>
            </a:extLst>
          </p:cNvPr>
          <p:cNvSpPr/>
          <p:nvPr/>
        </p:nvSpPr>
        <p:spPr>
          <a:xfrm>
            <a:off x="2285998" y="1639552"/>
            <a:ext cx="7924801" cy="923330"/>
          </a:xfrm>
          <a:prstGeom prst="rect">
            <a:avLst/>
          </a:prstGeom>
        </p:spPr>
        <p:txBody>
          <a:bodyPr wrap="square">
            <a:spAutoFit/>
          </a:bodyPr>
          <a:lstStyle/>
          <a:p>
            <a:r>
              <a:rPr lang="en-US" i="1" dirty="0"/>
              <a:t>“What is the impact of different leadership styles of managers of engineering departments on the perceived stress level of the engineers in their teams in the British semiconductor industry?”</a:t>
            </a:r>
            <a:endParaRPr lang="de-DE" dirty="0"/>
          </a:p>
        </p:txBody>
      </p:sp>
      <p:sp>
        <p:nvSpPr>
          <p:cNvPr id="4" name="Pfeil: nach unten 3">
            <a:extLst>
              <a:ext uri="{FF2B5EF4-FFF2-40B4-BE49-F238E27FC236}">
                <a16:creationId xmlns:a16="http://schemas.microsoft.com/office/drawing/2014/main" id="{89C1E364-AE73-4862-8EC8-C953ACE17A8C}"/>
              </a:ext>
            </a:extLst>
          </p:cNvPr>
          <p:cNvSpPr/>
          <p:nvPr/>
        </p:nvSpPr>
        <p:spPr>
          <a:xfrm rot="16200000">
            <a:off x="1499935" y="1805977"/>
            <a:ext cx="673768" cy="521368"/>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D2F0D338-608C-4C0C-BE5C-F645688840C1}"/>
              </a:ext>
            </a:extLst>
          </p:cNvPr>
          <p:cNvSpPr txBox="1"/>
          <p:nvPr/>
        </p:nvSpPr>
        <p:spPr>
          <a:xfrm>
            <a:off x="476135" y="1857898"/>
            <a:ext cx="1098378" cy="369332"/>
          </a:xfrm>
          <a:prstGeom prst="rect">
            <a:avLst/>
          </a:prstGeom>
          <a:noFill/>
        </p:spPr>
        <p:txBody>
          <a:bodyPr wrap="none" rtlCol="0">
            <a:spAutoFit/>
          </a:bodyPr>
          <a:lstStyle/>
          <a:p>
            <a:r>
              <a:rPr lang="de-DE" b="1" dirty="0"/>
              <a:t>EXAMPLE</a:t>
            </a:r>
          </a:p>
        </p:txBody>
      </p:sp>
      <p:sp>
        <p:nvSpPr>
          <p:cNvPr id="6" name="Rechteck 5">
            <a:extLst>
              <a:ext uri="{FF2B5EF4-FFF2-40B4-BE49-F238E27FC236}">
                <a16:creationId xmlns:a16="http://schemas.microsoft.com/office/drawing/2014/main" id="{4B28B9C3-EB07-41EC-9312-B530590E8310}"/>
              </a:ext>
            </a:extLst>
          </p:cNvPr>
          <p:cNvSpPr/>
          <p:nvPr/>
        </p:nvSpPr>
        <p:spPr>
          <a:xfrm>
            <a:off x="946484" y="2875011"/>
            <a:ext cx="10467473" cy="2454711"/>
          </a:xfrm>
          <a:prstGeom prst="rect">
            <a:avLst/>
          </a:prstGeom>
        </p:spPr>
        <p:txBody>
          <a:bodyPr wrap="square">
            <a:spAutoFit/>
          </a:bodyPr>
          <a:lstStyle/>
          <a:p>
            <a:pPr>
              <a:lnSpc>
                <a:spcPct val="107000"/>
              </a:lnSpc>
              <a:spcAft>
                <a:spcPts val="800"/>
              </a:spcAft>
            </a:pPr>
            <a:r>
              <a:rPr lang="en-US" dirty="0">
                <a:ea typeface="Times New Roman" panose="02020603050405020304" pitchFamily="18" charset="0"/>
              </a:rPr>
              <a:t>It is important for the research question to clearly define:</a:t>
            </a:r>
            <a:endParaRPr lang="de-DE" dirty="0">
              <a:ea typeface="Times New Roman" panose="02020603050405020304" pitchFamily="18" charset="0"/>
            </a:endParaRPr>
          </a:p>
          <a:p>
            <a:pPr marL="342900" lvl="0" indent="-342900">
              <a:lnSpc>
                <a:spcPct val="107000"/>
              </a:lnSpc>
              <a:spcAft>
                <a:spcPts val="800"/>
              </a:spcAft>
              <a:buClr>
                <a:srgbClr val="1C78AB"/>
              </a:buClr>
              <a:buFont typeface="Wingdings" panose="05000000000000000000" pitchFamily="2" charset="2"/>
              <a:buChar char="§"/>
            </a:pPr>
            <a:r>
              <a:rPr lang="en-US" dirty="0">
                <a:ea typeface="Times New Roman" panose="02020603050405020304" pitchFamily="18" charset="0"/>
              </a:rPr>
              <a:t>Which </a:t>
            </a:r>
            <a:r>
              <a:rPr lang="en-US" b="1" dirty="0">
                <a:ea typeface="Times New Roman" panose="02020603050405020304" pitchFamily="18" charset="0"/>
              </a:rPr>
              <a:t>main variables</a:t>
            </a:r>
            <a:r>
              <a:rPr lang="en-US" dirty="0">
                <a:ea typeface="Times New Roman" panose="02020603050405020304" pitchFamily="18" charset="0"/>
              </a:rPr>
              <a:t> (i.e. any characteristics that you can measure) you will investigate [in this case leadership styles of managers of engineering departments and perceived stress level]</a:t>
            </a:r>
            <a:endParaRPr lang="de-DE" dirty="0">
              <a:ea typeface="Times New Roman" panose="02020603050405020304" pitchFamily="18" charset="0"/>
            </a:endParaRPr>
          </a:p>
          <a:p>
            <a:pPr marL="342900" lvl="0" indent="-342900">
              <a:lnSpc>
                <a:spcPct val="107000"/>
              </a:lnSpc>
              <a:spcAft>
                <a:spcPts val="800"/>
              </a:spcAft>
              <a:buClr>
                <a:srgbClr val="1C78AB"/>
              </a:buClr>
              <a:buFont typeface="Wingdings" panose="05000000000000000000" pitchFamily="2" charset="2"/>
              <a:buChar char="§"/>
            </a:pPr>
            <a:r>
              <a:rPr lang="en-US" dirty="0">
                <a:ea typeface="Times New Roman" panose="02020603050405020304" pitchFamily="18" charset="0"/>
              </a:rPr>
              <a:t>What </a:t>
            </a:r>
            <a:r>
              <a:rPr lang="en-US" b="1" dirty="0">
                <a:ea typeface="Times New Roman" panose="02020603050405020304" pitchFamily="18" charset="0"/>
              </a:rPr>
              <a:t>relationship between these variables</a:t>
            </a:r>
            <a:r>
              <a:rPr lang="en-US" dirty="0">
                <a:ea typeface="Times New Roman" panose="02020603050405020304" pitchFamily="18" charset="0"/>
              </a:rPr>
              <a:t> you are interested in [the </a:t>
            </a:r>
            <a:r>
              <a:rPr lang="en-US" i="1" dirty="0">
                <a:ea typeface="Times New Roman" panose="02020603050405020304" pitchFamily="18" charset="0"/>
              </a:rPr>
              <a:t>impact</a:t>
            </a:r>
            <a:r>
              <a:rPr lang="en-US" dirty="0">
                <a:ea typeface="Times New Roman" panose="02020603050405020304" pitchFamily="18" charset="0"/>
              </a:rPr>
              <a:t> of leadership styles on perceived stress levels]</a:t>
            </a:r>
            <a:endParaRPr lang="de-DE" dirty="0">
              <a:ea typeface="Times New Roman" panose="02020603050405020304" pitchFamily="18" charset="0"/>
            </a:endParaRPr>
          </a:p>
          <a:p>
            <a:pPr marL="342900" lvl="0" indent="-342900">
              <a:lnSpc>
                <a:spcPct val="107000"/>
              </a:lnSpc>
              <a:spcAft>
                <a:spcPts val="800"/>
              </a:spcAft>
              <a:buClr>
                <a:srgbClr val="1C78AB"/>
              </a:buClr>
              <a:buFont typeface="Wingdings" panose="05000000000000000000" pitchFamily="2" charset="2"/>
              <a:buChar char="§"/>
            </a:pPr>
            <a:r>
              <a:rPr lang="en-US" dirty="0">
                <a:ea typeface="Times New Roman" panose="02020603050405020304" pitchFamily="18" charset="0"/>
              </a:rPr>
              <a:t>For which </a:t>
            </a:r>
            <a:r>
              <a:rPr lang="en-US" b="1" dirty="0">
                <a:ea typeface="Times New Roman" panose="02020603050405020304" pitchFamily="18" charset="0"/>
              </a:rPr>
              <a:t>population</a:t>
            </a:r>
            <a:r>
              <a:rPr lang="en-US" dirty="0">
                <a:ea typeface="Times New Roman" panose="02020603050405020304" pitchFamily="18" charset="0"/>
              </a:rPr>
              <a:t> you will investigate it [managers of engineering departments in the British semiconductor industry and engineers in their teams]</a:t>
            </a:r>
            <a:endParaRPr lang="de-DE" dirty="0">
              <a:ea typeface="Times New Roman" panose="02020603050405020304" pitchFamily="18" charset="0"/>
            </a:endParaRPr>
          </a:p>
        </p:txBody>
      </p:sp>
      <p:sp>
        <p:nvSpPr>
          <p:cNvPr id="22" name="Rechteck 21">
            <a:extLst>
              <a:ext uri="{FF2B5EF4-FFF2-40B4-BE49-F238E27FC236}">
                <a16:creationId xmlns:a16="http://schemas.microsoft.com/office/drawing/2014/main" id="{53C20715-084C-4E5D-B7D7-0243582DD15D}"/>
              </a:ext>
            </a:extLst>
          </p:cNvPr>
          <p:cNvSpPr/>
          <p:nvPr/>
        </p:nvSpPr>
        <p:spPr>
          <a:xfrm>
            <a:off x="-4426" y="-7675"/>
            <a:ext cx="12194674" cy="958378"/>
          </a:xfrm>
          <a:prstGeom prst="rect">
            <a:avLst/>
          </a:prstGeom>
          <a:solidFill>
            <a:srgbClr val="1C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rgbClr val="C00000"/>
              </a:solidFill>
              <a:latin typeface="+mj-lt"/>
            </a:endParaRPr>
          </a:p>
        </p:txBody>
      </p:sp>
      <p:sp>
        <p:nvSpPr>
          <p:cNvPr id="23" name="Rechteck 22">
            <a:extLst>
              <a:ext uri="{FF2B5EF4-FFF2-40B4-BE49-F238E27FC236}">
                <a16:creationId xmlns:a16="http://schemas.microsoft.com/office/drawing/2014/main" id="{5AA6355C-D2AB-428A-9D99-D27CFC6E334B}"/>
              </a:ext>
            </a:extLst>
          </p:cNvPr>
          <p:cNvSpPr/>
          <p:nvPr/>
        </p:nvSpPr>
        <p:spPr>
          <a:xfrm>
            <a:off x="150702" y="298052"/>
            <a:ext cx="4329647" cy="646331"/>
          </a:xfrm>
          <a:prstGeom prst="rect">
            <a:avLst/>
          </a:prstGeom>
        </p:spPr>
        <p:txBody>
          <a:bodyPr wrap="none">
            <a:spAutoFit/>
          </a:bodyPr>
          <a:lstStyle/>
          <a:p>
            <a:r>
              <a:rPr lang="de-DE" sz="3600" dirty="0">
                <a:solidFill>
                  <a:schemeClr val="bg1"/>
                </a:solidFill>
              </a:rPr>
              <a:t>The </a:t>
            </a:r>
            <a:r>
              <a:rPr lang="de-DE" sz="3600" dirty="0" err="1">
                <a:solidFill>
                  <a:schemeClr val="bg1"/>
                </a:solidFill>
              </a:rPr>
              <a:t>research</a:t>
            </a:r>
            <a:r>
              <a:rPr lang="de-DE" sz="3600" dirty="0">
                <a:solidFill>
                  <a:schemeClr val="bg1"/>
                </a:solidFill>
              </a:rPr>
              <a:t> </a:t>
            </a:r>
            <a:r>
              <a:rPr lang="de-DE" sz="3600" dirty="0" err="1">
                <a:solidFill>
                  <a:schemeClr val="bg1"/>
                </a:solidFill>
              </a:rPr>
              <a:t>question</a:t>
            </a:r>
            <a:endParaRPr lang="de-DE" sz="3600" dirty="0">
              <a:solidFill>
                <a:schemeClr val="bg1"/>
              </a:solidFill>
            </a:endParaRPr>
          </a:p>
        </p:txBody>
      </p:sp>
      <p:sp>
        <p:nvSpPr>
          <p:cNvPr id="24" name="Textfeld 23">
            <a:extLst>
              <a:ext uri="{FF2B5EF4-FFF2-40B4-BE49-F238E27FC236}">
                <a16:creationId xmlns:a16="http://schemas.microsoft.com/office/drawing/2014/main" id="{143D0E91-5DEF-44DD-9831-84945A497874}"/>
              </a:ext>
            </a:extLst>
          </p:cNvPr>
          <p:cNvSpPr txBox="1"/>
          <p:nvPr/>
        </p:nvSpPr>
        <p:spPr>
          <a:xfrm>
            <a:off x="395536" y="6642556"/>
            <a:ext cx="1542410" cy="215444"/>
          </a:xfrm>
          <a:prstGeom prst="rect">
            <a:avLst/>
          </a:prstGeom>
          <a:noFill/>
        </p:spPr>
        <p:txBody>
          <a:bodyPr wrap="none" rtlCol="0">
            <a:spAutoFit/>
          </a:bodyPr>
          <a:lstStyle/>
          <a:p>
            <a:r>
              <a:rPr lang="de-DE" sz="800" dirty="0"/>
              <a:t>Source: Sternad &amp; Power (2023).</a:t>
            </a:r>
          </a:p>
        </p:txBody>
      </p:sp>
    </p:spTree>
    <p:extLst>
      <p:ext uri="{BB962C8B-B14F-4D97-AF65-F5344CB8AC3E}">
        <p14:creationId xmlns:p14="http://schemas.microsoft.com/office/powerpoint/2010/main" val="15294889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feld 49"/>
          <p:cNvSpPr txBox="1"/>
          <p:nvPr/>
        </p:nvSpPr>
        <p:spPr>
          <a:xfrm>
            <a:off x="0" y="6616517"/>
            <a:ext cx="395536" cy="2414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200">
                <a:solidFill>
                  <a:srgbClr val="C00000"/>
                </a:solidFill>
                <a:latin typeface="+mj-lt"/>
              </a:defRPr>
            </a:lvl1pPr>
          </a:lstStyle>
          <a:p>
            <a:fld id="{E4DF0851-ACD1-491E-BD29-F6676D6D8DA8}" type="slidenum">
              <a:rPr lang="de-DE">
                <a:solidFill>
                  <a:schemeClr val="tx1"/>
                </a:solidFill>
              </a:rPr>
              <a:pPr/>
              <a:t>32</a:t>
            </a:fld>
            <a:endParaRPr lang="de-DE" dirty="0">
              <a:solidFill>
                <a:schemeClr val="tx1"/>
              </a:solidFill>
            </a:endParaRPr>
          </a:p>
        </p:txBody>
      </p:sp>
      <p:pic>
        <p:nvPicPr>
          <p:cNvPr id="53" name="Grafik 5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328092" y="6172350"/>
            <a:ext cx="1800200" cy="685650"/>
          </a:xfrm>
          <a:prstGeom prst="rect">
            <a:avLst/>
          </a:prstGeom>
        </p:spPr>
      </p:pic>
      <p:sp>
        <p:nvSpPr>
          <p:cNvPr id="2" name="Rechteck 1">
            <a:extLst>
              <a:ext uri="{FF2B5EF4-FFF2-40B4-BE49-F238E27FC236}">
                <a16:creationId xmlns:a16="http://schemas.microsoft.com/office/drawing/2014/main" id="{6AA414A5-07D9-43CE-857E-1815A4AD939C}"/>
              </a:ext>
            </a:extLst>
          </p:cNvPr>
          <p:cNvSpPr/>
          <p:nvPr/>
        </p:nvSpPr>
        <p:spPr>
          <a:xfrm>
            <a:off x="1231430" y="1384753"/>
            <a:ext cx="7924801" cy="1200329"/>
          </a:xfrm>
          <a:prstGeom prst="rect">
            <a:avLst/>
          </a:prstGeom>
        </p:spPr>
        <p:txBody>
          <a:bodyPr wrap="square">
            <a:spAutoFit/>
          </a:bodyPr>
          <a:lstStyle/>
          <a:p>
            <a:r>
              <a:rPr lang="en-US" dirty="0"/>
              <a:t>Sub-questions are </a:t>
            </a:r>
            <a:r>
              <a:rPr lang="en-US" b="1" dirty="0"/>
              <a:t>narrower questions that specify what you need to know in order to be able answer your main research question</a:t>
            </a:r>
            <a:r>
              <a:rPr lang="en-US" dirty="0"/>
              <a:t>. When all sub-questions are answered, you will ideally also be able to answer your main research question.</a:t>
            </a:r>
            <a:endParaRPr lang="de-DE" dirty="0"/>
          </a:p>
          <a:p>
            <a:endParaRPr lang="de-DE" dirty="0"/>
          </a:p>
        </p:txBody>
      </p:sp>
      <p:sp>
        <p:nvSpPr>
          <p:cNvPr id="4" name="Pfeil: nach unten 3">
            <a:extLst>
              <a:ext uri="{FF2B5EF4-FFF2-40B4-BE49-F238E27FC236}">
                <a16:creationId xmlns:a16="http://schemas.microsoft.com/office/drawing/2014/main" id="{89C1E364-AE73-4862-8EC8-C953ACE17A8C}"/>
              </a:ext>
            </a:extLst>
          </p:cNvPr>
          <p:cNvSpPr/>
          <p:nvPr/>
        </p:nvSpPr>
        <p:spPr>
          <a:xfrm rot="16200000">
            <a:off x="553481" y="1415942"/>
            <a:ext cx="673768" cy="521368"/>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9" name="Gruppieren 8">
            <a:extLst>
              <a:ext uri="{FF2B5EF4-FFF2-40B4-BE49-F238E27FC236}">
                <a16:creationId xmlns:a16="http://schemas.microsoft.com/office/drawing/2014/main" id="{26948623-748C-4203-93C5-319708F5AD18}"/>
              </a:ext>
            </a:extLst>
          </p:cNvPr>
          <p:cNvGrpSpPr/>
          <p:nvPr/>
        </p:nvGrpSpPr>
        <p:grpSpPr>
          <a:xfrm>
            <a:off x="150702" y="2638338"/>
            <a:ext cx="5288632" cy="1561052"/>
            <a:chOff x="53775" y="2826874"/>
            <a:chExt cx="5288632" cy="1561052"/>
          </a:xfrm>
        </p:grpSpPr>
        <p:sp>
          <p:nvSpPr>
            <p:cNvPr id="3" name="Rechteck 2">
              <a:extLst>
                <a:ext uri="{FF2B5EF4-FFF2-40B4-BE49-F238E27FC236}">
                  <a16:creationId xmlns:a16="http://schemas.microsoft.com/office/drawing/2014/main" id="{A6FB0B3B-381C-4591-9753-F58168C304D9}"/>
                </a:ext>
              </a:extLst>
            </p:cNvPr>
            <p:cNvSpPr/>
            <p:nvPr/>
          </p:nvSpPr>
          <p:spPr>
            <a:xfrm>
              <a:off x="53775" y="3253448"/>
              <a:ext cx="5288632" cy="1134478"/>
            </a:xfrm>
            <a:prstGeom prst="rect">
              <a:avLst/>
            </a:prstGeom>
          </p:spPr>
          <p:txBody>
            <a:bodyPr wrap="square">
              <a:spAutoFit/>
            </a:bodyPr>
            <a:lstStyle/>
            <a:p>
              <a:pPr marL="449580">
                <a:lnSpc>
                  <a:spcPct val="107000"/>
                </a:lnSpc>
                <a:spcAft>
                  <a:spcPts val="800"/>
                </a:spcAft>
              </a:pPr>
              <a:r>
                <a:rPr lang="en-US" sz="1600" i="1" dirty="0">
                  <a:ea typeface="Times New Roman" panose="02020603050405020304" pitchFamily="18" charset="0"/>
                </a:rPr>
                <a:t>“What is the impact of different leadership styles of managers of engineering departments on the perceived stress level of the engineers in their teams in the British semiconductor industry?”</a:t>
              </a:r>
              <a:endParaRPr lang="de-DE" sz="1600" dirty="0">
                <a:ea typeface="Times New Roman" panose="02020603050405020304" pitchFamily="18" charset="0"/>
              </a:endParaRPr>
            </a:p>
          </p:txBody>
        </p:sp>
        <p:sp>
          <p:nvSpPr>
            <p:cNvPr id="8" name="Rechteck 7">
              <a:extLst>
                <a:ext uri="{FF2B5EF4-FFF2-40B4-BE49-F238E27FC236}">
                  <a16:creationId xmlns:a16="http://schemas.microsoft.com/office/drawing/2014/main" id="{8DC167D4-4BB6-430C-BBB1-4B1FD0B29DC2}"/>
                </a:ext>
              </a:extLst>
            </p:cNvPr>
            <p:cNvSpPr/>
            <p:nvPr/>
          </p:nvSpPr>
          <p:spPr>
            <a:xfrm>
              <a:off x="481966" y="2826874"/>
              <a:ext cx="4708042" cy="3579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Research </a:t>
              </a:r>
              <a:r>
                <a:rPr lang="de-DE" dirty="0" err="1"/>
                <a:t>question</a:t>
              </a:r>
              <a:endParaRPr lang="de-DE" dirty="0"/>
            </a:p>
          </p:txBody>
        </p:sp>
      </p:grpSp>
      <p:grpSp>
        <p:nvGrpSpPr>
          <p:cNvPr id="10" name="Gruppieren 9">
            <a:extLst>
              <a:ext uri="{FF2B5EF4-FFF2-40B4-BE49-F238E27FC236}">
                <a16:creationId xmlns:a16="http://schemas.microsoft.com/office/drawing/2014/main" id="{A8BAC500-8DE7-401A-A41F-D32789B83524}"/>
              </a:ext>
            </a:extLst>
          </p:cNvPr>
          <p:cNvGrpSpPr/>
          <p:nvPr/>
        </p:nvGrpSpPr>
        <p:grpSpPr>
          <a:xfrm>
            <a:off x="5439334" y="2638338"/>
            <a:ext cx="6217133" cy="3379616"/>
            <a:chOff x="5342407" y="2826874"/>
            <a:chExt cx="6217133" cy="3379616"/>
          </a:xfrm>
        </p:grpSpPr>
        <p:sp>
          <p:nvSpPr>
            <p:cNvPr id="7" name="Rechteck 6">
              <a:extLst>
                <a:ext uri="{FF2B5EF4-FFF2-40B4-BE49-F238E27FC236}">
                  <a16:creationId xmlns:a16="http://schemas.microsoft.com/office/drawing/2014/main" id="{52867573-43F0-4029-BA4A-043FEF91D190}"/>
                </a:ext>
              </a:extLst>
            </p:cNvPr>
            <p:cNvSpPr/>
            <p:nvPr/>
          </p:nvSpPr>
          <p:spPr>
            <a:xfrm>
              <a:off x="5463540" y="3241704"/>
              <a:ext cx="6096000" cy="2964786"/>
            </a:xfrm>
            <a:prstGeom prst="rect">
              <a:avLst/>
            </a:prstGeom>
          </p:spPr>
          <p:txBody>
            <a:bodyPr>
              <a:spAutoFit/>
            </a:bodyPr>
            <a:lstStyle/>
            <a:p>
              <a:pPr marL="342900" lvl="0" indent="-342900">
                <a:lnSpc>
                  <a:spcPct val="107000"/>
                </a:lnSpc>
                <a:spcAft>
                  <a:spcPts val="800"/>
                </a:spcAft>
                <a:buFont typeface="+mj-lt"/>
                <a:buAutoNum type="arabicPeriod"/>
              </a:pPr>
              <a:r>
                <a:rPr lang="en-US" sz="1600" dirty="0">
                  <a:ea typeface="Times New Roman" panose="02020603050405020304" pitchFamily="18" charset="0"/>
                </a:rPr>
                <a:t>How can we define occupational stress (stress in the workplace)?</a:t>
              </a:r>
              <a:endParaRPr lang="de-DE" sz="1600" dirty="0">
                <a:ea typeface="Times New Roman" panose="02020603050405020304" pitchFamily="18" charset="0"/>
              </a:endParaRPr>
            </a:p>
            <a:p>
              <a:pPr marL="342900" lvl="0" indent="-342900">
                <a:lnSpc>
                  <a:spcPct val="107000"/>
                </a:lnSpc>
                <a:spcAft>
                  <a:spcPts val="800"/>
                </a:spcAft>
                <a:buFont typeface="+mj-lt"/>
                <a:buAutoNum type="arabicPeriod"/>
              </a:pPr>
              <a:r>
                <a:rPr lang="en-US" sz="1600" dirty="0">
                  <a:ea typeface="Times New Roman" panose="02020603050405020304" pitchFamily="18" charset="0"/>
                </a:rPr>
                <a:t>How can perceived stress levels be measured?</a:t>
              </a:r>
              <a:endParaRPr lang="de-DE" sz="1600" dirty="0">
                <a:ea typeface="Times New Roman" panose="02020603050405020304" pitchFamily="18" charset="0"/>
              </a:endParaRPr>
            </a:p>
            <a:p>
              <a:pPr marL="342900" lvl="0" indent="-342900">
                <a:lnSpc>
                  <a:spcPct val="107000"/>
                </a:lnSpc>
                <a:spcAft>
                  <a:spcPts val="800"/>
                </a:spcAft>
                <a:buFont typeface="+mj-lt"/>
                <a:buAutoNum type="arabicPeriod"/>
              </a:pPr>
              <a:r>
                <a:rPr lang="en-US" sz="1600" dirty="0">
                  <a:ea typeface="Times New Roman" panose="02020603050405020304" pitchFamily="18" charset="0"/>
                </a:rPr>
                <a:t>What are specific factors related to the work of engineers that could have an impact on their perceived stress levels?</a:t>
              </a:r>
              <a:endParaRPr lang="de-DE" sz="1600" dirty="0">
                <a:ea typeface="Times New Roman" panose="02020603050405020304" pitchFamily="18" charset="0"/>
              </a:endParaRPr>
            </a:p>
            <a:p>
              <a:pPr marL="342900" lvl="0" indent="-342900">
                <a:lnSpc>
                  <a:spcPct val="107000"/>
                </a:lnSpc>
                <a:spcAft>
                  <a:spcPts val="800"/>
                </a:spcAft>
                <a:buFont typeface="+mj-lt"/>
                <a:buAutoNum type="arabicPeriod"/>
              </a:pPr>
              <a:r>
                <a:rPr lang="en-US" sz="1600" dirty="0">
                  <a:ea typeface="Times New Roman" panose="02020603050405020304" pitchFamily="18" charset="0"/>
                </a:rPr>
                <a:t>What do we know about the role of leadership behavior in influencing stress levels of employees?</a:t>
              </a:r>
              <a:endParaRPr lang="de-DE" sz="1600" dirty="0">
                <a:ea typeface="Times New Roman" panose="02020603050405020304" pitchFamily="18" charset="0"/>
              </a:endParaRPr>
            </a:p>
            <a:p>
              <a:pPr marL="342900" lvl="0" indent="-342900">
                <a:lnSpc>
                  <a:spcPct val="107000"/>
                </a:lnSpc>
                <a:spcAft>
                  <a:spcPts val="800"/>
                </a:spcAft>
                <a:buFont typeface="+mj-lt"/>
                <a:buAutoNum type="arabicPeriod"/>
              </a:pPr>
              <a:r>
                <a:rPr lang="en-US" sz="1600" dirty="0">
                  <a:ea typeface="Times New Roman" panose="02020603050405020304" pitchFamily="18" charset="0"/>
                </a:rPr>
                <a:t>Which different leadership styles exist?</a:t>
              </a:r>
              <a:endParaRPr lang="de-DE" sz="1600" dirty="0">
                <a:ea typeface="Times New Roman" panose="02020603050405020304" pitchFamily="18" charset="0"/>
              </a:endParaRPr>
            </a:p>
            <a:p>
              <a:pPr marL="342900" lvl="0" indent="-342900">
                <a:lnSpc>
                  <a:spcPct val="107000"/>
                </a:lnSpc>
                <a:spcAft>
                  <a:spcPts val="800"/>
                </a:spcAft>
                <a:buFont typeface="+mj-lt"/>
                <a:buAutoNum type="arabicPeriod"/>
              </a:pPr>
              <a:r>
                <a:rPr lang="en-US" sz="1600" dirty="0">
                  <a:ea typeface="Times New Roman" panose="02020603050405020304" pitchFamily="18" charset="0"/>
                </a:rPr>
                <a:t>How are different leadership styles linked with perceived stress levels of engineers?</a:t>
              </a:r>
              <a:endParaRPr lang="de-DE" sz="1600" dirty="0">
                <a:ea typeface="Times New Roman" panose="02020603050405020304" pitchFamily="18" charset="0"/>
              </a:endParaRPr>
            </a:p>
          </p:txBody>
        </p:sp>
        <p:sp>
          <p:nvSpPr>
            <p:cNvPr id="28" name="Rechteck 27">
              <a:extLst>
                <a:ext uri="{FF2B5EF4-FFF2-40B4-BE49-F238E27FC236}">
                  <a16:creationId xmlns:a16="http://schemas.microsoft.com/office/drawing/2014/main" id="{F10299C4-0D5B-47C4-9379-C37218655656}"/>
                </a:ext>
              </a:extLst>
            </p:cNvPr>
            <p:cNvSpPr/>
            <p:nvPr/>
          </p:nvSpPr>
          <p:spPr>
            <a:xfrm>
              <a:off x="5342407" y="2826874"/>
              <a:ext cx="6217133" cy="3579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Sub-</a:t>
              </a:r>
              <a:r>
                <a:rPr lang="de-DE" dirty="0" err="1"/>
                <a:t>questions</a:t>
              </a:r>
              <a:endParaRPr lang="de-DE" dirty="0"/>
            </a:p>
          </p:txBody>
        </p:sp>
      </p:grpSp>
      <p:sp>
        <p:nvSpPr>
          <p:cNvPr id="21" name="Rechteck 20">
            <a:extLst>
              <a:ext uri="{FF2B5EF4-FFF2-40B4-BE49-F238E27FC236}">
                <a16:creationId xmlns:a16="http://schemas.microsoft.com/office/drawing/2014/main" id="{93602946-D4ED-42B4-BE39-FE15B7988DCC}"/>
              </a:ext>
            </a:extLst>
          </p:cNvPr>
          <p:cNvSpPr/>
          <p:nvPr/>
        </p:nvSpPr>
        <p:spPr>
          <a:xfrm>
            <a:off x="-4426" y="-7675"/>
            <a:ext cx="12194674" cy="958378"/>
          </a:xfrm>
          <a:prstGeom prst="rect">
            <a:avLst/>
          </a:prstGeom>
          <a:solidFill>
            <a:srgbClr val="1C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rgbClr val="C00000"/>
              </a:solidFill>
              <a:latin typeface="+mj-lt"/>
            </a:endParaRPr>
          </a:p>
        </p:txBody>
      </p:sp>
      <p:sp>
        <p:nvSpPr>
          <p:cNvPr id="30" name="Rechteck 29">
            <a:extLst>
              <a:ext uri="{FF2B5EF4-FFF2-40B4-BE49-F238E27FC236}">
                <a16:creationId xmlns:a16="http://schemas.microsoft.com/office/drawing/2014/main" id="{6133D2D5-A31F-476D-9C6C-0FF637227FAC}"/>
              </a:ext>
            </a:extLst>
          </p:cNvPr>
          <p:cNvSpPr/>
          <p:nvPr/>
        </p:nvSpPr>
        <p:spPr>
          <a:xfrm>
            <a:off x="150702" y="298052"/>
            <a:ext cx="4801635" cy="646331"/>
          </a:xfrm>
          <a:prstGeom prst="rect">
            <a:avLst/>
          </a:prstGeom>
        </p:spPr>
        <p:txBody>
          <a:bodyPr wrap="none">
            <a:spAutoFit/>
          </a:bodyPr>
          <a:lstStyle/>
          <a:p>
            <a:r>
              <a:rPr lang="de-DE" sz="3600" dirty="0">
                <a:solidFill>
                  <a:schemeClr val="bg1"/>
                </a:solidFill>
              </a:rPr>
              <a:t>Sub-</a:t>
            </a:r>
            <a:r>
              <a:rPr lang="de-DE" sz="3600" dirty="0" err="1">
                <a:solidFill>
                  <a:schemeClr val="bg1"/>
                </a:solidFill>
              </a:rPr>
              <a:t>questions</a:t>
            </a:r>
            <a:r>
              <a:rPr lang="de-DE" sz="3600" dirty="0">
                <a:solidFill>
                  <a:schemeClr val="bg1"/>
                </a:solidFill>
              </a:rPr>
              <a:t> (</a:t>
            </a:r>
            <a:r>
              <a:rPr lang="de-DE" sz="3600" dirty="0" err="1">
                <a:solidFill>
                  <a:schemeClr val="bg1"/>
                </a:solidFill>
              </a:rPr>
              <a:t>example</a:t>
            </a:r>
            <a:r>
              <a:rPr lang="de-DE" sz="3600" dirty="0">
                <a:solidFill>
                  <a:schemeClr val="bg1"/>
                </a:solidFill>
              </a:rPr>
              <a:t>)</a:t>
            </a:r>
          </a:p>
        </p:txBody>
      </p:sp>
    </p:spTree>
    <p:extLst>
      <p:ext uri="{BB962C8B-B14F-4D97-AF65-F5344CB8AC3E}">
        <p14:creationId xmlns:p14="http://schemas.microsoft.com/office/powerpoint/2010/main" val="40922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feld 49"/>
          <p:cNvSpPr txBox="1"/>
          <p:nvPr/>
        </p:nvSpPr>
        <p:spPr>
          <a:xfrm>
            <a:off x="0" y="6616517"/>
            <a:ext cx="395536" cy="2414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200">
                <a:solidFill>
                  <a:srgbClr val="C00000"/>
                </a:solidFill>
                <a:latin typeface="+mj-lt"/>
              </a:defRPr>
            </a:lvl1pPr>
          </a:lstStyle>
          <a:p>
            <a:fld id="{E4DF0851-ACD1-491E-BD29-F6676D6D8DA8}" type="slidenum">
              <a:rPr lang="de-DE">
                <a:solidFill>
                  <a:schemeClr val="tx1"/>
                </a:solidFill>
              </a:rPr>
              <a:pPr/>
              <a:t>33</a:t>
            </a:fld>
            <a:endParaRPr lang="de-DE" dirty="0">
              <a:solidFill>
                <a:schemeClr val="tx1"/>
              </a:solidFill>
            </a:endParaRPr>
          </a:p>
        </p:txBody>
      </p:sp>
      <p:sp>
        <p:nvSpPr>
          <p:cNvPr id="18" name="Rechteck 17">
            <a:extLst>
              <a:ext uri="{FF2B5EF4-FFF2-40B4-BE49-F238E27FC236}">
                <a16:creationId xmlns:a16="http://schemas.microsoft.com/office/drawing/2014/main" id="{9A26243F-60BB-40C4-B9EE-4D3046027D03}"/>
              </a:ext>
            </a:extLst>
          </p:cNvPr>
          <p:cNvSpPr/>
          <p:nvPr/>
        </p:nvSpPr>
        <p:spPr>
          <a:xfrm>
            <a:off x="-4426" y="-7675"/>
            <a:ext cx="12194674" cy="958378"/>
          </a:xfrm>
          <a:prstGeom prst="rect">
            <a:avLst/>
          </a:prstGeom>
          <a:solidFill>
            <a:srgbClr val="1C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rgbClr val="C00000"/>
              </a:solidFill>
              <a:latin typeface="+mj-lt"/>
            </a:endParaRPr>
          </a:p>
        </p:txBody>
      </p:sp>
      <p:sp>
        <p:nvSpPr>
          <p:cNvPr id="19" name="Rechteck 18">
            <a:extLst>
              <a:ext uri="{FF2B5EF4-FFF2-40B4-BE49-F238E27FC236}">
                <a16:creationId xmlns:a16="http://schemas.microsoft.com/office/drawing/2014/main" id="{B1321156-D95B-44AC-BB82-E58FDA03D4FC}"/>
              </a:ext>
            </a:extLst>
          </p:cNvPr>
          <p:cNvSpPr/>
          <p:nvPr/>
        </p:nvSpPr>
        <p:spPr>
          <a:xfrm>
            <a:off x="150702" y="298052"/>
            <a:ext cx="6376746" cy="646331"/>
          </a:xfrm>
          <a:prstGeom prst="rect">
            <a:avLst/>
          </a:prstGeom>
        </p:spPr>
        <p:txBody>
          <a:bodyPr wrap="none">
            <a:spAutoFit/>
          </a:bodyPr>
          <a:lstStyle/>
          <a:p>
            <a:r>
              <a:rPr lang="de-DE" sz="3600" dirty="0" err="1">
                <a:solidFill>
                  <a:schemeClr val="bg1"/>
                </a:solidFill>
              </a:rPr>
              <a:t>Example</a:t>
            </a:r>
            <a:r>
              <a:rPr lang="de-DE" sz="3600" dirty="0">
                <a:solidFill>
                  <a:schemeClr val="bg1"/>
                </a:solidFill>
              </a:rPr>
              <a:t> </a:t>
            </a:r>
            <a:r>
              <a:rPr lang="de-DE" sz="3600" dirty="0" err="1">
                <a:solidFill>
                  <a:schemeClr val="bg1"/>
                </a:solidFill>
              </a:rPr>
              <a:t>of</a:t>
            </a:r>
            <a:r>
              <a:rPr lang="de-DE" sz="3600" dirty="0">
                <a:solidFill>
                  <a:schemeClr val="bg1"/>
                </a:solidFill>
              </a:rPr>
              <a:t> a </a:t>
            </a:r>
            <a:r>
              <a:rPr lang="de-DE" sz="3600" dirty="0" err="1">
                <a:solidFill>
                  <a:schemeClr val="bg1"/>
                </a:solidFill>
              </a:rPr>
              <a:t>visual</a:t>
            </a:r>
            <a:r>
              <a:rPr lang="de-DE" sz="3600" dirty="0">
                <a:solidFill>
                  <a:schemeClr val="bg1"/>
                </a:solidFill>
              </a:rPr>
              <a:t> </a:t>
            </a:r>
            <a:r>
              <a:rPr lang="de-DE" sz="3600" dirty="0" err="1">
                <a:solidFill>
                  <a:schemeClr val="bg1"/>
                </a:solidFill>
              </a:rPr>
              <a:t>thesis</a:t>
            </a:r>
            <a:r>
              <a:rPr lang="de-DE" sz="3600" dirty="0">
                <a:solidFill>
                  <a:schemeClr val="bg1"/>
                </a:solidFill>
              </a:rPr>
              <a:t> </a:t>
            </a:r>
            <a:r>
              <a:rPr lang="de-DE" sz="3600" dirty="0" err="1">
                <a:solidFill>
                  <a:schemeClr val="bg1"/>
                </a:solidFill>
              </a:rPr>
              <a:t>outline</a:t>
            </a:r>
            <a:endParaRPr lang="de-DE" sz="3600" dirty="0">
              <a:solidFill>
                <a:schemeClr val="bg1"/>
              </a:solidFill>
            </a:endParaRPr>
          </a:p>
        </p:txBody>
      </p:sp>
      <p:sp>
        <p:nvSpPr>
          <p:cNvPr id="20" name="Textfeld 19">
            <a:extLst>
              <a:ext uri="{FF2B5EF4-FFF2-40B4-BE49-F238E27FC236}">
                <a16:creationId xmlns:a16="http://schemas.microsoft.com/office/drawing/2014/main" id="{37CBF61D-40D5-4DE2-A6A7-863899819CCF}"/>
              </a:ext>
            </a:extLst>
          </p:cNvPr>
          <p:cNvSpPr txBox="1"/>
          <p:nvPr/>
        </p:nvSpPr>
        <p:spPr>
          <a:xfrm>
            <a:off x="395536" y="6642556"/>
            <a:ext cx="1542410" cy="215444"/>
          </a:xfrm>
          <a:prstGeom prst="rect">
            <a:avLst/>
          </a:prstGeom>
          <a:noFill/>
        </p:spPr>
        <p:txBody>
          <a:bodyPr wrap="none" rtlCol="0">
            <a:spAutoFit/>
          </a:bodyPr>
          <a:lstStyle/>
          <a:p>
            <a:r>
              <a:rPr lang="de-DE" sz="800" dirty="0"/>
              <a:t>Source: Sternad &amp; Power (2023).</a:t>
            </a:r>
          </a:p>
        </p:txBody>
      </p:sp>
      <p:pic>
        <p:nvPicPr>
          <p:cNvPr id="6" name="Grafik 5">
            <a:extLst>
              <a:ext uri="{FF2B5EF4-FFF2-40B4-BE49-F238E27FC236}">
                <a16:creationId xmlns:a16="http://schemas.microsoft.com/office/drawing/2014/main" id="{E4A134EC-9803-4C2F-AD7C-140E32EABD90}"/>
              </a:ext>
            </a:extLst>
          </p:cNvPr>
          <p:cNvPicPr>
            <a:picLocks noChangeAspect="1"/>
          </p:cNvPicPr>
          <p:nvPr/>
        </p:nvPicPr>
        <p:blipFill>
          <a:blip r:embed="rId2"/>
          <a:stretch>
            <a:fillRect/>
          </a:stretch>
        </p:blipFill>
        <p:spPr>
          <a:xfrm>
            <a:off x="395535" y="1150537"/>
            <a:ext cx="6585127" cy="5587091"/>
          </a:xfrm>
          <a:prstGeom prst="rect">
            <a:avLst/>
          </a:prstGeom>
        </p:spPr>
      </p:pic>
      <p:grpSp>
        <p:nvGrpSpPr>
          <p:cNvPr id="9" name="Gruppieren 8">
            <a:extLst>
              <a:ext uri="{FF2B5EF4-FFF2-40B4-BE49-F238E27FC236}">
                <a16:creationId xmlns:a16="http://schemas.microsoft.com/office/drawing/2014/main" id="{6DF8F4AC-6025-44E4-BA0F-B6DCF6723AED}"/>
              </a:ext>
            </a:extLst>
          </p:cNvPr>
          <p:cNvGrpSpPr/>
          <p:nvPr/>
        </p:nvGrpSpPr>
        <p:grpSpPr>
          <a:xfrm>
            <a:off x="7224681" y="1150537"/>
            <a:ext cx="4612846" cy="5547723"/>
            <a:chOff x="7224681" y="1150537"/>
            <a:chExt cx="4612846" cy="5547723"/>
          </a:xfrm>
        </p:grpSpPr>
        <p:pic>
          <p:nvPicPr>
            <p:cNvPr id="7" name="Grafik 6">
              <a:extLst>
                <a:ext uri="{FF2B5EF4-FFF2-40B4-BE49-F238E27FC236}">
                  <a16:creationId xmlns:a16="http://schemas.microsoft.com/office/drawing/2014/main" id="{F0619135-1CAA-40AB-84F3-C96D6CF5F9C2}"/>
                </a:ext>
              </a:extLst>
            </p:cNvPr>
            <p:cNvPicPr>
              <a:picLocks noChangeAspect="1"/>
            </p:cNvPicPr>
            <p:nvPr/>
          </p:nvPicPr>
          <p:blipFill>
            <a:blip r:embed="rId3"/>
            <a:stretch>
              <a:fillRect/>
            </a:stretch>
          </p:blipFill>
          <p:spPr>
            <a:xfrm>
              <a:off x="7736330" y="1150537"/>
              <a:ext cx="4101197" cy="5547723"/>
            </a:xfrm>
            <a:prstGeom prst="rect">
              <a:avLst/>
            </a:prstGeom>
          </p:spPr>
        </p:pic>
        <p:sp>
          <p:nvSpPr>
            <p:cNvPr id="8" name="Gleichschenkliges Dreieck 7">
              <a:extLst>
                <a:ext uri="{FF2B5EF4-FFF2-40B4-BE49-F238E27FC236}">
                  <a16:creationId xmlns:a16="http://schemas.microsoft.com/office/drawing/2014/main" id="{BCDF5EEA-9A7E-430B-9CCB-6E744F002B9D}"/>
                </a:ext>
              </a:extLst>
            </p:cNvPr>
            <p:cNvSpPr/>
            <p:nvPr/>
          </p:nvSpPr>
          <p:spPr>
            <a:xfrm rot="5400000">
              <a:off x="6856690" y="3649795"/>
              <a:ext cx="1003611" cy="267630"/>
            </a:xfrm>
            <a:prstGeom prst="triangle">
              <a:avLst/>
            </a:prstGeom>
            <a:solidFill>
              <a:srgbClr val="1C78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1643700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822253" y="4661167"/>
            <a:ext cx="8048960" cy="1200329"/>
          </a:xfrm>
          <a:prstGeom prst="rect">
            <a:avLst/>
          </a:prstGeom>
          <a:noFill/>
        </p:spPr>
        <p:txBody>
          <a:bodyPr wrap="square" rtlCol="0">
            <a:spAutoFit/>
          </a:bodyPr>
          <a:lstStyle/>
          <a:p>
            <a:pPr algn="ctr"/>
            <a:r>
              <a:rPr lang="de-DE" sz="3600" b="1" dirty="0">
                <a:solidFill>
                  <a:srgbClr val="1C78AB"/>
                </a:solidFill>
              </a:rPr>
              <a:t>GETTING STARTED</a:t>
            </a:r>
            <a:br>
              <a:rPr lang="de-DE" sz="3600" b="1" dirty="0">
                <a:solidFill>
                  <a:srgbClr val="1C78AB"/>
                </a:solidFill>
              </a:rPr>
            </a:br>
            <a:r>
              <a:rPr lang="de-DE" sz="3600" b="1" dirty="0">
                <a:solidFill>
                  <a:srgbClr val="1C78AB"/>
                </a:solidFill>
              </a:rPr>
              <a:t>WITH YOUR THESIS PROJECT</a:t>
            </a:r>
          </a:p>
        </p:txBody>
      </p:sp>
      <p:sp>
        <p:nvSpPr>
          <p:cNvPr id="10" name="Textfeld 9"/>
          <p:cNvSpPr txBox="1"/>
          <p:nvPr/>
        </p:nvSpPr>
        <p:spPr>
          <a:xfrm>
            <a:off x="3054002" y="4322613"/>
            <a:ext cx="5585460" cy="338554"/>
          </a:xfrm>
          <a:prstGeom prst="rect">
            <a:avLst/>
          </a:prstGeom>
          <a:noFill/>
        </p:spPr>
        <p:txBody>
          <a:bodyPr wrap="square" rtlCol="0">
            <a:spAutoFit/>
          </a:bodyPr>
          <a:lstStyle/>
          <a:p>
            <a:pPr algn="ctr"/>
            <a:r>
              <a:rPr lang="de-DE" sz="1600" dirty="0">
                <a:latin typeface="+mj-lt"/>
              </a:rPr>
              <a:t>End </a:t>
            </a:r>
            <a:r>
              <a:rPr lang="de-DE" sz="1600" dirty="0" err="1">
                <a:latin typeface="+mj-lt"/>
              </a:rPr>
              <a:t>of</a:t>
            </a:r>
            <a:r>
              <a:rPr lang="de-DE" sz="1600" dirty="0">
                <a:latin typeface="+mj-lt"/>
              </a:rPr>
              <a:t> Part I</a:t>
            </a:r>
          </a:p>
        </p:txBody>
      </p:sp>
      <p:sp>
        <p:nvSpPr>
          <p:cNvPr id="12" name="Textfeld 11"/>
          <p:cNvSpPr txBox="1"/>
          <p:nvPr/>
        </p:nvSpPr>
        <p:spPr>
          <a:xfrm>
            <a:off x="375920" y="6634480"/>
            <a:ext cx="1367682" cy="215444"/>
          </a:xfrm>
          <a:prstGeom prst="rect">
            <a:avLst/>
          </a:prstGeom>
          <a:noFill/>
        </p:spPr>
        <p:txBody>
          <a:bodyPr wrap="none" rtlCol="0">
            <a:spAutoFit/>
          </a:bodyPr>
          <a:lstStyle/>
          <a:p>
            <a:r>
              <a:rPr lang="de-DE" sz="800" dirty="0" err="1"/>
              <a:t>Photo</a:t>
            </a:r>
            <a:r>
              <a:rPr lang="de-DE" sz="800" dirty="0"/>
              <a:t> </a:t>
            </a:r>
            <a:r>
              <a:rPr lang="de-DE" sz="800" dirty="0" err="1"/>
              <a:t>source</a:t>
            </a:r>
            <a:r>
              <a:rPr lang="de-DE" sz="800" dirty="0"/>
              <a:t>: </a:t>
            </a:r>
            <a:r>
              <a:rPr lang="en-US" sz="800" dirty="0"/>
              <a:t>pixabay.com </a:t>
            </a:r>
            <a:endParaRPr lang="de-DE" sz="800" dirty="0"/>
          </a:p>
        </p:txBody>
      </p:sp>
      <p:pic>
        <p:nvPicPr>
          <p:cNvPr id="5" name="Grafik 4">
            <a:extLst>
              <a:ext uri="{FF2B5EF4-FFF2-40B4-BE49-F238E27FC236}">
                <a16:creationId xmlns:a16="http://schemas.microsoft.com/office/drawing/2014/main" id="{BA20D456-AD5B-4637-91D1-1077F318BE0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218799" y="2535387"/>
            <a:ext cx="5255867" cy="1496489"/>
          </a:xfrm>
          <a:prstGeom prst="rect">
            <a:avLst/>
          </a:prstGeom>
        </p:spPr>
      </p:pic>
      <p:sp>
        <p:nvSpPr>
          <p:cNvPr id="9" name="Textfeld 8">
            <a:extLst>
              <a:ext uri="{FF2B5EF4-FFF2-40B4-BE49-F238E27FC236}">
                <a16:creationId xmlns:a16="http://schemas.microsoft.com/office/drawing/2014/main" id="{CDD3A5FB-F24B-4E27-883F-8C04C758EF12}"/>
              </a:ext>
            </a:extLst>
          </p:cNvPr>
          <p:cNvSpPr txBox="1"/>
          <p:nvPr/>
        </p:nvSpPr>
        <p:spPr>
          <a:xfrm>
            <a:off x="0" y="6616517"/>
            <a:ext cx="395536" cy="2414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200">
                <a:solidFill>
                  <a:srgbClr val="C00000"/>
                </a:solidFill>
                <a:latin typeface="+mj-lt"/>
              </a:defRPr>
            </a:lvl1pPr>
          </a:lstStyle>
          <a:p>
            <a:fld id="{E4DF0851-ACD1-491E-BD29-F6676D6D8DA8}" type="slidenum">
              <a:rPr lang="de-DE">
                <a:solidFill>
                  <a:schemeClr val="tx1"/>
                </a:solidFill>
              </a:rPr>
              <a:pPr/>
              <a:t>34</a:t>
            </a:fld>
            <a:endParaRPr lang="de-DE" dirty="0">
              <a:solidFill>
                <a:schemeClr val="tx1"/>
              </a:solidFill>
            </a:endParaRPr>
          </a:p>
        </p:txBody>
      </p:sp>
    </p:spTree>
    <p:extLst>
      <p:ext uri="{BB962C8B-B14F-4D97-AF65-F5344CB8AC3E}">
        <p14:creationId xmlns:p14="http://schemas.microsoft.com/office/powerpoint/2010/main" val="1392847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feld 49"/>
          <p:cNvSpPr txBox="1"/>
          <p:nvPr/>
        </p:nvSpPr>
        <p:spPr>
          <a:xfrm>
            <a:off x="0" y="6616517"/>
            <a:ext cx="395536" cy="2414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200">
                <a:solidFill>
                  <a:srgbClr val="C00000"/>
                </a:solidFill>
                <a:latin typeface="+mj-lt"/>
              </a:defRPr>
            </a:lvl1pPr>
          </a:lstStyle>
          <a:p>
            <a:fld id="{E4DF0851-ACD1-491E-BD29-F6676D6D8DA8}" type="slidenum">
              <a:rPr lang="de-DE">
                <a:solidFill>
                  <a:schemeClr val="tx1"/>
                </a:solidFill>
              </a:rPr>
              <a:pPr/>
              <a:t>4</a:t>
            </a:fld>
            <a:endParaRPr lang="de-DE" dirty="0">
              <a:solidFill>
                <a:schemeClr val="tx1"/>
              </a:solidFill>
            </a:endParaRPr>
          </a:p>
        </p:txBody>
      </p:sp>
      <p:sp>
        <p:nvSpPr>
          <p:cNvPr id="2" name="Textfeld 1">
            <a:extLst>
              <a:ext uri="{FF2B5EF4-FFF2-40B4-BE49-F238E27FC236}">
                <a16:creationId xmlns:a16="http://schemas.microsoft.com/office/drawing/2014/main" id="{B10D2806-4F09-43AD-BB52-34439019352E}"/>
              </a:ext>
            </a:extLst>
          </p:cNvPr>
          <p:cNvSpPr txBox="1"/>
          <p:nvPr/>
        </p:nvSpPr>
        <p:spPr>
          <a:xfrm>
            <a:off x="3545634" y="1910023"/>
            <a:ext cx="7500515" cy="3385542"/>
          </a:xfrm>
          <a:prstGeom prst="rect">
            <a:avLst/>
          </a:prstGeom>
          <a:noFill/>
        </p:spPr>
        <p:txBody>
          <a:bodyPr wrap="none" rtlCol="0">
            <a:spAutoFit/>
          </a:bodyPr>
          <a:lstStyle/>
          <a:p>
            <a:pPr marL="285750" indent="-285750">
              <a:spcAft>
                <a:spcPts val="1200"/>
              </a:spcAft>
              <a:buClr>
                <a:srgbClr val="1C78AB"/>
              </a:buClr>
              <a:buFont typeface="Wingdings" panose="05000000000000000000" pitchFamily="2" charset="2"/>
              <a:buChar char="§"/>
            </a:pPr>
            <a:r>
              <a:rPr lang="de-DE" dirty="0" err="1"/>
              <a:t>Fulfill</a:t>
            </a:r>
            <a:r>
              <a:rPr lang="de-DE" dirty="0"/>
              <a:t> </a:t>
            </a:r>
            <a:r>
              <a:rPr lang="de-DE" dirty="0" err="1"/>
              <a:t>the</a:t>
            </a:r>
            <a:r>
              <a:rPr lang="de-DE" dirty="0"/>
              <a:t> </a:t>
            </a:r>
            <a:r>
              <a:rPr lang="de-DE" b="1" dirty="0"/>
              <a:t>legal </a:t>
            </a:r>
            <a:r>
              <a:rPr lang="de-DE" b="1" dirty="0" err="1"/>
              <a:t>requirements</a:t>
            </a:r>
            <a:r>
              <a:rPr lang="de-DE" b="1" dirty="0"/>
              <a:t> </a:t>
            </a:r>
            <a:r>
              <a:rPr lang="de-DE" dirty="0" err="1"/>
              <a:t>for</a:t>
            </a:r>
            <a:r>
              <a:rPr lang="de-DE" dirty="0"/>
              <a:t> a </a:t>
            </a:r>
            <a:r>
              <a:rPr lang="de-DE" dirty="0" err="1"/>
              <a:t>master’s</a:t>
            </a:r>
            <a:r>
              <a:rPr lang="de-DE" dirty="0"/>
              <a:t> </a:t>
            </a:r>
            <a:r>
              <a:rPr lang="de-DE" dirty="0" err="1"/>
              <a:t>degree</a:t>
            </a:r>
            <a:endParaRPr lang="de-DE" dirty="0"/>
          </a:p>
          <a:p>
            <a:pPr marL="285750" indent="-285750">
              <a:spcAft>
                <a:spcPts val="1200"/>
              </a:spcAft>
              <a:buClr>
                <a:srgbClr val="1C78AB"/>
              </a:buClr>
              <a:buFont typeface="Wingdings" panose="05000000000000000000" pitchFamily="2" charset="2"/>
              <a:buChar char="§"/>
            </a:pPr>
            <a:r>
              <a:rPr lang="de-DE" b="1" dirty="0" err="1"/>
              <a:t>Become</a:t>
            </a:r>
            <a:r>
              <a:rPr lang="de-DE" b="1" dirty="0"/>
              <a:t> an expert </a:t>
            </a:r>
            <a:r>
              <a:rPr lang="de-DE" dirty="0"/>
              <a:t>in a </a:t>
            </a:r>
            <a:r>
              <a:rPr lang="de-DE" dirty="0" err="1"/>
              <a:t>field</a:t>
            </a:r>
            <a:r>
              <a:rPr lang="de-DE" dirty="0"/>
              <a:t> </a:t>
            </a:r>
            <a:r>
              <a:rPr lang="de-DE" dirty="0" err="1"/>
              <a:t>that</a:t>
            </a:r>
            <a:r>
              <a:rPr lang="de-DE" dirty="0"/>
              <a:t> </a:t>
            </a:r>
            <a:r>
              <a:rPr lang="de-DE" dirty="0" err="1"/>
              <a:t>you</a:t>
            </a:r>
            <a:r>
              <a:rPr lang="de-DE" dirty="0"/>
              <a:t> </a:t>
            </a:r>
            <a:r>
              <a:rPr lang="de-DE" dirty="0" err="1"/>
              <a:t>are</a:t>
            </a:r>
            <a:r>
              <a:rPr lang="de-DE" dirty="0"/>
              <a:t> (</a:t>
            </a:r>
            <a:r>
              <a:rPr lang="de-DE" dirty="0" err="1"/>
              <a:t>highly</a:t>
            </a:r>
            <a:r>
              <a:rPr lang="de-DE" dirty="0"/>
              <a:t>) </a:t>
            </a:r>
            <a:r>
              <a:rPr lang="de-DE" dirty="0" err="1"/>
              <a:t>interested</a:t>
            </a:r>
            <a:r>
              <a:rPr lang="de-DE" dirty="0"/>
              <a:t> in</a:t>
            </a:r>
          </a:p>
          <a:p>
            <a:pPr marL="285750" indent="-285750">
              <a:spcAft>
                <a:spcPts val="1200"/>
              </a:spcAft>
              <a:buClr>
                <a:srgbClr val="1C78AB"/>
              </a:buClr>
              <a:buFont typeface="Wingdings" panose="05000000000000000000" pitchFamily="2" charset="2"/>
              <a:buChar char="§"/>
            </a:pPr>
            <a:r>
              <a:rPr lang="de-DE" dirty="0"/>
              <a:t>Train </a:t>
            </a:r>
            <a:r>
              <a:rPr lang="de-DE" dirty="0" err="1"/>
              <a:t>your</a:t>
            </a:r>
            <a:r>
              <a:rPr lang="de-DE" dirty="0"/>
              <a:t> </a:t>
            </a:r>
            <a:r>
              <a:rPr lang="de-DE" b="1" dirty="0" err="1"/>
              <a:t>planning</a:t>
            </a:r>
            <a:r>
              <a:rPr lang="de-DE" b="1" dirty="0"/>
              <a:t>, </a:t>
            </a:r>
            <a:r>
              <a:rPr lang="de-DE" b="1" dirty="0" err="1"/>
              <a:t>organization</a:t>
            </a:r>
            <a:r>
              <a:rPr lang="de-DE" b="1" dirty="0"/>
              <a:t>, </a:t>
            </a:r>
            <a:r>
              <a:rPr lang="de-DE" b="1" dirty="0" err="1"/>
              <a:t>project</a:t>
            </a:r>
            <a:r>
              <a:rPr lang="de-DE" b="1" dirty="0"/>
              <a:t> &amp; time </a:t>
            </a:r>
            <a:r>
              <a:rPr lang="de-DE" b="1" dirty="0" err="1"/>
              <a:t>management</a:t>
            </a:r>
            <a:r>
              <a:rPr lang="de-DE" b="1" dirty="0"/>
              <a:t> </a:t>
            </a:r>
            <a:r>
              <a:rPr lang="de-DE" b="1" dirty="0" err="1"/>
              <a:t>skills</a:t>
            </a:r>
            <a:endParaRPr lang="de-DE" b="1" dirty="0"/>
          </a:p>
          <a:p>
            <a:pPr marL="285750" indent="-285750">
              <a:spcAft>
                <a:spcPts val="1200"/>
              </a:spcAft>
              <a:buClr>
                <a:srgbClr val="1C78AB"/>
              </a:buClr>
              <a:buFont typeface="Wingdings" panose="05000000000000000000" pitchFamily="2" charset="2"/>
              <a:buChar char="§"/>
            </a:pPr>
            <a:r>
              <a:rPr lang="de-DE" dirty="0"/>
              <a:t>Create </a:t>
            </a:r>
            <a:r>
              <a:rPr lang="de-DE" dirty="0" err="1"/>
              <a:t>knowledge</a:t>
            </a:r>
            <a:r>
              <a:rPr lang="de-DE" dirty="0"/>
              <a:t> </a:t>
            </a:r>
            <a:r>
              <a:rPr lang="de-DE" dirty="0" err="1"/>
              <a:t>that</a:t>
            </a:r>
            <a:r>
              <a:rPr lang="de-DE" dirty="0"/>
              <a:t> </a:t>
            </a:r>
            <a:r>
              <a:rPr lang="de-DE" dirty="0" err="1"/>
              <a:t>could</a:t>
            </a:r>
            <a:r>
              <a:rPr lang="de-DE" dirty="0"/>
              <a:t> </a:t>
            </a:r>
            <a:r>
              <a:rPr lang="de-DE" b="1" dirty="0" err="1"/>
              <a:t>help</a:t>
            </a:r>
            <a:r>
              <a:rPr lang="de-DE" b="1" dirty="0"/>
              <a:t> </a:t>
            </a:r>
            <a:r>
              <a:rPr lang="de-DE" b="1" dirty="0" err="1"/>
              <a:t>other</a:t>
            </a:r>
            <a:r>
              <a:rPr lang="de-DE" b="1" dirty="0"/>
              <a:t> </a:t>
            </a:r>
            <a:r>
              <a:rPr lang="de-DE" b="1" dirty="0" err="1"/>
              <a:t>people</a:t>
            </a:r>
            <a:r>
              <a:rPr lang="de-DE" b="1" dirty="0"/>
              <a:t> in </a:t>
            </a:r>
            <a:r>
              <a:rPr lang="de-DE" b="1" dirty="0" err="1"/>
              <a:t>their</a:t>
            </a:r>
            <a:r>
              <a:rPr lang="de-DE" b="1" dirty="0"/>
              <a:t> </a:t>
            </a:r>
            <a:r>
              <a:rPr lang="de-DE" b="1" dirty="0" err="1"/>
              <a:t>job</a:t>
            </a:r>
            <a:r>
              <a:rPr lang="de-DE" b="1" dirty="0"/>
              <a:t> </a:t>
            </a:r>
            <a:r>
              <a:rPr lang="de-DE" b="1" dirty="0" err="1"/>
              <a:t>or</a:t>
            </a:r>
            <a:r>
              <a:rPr lang="de-DE" b="1" dirty="0"/>
              <a:t> </a:t>
            </a:r>
            <a:r>
              <a:rPr lang="de-DE" b="1" dirty="0" err="1"/>
              <a:t>life</a:t>
            </a:r>
            <a:endParaRPr lang="de-DE" b="1" dirty="0"/>
          </a:p>
          <a:p>
            <a:pPr marL="285750" indent="-285750">
              <a:spcAft>
                <a:spcPts val="1200"/>
              </a:spcAft>
              <a:buClr>
                <a:srgbClr val="1C78AB"/>
              </a:buClr>
              <a:buFont typeface="Wingdings" panose="05000000000000000000" pitchFamily="2" charset="2"/>
              <a:buChar char="§"/>
            </a:pPr>
            <a:r>
              <a:rPr lang="de-DE" dirty="0" err="1"/>
              <a:t>Improve</a:t>
            </a:r>
            <a:r>
              <a:rPr lang="de-DE" dirty="0"/>
              <a:t> </a:t>
            </a:r>
            <a:r>
              <a:rPr lang="de-DE" dirty="0" err="1"/>
              <a:t>your</a:t>
            </a:r>
            <a:r>
              <a:rPr lang="de-DE" dirty="0"/>
              <a:t> </a:t>
            </a:r>
            <a:r>
              <a:rPr lang="de-DE" b="1" dirty="0" err="1"/>
              <a:t>research</a:t>
            </a:r>
            <a:r>
              <a:rPr lang="de-DE" b="1" dirty="0"/>
              <a:t>, </a:t>
            </a:r>
            <a:r>
              <a:rPr lang="de-DE" b="1" dirty="0" err="1"/>
              <a:t>writing</a:t>
            </a:r>
            <a:r>
              <a:rPr lang="de-DE" b="1" dirty="0"/>
              <a:t>, </a:t>
            </a:r>
            <a:r>
              <a:rPr lang="de-DE" b="1" dirty="0" err="1"/>
              <a:t>critical</a:t>
            </a:r>
            <a:r>
              <a:rPr lang="de-DE" b="1" dirty="0"/>
              <a:t> </a:t>
            </a:r>
            <a:r>
              <a:rPr lang="de-DE" b="1" dirty="0" err="1"/>
              <a:t>thinking</a:t>
            </a:r>
            <a:r>
              <a:rPr lang="de-DE" b="1" dirty="0"/>
              <a:t> and problem-</a:t>
            </a:r>
            <a:r>
              <a:rPr lang="de-DE" b="1" dirty="0" err="1"/>
              <a:t>solving</a:t>
            </a:r>
            <a:r>
              <a:rPr lang="de-DE" b="1" dirty="0"/>
              <a:t> </a:t>
            </a:r>
            <a:r>
              <a:rPr lang="de-DE" b="1" dirty="0" err="1"/>
              <a:t>skills</a:t>
            </a:r>
            <a:endParaRPr lang="de-DE" b="1" dirty="0"/>
          </a:p>
          <a:p>
            <a:pPr marL="285750" indent="-285750">
              <a:spcAft>
                <a:spcPts val="1200"/>
              </a:spcAft>
              <a:buClr>
                <a:srgbClr val="1C78AB"/>
              </a:buClr>
              <a:buFont typeface="Wingdings" panose="05000000000000000000" pitchFamily="2" charset="2"/>
              <a:buChar char="§"/>
            </a:pPr>
            <a:r>
              <a:rPr lang="de-DE" dirty="0" err="1"/>
              <a:t>Get</a:t>
            </a:r>
            <a:r>
              <a:rPr lang="de-DE" dirty="0"/>
              <a:t> a </a:t>
            </a:r>
            <a:r>
              <a:rPr lang="de-DE" dirty="0" err="1"/>
              <a:t>chance</a:t>
            </a:r>
            <a:r>
              <a:rPr lang="de-DE" dirty="0"/>
              <a:t> </a:t>
            </a:r>
            <a:r>
              <a:rPr lang="de-DE" dirty="0" err="1"/>
              <a:t>to</a:t>
            </a:r>
            <a:r>
              <a:rPr lang="de-DE" dirty="0"/>
              <a:t> </a:t>
            </a:r>
            <a:r>
              <a:rPr lang="de-DE" b="1" dirty="0"/>
              <a:t>connect </a:t>
            </a:r>
            <a:r>
              <a:rPr lang="de-DE" b="1" dirty="0" err="1"/>
              <a:t>with</a:t>
            </a:r>
            <a:r>
              <a:rPr lang="de-DE" b="1" dirty="0"/>
              <a:t> </a:t>
            </a:r>
            <a:r>
              <a:rPr lang="de-DE" b="1" dirty="0" err="1"/>
              <a:t>interesting</a:t>
            </a:r>
            <a:r>
              <a:rPr lang="de-DE" b="1" dirty="0"/>
              <a:t> </a:t>
            </a:r>
            <a:r>
              <a:rPr lang="de-DE" b="1" dirty="0" err="1"/>
              <a:t>people</a:t>
            </a:r>
            <a:endParaRPr lang="de-DE" b="1" dirty="0"/>
          </a:p>
          <a:p>
            <a:pPr marL="285750" indent="-285750">
              <a:spcAft>
                <a:spcPts val="1200"/>
              </a:spcAft>
              <a:buClr>
                <a:srgbClr val="1C78AB"/>
              </a:buClr>
              <a:buFont typeface="Wingdings" panose="05000000000000000000" pitchFamily="2" charset="2"/>
              <a:buChar char="§"/>
            </a:pPr>
            <a:r>
              <a:rPr lang="de-DE" dirty="0" err="1"/>
              <a:t>Improve</a:t>
            </a:r>
            <a:r>
              <a:rPr lang="de-DE" dirty="0"/>
              <a:t> </a:t>
            </a:r>
            <a:r>
              <a:rPr lang="de-DE" dirty="0" err="1"/>
              <a:t>your</a:t>
            </a:r>
            <a:r>
              <a:rPr lang="de-DE" dirty="0"/>
              <a:t> </a:t>
            </a:r>
            <a:r>
              <a:rPr lang="de-DE" b="1" dirty="0" err="1"/>
              <a:t>stamina</a:t>
            </a:r>
            <a:r>
              <a:rPr lang="de-DE" b="1" dirty="0"/>
              <a:t>, emotional </a:t>
            </a:r>
            <a:r>
              <a:rPr lang="de-DE" b="1" dirty="0" err="1"/>
              <a:t>resilience</a:t>
            </a:r>
            <a:r>
              <a:rPr lang="de-DE" b="1" dirty="0"/>
              <a:t>, and mental </a:t>
            </a:r>
            <a:r>
              <a:rPr lang="de-DE" b="1" dirty="0" err="1"/>
              <a:t>toughness</a:t>
            </a:r>
            <a:endParaRPr lang="de-DE" b="1" dirty="0"/>
          </a:p>
          <a:p>
            <a:pPr>
              <a:spcAft>
                <a:spcPts val="1200"/>
              </a:spcAft>
            </a:pPr>
            <a:endParaRPr lang="de-DE" dirty="0"/>
          </a:p>
        </p:txBody>
      </p:sp>
      <p:pic>
        <p:nvPicPr>
          <p:cNvPr id="4098" name="Picture 2" descr="House Painter, Balloon, Why, Question">
            <a:extLst>
              <a:ext uri="{FF2B5EF4-FFF2-40B4-BE49-F238E27FC236}">
                <a16:creationId xmlns:a16="http://schemas.microsoft.com/office/drawing/2014/main" id="{BA290BF0-310B-4053-8BA2-5813F5D9428E}"/>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480705" y="1809750"/>
            <a:ext cx="2752530" cy="32385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bschluss, Deckel, Hut, Leistung, Diplom">
            <a:extLst>
              <a:ext uri="{FF2B5EF4-FFF2-40B4-BE49-F238E27FC236}">
                <a16:creationId xmlns:a16="http://schemas.microsoft.com/office/drawing/2014/main" id="{CAC20ED5-DA9C-460C-92D4-F559DD74DE92}"/>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rot="1896929">
            <a:off x="1692364" y="2923126"/>
            <a:ext cx="743127" cy="386335"/>
          </a:xfrm>
          <a:prstGeom prst="rect">
            <a:avLst/>
          </a:prstGeom>
          <a:noFill/>
          <a:extLst>
            <a:ext uri="{909E8E84-426E-40DD-AFC4-6F175D3DCCD1}">
              <a14:hiddenFill xmlns:a14="http://schemas.microsoft.com/office/drawing/2010/main">
                <a:solidFill>
                  <a:srgbClr val="FFFFFF"/>
                </a:solidFill>
              </a14:hiddenFill>
            </a:ext>
          </a:extLst>
        </p:spPr>
      </p:pic>
      <p:sp>
        <p:nvSpPr>
          <p:cNvPr id="13" name="Textfeld 12">
            <a:extLst>
              <a:ext uri="{FF2B5EF4-FFF2-40B4-BE49-F238E27FC236}">
                <a16:creationId xmlns:a16="http://schemas.microsoft.com/office/drawing/2014/main" id="{AD362CDE-0A11-4F46-AB74-BD6B31D314FB}"/>
              </a:ext>
            </a:extLst>
          </p:cNvPr>
          <p:cNvSpPr txBox="1"/>
          <p:nvPr/>
        </p:nvSpPr>
        <p:spPr>
          <a:xfrm>
            <a:off x="357181" y="6629537"/>
            <a:ext cx="2694969" cy="215444"/>
          </a:xfrm>
          <a:prstGeom prst="rect">
            <a:avLst/>
          </a:prstGeom>
          <a:noFill/>
        </p:spPr>
        <p:txBody>
          <a:bodyPr wrap="none" rtlCol="0">
            <a:spAutoFit/>
          </a:bodyPr>
          <a:lstStyle/>
          <a:p>
            <a:r>
              <a:rPr lang="de-DE" sz="800" dirty="0"/>
              <a:t>Source: Sternad &amp; Power (2023). </a:t>
            </a:r>
            <a:r>
              <a:rPr lang="de-DE" sz="800" dirty="0" err="1"/>
              <a:t>Photo</a:t>
            </a:r>
            <a:r>
              <a:rPr lang="de-DE" sz="800" dirty="0"/>
              <a:t> source: </a:t>
            </a:r>
            <a:r>
              <a:rPr lang="en-US" sz="800" dirty="0"/>
              <a:t>pixabay.com</a:t>
            </a:r>
            <a:endParaRPr lang="de-DE" sz="800" dirty="0"/>
          </a:p>
        </p:txBody>
      </p:sp>
      <p:sp>
        <p:nvSpPr>
          <p:cNvPr id="27" name="Rechteck 26">
            <a:extLst>
              <a:ext uri="{FF2B5EF4-FFF2-40B4-BE49-F238E27FC236}">
                <a16:creationId xmlns:a16="http://schemas.microsoft.com/office/drawing/2014/main" id="{C6037627-3CB9-4E7F-BD4C-775C35FD0794}"/>
              </a:ext>
            </a:extLst>
          </p:cNvPr>
          <p:cNvSpPr/>
          <p:nvPr/>
        </p:nvSpPr>
        <p:spPr>
          <a:xfrm>
            <a:off x="-4426" y="-7675"/>
            <a:ext cx="12194674" cy="958378"/>
          </a:xfrm>
          <a:prstGeom prst="rect">
            <a:avLst/>
          </a:prstGeom>
          <a:solidFill>
            <a:srgbClr val="1C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rgbClr val="C00000"/>
              </a:solidFill>
              <a:latin typeface="+mj-lt"/>
            </a:endParaRPr>
          </a:p>
        </p:txBody>
      </p:sp>
      <p:sp>
        <p:nvSpPr>
          <p:cNvPr id="28" name="Rechteck 27">
            <a:extLst>
              <a:ext uri="{FF2B5EF4-FFF2-40B4-BE49-F238E27FC236}">
                <a16:creationId xmlns:a16="http://schemas.microsoft.com/office/drawing/2014/main" id="{AC6385DF-2F74-4D72-B9B2-2460F02060F9}"/>
              </a:ext>
            </a:extLst>
          </p:cNvPr>
          <p:cNvSpPr/>
          <p:nvPr/>
        </p:nvSpPr>
        <p:spPr>
          <a:xfrm>
            <a:off x="150702" y="298052"/>
            <a:ext cx="7400680" cy="646331"/>
          </a:xfrm>
          <a:prstGeom prst="rect">
            <a:avLst/>
          </a:prstGeom>
        </p:spPr>
        <p:txBody>
          <a:bodyPr wrap="none">
            <a:spAutoFit/>
          </a:bodyPr>
          <a:lstStyle/>
          <a:p>
            <a:r>
              <a:rPr lang="de-DE" sz="3600" dirty="0" err="1">
                <a:solidFill>
                  <a:schemeClr val="bg1"/>
                </a:solidFill>
              </a:rPr>
              <a:t>Why</a:t>
            </a:r>
            <a:r>
              <a:rPr lang="de-DE" sz="3600" dirty="0">
                <a:solidFill>
                  <a:schemeClr val="bg1"/>
                </a:solidFill>
              </a:rPr>
              <a:t> </a:t>
            </a:r>
            <a:r>
              <a:rPr lang="de-DE" sz="3600" dirty="0" err="1">
                <a:solidFill>
                  <a:schemeClr val="bg1"/>
                </a:solidFill>
              </a:rPr>
              <a:t>to</a:t>
            </a:r>
            <a:r>
              <a:rPr lang="de-DE" sz="3600" dirty="0">
                <a:solidFill>
                  <a:schemeClr val="bg1"/>
                </a:solidFill>
              </a:rPr>
              <a:t> </a:t>
            </a:r>
            <a:r>
              <a:rPr lang="de-DE" sz="3600" dirty="0" err="1">
                <a:solidFill>
                  <a:schemeClr val="bg1"/>
                </a:solidFill>
              </a:rPr>
              <a:t>write</a:t>
            </a:r>
            <a:r>
              <a:rPr lang="de-DE" sz="3600" dirty="0">
                <a:solidFill>
                  <a:schemeClr val="bg1"/>
                </a:solidFill>
              </a:rPr>
              <a:t> a </a:t>
            </a:r>
            <a:r>
              <a:rPr lang="de-DE" sz="3600" dirty="0" err="1">
                <a:solidFill>
                  <a:schemeClr val="bg1"/>
                </a:solidFill>
              </a:rPr>
              <a:t>thesis</a:t>
            </a:r>
            <a:r>
              <a:rPr lang="de-DE" sz="3600" dirty="0">
                <a:solidFill>
                  <a:schemeClr val="bg1"/>
                </a:solidFill>
              </a:rPr>
              <a:t> </a:t>
            </a:r>
            <a:r>
              <a:rPr lang="de-DE" sz="3600" dirty="0" err="1">
                <a:solidFill>
                  <a:schemeClr val="bg1"/>
                </a:solidFill>
              </a:rPr>
              <a:t>or</a:t>
            </a:r>
            <a:r>
              <a:rPr lang="de-DE" sz="3600" dirty="0">
                <a:solidFill>
                  <a:schemeClr val="bg1"/>
                </a:solidFill>
              </a:rPr>
              <a:t> </a:t>
            </a:r>
            <a:r>
              <a:rPr lang="de-DE" sz="3600" dirty="0" err="1">
                <a:solidFill>
                  <a:schemeClr val="bg1"/>
                </a:solidFill>
              </a:rPr>
              <a:t>dissertation</a:t>
            </a:r>
            <a:r>
              <a:rPr lang="de-DE" sz="3600" dirty="0">
                <a:solidFill>
                  <a:schemeClr val="bg1"/>
                </a:solidFill>
              </a:rPr>
              <a:t>?</a:t>
            </a:r>
          </a:p>
        </p:txBody>
      </p:sp>
    </p:spTree>
    <p:extLst>
      <p:ext uri="{BB962C8B-B14F-4D97-AF65-F5344CB8AC3E}">
        <p14:creationId xmlns:p14="http://schemas.microsoft.com/office/powerpoint/2010/main" val="172996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feld 49"/>
          <p:cNvSpPr txBox="1"/>
          <p:nvPr/>
        </p:nvSpPr>
        <p:spPr>
          <a:xfrm>
            <a:off x="0" y="6616517"/>
            <a:ext cx="395536" cy="2414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200">
                <a:solidFill>
                  <a:srgbClr val="C00000"/>
                </a:solidFill>
                <a:latin typeface="+mj-lt"/>
              </a:defRPr>
            </a:lvl1pPr>
          </a:lstStyle>
          <a:p>
            <a:fld id="{E4DF0851-ACD1-491E-BD29-F6676D6D8DA8}" type="slidenum">
              <a:rPr lang="de-DE">
                <a:solidFill>
                  <a:schemeClr val="tx1"/>
                </a:solidFill>
              </a:rPr>
              <a:pPr/>
              <a:t>5</a:t>
            </a:fld>
            <a:endParaRPr lang="de-DE" dirty="0">
              <a:solidFill>
                <a:schemeClr val="tx1"/>
              </a:solidFill>
            </a:endParaRPr>
          </a:p>
        </p:txBody>
      </p:sp>
      <p:graphicFrame>
        <p:nvGraphicFramePr>
          <p:cNvPr id="23" name="Diagramm 22">
            <a:extLst>
              <a:ext uri="{FF2B5EF4-FFF2-40B4-BE49-F238E27FC236}">
                <a16:creationId xmlns:a16="http://schemas.microsoft.com/office/drawing/2014/main" id="{37437EDB-3BF4-466C-B42D-DA86E28720F6}"/>
              </a:ext>
            </a:extLst>
          </p:cNvPr>
          <p:cNvGraphicFramePr/>
          <p:nvPr>
            <p:extLst>
              <p:ext uri="{D42A27DB-BD31-4B8C-83A1-F6EECF244321}">
                <p14:modId xmlns:p14="http://schemas.microsoft.com/office/powerpoint/2010/main" val="4101814940"/>
              </p:ext>
            </p:extLst>
          </p:nvPr>
        </p:nvGraphicFramePr>
        <p:xfrm>
          <a:off x="1290729" y="1197850"/>
          <a:ext cx="744508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 name="Pfeil: nach rechts 23">
            <a:extLst>
              <a:ext uri="{FF2B5EF4-FFF2-40B4-BE49-F238E27FC236}">
                <a16:creationId xmlns:a16="http://schemas.microsoft.com/office/drawing/2014/main" id="{3B1FF4B7-B1CE-4364-B0CE-DCEF6FD78DEA}"/>
              </a:ext>
            </a:extLst>
          </p:cNvPr>
          <p:cNvSpPr/>
          <p:nvPr/>
        </p:nvSpPr>
        <p:spPr>
          <a:xfrm rot="16200000">
            <a:off x="4828602" y="5249433"/>
            <a:ext cx="369334" cy="507926"/>
          </a:xfrm>
          <a:prstGeom prst="rightArrow">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a:extLst>
              <a:ext uri="{FF2B5EF4-FFF2-40B4-BE49-F238E27FC236}">
                <a16:creationId xmlns:a16="http://schemas.microsoft.com/office/drawing/2014/main" id="{BFDA22B8-FA1F-458A-9652-AEEBFC265B10}"/>
              </a:ext>
            </a:extLst>
          </p:cNvPr>
          <p:cNvSpPr txBox="1"/>
          <p:nvPr/>
        </p:nvSpPr>
        <p:spPr>
          <a:xfrm>
            <a:off x="8061052" y="5318729"/>
            <a:ext cx="2575693" cy="369332"/>
          </a:xfrm>
          <a:prstGeom prst="rect">
            <a:avLst/>
          </a:prstGeom>
          <a:noFill/>
        </p:spPr>
        <p:txBody>
          <a:bodyPr wrap="square" rtlCol="0">
            <a:spAutoFit/>
          </a:bodyPr>
          <a:lstStyle/>
          <a:p>
            <a:r>
              <a:rPr lang="de-DE" dirty="0"/>
              <a:t>… </a:t>
            </a:r>
            <a:r>
              <a:rPr lang="de-DE" dirty="0" err="1"/>
              <a:t>is</a:t>
            </a:r>
            <a:r>
              <a:rPr lang="de-DE" dirty="0"/>
              <a:t> </a:t>
            </a:r>
            <a:r>
              <a:rPr lang="de-DE" dirty="0" err="1"/>
              <a:t>the</a:t>
            </a:r>
            <a:r>
              <a:rPr lang="de-DE" dirty="0"/>
              <a:t> </a:t>
            </a:r>
            <a:r>
              <a:rPr lang="de-DE" dirty="0" err="1"/>
              <a:t>foundation</a:t>
            </a:r>
            <a:r>
              <a:rPr lang="de-DE" dirty="0"/>
              <a:t> </a:t>
            </a:r>
            <a:r>
              <a:rPr lang="de-DE" dirty="0" err="1"/>
              <a:t>for</a:t>
            </a:r>
            <a:r>
              <a:rPr lang="de-DE" dirty="0"/>
              <a:t> …</a:t>
            </a:r>
          </a:p>
        </p:txBody>
      </p:sp>
      <p:sp>
        <p:nvSpPr>
          <p:cNvPr id="26" name="Textfeld 25">
            <a:extLst>
              <a:ext uri="{FF2B5EF4-FFF2-40B4-BE49-F238E27FC236}">
                <a16:creationId xmlns:a16="http://schemas.microsoft.com/office/drawing/2014/main" id="{D9868D2A-0CDB-4530-9B57-5011992E01A9}"/>
              </a:ext>
            </a:extLst>
          </p:cNvPr>
          <p:cNvSpPr txBox="1"/>
          <p:nvPr/>
        </p:nvSpPr>
        <p:spPr>
          <a:xfrm>
            <a:off x="7280764" y="4237118"/>
            <a:ext cx="2575693" cy="369332"/>
          </a:xfrm>
          <a:prstGeom prst="rect">
            <a:avLst/>
          </a:prstGeom>
          <a:noFill/>
        </p:spPr>
        <p:txBody>
          <a:bodyPr wrap="square" rtlCol="0">
            <a:spAutoFit/>
          </a:bodyPr>
          <a:lstStyle/>
          <a:p>
            <a:r>
              <a:rPr lang="de-DE" dirty="0"/>
              <a:t>… </a:t>
            </a:r>
            <a:r>
              <a:rPr lang="de-DE" dirty="0" err="1"/>
              <a:t>is</a:t>
            </a:r>
            <a:r>
              <a:rPr lang="de-DE" dirty="0"/>
              <a:t> </a:t>
            </a:r>
            <a:r>
              <a:rPr lang="de-DE" dirty="0" err="1"/>
              <a:t>the</a:t>
            </a:r>
            <a:r>
              <a:rPr lang="de-DE" dirty="0"/>
              <a:t> </a:t>
            </a:r>
            <a:r>
              <a:rPr lang="de-DE" dirty="0" err="1"/>
              <a:t>foundation</a:t>
            </a:r>
            <a:r>
              <a:rPr lang="de-DE" dirty="0"/>
              <a:t> </a:t>
            </a:r>
            <a:r>
              <a:rPr lang="de-DE" dirty="0" err="1"/>
              <a:t>for</a:t>
            </a:r>
            <a:r>
              <a:rPr lang="de-DE" dirty="0"/>
              <a:t> …</a:t>
            </a:r>
          </a:p>
        </p:txBody>
      </p:sp>
      <p:sp>
        <p:nvSpPr>
          <p:cNvPr id="27" name="Textfeld 26">
            <a:extLst>
              <a:ext uri="{FF2B5EF4-FFF2-40B4-BE49-F238E27FC236}">
                <a16:creationId xmlns:a16="http://schemas.microsoft.com/office/drawing/2014/main" id="{F3199AC9-2ADF-4587-81C6-BCC67C530952}"/>
              </a:ext>
            </a:extLst>
          </p:cNvPr>
          <p:cNvSpPr txBox="1"/>
          <p:nvPr/>
        </p:nvSpPr>
        <p:spPr>
          <a:xfrm>
            <a:off x="6582772" y="3197231"/>
            <a:ext cx="2575693" cy="369332"/>
          </a:xfrm>
          <a:prstGeom prst="rect">
            <a:avLst/>
          </a:prstGeom>
          <a:noFill/>
        </p:spPr>
        <p:txBody>
          <a:bodyPr wrap="square" rtlCol="0">
            <a:spAutoFit/>
          </a:bodyPr>
          <a:lstStyle/>
          <a:p>
            <a:r>
              <a:rPr lang="de-DE" dirty="0"/>
              <a:t>… </a:t>
            </a:r>
            <a:r>
              <a:rPr lang="de-DE" dirty="0" err="1"/>
              <a:t>is</a:t>
            </a:r>
            <a:r>
              <a:rPr lang="de-DE" dirty="0"/>
              <a:t> </a:t>
            </a:r>
            <a:r>
              <a:rPr lang="de-DE" dirty="0" err="1"/>
              <a:t>the</a:t>
            </a:r>
            <a:r>
              <a:rPr lang="de-DE" dirty="0"/>
              <a:t> </a:t>
            </a:r>
            <a:r>
              <a:rPr lang="de-DE" dirty="0" err="1"/>
              <a:t>foundation</a:t>
            </a:r>
            <a:r>
              <a:rPr lang="de-DE" dirty="0"/>
              <a:t> </a:t>
            </a:r>
            <a:r>
              <a:rPr lang="de-DE" dirty="0" err="1"/>
              <a:t>for</a:t>
            </a:r>
            <a:r>
              <a:rPr lang="de-DE" dirty="0"/>
              <a:t> …</a:t>
            </a:r>
          </a:p>
        </p:txBody>
      </p:sp>
      <p:sp>
        <p:nvSpPr>
          <p:cNvPr id="28" name="Textfeld 27">
            <a:extLst>
              <a:ext uri="{FF2B5EF4-FFF2-40B4-BE49-F238E27FC236}">
                <a16:creationId xmlns:a16="http://schemas.microsoft.com/office/drawing/2014/main" id="{207B9AC5-3152-43A0-96FD-2BCF99212C80}"/>
              </a:ext>
            </a:extLst>
          </p:cNvPr>
          <p:cNvSpPr txBox="1"/>
          <p:nvPr/>
        </p:nvSpPr>
        <p:spPr>
          <a:xfrm>
            <a:off x="5822738" y="2042385"/>
            <a:ext cx="2575693" cy="369332"/>
          </a:xfrm>
          <a:prstGeom prst="rect">
            <a:avLst/>
          </a:prstGeom>
          <a:noFill/>
        </p:spPr>
        <p:txBody>
          <a:bodyPr wrap="square" rtlCol="0">
            <a:spAutoFit/>
          </a:bodyPr>
          <a:lstStyle/>
          <a:p>
            <a:r>
              <a:rPr lang="de-DE" dirty="0"/>
              <a:t>… </a:t>
            </a:r>
            <a:r>
              <a:rPr lang="de-DE" dirty="0" err="1"/>
              <a:t>is</a:t>
            </a:r>
            <a:r>
              <a:rPr lang="de-DE" dirty="0"/>
              <a:t> </a:t>
            </a:r>
            <a:r>
              <a:rPr lang="de-DE" dirty="0" err="1"/>
              <a:t>the</a:t>
            </a:r>
            <a:r>
              <a:rPr lang="de-DE" dirty="0"/>
              <a:t> </a:t>
            </a:r>
            <a:r>
              <a:rPr lang="de-DE" dirty="0" err="1"/>
              <a:t>foundation</a:t>
            </a:r>
            <a:r>
              <a:rPr lang="de-DE" dirty="0"/>
              <a:t> </a:t>
            </a:r>
            <a:r>
              <a:rPr lang="de-DE" dirty="0" err="1"/>
              <a:t>for</a:t>
            </a:r>
            <a:r>
              <a:rPr lang="de-DE" dirty="0"/>
              <a:t> …</a:t>
            </a:r>
          </a:p>
        </p:txBody>
      </p:sp>
      <p:sp>
        <p:nvSpPr>
          <p:cNvPr id="29" name="Pfeil: nach rechts 28">
            <a:extLst>
              <a:ext uri="{FF2B5EF4-FFF2-40B4-BE49-F238E27FC236}">
                <a16:creationId xmlns:a16="http://schemas.microsoft.com/office/drawing/2014/main" id="{173C830D-34F6-4455-9DDB-0E546236A6F8}"/>
              </a:ext>
            </a:extLst>
          </p:cNvPr>
          <p:cNvSpPr/>
          <p:nvPr/>
        </p:nvSpPr>
        <p:spPr>
          <a:xfrm rot="16200000">
            <a:off x="4811414" y="4183905"/>
            <a:ext cx="369334" cy="507926"/>
          </a:xfrm>
          <a:prstGeom prst="rightArrow">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Pfeil: nach rechts 29">
            <a:extLst>
              <a:ext uri="{FF2B5EF4-FFF2-40B4-BE49-F238E27FC236}">
                <a16:creationId xmlns:a16="http://schemas.microsoft.com/office/drawing/2014/main" id="{424467C1-6282-44EA-898D-3AA22610A73A}"/>
              </a:ext>
            </a:extLst>
          </p:cNvPr>
          <p:cNvSpPr/>
          <p:nvPr/>
        </p:nvSpPr>
        <p:spPr>
          <a:xfrm rot="16200000">
            <a:off x="4811414" y="3070783"/>
            <a:ext cx="369334" cy="507926"/>
          </a:xfrm>
          <a:prstGeom prst="rightArrow">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Pfeil: nach rechts 30">
            <a:extLst>
              <a:ext uri="{FF2B5EF4-FFF2-40B4-BE49-F238E27FC236}">
                <a16:creationId xmlns:a16="http://schemas.microsoft.com/office/drawing/2014/main" id="{663610A0-C810-488C-8BB5-0FD274AF7D8A}"/>
              </a:ext>
            </a:extLst>
          </p:cNvPr>
          <p:cNvSpPr/>
          <p:nvPr/>
        </p:nvSpPr>
        <p:spPr>
          <a:xfrm rot="16200000">
            <a:off x="4828602" y="1981458"/>
            <a:ext cx="369334" cy="507926"/>
          </a:xfrm>
          <a:prstGeom prst="rightArrow">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Textfeld 31">
            <a:extLst>
              <a:ext uri="{FF2B5EF4-FFF2-40B4-BE49-F238E27FC236}">
                <a16:creationId xmlns:a16="http://schemas.microsoft.com/office/drawing/2014/main" id="{1E339F31-610D-4FB0-89EC-68062500091B}"/>
              </a:ext>
            </a:extLst>
          </p:cNvPr>
          <p:cNvSpPr txBox="1"/>
          <p:nvPr/>
        </p:nvSpPr>
        <p:spPr>
          <a:xfrm>
            <a:off x="10636745" y="6521815"/>
            <a:ext cx="1542410" cy="215444"/>
          </a:xfrm>
          <a:prstGeom prst="rect">
            <a:avLst/>
          </a:prstGeom>
          <a:noFill/>
        </p:spPr>
        <p:txBody>
          <a:bodyPr wrap="none" rtlCol="0">
            <a:spAutoFit/>
          </a:bodyPr>
          <a:lstStyle/>
          <a:p>
            <a:r>
              <a:rPr lang="de-DE" sz="800" dirty="0"/>
              <a:t>Source: Sternad &amp; Power (2023).</a:t>
            </a:r>
          </a:p>
        </p:txBody>
      </p:sp>
      <p:sp>
        <p:nvSpPr>
          <p:cNvPr id="36" name="Rechteck 35">
            <a:extLst>
              <a:ext uri="{FF2B5EF4-FFF2-40B4-BE49-F238E27FC236}">
                <a16:creationId xmlns:a16="http://schemas.microsoft.com/office/drawing/2014/main" id="{FFCF7C5D-3A26-41EE-B990-D982EB0CB7E1}"/>
              </a:ext>
            </a:extLst>
          </p:cNvPr>
          <p:cNvSpPr/>
          <p:nvPr/>
        </p:nvSpPr>
        <p:spPr>
          <a:xfrm>
            <a:off x="-4426" y="-7675"/>
            <a:ext cx="12194674" cy="958378"/>
          </a:xfrm>
          <a:prstGeom prst="rect">
            <a:avLst/>
          </a:prstGeom>
          <a:solidFill>
            <a:srgbClr val="1C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rgbClr val="C00000"/>
              </a:solidFill>
              <a:latin typeface="+mj-lt"/>
            </a:endParaRPr>
          </a:p>
        </p:txBody>
      </p:sp>
      <p:sp>
        <p:nvSpPr>
          <p:cNvPr id="37" name="Rechteck 36">
            <a:extLst>
              <a:ext uri="{FF2B5EF4-FFF2-40B4-BE49-F238E27FC236}">
                <a16:creationId xmlns:a16="http://schemas.microsoft.com/office/drawing/2014/main" id="{F232AB5C-537F-442F-A9C9-613F93BCFCE8}"/>
              </a:ext>
            </a:extLst>
          </p:cNvPr>
          <p:cNvSpPr/>
          <p:nvPr/>
        </p:nvSpPr>
        <p:spPr>
          <a:xfrm>
            <a:off x="150702" y="298052"/>
            <a:ext cx="9544151" cy="646331"/>
          </a:xfrm>
          <a:prstGeom prst="rect">
            <a:avLst/>
          </a:prstGeom>
        </p:spPr>
        <p:txBody>
          <a:bodyPr wrap="none">
            <a:spAutoFit/>
          </a:bodyPr>
          <a:lstStyle/>
          <a:p>
            <a:r>
              <a:rPr lang="de-DE" sz="3600" dirty="0" err="1">
                <a:solidFill>
                  <a:schemeClr val="bg1"/>
                </a:solidFill>
              </a:rPr>
              <a:t>How</a:t>
            </a:r>
            <a:r>
              <a:rPr lang="de-DE" sz="3600" dirty="0">
                <a:solidFill>
                  <a:schemeClr val="bg1"/>
                </a:solidFill>
              </a:rPr>
              <a:t> </a:t>
            </a:r>
            <a:r>
              <a:rPr lang="de-DE" sz="3600" dirty="0" err="1">
                <a:solidFill>
                  <a:schemeClr val="bg1"/>
                </a:solidFill>
              </a:rPr>
              <a:t>one</a:t>
            </a:r>
            <a:r>
              <a:rPr lang="de-DE" sz="3600" dirty="0">
                <a:solidFill>
                  <a:schemeClr val="bg1"/>
                </a:solidFill>
              </a:rPr>
              <a:t> </a:t>
            </a:r>
            <a:r>
              <a:rPr lang="de-DE" sz="3600" dirty="0" err="1">
                <a:solidFill>
                  <a:schemeClr val="bg1"/>
                </a:solidFill>
              </a:rPr>
              <a:t>task</a:t>
            </a:r>
            <a:r>
              <a:rPr lang="de-DE" sz="3600" dirty="0">
                <a:solidFill>
                  <a:schemeClr val="bg1"/>
                </a:solidFill>
              </a:rPr>
              <a:t> </a:t>
            </a:r>
            <a:r>
              <a:rPr lang="de-DE" sz="3600" dirty="0" err="1">
                <a:solidFill>
                  <a:schemeClr val="bg1"/>
                </a:solidFill>
              </a:rPr>
              <a:t>builds</a:t>
            </a:r>
            <a:r>
              <a:rPr lang="de-DE" sz="3600" dirty="0">
                <a:solidFill>
                  <a:schemeClr val="bg1"/>
                </a:solidFill>
              </a:rPr>
              <a:t> on </a:t>
            </a:r>
            <a:r>
              <a:rPr lang="de-DE" sz="3600" dirty="0" err="1">
                <a:solidFill>
                  <a:schemeClr val="bg1"/>
                </a:solidFill>
              </a:rPr>
              <a:t>another</a:t>
            </a:r>
            <a:r>
              <a:rPr lang="de-DE" sz="3600" dirty="0">
                <a:solidFill>
                  <a:schemeClr val="bg1"/>
                </a:solidFill>
              </a:rPr>
              <a:t> in a </a:t>
            </a:r>
            <a:r>
              <a:rPr lang="de-DE" sz="3600" dirty="0" err="1">
                <a:solidFill>
                  <a:schemeClr val="bg1"/>
                </a:solidFill>
              </a:rPr>
              <a:t>thesis</a:t>
            </a:r>
            <a:r>
              <a:rPr lang="de-DE" sz="3600" dirty="0">
                <a:solidFill>
                  <a:schemeClr val="bg1"/>
                </a:solidFill>
              </a:rPr>
              <a:t> </a:t>
            </a:r>
            <a:r>
              <a:rPr lang="de-DE" sz="3600" dirty="0" err="1">
                <a:solidFill>
                  <a:schemeClr val="bg1"/>
                </a:solidFill>
              </a:rPr>
              <a:t>project</a:t>
            </a:r>
            <a:endParaRPr lang="de-DE" sz="3600" dirty="0">
              <a:solidFill>
                <a:schemeClr val="bg1"/>
              </a:solidFill>
            </a:endParaRPr>
          </a:p>
        </p:txBody>
      </p:sp>
    </p:spTree>
    <p:extLst>
      <p:ext uri="{BB962C8B-B14F-4D97-AF65-F5344CB8AC3E}">
        <p14:creationId xmlns:p14="http://schemas.microsoft.com/office/powerpoint/2010/main" val="425682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feld 49"/>
          <p:cNvSpPr txBox="1"/>
          <p:nvPr/>
        </p:nvSpPr>
        <p:spPr>
          <a:xfrm>
            <a:off x="0" y="6616517"/>
            <a:ext cx="395536" cy="2414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200">
                <a:solidFill>
                  <a:srgbClr val="C00000"/>
                </a:solidFill>
                <a:latin typeface="+mj-lt"/>
              </a:defRPr>
            </a:lvl1pPr>
          </a:lstStyle>
          <a:p>
            <a:fld id="{E4DF0851-ACD1-491E-BD29-F6676D6D8DA8}" type="slidenum">
              <a:rPr lang="de-DE">
                <a:solidFill>
                  <a:schemeClr val="tx1"/>
                </a:solidFill>
              </a:rPr>
              <a:pPr/>
              <a:t>6</a:t>
            </a:fld>
            <a:endParaRPr lang="de-DE" dirty="0">
              <a:solidFill>
                <a:schemeClr val="tx1"/>
              </a:solidFill>
            </a:endParaRPr>
          </a:p>
        </p:txBody>
      </p:sp>
      <p:sp>
        <p:nvSpPr>
          <p:cNvPr id="13" name="Textfeld 12">
            <a:extLst>
              <a:ext uri="{FF2B5EF4-FFF2-40B4-BE49-F238E27FC236}">
                <a16:creationId xmlns:a16="http://schemas.microsoft.com/office/drawing/2014/main" id="{AD362CDE-0A11-4F46-AB74-BD6B31D314FB}"/>
              </a:ext>
            </a:extLst>
          </p:cNvPr>
          <p:cNvSpPr txBox="1"/>
          <p:nvPr/>
        </p:nvSpPr>
        <p:spPr>
          <a:xfrm>
            <a:off x="357181" y="6629537"/>
            <a:ext cx="2694969" cy="215444"/>
          </a:xfrm>
          <a:prstGeom prst="rect">
            <a:avLst/>
          </a:prstGeom>
          <a:noFill/>
        </p:spPr>
        <p:txBody>
          <a:bodyPr wrap="none" rtlCol="0">
            <a:spAutoFit/>
          </a:bodyPr>
          <a:lstStyle/>
          <a:p>
            <a:r>
              <a:rPr lang="de-DE" sz="800" dirty="0"/>
              <a:t>Source: Sternad &amp; Power (2023). </a:t>
            </a:r>
            <a:r>
              <a:rPr lang="de-DE" sz="800" dirty="0" err="1"/>
              <a:t>Photo</a:t>
            </a:r>
            <a:r>
              <a:rPr lang="de-DE" sz="800" dirty="0"/>
              <a:t> source: </a:t>
            </a:r>
            <a:r>
              <a:rPr lang="en-US" sz="800" dirty="0"/>
              <a:t>pixabay.com</a:t>
            </a:r>
            <a:endParaRPr lang="de-DE" sz="800" dirty="0"/>
          </a:p>
        </p:txBody>
      </p:sp>
      <p:sp>
        <p:nvSpPr>
          <p:cNvPr id="27" name="Rechteck 26">
            <a:extLst>
              <a:ext uri="{FF2B5EF4-FFF2-40B4-BE49-F238E27FC236}">
                <a16:creationId xmlns:a16="http://schemas.microsoft.com/office/drawing/2014/main" id="{C6037627-3CB9-4E7F-BD4C-775C35FD0794}"/>
              </a:ext>
            </a:extLst>
          </p:cNvPr>
          <p:cNvSpPr/>
          <p:nvPr/>
        </p:nvSpPr>
        <p:spPr>
          <a:xfrm>
            <a:off x="-4426" y="-7675"/>
            <a:ext cx="12194674" cy="958378"/>
          </a:xfrm>
          <a:prstGeom prst="rect">
            <a:avLst/>
          </a:prstGeom>
          <a:solidFill>
            <a:srgbClr val="1C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rgbClr val="C00000"/>
              </a:solidFill>
              <a:latin typeface="+mj-lt"/>
            </a:endParaRPr>
          </a:p>
        </p:txBody>
      </p:sp>
      <p:sp>
        <p:nvSpPr>
          <p:cNvPr id="28" name="Rechteck 27">
            <a:extLst>
              <a:ext uri="{FF2B5EF4-FFF2-40B4-BE49-F238E27FC236}">
                <a16:creationId xmlns:a16="http://schemas.microsoft.com/office/drawing/2014/main" id="{AC6385DF-2F74-4D72-B9B2-2460F02060F9}"/>
              </a:ext>
            </a:extLst>
          </p:cNvPr>
          <p:cNvSpPr/>
          <p:nvPr/>
        </p:nvSpPr>
        <p:spPr>
          <a:xfrm>
            <a:off x="150702" y="298052"/>
            <a:ext cx="10666638" cy="646331"/>
          </a:xfrm>
          <a:prstGeom prst="rect">
            <a:avLst/>
          </a:prstGeom>
        </p:spPr>
        <p:txBody>
          <a:bodyPr wrap="none">
            <a:spAutoFit/>
          </a:bodyPr>
          <a:lstStyle/>
          <a:p>
            <a:r>
              <a:rPr lang="de-DE" sz="3600" dirty="0">
                <a:solidFill>
                  <a:schemeClr val="bg1"/>
                </a:solidFill>
              </a:rPr>
              <a:t>Focus </a:t>
            </a:r>
            <a:r>
              <a:rPr lang="de-DE" sz="3600" dirty="0" err="1">
                <a:solidFill>
                  <a:schemeClr val="bg1"/>
                </a:solidFill>
              </a:rPr>
              <a:t>your</a:t>
            </a:r>
            <a:r>
              <a:rPr lang="de-DE" sz="3600" dirty="0">
                <a:solidFill>
                  <a:schemeClr val="bg1"/>
                </a:solidFill>
              </a:rPr>
              <a:t> </a:t>
            </a:r>
            <a:r>
              <a:rPr lang="de-DE" sz="3600" dirty="0" err="1">
                <a:solidFill>
                  <a:schemeClr val="bg1"/>
                </a:solidFill>
              </a:rPr>
              <a:t>mind</a:t>
            </a:r>
            <a:r>
              <a:rPr lang="de-DE" sz="3600" dirty="0">
                <a:solidFill>
                  <a:schemeClr val="bg1"/>
                </a:solidFill>
              </a:rPr>
              <a:t>: </a:t>
            </a:r>
            <a:r>
              <a:rPr lang="de-DE" sz="3600" dirty="0" err="1">
                <a:solidFill>
                  <a:schemeClr val="bg1"/>
                </a:solidFill>
              </a:rPr>
              <a:t>Strategies</a:t>
            </a:r>
            <a:r>
              <a:rPr lang="de-DE" sz="3600" dirty="0">
                <a:solidFill>
                  <a:schemeClr val="bg1"/>
                </a:solidFill>
              </a:rPr>
              <a:t> </a:t>
            </a:r>
            <a:r>
              <a:rPr lang="de-DE" sz="3600" dirty="0" err="1">
                <a:solidFill>
                  <a:schemeClr val="bg1"/>
                </a:solidFill>
              </a:rPr>
              <a:t>to</a:t>
            </a:r>
            <a:r>
              <a:rPr lang="de-DE" sz="3600" dirty="0">
                <a:solidFill>
                  <a:schemeClr val="bg1"/>
                </a:solidFill>
              </a:rPr>
              <a:t> boost </a:t>
            </a:r>
            <a:r>
              <a:rPr lang="de-DE" sz="3600" dirty="0" err="1">
                <a:solidFill>
                  <a:schemeClr val="bg1"/>
                </a:solidFill>
              </a:rPr>
              <a:t>your</a:t>
            </a:r>
            <a:r>
              <a:rPr lang="de-DE" sz="3600" dirty="0">
                <a:solidFill>
                  <a:schemeClr val="bg1"/>
                </a:solidFill>
              </a:rPr>
              <a:t> </a:t>
            </a:r>
            <a:r>
              <a:rPr lang="de-DE" sz="3600" dirty="0" err="1">
                <a:solidFill>
                  <a:schemeClr val="bg1"/>
                </a:solidFill>
              </a:rPr>
              <a:t>concentration</a:t>
            </a:r>
            <a:endParaRPr lang="de-DE" sz="3600" dirty="0">
              <a:solidFill>
                <a:schemeClr val="bg1"/>
              </a:solidFill>
            </a:endParaRPr>
          </a:p>
        </p:txBody>
      </p:sp>
      <p:sp>
        <p:nvSpPr>
          <p:cNvPr id="6" name="Ellipse 5">
            <a:extLst>
              <a:ext uri="{FF2B5EF4-FFF2-40B4-BE49-F238E27FC236}">
                <a16:creationId xmlns:a16="http://schemas.microsoft.com/office/drawing/2014/main" id="{1F432341-7FEC-47D3-869D-DFFFA7972356}"/>
              </a:ext>
            </a:extLst>
          </p:cNvPr>
          <p:cNvSpPr/>
          <p:nvPr/>
        </p:nvSpPr>
        <p:spPr>
          <a:xfrm>
            <a:off x="4431814" y="2265311"/>
            <a:ext cx="3307133" cy="3192436"/>
          </a:xfrm>
          <a:prstGeom prst="ellipse">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abgerundete Ecken 6">
            <a:extLst>
              <a:ext uri="{FF2B5EF4-FFF2-40B4-BE49-F238E27FC236}">
                <a16:creationId xmlns:a16="http://schemas.microsoft.com/office/drawing/2014/main" id="{42FB096A-6605-41EF-8100-3F4E5F6BF328}"/>
              </a:ext>
            </a:extLst>
          </p:cNvPr>
          <p:cNvSpPr/>
          <p:nvPr/>
        </p:nvSpPr>
        <p:spPr>
          <a:xfrm>
            <a:off x="758283" y="1618540"/>
            <a:ext cx="3534936" cy="646771"/>
          </a:xfrm>
          <a:prstGeom prst="roundRect">
            <a:avLst/>
          </a:prstGeom>
          <a:solidFill>
            <a:srgbClr val="1C78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Schedule </a:t>
            </a:r>
            <a:r>
              <a:rPr lang="de-DE" dirty="0" err="1"/>
              <a:t>your</a:t>
            </a:r>
            <a:r>
              <a:rPr lang="de-DE" dirty="0"/>
              <a:t> </a:t>
            </a:r>
            <a:r>
              <a:rPr lang="de-DE" dirty="0" err="1"/>
              <a:t>deep</a:t>
            </a:r>
            <a:r>
              <a:rPr lang="de-DE" dirty="0"/>
              <a:t> </a:t>
            </a:r>
            <a:r>
              <a:rPr lang="de-DE" dirty="0" err="1"/>
              <a:t>work</a:t>
            </a:r>
            <a:r>
              <a:rPr lang="de-DE" dirty="0"/>
              <a:t> </a:t>
            </a:r>
            <a:r>
              <a:rPr lang="de-DE" dirty="0" err="1"/>
              <a:t>sessions</a:t>
            </a:r>
            <a:endParaRPr lang="de-DE" dirty="0"/>
          </a:p>
        </p:txBody>
      </p:sp>
      <p:sp>
        <p:nvSpPr>
          <p:cNvPr id="15" name="Rechteck: abgerundete Ecken 14">
            <a:extLst>
              <a:ext uri="{FF2B5EF4-FFF2-40B4-BE49-F238E27FC236}">
                <a16:creationId xmlns:a16="http://schemas.microsoft.com/office/drawing/2014/main" id="{9A342BB5-857A-4DEC-BDD6-6089879F3074}"/>
              </a:ext>
            </a:extLst>
          </p:cNvPr>
          <p:cNvSpPr/>
          <p:nvPr/>
        </p:nvSpPr>
        <p:spPr>
          <a:xfrm>
            <a:off x="465397" y="2707027"/>
            <a:ext cx="3534936" cy="646771"/>
          </a:xfrm>
          <a:prstGeom prst="roundRect">
            <a:avLst/>
          </a:prstGeom>
          <a:solidFill>
            <a:srgbClr val="1C78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Find a </a:t>
            </a:r>
            <a:r>
              <a:rPr lang="de-DE" dirty="0" err="1"/>
              <a:t>quiet</a:t>
            </a:r>
            <a:r>
              <a:rPr lang="de-DE" dirty="0"/>
              <a:t> </a:t>
            </a:r>
            <a:r>
              <a:rPr lang="de-DE" dirty="0" err="1"/>
              <a:t>place</a:t>
            </a:r>
            <a:r>
              <a:rPr lang="de-DE" dirty="0"/>
              <a:t> </a:t>
            </a:r>
            <a:r>
              <a:rPr lang="de-DE" dirty="0" err="1"/>
              <a:t>to</a:t>
            </a:r>
            <a:r>
              <a:rPr lang="de-DE" dirty="0"/>
              <a:t> </a:t>
            </a:r>
            <a:r>
              <a:rPr lang="de-DE" dirty="0" err="1"/>
              <a:t>work</a:t>
            </a:r>
            <a:endParaRPr lang="de-DE" dirty="0"/>
          </a:p>
        </p:txBody>
      </p:sp>
      <p:sp>
        <p:nvSpPr>
          <p:cNvPr id="16" name="Rechteck: abgerundete Ecken 15">
            <a:extLst>
              <a:ext uri="{FF2B5EF4-FFF2-40B4-BE49-F238E27FC236}">
                <a16:creationId xmlns:a16="http://schemas.microsoft.com/office/drawing/2014/main" id="{EC44F11D-0D89-45B8-99E6-A95F9569208E}"/>
              </a:ext>
            </a:extLst>
          </p:cNvPr>
          <p:cNvSpPr/>
          <p:nvPr/>
        </p:nvSpPr>
        <p:spPr>
          <a:xfrm>
            <a:off x="465397" y="3776438"/>
            <a:ext cx="3534936" cy="646771"/>
          </a:xfrm>
          <a:prstGeom prst="roundRect">
            <a:avLst/>
          </a:prstGeom>
          <a:solidFill>
            <a:srgbClr val="1C78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t>Eliminate</a:t>
            </a:r>
            <a:r>
              <a:rPr lang="de-DE" dirty="0"/>
              <a:t> </a:t>
            </a:r>
            <a:r>
              <a:rPr lang="de-DE" dirty="0" err="1"/>
              <a:t>technological</a:t>
            </a:r>
            <a:r>
              <a:rPr lang="de-DE" dirty="0"/>
              <a:t> </a:t>
            </a:r>
            <a:br>
              <a:rPr lang="de-DE" dirty="0"/>
            </a:br>
            <a:r>
              <a:rPr lang="de-DE" dirty="0" err="1"/>
              <a:t>distractions</a:t>
            </a:r>
            <a:endParaRPr lang="de-DE" dirty="0"/>
          </a:p>
        </p:txBody>
      </p:sp>
      <p:sp>
        <p:nvSpPr>
          <p:cNvPr id="17" name="Rechteck: abgerundete Ecken 16">
            <a:extLst>
              <a:ext uri="{FF2B5EF4-FFF2-40B4-BE49-F238E27FC236}">
                <a16:creationId xmlns:a16="http://schemas.microsoft.com/office/drawing/2014/main" id="{41173918-6E9A-40B6-9065-EFC23730167A}"/>
              </a:ext>
            </a:extLst>
          </p:cNvPr>
          <p:cNvSpPr/>
          <p:nvPr/>
        </p:nvSpPr>
        <p:spPr>
          <a:xfrm>
            <a:off x="758283" y="4845849"/>
            <a:ext cx="3534936" cy="646771"/>
          </a:xfrm>
          <a:prstGeom prst="roundRect">
            <a:avLst/>
          </a:prstGeom>
          <a:solidFill>
            <a:srgbClr val="1C78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Fight </a:t>
            </a:r>
            <a:r>
              <a:rPr lang="de-DE" dirty="0" err="1"/>
              <a:t>distracting</a:t>
            </a:r>
            <a:r>
              <a:rPr lang="de-DE" dirty="0"/>
              <a:t> </a:t>
            </a:r>
            <a:r>
              <a:rPr lang="de-DE" dirty="0" err="1"/>
              <a:t>thoughts</a:t>
            </a:r>
            <a:endParaRPr lang="de-DE" dirty="0"/>
          </a:p>
        </p:txBody>
      </p:sp>
      <p:sp>
        <p:nvSpPr>
          <p:cNvPr id="18" name="Rechteck: abgerundete Ecken 17">
            <a:extLst>
              <a:ext uri="{FF2B5EF4-FFF2-40B4-BE49-F238E27FC236}">
                <a16:creationId xmlns:a16="http://schemas.microsoft.com/office/drawing/2014/main" id="{53917600-BFEA-432C-B7B2-E65E0EDFEE54}"/>
              </a:ext>
            </a:extLst>
          </p:cNvPr>
          <p:cNvSpPr/>
          <p:nvPr/>
        </p:nvSpPr>
        <p:spPr>
          <a:xfrm>
            <a:off x="7367239" y="1606647"/>
            <a:ext cx="3534936" cy="646771"/>
          </a:xfrm>
          <a:prstGeom prst="roundRect">
            <a:avLst/>
          </a:prstGeom>
          <a:solidFill>
            <a:srgbClr val="1C78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Work on </a:t>
            </a:r>
            <a:r>
              <a:rPr lang="de-DE" dirty="0" err="1"/>
              <a:t>one</a:t>
            </a:r>
            <a:r>
              <a:rPr lang="de-DE" dirty="0"/>
              <a:t> </a:t>
            </a:r>
            <a:r>
              <a:rPr lang="de-DE" dirty="0" err="1"/>
              <a:t>thing</a:t>
            </a:r>
            <a:r>
              <a:rPr lang="de-DE" dirty="0"/>
              <a:t> at </a:t>
            </a:r>
            <a:r>
              <a:rPr lang="de-DE" dirty="0" err="1"/>
              <a:t>the</a:t>
            </a:r>
            <a:r>
              <a:rPr lang="de-DE" dirty="0"/>
              <a:t> time</a:t>
            </a:r>
          </a:p>
        </p:txBody>
      </p:sp>
      <p:sp>
        <p:nvSpPr>
          <p:cNvPr id="19" name="Rechteck: abgerundete Ecken 18">
            <a:extLst>
              <a:ext uri="{FF2B5EF4-FFF2-40B4-BE49-F238E27FC236}">
                <a16:creationId xmlns:a16="http://schemas.microsoft.com/office/drawing/2014/main" id="{100F880F-D2AB-4473-9EC3-F0E0852D7D06}"/>
              </a:ext>
            </a:extLst>
          </p:cNvPr>
          <p:cNvSpPr/>
          <p:nvPr/>
        </p:nvSpPr>
        <p:spPr>
          <a:xfrm>
            <a:off x="8170428" y="2676058"/>
            <a:ext cx="3534936" cy="646771"/>
          </a:xfrm>
          <a:prstGeom prst="roundRect">
            <a:avLst/>
          </a:prstGeom>
          <a:solidFill>
            <a:srgbClr val="1C78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Take a break</a:t>
            </a:r>
          </a:p>
        </p:txBody>
      </p:sp>
      <p:sp>
        <p:nvSpPr>
          <p:cNvPr id="20" name="Rechteck: abgerundete Ecken 19">
            <a:extLst>
              <a:ext uri="{FF2B5EF4-FFF2-40B4-BE49-F238E27FC236}">
                <a16:creationId xmlns:a16="http://schemas.microsoft.com/office/drawing/2014/main" id="{2778717B-6D57-4C62-808D-F1FFCFAB3DC6}"/>
              </a:ext>
            </a:extLst>
          </p:cNvPr>
          <p:cNvSpPr/>
          <p:nvPr/>
        </p:nvSpPr>
        <p:spPr>
          <a:xfrm>
            <a:off x="8170428" y="3772059"/>
            <a:ext cx="3534936" cy="646771"/>
          </a:xfrm>
          <a:prstGeom prst="roundRect">
            <a:avLst/>
          </a:prstGeom>
          <a:solidFill>
            <a:srgbClr val="1C78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t>Make</a:t>
            </a:r>
            <a:r>
              <a:rPr lang="de-DE" dirty="0"/>
              <a:t> a </a:t>
            </a:r>
            <a:r>
              <a:rPr lang="de-DE" dirty="0" err="1"/>
              <a:t>habit</a:t>
            </a:r>
            <a:r>
              <a:rPr lang="de-DE" dirty="0"/>
              <a:t> </a:t>
            </a:r>
            <a:r>
              <a:rPr lang="de-DE" dirty="0" err="1"/>
              <a:t>of</a:t>
            </a:r>
            <a:r>
              <a:rPr lang="de-DE" dirty="0"/>
              <a:t> </a:t>
            </a:r>
            <a:r>
              <a:rPr lang="de-DE" dirty="0" err="1"/>
              <a:t>deep</a:t>
            </a:r>
            <a:r>
              <a:rPr lang="de-DE" dirty="0"/>
              <a:t> </a:t>
            </a:r>
            <a:r>
              <a:rPr lang="de-DE" dirty="0" err="1"/>
              <a:t>work</a:t>
            </a:r>
            <a:endParaRPr lang="de-DE" dirty="0"/>
          </a:p>
        </p:txBody>
      </p:sp>
      <p:sp>
        <p:nvSpPr>
          <p:cNvPr id="21" name="Rechteck: abgerundete Ecken 20">
            <a:extLst>
              <a:ext uri="{FF2B5EF4-FFF2-40B4-BE49-F238E27FC236}">
                <a16:creationId xmlns:a16="http://schemas.microsoft.com/office/drawing/2014/main" id="{8C2DDFE9-746D-44EE-91A6-AD6BB8184BC4}"/>
              </a:ext>
            </a:extLst>
          </p:cNvPr>
          <p:cNvSpPr/>
          <p:nvPr/>
        </p:nvSpPr>
        <p:spPr>
          <a:xfrm>
            <a:off x="7738947" y="4822869"/>
            <a:ext cx="3534936" cy="646771"/>
          </a:xfrm>
          <a:prstGeom prst="roundRect">
            <a:avLst/>
          </a:prstGeom>
          <a:solidFill>
            <a:srgbClr val="1C78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Limit </a:t>
            </a:r>
            <a:r>
              <a:rPr lang="de-DE" dirty="0" err="1"/>
              <a:t>your</a:t>
            </a:r>
            <a:r>
              <a:rPr lang="de-DE" dirty="0"/>
              <a:t> </a:t>
            </a:r>
            <a:r>
              <a:rPr lang="de-DE" dirty="0" err="1"/>
              <a:t>deep</a:t>
            </a:r>
            <a:r>
              <a:rPr lang="de-DE" dirty="0"/>
              <a:t> </a:t>
            </a:r>
            <a:r>
              <a:rPr lang="de-DE" dirty="0" err="1"/>
              <a:t>work</a:t>
            </a:r>
            <a:endParaRPr lang="de-DE" dirty="0"/>
          </a:p>
        </p:txBody>
      </p:sp>
    </p:spTree>
    <p:extLst>
      <p:ext uri="{BB962C8B-B14F-4D97-AF65-F5344CB8AC3E}">
        <p14:creationId xmlns:p14="http://schemas.microsoft.com/office/powerpoint/2010/main" val="2935850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feld 49"/>
          <p:cNvSpPr txBox="1"/>
          <p:nvPr/>
        </p:nvSpPr>
        <p:spPr>
          <a:xfrm>
            <a:off x="0" y="6616517"/>
            <a:ext cx="395536" cy="2414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200">
                <a:solidFill>
                  <a:srgbClr val="C00000"/>
                </a:solidFill>
                <a:latin typeface="+mj-lt"/>
              </a:defRPr>
            </a:lvl1pPr>
          </a:lstStyle>
          <a:p>
            <a:fld id="{E4DF0851-ACD1-491E-BD29-F6676D6D8DA8}" type="slidenum">
              <a:rPr lang="de-DE">
                <a:solidFill>
                  <a:schemeClr val="tx1"/>
                </a:solidFill>
              </a:rPr>
              <a:pPr/>
              <a:t>7</a:t>
            </a:fld>
            <a:endParaRPr lang="de-DE" dirty="0">
              <a:solidFill>
                <a:schemeClr val="tx1"/>
              </a:solidFill>
            </a:endParaRPr>
          </a:p>
        </p:txBody>
      </p:sp>
      <p:sp>
        <p:nvSpPr>
          <p:cNvPr id="13" name="Textfeld 12">
            <a:extLst>
              <a:ext uri="{FF2B5EF4-FFF2-40B4-BE49-F238E27FC236}">
                <a16:creationId xmlns:a16="http://schemas.microsoft.com/office/drawing/2014/main" id="{AD362CDE-0A11-4F46-AB74-BD6B31D314FB}"/>
              </a:ext>
            </a:extLst>
          </p:cNvPr>
          <p:cNvSpPr txBox="1"/>
          <p:nvPr/>
        </p:nvSpPr>
        <p:spPr>
          <a:xfrm>
            <a:off x="357181" y="6629537"/>
            <a:ext cx="2672526" cy="215444"/>
          </a:xfrm>
          <a:prstGeom prst="rect">
            <a:avLst/>
          </a:prstGeom>
          <a:noFill/>
        </p:spPr>
        <p:txBody>
          <a:bodyPr wrap="none" rtlCol="0">
            <a:spAutoFit/>
          </a:bodyPr>
          <a:lstStyle/>
          <a:p>
            <a:r>
              <a:rPr lang="de-DE" sz="800" dirty="0"/>
              <a:t>Source: Sternad &amp; Power (2023). </a:t>
            </a:r>
            <a:r>
              <a:rPr lang="de-DE" sz="800" dirty="0" err="1"/>
              <a:t>Photo</a:t>
            </a:r>
            <a:r>
              <a:rPr lang="de-DE" sz="800" dirty="0"/>
              <a:t> source: </a:t>
            </a:r>
            <a:r>
              <a:rPr lang="en-US" sz="800" dirty="0"/>
              <a:t>pixabay.com</a:t>
            </a:r>
            <a:endParaRPr lang="de-DE" sz="800" dirty="0"/>
          </a:p>
        </p:txBody>
      </p:sp>
      <p:sp>
        <p:nvSpPr>
          <p:cNvPr id="27" name="Rechteck 26">
            <a:extLst>
              <a:ext uri="{FF2B5EF4-FFF2-40B4-BE49-F238E27FC236}">
                <a16:creationId xmlns:a16="http://schemas.microsoft.com/office/drawing/2014/main" id="{C6037627-3CB9-4E7F-BD4C-775C35FD0794}"/>
              </a:ext>
            </a:extLst>
          </p:cNvPr>
          <p:cNvSpPr/>
          <p:nvPr/>
        </p:nvSpPr>
        <p:spPr>
          <a:xfrm>
            <a:off x="-4426" y="-7675"/>
            <a:ext cx="12194674" cy="958378"/>
          </a:xfrm>
          <a:prstGeom prst="rect">
            <a:avLst/>
          </a:prstGeom>
          <a:solidFill>
            <a:srgbClr val="1C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rgbClr val="C00000"/>
              </a:solidFill>
              <a:latin typeface="+mj-lt"/>
            </a:endParaRPr>
          </a:p>
        </p:txBody>
      </p:sp>
      <p:sp>
        <p:nvSpPr>
          <p:cNvPr id="28" name="Rechteck 27">
            <a:extLst>
              <a:ext uri="{FF2B5EF4-FFF2-40B4-BE49-F238E27FC236}">
                <a16:creationId xmlns:a16="http://schemas.microsoft.com/office/drawing/2014/main" id="{AC6385DF-2F74-4D72-B9B2-2460F02060F9}"/>
              </a:ext>
            </a:extLst>
          </p:cNvPr>
          <p:cNvSpPr/>
          <p:nvPr/>
        </p:nvSpPr>
        <p:spPr>
          <a:xfrm>
            <a:off x="150702" y="298052"/>
            <a:ext cx="5663602" cy="646331"/>
          </a:xfrm>
          <a:prstGeom prst="rect">
            <a:avLst/>
          </a:prstGeom>
        </p:spPr>
        <p:txBody>
          <a:bodyPr wrap="none">
            <a:spAutoFit/>
          </a:bodyPr>
          <a:lstStyle/>
          <a:p>
            <a:r>
              <a:rPr lang="de-DE" sz="3600" dirty="0" err="1">
                <a:solidFill>
                  <a:schemeClr val="bg1"/>
                </a:solidFill>
              </a:rPr>
              <a:t>How</a:t>
            </a:r>
            <a:r>
              <a:rPr lang="de-DE" sz="3600" dirty="0">
                <a:solidFill>
                  <a:schemeClr val="bg1"/>
                </a:solidFill>
              </a:rPr>
              <a:t> </a:t>
            </a:r>
            <a:r>
              <a:rPr lang="de-DE" sz="3600" dirty="0" err="1">
                <a:solidFill>
                  <a:schemeClr val="bg1"/>
                </a:solidFill>
              </a:rPr>
              <a:t>to</a:t>
            </a:r>
            <a:r>
              <a:rPr lang="de-DE" sz="3600" dirty="0">
                <a:solidFill>
                  <a:schemeClr val="bg1"/>
                </a:solidFill>
              </a:rPr>
              <a:t> </a:t>
            </a:r>
            <a:r>
              <a:rPr lang="de-DE" sz="3600" dirty="0" err="1">
                <a:solidFill>
                  <a:schemeClr val="bg1"/>
                </a:solidFill>
              </a:rPr>
              <a:t>fight</a:t>
            </a:r>
            <a:r>
              <a:rPr lang="de-DE" sz="3600" dirty="0">
                <a:solidFill>
                  <a:schemeClr val="bg1"/>
                </a:solidFill>
              </a:rPr>
              <a:t> </a:t>
            </a:r>
            <a:r>
              <a:rPr lang="de-DE" sz="3600" dirty="0" err="1">
                <a:solidFill>
                  <a:schemeClr val="bg1"/>
                </a:solidFill>
              </a:rPr>
              <a:t>procrastination</a:t>
            </a:r>
            <a:endParaRPr lang="de-DE" sz="3600" dirty="0">
              <a:solidFill>
                <a:schemeClr val="bg1"/>
              </a:solidFill>
            </a:endParaRPr>
          </a:p>
        </p:txBody>
      </p:sp>
      <p:pic>
        <p:nvPicPr>
          <p:cNvPr id="3" name="Grafik 2">
            <a:extLst>
              <a:ext uri="{FF2B5EF4-FFF2-40B4-BE49-F238E27FC236}">
                <a16:creationId xmlns:a16="http://schemas.microsoft.com/office/drawing/2014/main" id="{D6F21E65-94B8-41BB-B6D4-B5F6F4A419A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06562" y="1300440"/>
            <a:ext cx="6096000" cy="2276475"/>
          </a:xfrm>
          <a:prstGeom prst="rect">
            <a:avLst/>
          </a:prstGeom>
        </p:spPr>
      </p:pic>
      <p:sp>
        <p:nvSpPr>
          <p:cNvPr id="22" name="Rechteck: abgerundete Ecken 21">
            <a:extLst>
              <a:ext uri="{FF2B5EF4-FFF2-40B4-BE49-F238E27FC236}">
                <a16:creationId xmlns:a16="http://schemas.microsoft.com/office/drawing/2014/main" id="{65DC3A4F-59E6-44C4-9B3B-D8B6F2A28F51}"/>
              </a:ext>
            </a:extLst>
          </p:cNvPr>
          <p:cNvSpPr/>
          <p:nvPr/>
        </p:nvSpPr>
        <p:spPr>
          <a:xfrm>
            <a:off x="1368207" y="3729639"/>
            <a:ext cx="6095999" cy="515525"/>
          </a:xfrm>
          <a:prstGeom prst="roundRect">
            <a:avLst/>
          </a:prstGeom>
          <a:solidFill>
            <a:srgbClr val="1C78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Use </a:t>
            </a:r>
            <a:r>
              <a:rPr lang="de-DE" dirty="0" err="1"/>
              <a:t>the</a:t>
            </a:r>
            <a:r>
              <a:rPr lang="de-DE" dirty="0"/>
              <a:t> </a:t>
            </a:r>
            <a:r>
              <a:rPr lang="de-DE" dirty="0" err="1"/>
              <a:t>two</a:t>
            </a:r>
            <a:r>
              <a:rPr lang="de-DE" dirty="0"/>
              <a:t>-minute </a:t>
            </a:r>
            <a:r>
              <a:rPr lang="de-DE" dirty="0" err="1"/>
              <a:t>rule</a:t>
            </a:r>
            <a:r>
              <a:rPr lang="de-DE" dirty="0"/>
              <a:t> </a:t>
            </a:r>
            <a:r>
              <a:rPr lang="de-DE" dirty="0" err="1"/>
              <a:t>to</a:t>
            </a:r>
            <a:r>
              <a:rPr lang="de-DE" dirty="0"/>
              <a:t> </a:t>
            </a:r>
            <a:r>
              <a:rPr lang="de-DE" dirty="0" err="1"/>
              <a:t>get</a:t>
            </a:r>
            <a:r>
              <a:rPr lang="de-DE" dirty="0"/>
              <a:t> </a:t>
            </a:r>
            <a:r>
              <a:rPr lang="de-DE" dirty="0" err="1"/>
              <a:t>started</a:t>
            </a:r>
            <a:endParaRPr lang="de-DE" dirty="0"/>
          </a:p>
        </p:txBody>
      </p:sp>
      <p:sp>
        <p:nvSpPr>
          <p:cNvPr id="25" name="Rechteck: abgerundete Ecken 24">
            <a:extLst>
              <a:ext uri="{FF2B5EF4-FFF2-40B4-BE49-F238E27FC236}">
                <a16:creationId xmlns:a16="http://schemas.microsoft.com/office/drawing/2014/main" id="{93CCDB62-B9EA-45FF-8B0A-1FAB649445A2}"/>
              </a:ext>
            </a:extLst>
          </p:cNvPr>
          <p:cNvSpPr/>
          <p:nvPr/>
        </p:nvSpPr>
        <p:spPr>
          <a:xfrm>
            <a:off x="1368207" y="4356935"/>
            <a:ext cx="6095999" cy="515525"/>
          </a:xfrm>
          <a:prstGeom prst="roundRect">
            <a:avLst/>
          </a:prstGeom>
          <a:solidFill>
            <a:srgbClr val="1C78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Use powerful </a:t>
            </a:r>
            <a:r>
              <a:rPr lang="de-DE" dirty="0" err="1"/>
              <a:t>self</a:t>
            </a:r>
            <a:r>
              <a:rPr lang="de-DE" dirty="0"/>
              <a:t>-talk</a:t>
            </a:r>
          </a:p>
        </p:txBody>
      </p:sp>
      <p:sp>
        <p:nvSpPr>
          <p:cNvPr id="26" name="Rechteck: abgerundete Ecken 25">
            <a:extLst>
              <a:ext uri="{FF2B5EF4-FFF2-40B4-BE49-F238E27FC236}">
                <a16:creationId xmlns:a16="http://schemas.microsoft.com/office/drawing/2014/main" id="{3297BA15-7417-47D3-A2F4-02BECCE26FEF}"/>
              </a:ext>
            </a:extLst>
          </p:cNvPr>
          <p:cNvSpPr/>
          <p:nvPr/>
        </p:nvSpPr>
        <p:spPr>
          <a:xfrm>
            <a:off x="1368207" y="5003976"/>
            <a:ext cx="6095999" cy="515525"/>
          </a:xfrm>
          <a:prstGeom prst="roundRect">
            <a:avLst/>
          </a:prstGeom>
          <a:solidFill>
            <a:srgbClr val="1C78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t>Record</a:t>
            </a:r>
            <a:r>
              <a:rPr lang="de-DE" dirty="0"/>
              <a:t> </a:t>
            </a:r>
            <a:r>
              <a:rPr lang="de-DE" dirty="0" err="1"/>
              <a:t>your</a:t>
            </a:r>
            <a:r>
              <a:rPr lang="de-DE" dirty="0"/>
              <a:t> </a:t>
            </a:r>
            <a:r>
              <a:rPr lang="de-DE" dirty="0" err="1"/>
              <a:t>excuses</a:t>
            </a:r>
            <a:endParaRPr lang="de-DE" dirty="0"/>
          </a:p>
        </p:txBody>
      </p:sp>
      <p:sp>
        <p:nvSpPr>
          <p:cNvPr id="29" name="Rechteck: abgerundete Ecken 28">
            <a:extLst>
              <a:ext uri="{FF2B5EF4-FFF2-40B4-BE49-F238E27FC236}">
                <a16:creationId xmlns:a16="http://schemas.microsoft.com/office/drawing/2014/main" id="{8DFA60B4-12C8-4813-8C6A-80569F9502DD}"/>
              </a:ext>
            </a:extLst>
          </p:cNvPr>
          <p:cNvSpPr/>
          <p:nvPr/>
        </p:nvSpPr>
        <p:spPr>
          <a:xfrm>
            <a:off x="1368207" y="5631272"/>
            <a:ext cx="6095999" cy="515525"/>
          </a:xfrm>
          <a:prstGeom prst="roundRect">
            <a:avLst/>
          </a:prstGeom>
          <a:solidFill>
            <a:srgbClr val="1C78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t>Make</a:t>
            </a:r>
            <a:r>
              <a:rPr lang="de-DE" dirty="0"/>
              <a:t> an </a:t>
            </a:r>
            <a:r>
              <a:rPr lang="de-DE" dirty="0" err="1"/>
              <a:t>event</a:t>
            </a:r>
            <a:r>
              <a:rPr lang="de-DE" dirty="0"/>
              <a:t> out </a:t>
            </a:r>
            <a:r>
              <a:rPr lang="de-DE" dirty="0" err="1"/>
              <a:t>of</a:t>
            </a:r>
            <a:r>
              <a:rPr lang="de-DE" dirty="0"/>
              <a:t> </a:t>
            </a:r>
            <a:r>
              <a:rPr lang="de-DE" dirty="0" err="1"/>
              <a:t>difficult</a:t>
            </a:r>
            <a:r>
              <a:rPr lang="de-DE" dirty="0"/>
              <a:t> </a:t>
            </a:r>
            <a:r>
              <a:rPr lang="de-DE" dirty="0" err="1"/>
              <a:t>tasks</a:t>
            </a:r>
            <a:endParaRPr lang="de-DE" dirty="0"/>
          </a:p>
        </p:txBody>
      </p:sp>
      <p:grpSp>
        <p:nvGrpSpPr>
          <p:cNvPr id="8" name="Gruppieren 7">
            <a:extLst>
              <a:ext uri="{FF2B5EF4-FFF2-40B4-BE49-F238E27FC236}">
                <a16:creationId xmlns:a16="http://schemas.microsoft.com/office/drawing/2014/main" id="{F2FE0B36-B1A2-4603-ADB1-280BDE47D7DA}"/>
              </a:ext>
            </a:extLst>
          </p:cNvPr>
          <p:cNvGrpSpPr/>
          <p:nvPr/>
        </p:nvGrpSpPr>
        <p:grpSpPr>
          <a:xfrm>
            <a:off x="8401658" y="1330737"/>
            <a:ext cx="2852131" cy="2636706"/>
            <a:chOff x="8401658" y="1330737"/>
            <a:chExt cx="2852131" cy="2636706"/>
          </a:xfrm>
        </p:grpSpPr>
        <p:pic>
          <p:nvPicPr>
            <p:cNvPr id="5" name="Grafik 4">
              <a:extLst>
                <a:ext uri="{FF2B5EF4-FFF2-40B4-BE49-F238E27FC236}">
                  <a16:creationId xmlns:a16="http://schemas.microsoft.com/office/drawing/2014/main" id="{3088E98D-3850-4EAC-ACF5-828E5CC35C9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402582" y="1330737"/>
              <a:ext cx="2851207" cy="1902290"/>
            </a:xfrm>
            <a:prstGeom prst="rect">
              <a:avLst/>
            </a:prstGeom>
          </p:spPr>
        </p:pic>
        <p:sp>
          <p:nvSpPr>
            <p:cNvPr id="30" name="Rechteck: abgerundete Ecken 29">
              <a:extLst>
                <a:ext uri="{FF2B5EF4-FFF2-40B4-BE49-F238E27FC236}">
                  <a16:creationId xmlns:a16="http://schemas.microsoft.com/office/drawing/2014/main" id="{B79795E2-A7D2-4813-A0ED-7B8F8A98C0BB}"/>
                </a:ext>
              </a:extLst>
            </p:cNvPr>
            <p:cNvSpPr/>
            <p:nvPr/>
          </p:nvSpPr>
          <p:spPr>
            <a:xfrm>
              <a:off x="8401658" y="3301401"/>
              <a:ext cx="2851207" cy="666042"/>
            </a:xfrm>
            <a:prstGeom prst="roundRect">
              <a:avLst/>
            </a:prstGeom>
            <a:solidFill>
              <a:srgbClr val="1C78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t>Don’t</a:t>
              </a:r>
              <a:r>
                <a:rPr lang="de-DE" dirty="0"/>
                <a:t> </a:t>
              </a:r>
              <a:r>
                <a:rPr lang="de-DE" dirty="0" err="1"/>
                <a:t>forget</a:t>
              </a:r>
              <a:r>
                <a:rPr lang="de-DE" dirty="0"/>
                <a:t> </a:t>
              </a:r>
              <a:r>
                <a:rPr lang="de-DE" dirty="0" err="1"/>
                <a:t>to</a:t>
              </a:r>
              <a:r>
                <a:rPr lang="de-DE" dirty="0"/>
                <a:t> </a:t>
              </a:r>
              <a:r>
                <a:rPr lang="de-DE" b="1" dirty="0" err="1"/>
                <a:t>celebrate</a:t>
              </a:r>
              <a:r>
                <a:rPr lang="de-DE" b="1" dirty="0"/>
                <a:t> </a:t>
              </a:r>
              <a:r>
                <a:rPr lang="de-DE" b="1" dirty="0" err="1"/>
                <a:t>small</a:t>
              </a:r>
              <a:r>
                <a:rPr lang="de-DE" b="1" dirty="0"/>
                <a:t> </a:t>
              </a:r>
              <a:r>
                <a:rPr lang="de-DE" b="1" dirty="0" err="1"/>
                <a:t>victories</a:t>
              </a:r>
              <a:r>
                <a:rPr lang="de-DE" dirty="0"/>
                <a:t>!</a:t>
              </a:r>
            </a:p>
          </p:txBody>
        </p:sp>
      </p:grpSp>
    </p:spTree>
    <p:extLst>
      <p:ext uri="{BB962C8B-B14F-4D97-AF65-F5344CB8AC3E}">
        <p14:creationId xmlns:p14="http://schemas.microsoft.com/office/powerpoint/2010/main" val="2548295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hteck 29"/>
          <p:cNvSpPr/>
          <p:nvPr/>
        </p:nvSpPr>
        <p:spPr>
          <a:xfrm>
            <a:off x="3197479" y="4710116"/>
            <a:ext cx="5501640" cy="12452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4216822" y="4855684"/>
            <a:ext cx="4333302" cy="954107"/>
          </a:xfrm>
          <a:prstGeom prst="rect">
            <a:avLst/>
          </a:prstGeom>
          <a:noFill/>
        </p:spPr>
        <p:txBody>
          <a:bodyPr wrap="square" rtlCol="0">
            <a:spAutoFit/>
          </a:bodyPr>
          <a:lstStyle/>
          <a:p>
            <a:pPr algn="ctr"/>
            <a:r>
              <a:rPr lang="de-DE" sz="2800" dirty="0" err="1"/>
              <a:t>How</a:t>
            </a:r>
            <a:r>
              <a:rPr lang="de-DE" sz="2800" dirty="0"/>
              <a:t> </a:t>
            </a:r>
            <a:r>
              <a:rPr lang="de-DE" sz="2800" dirty="0" err="1"/>
              <a:t>to</a:t>
            </a:r>
            <a:r>
              <a:rPr lang="de-DE" sz="2800" dirty="0"/>
              <a:t> manage </a:t>
            </a:r>
            <a:br>
              <a:rPr lang="de-DE" sz="2800" dirty="0"/>
            </a:br>
            <a:r>
              <a:rPr lang="de-DE" sz="2800" dirty="0" err="1"/>
              <a:t>your</a:t>
            </a:r>
            <a:r>
              <a:rPr lang="de-DE" sz="2800" dirty="0"/>
              <a:t> </a:t>
            </a:r>
            <a:r>
              <a:rPr lang="de-DE" sz="2800" dirty="0" err="1"/>
              <a:t>thesis</a:t>
            </a:r>
            <a:r>
              <a:rPr lang="de-DE" sz="2800" dirty="0"/>
              <a:t> </a:t>
            </a:r>
            <a:r>
              <a:rPr lang="de-DE" sz="2800" dirty="0" err="1"/>
              <a:t>project</a:t>
            </a:r>
            <a:endParaRPr lang="de-DE" sz="2800" dirty="0"/>
          </a:p>
        </p:txBody>
      </p:sp>
      <p:sp>
        <p:nvSpPr>
          <p:cNvPr id="27" name="Ellipse 26"/>
          <p:cNvSpPr/>
          <p:nvPr/>
        </p:nvSpPr>
        <p:spPr>
          <a:xfrm>
            <a:off x="3456695" y="4842618"/>
            <a:ext cx="952253" cy="888520"/>
          </a:xfrm>
          <a:prstGeom prst="ellipse">
            <a:avLst/>
          </a:prstGeom>
          <a:solidFill>
            <a:srgbClr val="1C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400" b="1" dirty="0">
                <a:solidFill>
                  <a:schemeClr val="bg1"/>
                </a:solidFill>
                <a:latin typeface="Gill Sans MT" panose="020B0502020104020203" pitchFamily="34" charset="0"/>
              </a:rPr>
              <a:t>2</a:t>
            </a:r>
          </a:p>
        </p:txBody>
      </p:sp>
      <p:sp>
        <p:nvSpPr>
          <p:cNvPr id="33" name="Textfeld 32"/>
          <p:cNvSpPr txBox="1"/>
          <p:nvPr/>
        </p:nvSpPr>
        <p:spPr>
          <a:xfrm>
            <a:off x="0" y="6616517"/>
            <a:ext cx="395536" cy="2414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200">
                <a:solidFill>
                  <a:srgbClr val="C00000"/>
                </a:solidFill>
                <a:latin typeface="+mj-lt"/>
              </a:defRPr>
            </a:lvl1pPr>
          </a:lstStyle>
          <a:p>
            <a:fld id="{12585E01-11A7-4622-9DDD-0D0998039BF6}" type="slidenum">
              <a:rPr lang="de-DE" smtClean="0">
                <a:solidFill>
                  <a:schemeClr val="tx1"/>
                </a:solidFill>
              </a:rPr>
              <a:t>8</a:t>
            </a:fld>
            <a:endParaRPr lang="de-DE" dirty="0">
              <a:solidFill>
                <a:schemeClr val="tx1"/>
              </a:solidFill>
            </a:endParaRPr>
          </a:p>
        </p:txBody>
      </p:sp>
      <p:sp>
        <p:nvSpPr>
          <p:cNvPr id="12" name="Textfeld 11"/>
          <p:cNvSpPr txBox="1"/>
          <p:nvPr/>
        </p:nvSpPr>
        <p:spPr>
          <a:xfrm>
            <a:off x="375920" y="6634480"/>
            <a:ext cx="1340432" cy="215444"/>
          </a:xfrm>
          <a:prstGeom prst="rect">
            <a:avLst/>
          </a:prstGeom>
          <a:noFill/>
        </p:spPr>
        <p:txBody>
          <a:bodyPr wrap="none" rtlCol="0">
            <a:spAutoFit/>
          </a:bodyPr>
          <a:lstStyle/>
          <a:p>
            <a:r>
              <a:rPr lang="de-DE" sz="800" dirty="0" err="1"/>
              <a:t>Photo</a:t>
            </a:r>
            <a:r>
              <a:rPr lang="de-DE" sz="800" dirty="0"/>
              <a:t> </a:t>
            </a:r>
            <a:r>
              <a:rPr lang="de-DE" sz="800" dirty="0" err="1"/>
              <a:t>source</a:t>
            </a:r>
            <a:r>
              <a:rPr lang="de-DE" sz="800" dirty="0"/>
              <a:t>: pixabay.com</a:t>
            </a:r>
          </a:p>
        </p:txBody>
      </p:sp>
      <p:pic>
        <p:nvPicPr>
          <p:cNvPr id="7" name="Grafik 6">
            <a:extLst>
              <a:ext uri="{FF2B5EF4-FFF2-40B4-BE49-F238E27FC236}">
                <a16:creationId xmlns:a16="http://schemas.microsoft.com/office/drawing/2014/main" id="{5204208C-FEA8-479A-8262-CD5D3AB49016}"/>
              </a:ext>
            </a:extLst>
          </p:cNvPr>
          <p:cNvPicPr>
            <a:picLocks noChangeAspect="1"/>
          </p:cNvPicPr>
          <p:nvPr/>
        </p:nvPicPr>
        <p:blipFill>
          <a:blip r:embed="rId2"/>
          <a:stretch>
            <a:fillRect/>
          </a:stretch>
        </p:blipFill>
        <p:spPr>
          <a:xfrm>
            <a:off x="5655358" y="2483086"/>
            <a:ext cx="926672" cy="493819"/>
          </a:xfrm>
          <a:prstGeom prst="rect">
            <a:avLst/>
          </a:prstGeom>
        </p:spPr>
      </p:pic>
      <p:pic>
        <p:nvPicPr>
          <p:cNvPr id="2" name="Grafik 1">
            <a:extLst>
              <a:ext uri="{FF2B5EF4-FFF2-40B4-BE49-F238E27FC236}">
                <a16:creationId xmlns:a16="http://schemas.microsoft.com/office/drawing/2014/main" id="{2AB7A5A3-094D-6627-AFEA-6AFA24F2275A}"/>
              </a:ext>
            </a:extLst>
          </p:cNvPr>
          <p:cNvPicPr>
            <a:picLocks noChangeAspect="1"/>
          </p:cNvPicPr>
          <p:nvPr/>
        </p:nvPicPr>
        <p:blipFill>
          <a:blip r:embed="rId3"/>
          <a:stretch>
            <a:fillRect/>
          </a:stretch>
        </p:blipFill>
        <p:spPr>
          <a:xfrm>
            <a:off x="3197479" y="595036"/>
            <a:ext cx="5501640" cy="4023360"/>
          </a:xfrm>
          <a:prstGeom prst="rect">
            <a:avLst/>
          </a:prstGeom>
        </p:spPr>
      </p:pic>
    </p:spTree>
    <p:extLst>
      <p:ext uri="{BB962C8B-B14F-4D97-AF65-F5344CB8AC3E}">
        <p14:creationId xmlns:p14="http://schemas.microsoft.com/office/powerpoint/2010/main" val="2573838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feld 49"/>
          <p:cNvSpPr txBox="1"/>
          <p:nvPr/>
        </p:nvSpPr>
        <p:spPr>
          <a:xfrm>
            <a:off x="0" y="6616517"/>
            <a:ext cx="395536" cy="2414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200">
                <a:solidFill>
                  <a:srgbClr val="C00000"/>
                </a:solidFill>
                <a:latin typeface="+mj-lt"/>
              </a:defRPr>
            </a:lvl1pPr>
          </a:lstStyle>
          <a:p>
            <a:fld id="{E4DF0851-ACD1-491E-BD29-F6676D6D8DA8}" type="slidenum">
              <a:rPr lang="de-DE">
                <a:solidFill>
                  <a:schemeClr val="tx1"/>
                </a:solidFill>
              </a:rPr>
              <a:pPr/>
              <a:t>9</a:t>
            </a:fld>
            <a:endParaRPr lang="de-DE" dirty="0">
              <a:solidFill>
                <a:schemeClr val="tx1"/>
              </a:solidFill>
            </a:endParaRPr>
          </a:p>
        </p:txBody>
      </p:sp>
      <p:graphicFrame>
        <p:nvGraphicFramePr>
          <p:cNvPr id="4" name="Tabelle 3">
            <a:extLst>
              <a:ext uri="{FF2B5EF4-FFF2-40B4-BE49-F238E27FC236}">
                <a16:creationId xmlns:a16="http://schemas.microsoft.com/office/drawing/2014/main" id="{B0989E5C-8B6C-4BF2-9CB8-FCEC9E90E173}"/>
              </a:ext>
            </a:extLst>
          </p:cNvPr>
          <p:cNvGraphicFramePr>
            <a:graphicFrameLocks noGrp="1"/>
          </p:cNvGraphicFramePr>
          <p:nvPr>
            <p:extLst>
              <p:ext uri="{D42A27DB-BD31-4B8C-83A1-F6EECF244321}">
                <p14:modId xmlns:p14="http://schemas.microsoft.com/office/powerpoint/2010/main" val="1600868721"/>
              </p:ext>
            </p:extLst>
          </p:nvPr>
        </p:nvGraphicFramePr>
        <p:xfrm>
          <a:off x="294088" y="1227045"/>
          <a:ext cx="9226901" cy="5195795"/>
        </p:xfrm>
        <a:graphic>
          <a:graphicData uri="http://schemas.openxmlformats.org/drawingml/2006/table">
            <a:tbl>
              <a:tblPr firstRow="1" firstCol="1" bandRow="1">
                <a:tableStyleId>{5C22544A-7EE6-4342-B048-85BDC9FD1C3A}</a:tableStyleId>
              </a:tblPr>
              <a:tblGrid>
                <a:gridCol w="2962459">
                  <a:extLst>
                    <a:ext uri="{9D8B030D-6E8A-4147-A177-3AD203B41FA5}">
                      <a16:colId xmlns:a16="http://schemas.microsoft.com/office/drawing/2014/main" val="3535115572"/>
                    </a:ext>
                  </a:extLst>
                </a:gridCol>
                <a:gridCol w="6264442">
                  <a:extLst>
                    <a:ext uri="{9D8B030D-6E8A-4147-A177-3AD203B41FA5}">
                      <a16:colId xmlns:a16="http://schemas.microsoft.com/office/drawing/2014/main" val="690975385"/>
                    </a:ext>
                  </a:extLst>
                </a:gridCol>
              </a:tblGrid>
              <a:tr h="131078">
                <a:tc>
                  <a:txBody>
                    <a:bodyPr/>
                    <a:lstStyle/>
                    <a:p>
                      <a:pPr>
                        <a:lnSpc>
                          <a:spcPct val="107000"/>
                        </a:lnSpc>
                        <a:spcAft>
                          <a:spcPts val="0"/>
                        </a:spcAft>
                      </a:pPr>
                      <a:r>
                        <a:rPr lang="en-US" sz="1050" dirty="0">
                          <a:effectLst/>
                        </a:rPr>
                        <a:t>Part</a:t>
                      </a:r>
                      <a:endParaRPr lang="de-D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994" marR="57994" marT="0" marB="0"/>
                </a:tc>
                <a:tc>
                  <a:txBody>
                    <a:bodyPr/>
                    <a:lstStyle/>
                    <a:p>
                      <a:pPr>
                        <a:lnSpc>
                          <a:spcPct val="107000"/>
                        </a:lnSpc>
                        <a:spcAft>
                          <a:spcPts val="0"/>
                        </a:spcAft>
                      </a:pPr>
                      <a:r>
                        <a:rPr lang="en-US" sz="1050">
                          <a:effectLst/>
                        </a:rPr>
                        <a:t>Contents</a:t>
                      </a:r>
                      <a:endParaRPr lang="de-D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994" marR="57994" marT="0" marB="0"/>
                </a:tc>
                <a:extLst>
                  <a:ext uri="{0D108BD9-81ED-4DB2-BD59-A6C34878D82A}">
                    <a16:rowId xmlns:a16="http://schemas.microsoft.com/office/drawing/2014/main" val="1575945190"/>
                  </a:ext>
                </a:extLst>
              </a:tr>
              <a:tr h="820564">
                <a:tc>
                  <a:txBody>
                    <a:bodyPr/>
                    <a:lstStyle/>
                    <a:p>
                      <a:pPr>
                        <a:lnSpc>
                          <a:spcPct val="107000"/>
                        </a:lnSpc>
                        <a:spcAft>
                          <a:spcPts val="0"/>
                        </a:spcAft>
                      </a:pPr>
                      <a:r>
                        <a:rPr lang="en-US" sz="1200" dirty="0">
                          <a:effectLst/>
                        </a:rPr>
                        <a:t>Front matter</a:t>
                      </a:r>
                      <a:endParaRPr lang="de-DE"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994" marR="57994" marT="0" marB="0"/>
                </a:tc>
                <a:tc>
                  <a:txBody>
                    <a:bodyPr/>
                    <a:lstStyle/>
                    <a:p>
                      <a:pPr marL="342900" lvl="0" indent="-342900">
                        <a:lnSpc>
                          <a:spcPct val="107000"/>
                        </a:lnSpc>
                        <a:spcAft>
                          <a:spcPts val="0"/>
                        </a:spcAft>
                        <a:buFont typeface="Symbol" panose="05050102010706020507" pitchFamily="18" charset="2"/>
                        <a:buChar char=""/>
                      </a:pPr>
                      <a:r>
                        <a:rPr lang="en-US" sz="1050">
                          <a:effectLst/>
                        </a:rPr>
                        <a:t>Title page (according to the university guidelines)</a:t>
                      </a:r>
                      <a:endParaRPr lang="de-DE" sz="1200">
                        <a:effectLst/>
                      </a:endParaRPr>
                    </a:p>
                    <a:p>
                      <a:pPr marL="342900" lvl="0" indent="-342900">
                        <a:lnSpc>
                          <a:spcPct val="107000"/>
                        </a:lnSpc>
                        <a:spcAft>
                          <a:spcPts val="0"/>
                        </a:spcAft>
                        <a:buFont typeface="Symbol" panose="05050102010706020507" pitchFamily="18" charset="2"/>
                        <a:buChar char=""/>
                      </a:pPr>
                      <a:r>
                        <a:rPr lang="en-US" sz="1050">
                          <a:effectLst/>
                        </a:rPr>
                        <a:t>Sworn declaration </a:t>
                      </a:r>
                      <a:endParaRPr lang="de-DE" sz="1200">
                        <a:effectLst/>
                      </a:endParaRPr>
                    </a:p>
                    <a:p>
                      <a:pPr marL="342900" lvl="0" indent="-342900">
                        <a:lnSpc>
                          <a:spcPct val="107000"/>
                        </a:lnSpc>
                        <a:spcAft>
                          <a:spcPts val="0"/>
                        </a:spcAft>
                        <a:buFont typeface="Symbol" panose="05050102010706020507" pitchFamily="18" charset="2"/>
                        <a:buChar char=""/>
                      </a:pPr>
                      <a:r>
                        <a:rPr lang="en-US" sz="1050">
                          <a:effectLst/>
                        </a:rPr>
                        <a:t>Dedication page (optional)</a:t>
                      </a:r>
                      <a:endParaRPr lang="de-DE" sz="1200">
                        <a:effectLst/>
                      </a:endParaRPr>
                    </a:p>
                    <a:p>
                      <a:pPr marL="342900" lvl="0" indent="-342900">
                        <a:lnSpc>
                          <a:spcPct val="107000"/>
                        </a:lnSpc>
                        <a:spcAft>
                          <a:spcPts val="0"/>
                        </a:spcAft>
                        <a:buFont typeface="Symbol" panose="05050102010706020507" pitchFamily="18" charset="2"/>
                        <a:buChar char=""/>
                      </a:pPr>
                      <a:r>
                        <a:rPr lang="en-US" sz="1050">
                          <a:effectLst/>
                        </a:rPr>
                        <a:t>Acknowledgments (optional)</a:t>
                      </a:r>
                      <a:endParaRPr lang="de-DE" sz="1200">
                        <a:effectLst/>
                      </a:endParaRPr>
                    </a:p>
                    <a:p>
                      <a:pPr marL="342900" lvl="0" indent="-342900">
                        <a:lnSpc>
                          <a:spcPct val="107000"/>
                        </a:lnSpc>
                        <a:spcAft>
                          <a:spcPts val="0"/>
                        </a:spcAft>
                        <a:buFont typeface="Symbol" panose="05050102010706020507" pitchFamily="18" charset="2"/>
                        <a:buChar char=""/>
                      </a:pPr>
                      <a:r>
                        <a:rPr lang="en-US" sz="1050">
                          <a:effectLst/>
                        </a:rPr>
                        <a:t>Table of contents</a:t>
                      </a:r>
                      <a:endParaRPr lang="de-DE" sz="1200">
                        <a:effectLst/>
                      </a:endParaRPr>
                    </a:p>
                    <a:p>
                      <a:pPr marL="342900" lvl="0" indent="-342900">
                        <a:lnSpc>
                          <a:spcPct val="107000"/>
                        </a:lnSpc>
                        <a:spcAft>
                          <a:spcPts val="0"/>
                        </a:spcAft>
                        <a:buFont typeface="Symbol" panose="05050102010706020507" pitchFamily="18" charset="2"/>
                        <a:buChar char=""/>
                      </a:pPr>
                      <a:r>
                        <a:rPr lang="en-US" sz="1050">
                          <a:effectLst/>
                        </a:rPr>
                        <a:t>Overview of tables and illustrations</a:t>
                      </a:r>
                      <a:endParaRPr lang="de-D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994" marR="57994" marT="0" marB="0"/>
                </a:tc>
                <a:extLst>
                  <a:ext uri="{0D108BD9-81ED-4DB2-BD59-A6C34878D82A}">
                    <a16:rowId xmlns:a16="http://schemas.microsoft.com/office/drawing/2014/main" val="332587673"/>
                  </a:ext>
                </a:extLst>
              </a:tr>
              <a:tr h="544770">
                <a:tc>
                  <a:txBody>
                    <a:bodyPr/>
                    <a:lstStyle/>
                    <a:p>
                      <a:pPr>
                        <a:lnSpc>
                          <a:spcPct val="107000"/>
                        </a:lnSpc>
                        <a:spcAft>
                          <a:spcPts val="0"/>
                        </a:spcAft>
                      </a:pPr>
                      <a:r>
                        <a:rPr lang="en-US" sz="1200" dirty="0">
                          <a:effectLst/>
                        </a:rPr>
                        <a:t>1 Introduction</a:t>
                      </a:r>
                      <a:endParaRPr lang="de-DE"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994" marR="57994" marT="0" marB="0"/>
                </a:tc>
                <a:tc>
                  <a:txBody>
                    <a:bodyPr/>
                    <a:lstStyle/>
                    <a:p>
                      <a:pPr marL="342900" lvl="0" indent="-342900">
                        <a:lnSpc>
                          <a:spcPct val="107000"/>
                        </a:lnSpc>
                        <a:spcAft>
                          <a:spcPts val="0"/>
                        </a:spcAft>
                        <a:buFont typeface="Symbol" panose="05050102010706020507" pitchFamily="18" charset="2"/>
                        <a:buChar char=""/>
                      </a:pPr>
                      <a:r>
                        <a:rPr lang="en-US" sz="1050" dirty="0">
                          <a:effectLst/>
                        </a:rPr>
                        <a:t>Description of the research problem</a:t>
                      </a:r>
                      <a:endParaRPr lang="de-DE" sz="1200" dirty="0">
                        <a:effectLst/>
                      </a:endParaRPr>
                    </a:p>
                    <a:p>
                      <a:pPr marL="342900" lvl="0" indent="-342900">
                        <a:lnSpc>
                          <a:spcPct val="107000"/>
                        </a:lnSpc>
                        <a:spcAft>
                          <a:spcPts val="0"/>
                        </a:spcAft>
                        <a:buFont typeface="Symbol" panose="05050102010706020507" pitchFamily="18" charset="2"/>
                        <a:buChar char=""/>
                      </a:pPr>
                      <a:r>
                        <a:rPr lang="en-US" sz="1050" dirty="0">
                          <a:effectLst/>
                        </a:rPr>
                        <a:t>The concrete research question and research aim (purpose statement)</a:t>
                      </a:r>
                      <a:endParaRPr lang="de-DE" sz="1200" dirty="0">
                        <a:effectLst/>
                      </a:endParaRPr>
                    </a:p>
                    <a:p>
                      <a:pPr marL="342900" lvl="0" indent="-342900">
                        <a:lnSpc>
                          <a:spcPct val="107000"/>
                        </a:lnSpc>
                        <a:spcAft>
                          <a:spcPts val="0"/>
                        </a:spcAft>
                        <a:buFont typeface="Symbol" panose="05050102010706020507" pitchFamily="18" charset="2"/>
                        <a:buChar char=""/>
                      </a:pPr>
                      <a:r>
                        <a:rPr lang="en-US" sz="1050" dirty="0">
                          <a:effectLst/>
                        </a:rPr>
                        <a:t>Relevance of the research (including evidence from the literature)</a:t>
                      </a:r>
                      <a:endParaRPr lang="de-DE" sz="1200" dirty="0">
                        <a:effectLst/>
                      </a:endParaRPr>
                    </a:p>
                    <a:p>
                      <a:pPr marL="342900" lvl="0" indent="-342900">
                        <a:lnSpc>
                          <a:spcPct val="107000"/>
                        </a:lnSpc>
                        <a:spcAft>
                          <a:spcPts val="0"/>
                        </a:spcAft>
                        <a:buFont typeface="Symbol" panose="05050102010706020507" pitchFamily="18" charset="2"/>
                        <a:buChar char=""/>
                      </a:pPr>
                      <a:r>
                        <a:rPr lang="en-US" sz="1050" dirty="0">
                          <a:effectLst/>
                        </a:rPr>
                        <a:t>How the rest of the thesis is organized </a:t>
                      </a:r>
                      <a:endParaRPr lang="de-D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994" marR="57994" marT="0" marB="0"/>
                </a:tc>
                <a:extLst>
                  <a:ext uri="{0D108BD9-81ED-4DB2-BD59-A6C34878D82A}">
                    <a16:rowId xmlns:a16="http://schemas.microsoft.com/office/drawing/2014/main" val="1033167049"/>
                  </a:ext>
                </a:extLst>
              </a:tr>
              <a:tr h="406872">
                <a:tc>
                  <a:txBody>
                    <a:bodyPr/>
                    <a:lstStyle/>
                    <a:p>
                      <a:pPr>
                        <a:lnSpc>
                          <a:spcPct val="107000"/>
                        </a:lnSpc>
                        <a:spcAft>
                          <a:spcPts val="0"/>
                        </a:spcAft>
                      </a:pPr>
                      <a:r>
                        <a:rPr lang="en-US" sz="1200" dirty="0">
                          <a:effectLst/>
                        </a:rPr>
                        <a:t>2 Theoretical background (literature review)</a:t>
                      </a:r>
                      <a:endParaRPr lang="de-DE"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994" marR="57994" marT="0" marB="0"/>
                </a:tc>
                <a:tc>
                  <a:txBody>
                    <a:bodyPr/>
                    <a:lstStyle/>
                    <a:p>
                      <a:pPr marL="342900" lvl="0" indent="-342900">
                        <a:lnSpc>
                          <a:spcPct val="107000"/>
                        </a:lnSpc>
                        <a:spcAft>
                          <a:spcPts val="0"/>
                        </a:spcAft>
                        <a:buFont typeface="Symbol" panose="05050102010706020507" pitchFamily="18" charset="2"/>
                        <a:buChar char=""/>
                      </a:pPr>
                      <a:r>
                        <a:rPr lang="en-US" sz="1050">
                          <a:effectLst/>
                        </a:rPr>
                        <a:t>A structured overview of the relevant literature</a:t>
                      </a:r>
                      <a:endParaRPr lang="de-DE" sz="1200">
                        <a:effectLst/>
                      </a:endParaRPr>
                    </a:p>
                    <a:p>
                      <a:pPr marL="342900" lvl="0" indent="-342900">
                        <a:lnSpc>
                          <a:spcPct val="107000"/>
                        </a:lnSpc>
                        <a:spcAft>
                          <a:spcPts val="0"/>
                        </a:spcAft>
                        <a:buFont typeface="Symbol" panose="05050102010706020507" pitchFamily="18" charset="2"/>
                        <a:buChar char=""/>
                      </a:pPr>
                      <a:r>
                        <a:rPr lang="en-US" sz="1050">
                          <a:effectLst/>
                        </a:rPr>
                        <a:t>Theoretical framework (maybe also hypotheses if you intend to test theory)</a:t>
                      </a:r>
                      <a:endParaRPr lang="de-D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994" marR="57994" marT="0" marB="0"/>
                </a:tc>
                <a:extLst>
                  <a:ext uri="{0D108BD9-81ED-4DB2-BD59-A6C34878D82A}">
                    <a16:rowId xmlns:a16="http://schemas.microsoft.com/office/drawing/2014/main" val="1205375844"/>
                  </a:ext>
                </a:extLst>
              </a:tr>
              <a:tr h="682667">
                <a:tc>
                  <a:txBody>
                    <a:bodyPr/>
                    <a:lstStyle/>
                    <a:p>
                      <a:pPr>
                        <a:lnSpc>
                          <a:spcPct val="107000"/>
                        </a:lnSpc>
                        <a:spcAft>
                          <a:spcPts val="0"/>
                        </a:spcAft>
                      </a:pPr>
                      <a:r>
                        <a:rPr lang="en-US" sz="1200" dirty="0">
                          <a:effectLst/>
                        </a:rPr>
                        <a:t>3 Method</a:t>
                      </a:r>
                      <a:endParaRPr lang="de-DE"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994" marR="57994" marT="0" marB="0"/>
                </a:tc>
                <a:tc>
                  <a:txBody>
                    <a:bodyPr/>
                    <a:lstStyle/>
                    <a:p>
                      <a:pPr marL="342900" lvl="0" indent="-342900">
                        <a:lnSpc>
                          <a:spcPct val="107000"/>
                        </a:lnSpc>
                        <a:spcAft>
                          <a:spcPts val="0"/>
                        </a:spcAft>
                        <a:buFont typeface="Symbol" panose="05050102010706020507" pitchFamily="18" charset="2"/>
                        <a:buChar char=""/>
                      </a:pPr>
                      <a:r>
                        <a:rPr lang="en-US" sz="1050">
                          <a:effectLst/>
                        </a:rPr>
                        <a:t>The chosen research method (and why you chose it)</a:t>
                      </a:r>
                      <a:endParaRPr lang="de-DE" sz="1200">
                        <a:effectLst/>
                      </a:endParaRPr>
                    </a:p>
                    <a:p>
                      <a:pPr marL="342900" lvl="0" indent="-342900">
                        <a:lnSpc>
                          <a:spcPct val="107000"/>
                        </a:lnSpc>
                        <a:spcAft>
                          <a:spcPts val="0"/>
                        </a:spcAft>
                        <a:buFont typeface="Symbol" panose="05050102010706020507" pitchFamily="18" charset="2"/>
                        <a:buChar char=""/>
                      </a:pPr>
                      <a:r>
                        <a:rPr lang="en-US" sz="1050">
                          <a:effectLst/>
                        </a:rPr>
                        <a:t>The sample (and the criteria of choosing the sample)</a:t>
                      </a:r>
                      <a:endParaRPr lang="de-DE" sz="1200">
                        <a:effectLst/>
                      </a:endParaRPr>
                    </a:p>
                    <a:p>
                      <a:pPr marL="342900" lvl="0" indent="-342900">
                        <a:lnSpc>
                          <a:spcPct val="107000"/>
                        </a:lnSpc>
                        <a:spcAft>
                          <a:spcPts val="0"/>
                        </a:spcAft>
                        <a:buFont typeface="Symbol" panose="05050102010706020507" pitchFamily="18" charset="2"/>
                        <a:buChar char=""/>
                      </a:pPr>
                      <a:r>
                        <a:rPr lang="en-US" sz="1050">
                          <a:effectLst/>
                        </a:rPr>
                        <a:t>Data collection procedures</a:t>
                      </a:r>
                      <a:endParaRPr lang="de-DE" sz="1200">
                        <a:effectLst/>
                      </a:endParaRPr>
                    </a:p>
                    <a:p>
                      <a:pPr marL="342900" lvl="0" indent="-342900">
                        <a:lnSpc>
                          <a:spcPct val="107000"/>
                        </a:lnSpc>
                        <a:spcAft>
                          <a:spcPts val="0"/>
                        </a:spcAft>
                        <a:buFont typeface="Symbol" panose="05050102010706020507" pitchFamily="18" charset="2"/>
                        <a:buChar char=""/>
                      </a:pPr>
                      <a:r>
                        <a:rPr lang="en-US" sz="1050">
                          <a:effectLst/>
                        </a:rPr>
                        <a:t>Data analysis methods</a:t>
                      </a:r>
                      <a:endParaRPr lang="de-DE" sz="1200">
                        <a:effectLst/>
                      </a:endParaRPr>
                    </a:p>
                    <a:p>
                      <a:pPr marL="342900" lvl="0" indent="-342900">
                        <a:lnSpc>
                          <a:spcPct val="107000"/>
                        </a:lnSpc>
                        <a:spcAft>
                          <a:spcPts val="0"/>
                        </a:spcAft>
                        <a:buFont typeface="Symbol" panose="05050102010706020507" pitchFamily="18" charset="2"/>
                        <a:buChar char=""/>
                      </a:pPr>
                      <a:r>
                        <a:rPr lang="en-US" sz="1050">
                          <a:effectLst/>
                        </a:rPr>
                        <a:t>How scientific quality is ensured (objectivity, validity, reliability)</a:t>
                      </a:r>
                      <a:endParaRPr lang="de-D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994" marR="57994" marT="0" marB="0"/>
                </a:tc>
                <a:extLst>
                  <a:ext uri="{0D108BD9-81ED-4DB2-BD59-A6C34878D82A}">
                    <a16:rowId xmlns:a16="http://schemas.microsoft.com/office/drawing/2014/main" val="2752829292"/>
                  </a:ext>
                </a:extLst>
              </a:tr>
              <a:tr h="131078">
                <a:tc>
                  <a:txBody>
                    <a:bodyPr/>
                    <a:lstStyle/>
                    <a:p>
                      <a:pPr>
                        <a:lnSpc>
                          <a:spcPct val="107000"/>
                        </a:lnSpc>
                        <a:spcAft>
                          <a:spcPts val="0"/>
                        </a:spcAft>
                      </a:pPr>
                      <a:r>
                        <a:rPr lang="en-US" sz="1200" dirty="0">
                          <a:effectLst/>
                        </a:rPr>
                        <a:t>4 Results</a:t>
                      </a:r>
                      <a:endParaRPr lang="de-DE"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994" marR="57994" marT="0" marB="0"/>
                </a:tc>
                <a:tc>
                  <a:txBody>
                    <a:bodyPr/>
                    <a:lstStyle/>
                    <a:p>
                      <a:pPr marL="342900" lvl="0" indent="-342900">
                        <a:lnSpc>
                          <a:spcPct val="107000"/>
                        </a:lnSpc>
                        <a:spcAft>
                          <a:spcPts val="0"/>
                        </a:spcAft>
                        <a:buFont typeface="Symbol" panose="05050102010706020507" pitchFamily="18" charset="2"/>
                        <a:buChar char=""/>
                      </a:pPr>
                      <a:r>
                        <a:rPr lang="en-US" sz="1050">
                          <a:effectLst/>
                        </a:rPr>
                        <a:t>Reporting the results of your study in a structured way</a:t>
                      </a:r>
                      <a:endParaRPr lang="de-D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994" marR="57994" marT="0" marB="0"/>
                </a:tc>
                <a:extLst>
                  <a:ext uri="{0D108BD9-81ED-4DB2-BD59-A6C34878D82A}">
                    <a16:rowId xmlns:a16="http://schemas.microsoft.com/office/drawing/2014/main" val="933104073"/>
                  </a:ext>
                </a:extLst>
              </a:tr>
              <a:tr h="820564">
                <a:tc>
                  <a:txBody>
                    <a:bodyPr/>
                    <a:lstStyle/>
                    <a:p>
                      <a:pPr>
                        <a:lnSpc>
                          <a:spcPct val="107000"/>
                        </a:lnSpc>
                        <a:spcAft>
                          <a:spcPts val="0"/>
                        </a:spcAft>
                      </a:pPr>
                      <a:r>
                        <a:rPr lang="en-US" sz="1200" dirty="0">
                          <a:effectLst/>
                        </a:rPr>
                        <a:t>5 Discussion </a:t>
                      </a:r>
                      <a:endParaRPr lang="de-DE"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994" marR="57994" marT="0" marB="0"/>
                </a:tc>
                <a:tc>
                  <a:txBody>
                    <a:bodyPr/>
                    <a:lstStyle/>
                    <a:p>
                      <a:pPr marL="342900" lvl="0" indent="-342900">
                        <a:lnSpc>
                          <a:spcPct val="107000"/>
                        </a:lnSpc>
                        <a:spcAft>
                          <a:spcPts val="0"/>
                        </a:spcAft>
                        <a:buFont typeface="Symbol" panose="05050102010706020507" pitchFamily="18" charset="2"/>
                        <a:buChar char=""/>
                      </a:pPr>
                      <a:r>
                        <a:rPr lang="en-US" sz="1050">
                          <a:effectLst/>
                        </a:rPr>
                        <a:t>Summary of the key findings of your research</a:t>
                      </a:r>
                      <a:endParaRPr lang="de-DE" sz="1200">
                        <a:effectLst/>
                      </a:endParaRPr>
                    </a:p>
                    <a:p>
                      <a:pPr marL="342900" lvl="0" indent="-342900">
                        <a:lnSpc>
                          <a:spcPct val="107000"/>
                        </a:lnSpc>
                        <a:spcAft>
                          <a:spcPts val="0"/>
                        </a:spcAft>
                        <a:buFont typeface="Symbol" panose="05050102010706020507" pitchFamily="18" charset="2"/>
                        <a:buChar char=""/>
                      </a:pPr>
                      <a:r>
                        <a:rPr lang="en-US" sz="1050">
                          <a:effectLst/>
                        </a:rPr>
                        <a:t>Comparison of your research results with previous research</a:t>
                      </a:r>
                      <a:endParaRPr lang="de-DE" sz="1200">
                        <a:effectLst/>
                      </a:endParaRPr>
                    </a:p>
                    <a:p>
                      <a:pPr marL="342900" lvl="0" indent="-342900">
                        <a:lnSpc>
                          <a:spcPct val="107000"/>
                        </a:lnSpc>
                        <a:spcAft>
                          <a:spcPts val="0"/>
                        </a:spcAft>
                        <a:buFont typeface="Symbol" panose="05050102010706020507" pitchFamily="18" charset="2"/>
                        <a:buChar char=""/>
                      </a:pPr>
                      <a:r>
                        <a:rPr lang="en-US" sz="1050">
                          <a:effectLst/>
                        </a:rPr>
                        <a:t>Contribution to generating new knowledge</a:t>
                      </a:r>
                      <a:endParaRPr lang="de-DE" sz="1200">
                        <a:effectLst/>
                      </a:endParaRPr>
                    </a:p>
                    <a:p>
                      <a:pPr marL="342900" lvl="0" indent="-342900">
                        <a:lnSpc>
                          <a:spcPct val="107000"/>
                        </a:lnSpc>
                        <a:spcAft>
                          <a:spcPts val="0"/>
                        </a:spcAft>
                        <a:buFont typeface="Symbol" panose="05050102010706020507" pitchFamily="18" charset="2"/>
                        <a:buChar char=""/>
                      </a:pPr>
                      <a:r>
                        <a:rPr lang="en-US" sz="1050">
                          <a:effectLst/>
                        </a:rPr>
                        <a:t>Implications in practice</a:t>
                      </a:r>
                      <a:endParaRPr lang="de-DE" sz="1200">
                        <a:effectLst/>
                      </a:endParaRPr>
                    </a:p>
                    <a:p>
                      <a:pPr marL="342900" lvl="0" indent="-342900">
                        <a:lnSpc>
                          <a:spcPct val="107000"/>
                        </a:lnSpc>
                        <a:spcAft>
                          <a:spcPts val="0"/>
                        </a:spcAft>
                        <a:buFont typeface="Symbol" panose="05050102010706020507" pitchFamily="18" charset="2"/>
                        <a:buChar char=""/>
                      </a:pPr>
                      <a:r>
                        <a:rPr lang="en-US" sz="1050">
                          <a:effectLst/>
                        </a:rPr>
                        <a:t>Limitations of your work</a:t>
                      </a:r>
                      <a:endParaRPr lang="de-DE" sz="1200">
                        <a:effectLst/>
                      </a:endParaRPr>
                    </a:p>
                    <a:p>
                      <a:pPr marL="342900" lvl="0" indent="-342900">
                        <a:lnSpc>
                          <a:spcPct val="107000"/>
                        </a:lnSpc>
                        <a:spcAft>
                          <a:spcPts val="0"/>
                        </a:spcAft>
                        <a:buFont typeface="Symbol" panose="05050102010706020507" pitchFamily="18" charset="2"/>
                        <a:buChar char=""/>
                      </a:pPr>
                      <a:r>
                        <a:rPr lang="en-US" sz="1050">
                          <a:effectLst/>
                        </a:rPr>
                        <a:t>Suggestions for further research</a:t>
                      </a:r>
                      <a:endParaRPr lang="de-D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994" marR="57994" marT="0" marB="0"/>
                </a:tc>
                <a:extLst>
                  <a:ext uri="{0D108BD9-81ED-4DB2-BD59-A6C34878D82A}">
                    <a16:rowId xmlns:a16="http://schemas.microsoft.com/office/drawing/2014/main" val="2639739343"/>
                  </a:ext>
                </a:extLst>
              </a:tr>
              <a:tr h="268975">
                <a:tc>
                  <a:txBody>
                    <a:bodyPr/>
                    <a:lstStyle/>
                    <a:p>
                      <a:pPr>
                        <a:lnSpc>
                          <a:spcPct val="107000"/>
                        </a:lnSpc>
                        <a:spcAft>
                          <a:spcPts val="0"/>
                        </a:spcAft>
                      </a:pPr>
                      <a:r>
                        <a:rPr lang="en-US" sz="1200" dirty="0">
                          <a:effectLst/>
                        </a:rPr>
                        <a:t>6 Conclusion</a:t>
                      </a:r>
                      <a:endParaRPr lang="de-DE"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994" marR="57994" marT="0" marB="0"/>
                </a:tc>
                <a:tc>
                  <a:txBody>
                    <a:bodyPr/>
                    <a:lstStyle/>
                    <a:p>
                      <a:pPr marL="342900" lvl="0" indent="-342900">
                        <a:lnSpc>
                          <a:spcPct val="107000"/>
                        </a:lnSpc>
                        <a:spcAft>
                          <a:spcPts val="0"/>
                        </a:spcAft>
                        <a:buFont typeface="Symbol" panose="05050102010706020507" pitchFamily="18" charset="2"/>
                        <a:buChar char=""/>
                      </a:pPr>
                      <a:r>
                        <a:rPr lang="en-US" sz="1050">
                          <a:effectLst/>
                        </a:rPr>
                        <a:t>Answer to the research question</a:t>
                      </a:r>
                      <a:endParaRPr lang="de-DE" sz="1200">
                        <a:effectLst/>
                      </a:endParaRPr>
                    </a:p>
                    <a:p>
                      <a:pPr marL="342900" lvl="0" indent="-342900">
                        <a:lnSpc>
                          <a:spcPct val="107000"/>
                        </a:lnSpc>
                        <a:spcAft>
                          <a:spcPts val="0"/>
                        </a:spcAft>
                        <a:buFont typeface="Symbol" panose="05050102010706020507" pitchFamily="18" charset="2"/>
                        <a:buChar char=""/>
                      </a:pPr>
                      <a:r>
                        <a:rPr lang="en-US" sz="1050">
                          <a:effectLst/>
                        </a:rPr>
                        <a:t>A strong “take-home message” </a:t>
                      </a:r>
                      <a:endParaRPr lang="de-D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994" marR="57994" marT="0" marB="0"/>
                </a:tc>
                <a:extLst>
                  <a:ext uri="{0D108BD9-81ED-4DB2-BD59-A6C34878D82A}">
                    <a16:rowId xmlns:a16="http://schemas.microsoft.com/office/drawing/2014/main" val="1734274646"/>
                  </a:ext>
                </a:extLst>
              </a:tr>
              <a:tr h="544770">
                <a:tc>
                  <a:txBody>
                    <a:bodyPr/>
                    <a:lstStyle/>
                    <a:p>
                      <a:pPr>
                        <a:lnSpc>
                          <a:spcPct val="107000"/>
                        </a:lnSpc>
                        <a:spcAft>
                          <a:spcPts val="0"/>
                        </a:spcAft>
                      </a:pPr>
                      <a:r>
                        <a:rPr lang="en-US" sz="1200" dirty="0">
                          <a:effectLst/>
                        </a:rPr>
                        <a:t>Back matter</a:t>
                      </a:r>
                      <a:endParaRPr lang="de-DE"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994" marR="57994" marT="0" marB="0"/>
                </a:tc>
                <a:tc>
                  <a:txBody>
                    <a:bodyPr/>
                    <a:lstStyle/>
                    <a:p>
                      <a:pPr marL="342900" lvl="0" indent="-342900">
                        <a:lnSpc>
                          <a:spcPct val="107000"/>
                        </a:lnSpc>
                        <a:spcAft>
                          <a:spcPts val="0"/>
                        </a:spcAft>
                        <a:buFont typeface="Symbol" panose="05050102010706020507" pitchFamily="18" charset="2"/>
                        <a:buChar char=""/>
                      </a:pPr>
                      <a:r>
                        <a:rPr lang="en-US" sz="1050" dirty="0">
                          <a:effectLst/>
                        </a:rPr>
                        <a:t>List of references</a:t>
                      </a:r>
                      <a:endParaRPr lang="de-DE" sz="1200" dirty="0">
                        <a:effectLst/>
                      </a:endParaRPr>
                    </a:p>
                    <a:p>
                      <a:pPr marL="342900" lvl="0" indent="-342900">
                        <a:lnSpc>
                          <a:spcPct val="107000"/>
                        </a:lnSpc>
                        <a:spcAft>
                          <a:spcPts val="0"/>
                        </a:spcAft>
                        <a:buFont typeface="Symbol" panose="05050102010706020507" pitchFamily="18" charset="2"/>
                        <a:buChar char=""/>
                      </a:pPr>
                      <a:r>
                        <a:rPr lang="en-US" sz="1050" dirty="0">
                          <a:effectLst/>
                        </a:rPr>
                        <a:t>Appendix (including, for example, a questionnaire or interview guideline, interview transcripts, detailed data analysis tables, or other relevant research material)</a:t>
                      </a:r>
                      <a:endParaRPr lang="de-D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994" marR="57994" marT="0" marB="0"/>
                </a:tc>
                <a:extLst>
                  <a:ext uri="{0D108BD9-81ED-4DB2-BD59-A6C34878D82A}">
                    <a16:rowId xmlns:a16="http://schemas.microsoft.com/office/drawing/2014/main" val="3438415233"/>
                  </a:ext>
                </a:extLst>
              </a:tr>
            </a:tbl>
          </a:graphicData>
        </a:graphic>
      </p:graphicFrame>
      <p:sp>
        <p:nvSpPr>
          <p:cNvPr id="32" name="Textfeld 31">
            <a:extLst>
              <a:ext uri="{FF2B5EF4-FFF2-40B4-BE49-F238E27FC236}">
                <a16:creationId xmlns:a16="http://schemas.microsoft.com/office/drawing/2014/main" id="{989DDE1D-8062-48AE-B476-4B435DB3B790}"/>
              </a:ext>
            </a:extLst>
          </p:cNvPr>
          <p:cNvSpPr txBox="1"/>
          <p:nvPr/>
        </p:nvSpPr>
        <p:spPr>
          <a:xfrm>
            <a:off x="395536" y="6642556"/>
            <a:ext cx="1542410" cy="215444"/>
          </a:xfrm>
          <a:prstGeom prst="rect">
            <a:avLst/>
          </a:prstGeom>
          <a:noFill/>
        </p:spPr>
        <p:txBody>
          <a:bodyPr wrap="none" rtlCol="0">
            <a:spAutoFit/>
          </a:bodyPr>
          <a:lstStyle/>
          <a:p>
            <a:r>
              <a:rPr lang="de-DE" sz="800" dirty="0"/>
              <a:t>Source: Sternad &amp; Power (2023).</a:t>
            </a:r>
          </a:p>
        </p:txBody>
      </p:sp>
      <p:sp>
        <p:nvSpPr>
          <p:cNvPr id="17" name="Rechteck 16">
            <a:extLst>
              <a:ext uri="{FF2B5EF4-FFF2-40B4-BE49-F238E27FC236}">
                <a16:creationId xmlns:a16="http://schemas.microsoft.com/office/drawing/2014/main" id="{E0B539E8-425E-4728-A751-63CE2546CC3B}"/>
              </a:ext>
            </a:extLst>
          </p:cNvPr>
          <p:cNvSpPr/>
          <p:nvPr/>
        </p:nvSpPr>
        <p:spPr>
          <a:xfrm>
            <a:off x="-4426" y="-7675"/>
            <a:ext cx="12194674" cy="958378"/>
          </a:xfrm>
          <a:prstGeom prst="rect">
            <a:avLst/>
          </a:prstGeom>
          <a:solidFill>
            <a:srgbClr val="1C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rgbClr val="C00000"/>
              </a:solidFill>
              <a:latin typeface="+mj-lt"/>
            </a:endParaRPr>
          </a:p>
        </p:txBody>
      </p:sp>
      <p:sp>
        <p:nvSpPr>
          <p:cNvPr id="18" name="Rechteck 17">
            <a:extLst>
              <a:ext uri="{FF2B5EF4-FFF2-40B4-BE49-F238E27FC236}">
                <a16:creationId xmlns:a16="http://schemas.microsoft.com/office/drawing/2014/main" id="{BB372266-03B0-4305-B867-99DA4A14F858}"/>
              </a:ext>
            </a:extLst>
          </p:cNvPr>
          <p:cNvSpPr/>
          <p:nvPr/>
        </p:nvSpPr>
        <p:spPr>
          <a:xfrm>
            <a:off x="150702" y="298052"/>
            <a:ext cx="7294754" cy="646331"/>
          </a:xfrm>
          <a:prstGeom prst="rect">
            <a:avLst/>
          </a:prstGeom>
        </p:spPr>
        <p:txBody>
          <a:bodyPr wrap="none">
            <a:spAutoFit/>
          </a:bodyPr>
          <a:lstStyle/>
          <a:p>
            <a:r>
              <a:rPr lang="de-DE" sz="3600" dirty="0" err="1">
                <a:solidFill>
                  <a:schemeClr val="bg1"/>
                </a:solidFill>
              </a:rPr>
              <a:t>Overview</a:t>
            </a:r>
            <a:r>
              <a:rPr lang="de-DE" sz="3600" dirty="0">
                <a:solidFill>
                  <a:schemeClr val="bg1"/>
                </a:solidFill>
              </a:rPr>
              <a:t> </a:t>
            </a:r>
            <a:r>
              <a:rPr lang="de-DE" sz="3600" dirty="0" err="1">
                <a:solidFill>
                  <a:schemeClr val="bg1"/>
                </a:solidFill>
              </a:rPr>
              <a:t>of</a:t>
            </a:r>
            <a:r>
              <a:rPr lang="de-DE" sz="3600" dirty="0">
                <a:solidFill>
                  <a:schemeClr val="bg1"/>
                </a:solidFill>
              </a:rPr>
              <a:t> </a:t>
            </a:r>
            <a:r>
              <a:rPr lang="de-DE" sz="3600" dirty="0" err="1">
                <a:solidFill>
                  <a:schemeClr val="bg1"/>
                </a:solidFill>
              </a:rPr>
              <a:t>the</a:t>
            </a:r>
            <a:r>
              <a:rPr lang="de-DE" sz="3600" dirty="0">
                <a:solidFill>
                  <a:schemeClr val="bg1"/>
                </a:solidFill>
              </a:rPr>
              <a:t> </a:t>
            </a:r>
            <a:r>
              <a:rPr lang="de-DE" sz="3600" dirty="0" err="1">
                <a:solidFill>
                  <a:schemeClr val="bg1"/>
                </a:solidFill>
              </a:rPr>
              <a:t>main</a:t>
            </a:r>
            <a:r>
              <a:rPr lang="de-DE" sz="3600" dirty="0">
                <a:solidFill>
                  <a:schemeClr val="bg1"/>
                </a:solidFill>
              </a:rPr>
              <a:t> </a:t>
            </a:r>
            <a:r>
              <a:rPr lang="de-DE" sz="3600" dirty="0" err="1">
                <a:solidFill>
                  <a:schemeClr val="bg1"/>
                </a:solidFill>
              </a:rPr>
              <a:t>parts</a:t>
            </a:r>
            <a:r>
              <a:rPr lang="de-DE" sz="3600" dirty="0">
                <a:solidFill>
                  <a:schemeClr val="bg1"/>
                </a:solidFill>
              </a:rPr>
              <a:t> </a:t>
            </a:r>
            <a:r>
              <a:rPr lang="de-DE" sz="3600" dirty="0" err="1">
                <a:solidFill>
                  <a:schemeClr val="bg1"/>
                </a:solidFill>
              </a:rPr>
              <a:t>of</a:t>
            </a:r>
            <a:r>
              <a:rPr lang="de-DE" sz="3600" dirty="0">
                <a:solidFill>
                  <a:schemeClr val="bg1"/>
                </a:solidFill>
              </a:rPr>
              <a:t> a </a:t>
            </a:r>
            <a:r>
              <a:rPr lang="de-DE" sz="3600" dirty="0" err="1">
                <a:solidFill>
                  <a:schemeClr val="bg1"/>
                </a:solidFill>
              </a:rPr>
              <a:t>thesis</a:t>
            </a:r>
            <a:endParaRPr lang="de-DE" sz="3600" dirty="0">
              <a:solidFill>
                <a:schemeClr val="bg1"/>
              </a:solidFill>
            </a:endParaRPr>
          </a:p>
        </p:txBody>
      </p:sp>
    </p:spTree>
    <p:extLst>
      <p:ext uri="{BB962C8B-B14F-4D97-AF65-F5344CB8AC3E}">
        <p14:creationId xmlns:p14="http://schemas.microsoft.com/office/powerpoint/2010/main" val="384799606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66A69D42E34634EA58D8D16299BA22C" ma:contentTypeVersion="14" ma:contentTypeDescription="Ein neues Dokument erstellen." ma:contentTypeScope="" ma:versionID="71a686254f060344f12652b73b138322">
  <xsd:schema xmlns:xsd="http://www.w3.org/2001/XMLSchema" xmlns:xs="http://www.w3.org/2001/XMLSchema" xmlns:p="http://schemas.microsoft.com/office/2006/metadata/properties" xmlns:ns3="c9054c93-6546-4b0f-addd-007fbc7e5774" xmlns:ns4="03b5586d-26cb-4b4f-b434-4a5ea2a5b013" targetNamespace="http://schemas.microsoft.com/office/2006/metadata/properties" ma:root="true" ma:fieldsID="79e9e815a71faf5dc7e221ec472adffe" ns3:_="" ns4:_="">
    <xsd:import namespace="c9054c93-6546-4b0f-addd-007fbc7e5774"/>
    <xsd:import namespace="03b5586d-26cb-4b4f-b434-4a5ea2a5b013"/>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054c93-6546-4b0f-addd-007fbc7e57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3b5586d-26cb-4b4f-b434-4a5ea2a5b013" elementFormDefault="qualified">
    <xsd:import namespace="http://schemas.microsoft.com/office/2006/documentManagement/types"/>
    <xsd:import namespace="http://schemas.microsoft.com/office/infopath/2007/PartnerControls"/>
    <xsd:element name="SharedWithUsers" ma:index="11"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Freigegeben für - Details" ma:internalName="SharedWithDetails" ma:readOnly="true">
      <xsd:simpleType>
        <xsd:restriction base="dms:Note">
          <xsd:maxLength value="255"/>
        </xsd:restriction>
      </xsd:simpleType>
    </xsd:element>
    <xsd:element name="SharingHintHash" ma:index="13" nillable="true" ma:displayName="Freigabehinweis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E8A94AD-C936-45CD-A218-363551AAD5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054c93-6546-4b0f-addd-007fbc7e5774"/>
    <ds:schemaRef ds:uri="03b5586d-26cb-4b4f-b434-4a5ea2a5b0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7E905A4-499D-4FA4-A71A-0BCF340420FD}">
  <ds:schemaRefs>
    <ds:schemaRef ds:uri="http://schemas.microsoft.com/sharepoint/v3/contenttype/forms"/>
  </ds:schemaRefs>
</ds:datastoreItem>
</file>

<file path=customXml/itemProps3.xml><?xml version="1.0" encoding="utf-8"?>
<ds:datastoreItem xmlns:ds="http://schemas.openxmlformats.org/officeDocument/2006/customXml" ds:itemID="{26CE62E9-9D6A-41BD-87A1-08B6785FBEB8}">
  <ds:schemaRefs>
    <ds:schemaRef ds:uri="http://purl.org/dc/terms/"/>
    <ds:schemaRef ds:uri="http://schemas.microsoft.com/office/2006/documentManagement/types"/>
    <ds:schemaRef ds:uri="http://schemas.openxmlformats.org/package/2006/metadata/core-properties"/>
    <ds:schemaRef ds:uri="c9054c93-6546-4b0f-addd-007fbc7e5774"/>
    <ds:schemaRef ds:uri="http://purl.org/dc/elements/1.1/"/>
    <ds:schemaRef ds:uri="http://schemas.microsoft.com/office/2006/metadata/properties"/>
    <ds:schemaRef ds:uri="http://schemas.microsoft.com/office/infopath/2007/PartnerControls"/>
    <ds:schemaRef ds:uri="03b5586d-26cb-4b4f-b434-4a5ea2a5b01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2889</Words>
  <Application>Microsoft Office PowerPoint</Application>
  <PresentationFormat>Breitbild</PresentationFormat>
  <Paragraphs>406</Paragraphs>
  <Slides>34</Slides>
  <Notes>0</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34</vt:i4>
      </vt:variant>
    </vt:vector>
  </HeadingPairs>
  <TitlesOfParts>
    <vt:vector size="44" baseType="lpstr">
      <vt:lpstr>Calibri</vt:lpstr>
      <vt:lpstr>Courier New</vt:lpstr>
      <vt:lpstr>Calibri Light</vt:lpstr>
      <vt:lpstr>Times New Roman</vt:lpstr>
      <vt:lpstr>Wingdings</vt:lpstr>
      <vt:lpstr>Symbol</vt:lpstr>
      <vt:lpstr>Arial</vt:lpstr>
      <vt:lpstr>Gill Sans MT</vt:lpstr>
      <vt:lpstr>Century Gothic</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FH Kärnten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Sternad Dietmar</dc:creator>
  <cp:lastModifiedBy>Sternad Dietmar</cp:lastModifiedBy>
  <cp:revision>294</cp:revision>
  <dcterms:created xsi:type="dcterms:W3CDTF">2018-05-14T09:22:51Z</dcterms:created>
  <dcterms:modified xsi:type="dcterms:W3CDTF">2024-03-13T13:50:24Z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0x010100166A69D42E34634EA58D8D16299BA22C</vt:lpwstr>
  </property>
</Properties>
</file>