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541" r:id="rId2"/>
    <p:sldId id="606" r:id="rId3"/>
    <p:sldId id="634" r:id="rId4"/>
    <p:sldId id="614" r:id="rId5"/>
    <p:sldId id="635" r:id="rId6"/>
    <p:sldId id="636" r:id="rId7"/>
    <p:sldId id="639" r:id="rId8"/>
    <p:sldId id="459" r:id="rId9"/>
    <p:sldId id="637" r:id="rId10"/>
    <p:sldId id="610" r:id="rId11"/>
    <p:sldId id="638" r:id="rId12"/>
    <p:sldId id="611" r:id="rId13"/>
    <p:sldId id="640" r:id="rId14"/>
    <p:sldId id="641" r:id="rId15"/>
    <p:sldId id="642" r:id="rId16"/>
    <p:sldId id="625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rnad Dietmar" initials="SD" lastIdx="0" clrIdx="0">
    <p:extLst>
      <p:ext uri="{19B8F6BF-5375-455C-9EA6-DF929625EA0E}">
        <p15:presenceInfo xmlns:p15="http://schemas.microsoft.com/office/powerpoint/2012/main" userId="S-1-5-21-2142320296-924847462-114579206-177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6E26"/>
    <a:srgbClr val="EDF1F9"/>
    <a:srgbClr val="7F7F7F"/>
    <a:srgbClr val="FFFFFF"/>
    <a:srgbClr val="FF0000"/>
    <a:srgbClr val="DE393F"/>
    <a:srgbClr val="005A92"/>
    <a:srgbClr val="39455C"/>
    <a:srgbClr val="D51317"/>
    <a:srgbClr val="A35E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94" autoAdjust="0"/>
    <p:restoredTop sz="78115" autoAdjust="0"/>
  </p:normalViewPr>
  <p:slideViewPr>
    <p:cSldViewPr snapToGrid="0">
      <p:cViewPr varScale="1">
        <p:scale>
          <a:sx n="102" d="100"/>
          <a:sy n="102" d="100"/>
        </p:scale>
        <p:origin x="39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13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FD7C0-D153-4CC0-B115-B22DF8FD3226}" type="datetimeFigureOut">
              <a:rPr lang="de-AT" smtClean="0"/>
              <a:t>04.09.2025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9C270-D155-4F7E-80DB-88976B7722E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495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5747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014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85972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6584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82089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3381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0000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5062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997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9844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793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468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07B84D-193D-4CCB-B7D4-627B64444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cap="small" baseline="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FAB3030-B6CF-4507-B992-42DBA66AA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2B5E59-235F-4536-B3BC-D1D83998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E1FF-2AD0-4913-A2E2-5DB0FFFFD7B7}" type="datetime1">
              <a:rPr lang="de-AT" smtClean="0"/>
              <a:t>04.09.2025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D41236-51AA-4266-8EFD-0DCEA5FD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58C289-8251-4255-8960-F7FA3AB9A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FH Kärnten</a:t>
            </a:r>
          </a:p>
        </p:txBody>
      </p:sp>
    </p:spTree>
    <p:extLst>
      <p:ext uri="{BB962C8B-B14F-4D97-AF65-F5344CB8AC3E}">
        <p14:creationId xmlns:p14="http://schemas.microsoft.com/office/powerpoint/2010/main" val="232846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3B5F2-41A4-4DA7-8E4F-589335DD2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de-DE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3B78802-BE41-48E6-B120-80D1C209C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96E5C-2E3E-4F36-BFA5-E3C13F95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0BE3-EB5F-42E9-A2D2-4F813EF7685D}" type="datetime1">
              <a:rPr lang="de-AT" smtClean="0"/>
              <a:t>04.09.2025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7734F0-6F7C-48FB-B229-32A14030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0D9831-17DA-46CA-BFDF-FFFBAA5A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CAAD98B-E7E2-47CF-B1CA-7B04E47C6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7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A5DC0E8-6EC4-4506-8C86-493F2EBA1F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lang="de-DE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44F720B-C39A-49F7-BCF4-045AAC7F5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5B181C-993E-44A0-9779-C1E167042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6D0B-A30F-4EAA-B977-30EC4ADBC71C}" type="datetime1">
              <a:rPr lang="de-AT" smtClean="0"/>
              <a:t>04.09.2025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A0071A-139D-4465-8D45-198F3DA39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1D1DDA-4CFA-4D5C-AA0A-75C73C7C3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6EB9DFB-684A-449B-A021-A12CBA8F5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4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1F50F-FE26-4AA2-A85A-DB1C1EEECE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40925"/>
            <a:ext cx="9689327" cy="1325563"/>
          </a:xfrm>
        </p:spPr>
        <p:txBody>
          <a:bodyPr/>
          <a:lstStyle>
            <a:lvl1pPr>
              <a:defRPr lang="de-DE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I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755308-03D9-4332-8075-A6185300A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186"/>
            <a:ext cx="10515600" cy="478377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Symbol" panose="05050102010706020507" pitchFamily="18" charset="2"/>
              <a:buChar char="-"/>
              <a:defRPr/>
            </a:lvl2pPr>
            <a:lvl4pPr marL="1600200" indent="-228600">
              <a:buFont typeface="Symbol" panose="05050102010706020507" pitchFamily="18" charset="2"/>
              <a:buChar char="-"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046465-F287-42A1-A830-5E3CFA72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5FD5-D3B4-474A-A04A-3A22655B0320}" type="datetime1">
              <a:rPr lang="de-AT" smtClean="0"/>
              <a:t>04.09.2025</a:t>
            </a:fld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1F12DA-EFB5-427A-900F-B447A0653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420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D793D2-94B1-47CC-A04E-C8DC75CFF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A14297-81E3-4687-A273-2F1E39A35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6E589E-AA80-4452-91EC-0F4849B8D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D644C-1EA5-4F64-827F-599735B00046}" type="datetime1">
              <a:rPr lang="de-AT" smtClean="0"/>
              <a:t>04.09.2025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2B7958-CC64-4D1F-9C6A-EEFE16DD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7FC62B-8690-422D-B7C8-CAA7E272E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4CAFF1F-972A-4795-B223-750DE14212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3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8E4B11-1B60-4A77-AFDB-E74CEA621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3C8BDE8-09FD-4AAF-B246-CDD1164A1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C975E7-0A5E-453C-BB65-FD030CBBA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F481-9509-406A-8C08-3B80D5B68AE4}" type="datetime1">
              <a:rPr lang="de-AT" smtClean="0"/>
              <a:t>04.09.2025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BBFE7C-90A8-4980-AB8C-FFAFC013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8D6FDA6-C786-4649-A565-5CF13B3B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D320145-4EC4-CDC4-367F-5921DE8AEC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40925"/>
            <a:ext cx="9689327" cy="1325563"/>
          </a:xfrm>
        </p:spPr>
        <p:txBody>
          <a:bodyPr/>
          <a:lstStyle>
            <a:lvl1pPr>
              <a:defRPr lang="de-DE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I</a:t>
            </a:r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11E7D1E-E408-4186-834F-FC04B1B3FF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0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EAE72A-239D-4F57-B68B-57298E8FC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23DCFEB-A06E-4BE8-AC60-B2C996C37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8B8879A-2F27-49EE-A5F6-24A382B95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6FD1FCE-4E05-49C0-9E68-3077DA3F31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A5AF67C-E1E0-4239-9656-78F10DA2D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9302-81A9-444D-B5DA-5F32F4C660C1}" type="datetime1">
              <a:rPr lang="de-AT" smtClean="0"/>
              <a:t>04.09.2025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62996E9-841C-4151-9B64-9EFB37F49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A7D1E29-11CA-4D5B-B217-0A6D90B5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6F1851AB-EC72-5FB1-54F6-E87A1A5CF56E}"/>
              </a:ext>
            </a:extLst>
          </p:cNvPr>
          <p:cNvSpPr txBox="1">
            <a:spLocks/>
          </p:cNvSpPr>
          <p:nvPr userDrawn="1"/>
        </p:nvSpPr>
        <p:spPr>
          <a:xfrm>
            <a:off x="838200" y="-40925"/>
            <a:ext cx="96893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/>
              <a:t>Mastertitelformat I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2FA3C2F-D4E6-4374-B58D-F33FA3F0E8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1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3148B10-1E1A-4F3D-84F2-A2897F9DC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1355-D174-4AC0-8385-FF4E465F5798}" type="datetime1">
              <a:rPr lang="de-AT" smtClean="0"/>
              <a:t>04.09.2025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79287D8-C0E8-4C3A-A6EC-0314D02C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227469-EC7B-410B-A09B-3CD3FBA2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B2ADC0D-F5D3-F7FA-5289-754B06C8B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40925"/>
            <a:ext cx="9689327" cy="1325563"/>
          </a:xfrm>
        </p:spPr>
        <p:txBody>
          <a:bodyPr/>
          <a:lstStyle>
            <a:lvl1pPr>
              <a:defRPr lang="de-DE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I</a:t>
            </a:r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E7F8D0-0784-4D00-8003-595DB31B10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1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0BB8E2-918D-4DED-995D-17FD6184A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8011-5297-4020-BB55-467546749109}" type="datetime1">
              <a:rPr lang="de-AT" smtClean="0"/>
              <a:t>04.09.2025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BAF27E1-4820-4422-97A0-DC58FFDD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CFD73E-D50D-48A5-A118-7661BADCA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DAF2A8B-8285-4A6F-B191-A935D8F939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2105D-6582-40BE-9896-9C956DBB7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lang="de-AT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12B216-55B3-4788-AABD-E19E0ED1B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0886D6-4849-4FB6-8DCF-80C99157C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D06709-B415-47D2-BFF0-3FF87A444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1624-7DEB-494E-8800-6D26CE59FE53}" type="datetime1">
              <a:rPr lang="de-AT" smtClean="0"/>
              <a:t>04.09.2025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37DEF8-D5F1-440F-BD31-CB84585B7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6C11082-710B-4D8A-9632-A04921A7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09917EB-710C-4EFE-BE7F-8E4E8C86A5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1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F4B62-9E8A-44E7-B8FF-15667AA69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lang="de-AT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392647F-F3D9-4A2D-BC7D-F73958874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BA8BA1-03C3-4BEF-8570-50E85A1E5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8B3BDF-43DE-45AC-8211-48616BE8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7D88-2524-4BBC-9876-7D349B0B05B3}" type="datetime1">
              <a:rPr lang="de-AT" smtClean="0"/>
              <a:t>04.09.2025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2464AC-4F9B-4C14-AFC2-56374F75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11C880F-A035-4510-9EF2-19103144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F8362AD-82A4-4154-BD03-7A8621439D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5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07C28F8-4BE6-4CFB-BC85-5FFDE976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628AD9-824C-401B-8796-0CAD9F7C2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C2D075-95E6-415E-9C65-8F5F812E9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706CE-33A4-4B2C-87B0-772486C516BA}" type="datetime1">
              <a:rPr lang="de-AT" smtClean="0"/>
              <a:t>04.09.2025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07F358-CB27-48C6-A84B-1FDA4B54E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Victoria Ranacher-Lackner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DE858-FBBF-42B2-AA42-003E3D334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110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1" name="Rectangle 6760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4CB2C0B-7862-49E4-ABD6-8E0CAA2F0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-2"/>
            <a:ext cx="12220575" cy="685800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740ADBD-380B-4755-B648-BB25FE187863}"/>
              </a:ext>
            </a:extLst>
          </p:cNvPr>
          <p:cNvSpPr txBox="1"/>
          <p:nvPr/>
        </p:nvSpPr>
        <p:spPr>
          <a:xfrm>
            <a:off x="927178" y="4509274"/>
            <a:ext cx="10168170" cy="144655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dirty="0">
                <a:solidFill>
                  <a:srgbClr val="FF0000"/>
                </a:solidFill>
              </a:rPr>
              <a:t>The essence of strategy</a:t>
            </a:r>
            <a:r>
              <a:rPr lang="en-US" sz="4400" dirty="0">
                <a:solidFill>
                  <a:srgbClr val="FFFFFF"/>
                </a:solidFill>
              </a:rPr>
              <a:t>| 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Five key strategic choices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B22B2D7-DBFE-4F01-AFEA-9BA6C1B29042}"/>
              </a:ext>
            </a:extLst>
          </p:cNvPr>
          <p:cNvSpPr txBox="1"/>
          <p:nvPr/>
        </p:nvSpPr>
        <p:spPr>
          <a:xfrm>
            <a:off x="10642761" y="6642555"/>
            <a:ext cx="13596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pixabay.com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9635E6D-2D98-44BA-B64A-8822C70C09A8}"/>
              </a:ext>
            </a:extLst>
          </p:cNvPr>
          <p:cNvSpPr txBox="1"/>
          <p:nvPr/>
        </p:nvSpPr>
        <p:spPr>
          <a:xfrm>
            <a:off x="927179" y="3986054"/>
            <a:ext cx="3522274" cy="523220"/>
          </a:xfrm>
          <a:prstGeom prst="rect">
            <a:avLst/>
          </a:prstGeom>
          <a:solidFill>
            <a:srgbClr val="D51317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de-AT" sz="2800" dirty="0"/>
              <a:t>    Straight-A </a:t>
            </a:r>
            <a:r>
              <a:rPr lang="de-AT" sz="2800" dirty="0" err="1"/>
              <a:t>Strategy</a:t>
            </a:r>
            <a:endParaRPr lang="de-AT" sz="2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05726DD-7266-F127-DE5B-BDF0675A1A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78" y="472755"/>
            <a:ext cx="2139884" cy="342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30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990600" y="1524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 err="1">
                <a:solidFill>
                  <a:srgbClr val="FF0000"/>
                </a:solidFill>
              </a:rPr>
              <a:t>Strategy</a:t>
            </a:r>
            <a:r>
              <a:rPr lang="de-AT" dirty="0"/>
              <a:t>| Definition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634B41B-0035-4BC4-87D1-8A35E7A76770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10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A263873-A49B-4995-A1D9-FC6FA3061833}"/>
              </a:ext>
            </a:extLst>
          </p:cNvPr>
          <p:cNvSpPr/>
          <p:nvPr/>
        </p:nvSpPr>
        <p:spPr>
          <a:xfrm>
            <a:off x="3944001" y="1927412"/>
            <a:ext cx="7046495" cy="2644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6910CE7-E0DA-4774-9CD8-56E5827CC630}"/>
              </a:ext>
            </a:extLst>
          </p:cNvPr>
          <p:cNvSpPr/>
          <p:nvPr/>
        </p:nvSpPr>
        <p:spPr>
          <a:xfrm>
            <a:off x="4381149" y="1988111"/>
            <a:ext cx="630053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Strategy</a:t>
            </a:r>
            <a:r>
              <a:rPr lang="en-US" sz="2800" dirty="0"/>
              <a:t> 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an integrated set of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well-aligned choices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that will result in a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high-level plan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which defines your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aspiration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(your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overall purpose and goals)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outlines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where (in which arena) and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you will fulfill your purpose and achieve your goals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a changing environment</a:t>
            </a:r>
            <a:endParaRPr lang="de-DE" sz="360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DFDDB7B-05EB-4055-BF16-167DCF168DA8}"/>
              </a:ext>
            </a:extLst>
          </p:cNvPr>
          <p:cNvSpPr/>
          <p:nvPr/>
        </p:nvSpPr>
        <p:spPr>
          <a:xfrm rot="16200000">
            <a:off x="2663818" y="3030277"/>
            <a:ext cx="2644589" cy="4371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DEFINITION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9402D4D-1E7E-4066-AFD3-A4BB72649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26557"/>
            <a:ext cx="2644590" cy="264459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AE418468-5F2A-404E-AB96-C7B1FCC8E167}"/>
              </a:ext>
            </a:extLst>
          </p:cNvPr>
          <p:cNvSpPr txBox="1"/>
          <p:nvPr/>
        </p:nvSpPr>
        <p:spPr>
          <a:xfrm>
            <a:off x="4888732" y="6574293"/>
            <a:ext cx="15856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Dall-E, Chat-GPT 4</a:t>
            </a:r>
          </a:p>
        </p:txBody>
      </p:sp>
    </p:spTree>
    <p:extLst>
      <p:ext uri="{BB962C8B-B14F-4D97-AF65-F5344CB8AC3E}">
        <p14:creationId xmlns:p14="http://schemas.microsoft.com/office/powerpoint/2010/main" val="95584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474896" y="16875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 err="1">
                <a:solidFill>
                  <a:srgbClr val="FF0000"/>
                </a:solidFill>
              </a:rPr>
              <a:t>What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makes</a:t>
            </a:r>
            <a:r>
              <a:rPr lang="de-AT" dirty="0">
                <a:solidFill>
                  <a:srgbClr val="FF0000"/>
                </a:solidFill>
              </a:rPr>
              <a:t> a </a:t>
            </a:r>
            <a:r>
              <a:rPr lang="de-AT" dirty="0" err="1">
                <a:solidFill>
                  <a:srgbClr val="FF0000"/>
                </a:solidFill>
              </a:rPr>
              <a:t>good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strategy</a:t>
            </a:r>
            <a:r>
              <a:rPr lang="de-AT" dirty="0">
                <a:solidFill>
                  <a:srgbClr val="FF0000"/>
                </a:solidFill>
              </a:rPr>
              <a:t>?</a:t>
            </a:r>
            <a:endParaRPr lang="de-AT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634B41B-0035-4BC4-87D1-8A35E7A76770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11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C260350A-9D97-4917-9F5F-67AABF187D87}"/>
              </a:ext>
            </a:extLst>
          </p:cNvPr>
          <p:cNvGrpSpPr/>
          <p:nvPr/>
        </p:nvGrpSpPr>
        <p:grpSpPr>
          <a:xfrm>
            <a:off x="391205" y="1219921"/>
            <a:ext cx="3581699" cy="4214228"/>
            <a:chOff x="391205" y="1219921"/>
            <a:chExt cx="3581699" cy="4214228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53721053-B10A-4E9E-A033-8E75AE82453A}"/>
                </a:ext>
              </a:extLst>
            </p:cNvPr>
            <p:cNvSpPr/>
            <p:nvPr/>
          </p:nvSpPr>
          <p:spPr>
            <a:xfrm>
              <a:off x="391205" y="1219921"/>
              <a:ext cx="3577390" cy="102669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/>
                <a:t>Quality </a:t>
              </a:r>
              <a:r>
                <a:rPr lang="de-DE" sz="2800" dirty="0" err="1"/>
                <a:t>of</a:t>
              </a:r>
              <a:r>
                <a:rPr lang="de-DE" sz="2800" dirty="0"/>
                <a:t> </a:t>
              </a:r>
              <a:br>
                <a:rPr lang="de-DE" sz="2800" dirty="0"/>
              </a:br>
              <a:r>
                <a:rPr lang="de-DE" sz="2800" dirty="0" err="1"/>
                <a:t>analysis</a:t>
              </a:r>
              <a:endParaRPr lang="de-DE" sz="2800" dirty="0"/>
            </a:p>
          </p:txBody>
        </p:sp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56C14E32-9C85-4BB4-A31E-B77F0D279F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69"/>
            <a:stretch/>
          </p:blipFill>
          <p:spPr>
            <a:xfrm>
              <a:off x="391206" y="2302525"/>
              <a:ext cx="3581698" cy="3131624"/>
            </a:xfrm>
            <a:prstGeom prst="rect">
              <a:avLst/>
            </a:prstGeom>
          </p:spPr>
        </p:pic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CE1DA71-37EA-494F-962D-6FC60AAE20C3}"/>
              </a:ext>
            </a:extLst>
          </p:cNvPr>
          <p:cNvGrpSpPr/>
          <p:nvPr/>
        </p:nvGrpSpPr>
        <p:grpSpPr>
          <a:xfrm>
            <a:off x="7974813" y="1219921"/>
            <a:ext cx="3581698" cy="4214228"/>
            <a:chOff x="7974813" y="1219921"/>
            <a:chExt cx="3581698" cy="4214228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2073A899-5C79-49CE-8A12-8ADAD9BA8ED2}"/>
                </a:ext>
              </a:extLst>
            </p:cNvPr>
            <p:cNvSpPr/>
            <p:nvPr/>
          </p:nvSpPr>
          <p:spPr>
            <a:xfrm>
              <a:off x="7979121" y="1219921"/>
              <a:ext cx="3577390" cy="102669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 err="1"/>
                <a:t>Effective</a:t>
              </a:r>
              <a:r>
                <a:rPr lang="de-DE" sz="2800" dirty="0"/>
                <a:t> </a:t>
              </a:r>
              <a:r>
                <a:rPr lang="de-DE" sz="2800" dirty="0" err="1"/>
                <a:t>implementation</a:t>
              </a:r>
              <a:endParaRPr lang="de-DE" sz="2800" dirty="0"/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6BD69A97-825D-4D3A-AFED-E3515A104C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89"/>
            <a:stretch/>
          </p:blipFill>
          <p:spPr>
            <a:xfrm>
              <a:off x="7974813" y="2302525"/>
              <a:ext cx="3577390" cy="3131624"/>
            </a:xfrm>
            <a:prstGeom prst="rect">
              <a:avLst/>
            </a:prstGeom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549EEBBB-00E5-49F3-8AD7-DAF37EB3113A}"/>
                </a:ext>
              </a:extLst>
            </p:cNvPr>
            <p:cNvSpPr/>
            <p:nvPr/>
          </p:nvSpPr>
          <p:spPr>
            <a:xfrm rot="20747013">
              <a:off x="9229802" y="3055771"/>
              <a:ext cx="1158378" cy="38795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86006B45-2CDB-4296-8570-2D7BFFC82C73}"/>
                </a:ext>
              </a:extLst>
            </p:cNvPr>
            <p:cNvSpPr txBox="1"/>
            <p:nvPr/>
          </p:nvSpPr>
          <p:spPr>
            <a:xfrm rot="20737321">
              <a:off x="9179950" y="3097051"/>
              <a:ext cx="1388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PRIORITIES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1D1887B-73C7-43A7-8172-819FD9A7D714}"/>
              </a:ext>
            </a:extLst>
          </p:cNvPr>
          <p:cNvGrpSpPr/>
          <p:nvPr/>
        </p:nvGrpSpPr>
        <p:grpSpPr>
          <a:xfrm>
            <a:off x="4185163" y="1219921"/>
            <a:ext cx="3577390" cy="4214226"/>
            <a:chOff x="4185163" y="1219921"/>
            <a:chExt cx="3577390" cy="4214226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FC9912A1-6181-45B2-9612-D775C39F6B27}"/>
                </a:ext>
              </a:extLst>
            </p:cNvPr>
            <p:cNvSpPr/>
            <p:nvPr/>
          </p:nvSpPr>
          <p:spPr>
            <a:xfrm>
              <a:off x="4185163" y="1219921"/>
              <a:ext cx="3577390" cy="102669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/>
                <a:t>Quality </a:t>
              </a:r>
              <a:r>
                <a:rPr lang="de-DE" sz="2800" dirty="0" err="1"/>
                <a:t>of</a:t>
              </a:r>
              <a:r>
                <a:rPr lang="de-DE" sz="2800" dirty="0"/>
                <a:t> </a:t>
              </a:r>
              <a:r>
                <a:rPr lang="de-DE" sz="2800" dirty="0" err="1"/>
                <a:t>the</a:t>
              </a:r>
              <a:r>
                <a:rPr lang="de-DE" sz="2800" dirty="0"/>
                <a:t> </a:t>
              </a:r>
              <a:br>
                <a:rPr lang="de-DE" sz="2800" dirty="0"/>
              </a:br>
              <a:r>
                <a:rPr lang="de-DE" sz="2800" dirty="0" err="1"/>
                <a:t>decision</a:t>
              </a:r>
              <a:r>
                <a:rPr lang="de-DE" sz="2800" dirty="0"/>
                <a:t> </a:t>
              </a:r>
              <a:r>
                <a:rPr lang="de-DE" sz="2800" dirty="0" err="1"/>
                <a:t>process</a:t>
              </a:r>
              <a:endParaRPr lang="de-DE" sz="2800" dirty="0"/>
            </a:p>
          </p:txBody>
        </p: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7A9A1602-99B7-485E-A9EE-1983322BE3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4" r="7662"/>
            <a:stretch/>
          </p:blipFill>
          <p:spPr>
            <a:xfrm>
              <a:off x="4186410" y="2291508"/>
              <a:ext cx="3576143" cy="31426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539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 40">
            <a:extLst>
              <a:ext uri="{FF2B5EF4-FFF2-40B4-BE49-F238E27FC236}">
                <a16:creationId xmlns:a16="http://schemas.microsoft.com/office/drawing/2014/main" id="{5DEECF5C-18A2-429E-B882-9042F493AA9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1"/>
          <a:stretch/>
        </p:blipFill>
        <p:spPr bwMode="auto">
          <a:xfrm>
            <a:off x="990600" y="921443"/>
            <a:ext cx="5062537" cy="57841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990600" y="1524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FF0000"/>
                </a:solidFill>
              </a:rPr>
              <a:t>The </a:t>
            </a:r>
            <a:r>
              <a:rPr lang="de-AT" dirty="0" err="1">
                <a:solidFill>
                  <a:srgbClr val="FF0000"/>
                </a:solidFill>
              </a:rPr>
              <a:t>strategy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development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cycle</a:t>
            </a:r>
            <a:endParaRPr lang="de-AT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C8F991B-C1E7-40B1-8D26-8C61A59CB095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12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05172BD-473F-4999-BDD9-EDD63CB88C32}"/>
              </a:ext>
            </a:extLst>
          </p:cNvPr>
          <p:cNvGrpSpPr/>
          <p:nvPr/>
        </p:nvGrpSpPr>
        <p:grpSpPr>
          <a:xfrm>
            <a:off x="7255319" y="2532572"/>
            <a:ext cx="4382499" cy="1934312"/>
            <a:chOff x="7255319" y="2532572"/>
            <a:chExt cx="4382499" cy="1934312"/>
          </a:xfrm>
        </p:grpSpPr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16A5563A-7841-488F-AE7E-BF2A136B8F14}"/>
                </a:ext>
              </a:extLst>
            </p:cNvPr>
            <p:cNvSpPr txBox="1"/>
            <p:nvPr/>
          </p:nvSpPr>
          <p:spPr>
            <a:xfrm>
              <a:off x="7554191" y="2532572"/>
              <a:ext cx="4083627" cy="19343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a </a:t>
              </a:r>
              <a:r>
                <a:rPr lang="en-US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fast-changing environment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strategy development cannot be seen as a one-time event; continuous analysis, adaptive decision-making, and iterative execution</a:t>
              </a:r>
            </a:p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a cycle rather than a linear process</a:t>
              </a:r>
              <a:b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</a:b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     (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ongoing, iterative)</a:t>
              </a:r>
              <a:endPara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Pfeil: nach rechts 42">
              <a:extLst>
                <a:ext uri="{FF2B5EF4-FFF2-40B4-BE49-F238E27FC236}">
                  <a16:creationId xmlns:a16="http://schemas.microsoft.com/office/drawing/2014/main" id="{807E9E4C-2DE9-460A-8E63-6CEC3CC64B3A}"/>
                </a:ext>
              </a:extLst>
            </p:cNvPr>
            <p:cNvSpPr/>
            <p:nvPr/>
          </p:nvSpPr>
          <p:spPr>
            <a:xfrm>
              <a:off x="7255319" y="2581710"/>
              <a:ext cx="308811" cy="26515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44238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E634B41B-0035-4BC4-87D1-8A35E7A76770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EBB7BF9D-BE2A-4947-940E-6270E96D8A1F}"/>
              </a:ext>
            </a:extLst>
          </p:cNvPr>
          <p:cNvSpPr txBox="1">
            <a:spLocks/>
          </p:cNvSpPr>
          <p:nvPr/>
        </p:nvSpPr>
        <p:spPr>
          <a:xfrm>
            <a:off x="463297" y="22319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 err="1">
                <a:solidFill>
                  <a:srgbClr val="FF0000"/>
                </a:solidFill>
              </a:rPr>
              <a:t>Strategy</a:t>
            </a:r>
            <a:r>
              <a:rPr lang="de-AT" dirty="0"/>
              <a:t>| Different </a:t>
            </a:r>
            <a:r>
              <a:rPr lang="de-AT" dirty="0" err="1"/>
              <a:t>perspectives</a:t>
            </a:r>
            <a:endParaRPr lang="de-AT" dirty="0"/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17953813-B5E1-43EF-A597-B89EEC6B9A4F}"/>
              </a:ext>
            </a:extLst>
          </p:cNvPr>
          <p:cNvGrpSpPr/>
          <p:nvPr/>
        </p:nvGrpSpPr>
        <p:grpSpPr>
          <a:xfrm>
            <a:off x="685800" y="1151092"/>
            <a:ext cx="3267307" cy="4123435"/>
            <a:chOff x="685800" y="1151092"/>
            <a:chExt cx="3267307" cy="4123435"/>
          </a:xfrm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0A3513E1-D776-4B1C-8564-6EA522B71C1A}"/>
                </a:ext>
              </a:extLst>
            </p:cNvPr>
            <p:cNvSpPr/>
            <p:nvPr/>
          </p:nvSpPr>
          <p:spPr>
            <a:xfrm>
              <a:off x="1920224" y="1151092"/>
              <a:ext cx="657922" cy="657922"/>
            </a:xfrm>
            <a:prstGeom prst="ellipse">
              <a:avLst/>
            </a:prstGeom>
            <a:solidFill>
              <a:srgbClr val="7F7F7F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B4C5F8EC-DEBE-476A-8358-FA7E38D7BD6C}"/>
                </a:ext>
              </a:extLst>
            </p:cNvPr>
            <p:cNvSpPr/>
            <p:nvPr/>
          </p:nvSpPr>
          <p:spPr>
            <a:xfrm>
              <a:off x="685800" y="2051824"/>
              <a:ext cx="3267307" cy="32227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7C05A652-DA0D-4893-B6BD-917068110F7C}"/>
                </a:ext>
              </a:extLst>
            </p:cNvPr>
            <p:cNvSpPr/>
            <p:nvPr/>
          </p:nvSpPr>
          <p:spPr>
            <a:xfrm>
              <a:off x="685800" y="1477963"/>
              <a:ext cx="3267307" cy="57386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Hypothesis </a:t>
              </a:r>
              <a:r>
                <a:rPr lang="de-DE" dirty="0" err="1"/>
                <a:t>testing</a:t>
              </a:r>
              <a:endParaRPr lang="de-DE" dirty="0"/>
            </a:p>
          </p:txBody>
        </p: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829C8569-A699-4741-8803-6517BC971021}"/>
                </a:ext>
              </a:extLst>
            </p:cNvPr>
            <p:cNvSpPr txBox="1"/>
            <p:nvPr/>
          </p:nvSpPr>
          <p:spPr>
            <a:xfrm>
              <a:off x="1092271" y="2386299"/>
              <a:ext cx="2534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Hypotheses</a:t>
              </a:r>
              <a:r>
                <a:rPr lang="de-DE" dirty="0"/>
                <a:t> on </a:t>
              </a:r>
              <a:r>
                <a:rPr lang="de-DE" dirty="0" err="1"/>
                <a:t>the</a:t>
              </a:r>
              <a:r>
                <a:rPr lang="de-DE" dirty="0"/>
                <a:t> ‟5As”</a:t>
              </a:r>
            </a:p>
          </p:txBody>
        </p:sp>
        <p:cxnSp>
          <p:nvCxnSpPr>
            <p:cNvPr id="9" name="Gerade Verbindung mit Pfeil 8">
              <a:extLst>
                <a:ext uri="{FF2B5EF4-FFF2-40B4-BE49-F238E27FC236}">
                  <a16:creationId xmlns:a16="http://schemas.microsoft.com/office/drawing/2014/main" id="{188D82FA-D4C9-4A1D-ABF1-FD7C7C3C20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45946" y="2822496"/>
              <a:ext cx="9106" cy="503062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4C50B5AA-FB7A-405B-8D59-689B6CC122E7}"/>
                </a:ext>
              </a:extLst>
            </p:cNvPr>
            <p:cNvSpPr txBox="1"/>
            <p:nvPr/>
          </p:nvSpPr>
          <p:spPr>
            <a:xfrm>
              <a:off x="998509" y="3323881"/>
              <a:ext cx="28269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Guiding </a:t>
              </a:r>
              <a:r>
                <a:rPr lang="de-DE" dirty="0" err="1"/>
                <a:t>the</a:t>
              </a:r>
              <a:r>
                <a:rPr lang="de-DE" dirty="0"/>
                <a:t> </a:t>
              </a:r>
              <a:r>
                <a:rPr lang="de-DE" dirty="0" err="1"/>
                <a:t>analysis</a:t>
              </a:r>
              <a:r>
                <a:rPr lang="de-DE" dirty="0"/>
                <a:t> </a:t>
              </a:r>
              <a:r>
                <a:rPr lang="de-DE" dirty="0" err="1"/>
                <a:t>process</a:t>
              </a:r>
              <a:endParaRPr lang="de-DE" dirty="0"/>
            </a:p>
          </p:txBody>
        </p: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5A7F8D7F-DC97-47AC-AEAE-C0FB2C6028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0499" y="3824052"/>
              <a:ext cx="9106" cy="503062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2B010262-23A4-4418-8855-F9BF0725E8ED}"/>
                </a:ext>
              </a:extLst>
            </p:cNvPr>
            <p:cNvSpPr txBox="1"/>
            <p:nvPr/>
          </p:nvSpPr>
          <p:spPr>
            <a:xfrm>
              <a:off x="1228467" y="4361238"/>
              <a:ext cx="22308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err="1"/>
                <a:t>Testing</a:t>
              </a:r>
              <a:r>
                <a:rPr lang="de-DE" dirty="0"/>
                <a:t> </a:t>
              </a:r>
              <a:r>
                <a:rPr lang="de-DE" dirty="0" err="1"/>
                <a:t>the</a:t>
              </a:r>
              <a:r>
                <a:rPr lang="de-DE" dirty="0"/>
                <a:t> </a:t>
              </a:r>
              <a:r>
                <a:rPr lang="de-DE" dirty="0" err="1"/>
                <a:t>validity</a:t>
              </a:r>
              <a:r>
                <a:rPr lang="de-DE" dirty="0"/>
                <a:t> </a:t>
              </a:r>
              <a:r>
                <a:rPr lang="de-DE" dirty="0" err="1"/>
                <a:t>of</a:t>
              </a:r>
              <a:r>
                <a:rPr lang="de-DE" dirty="0"/>
                <a:t> </a:t>
              </a:r>
              <a:br>
                <a:rPr lang="de-DE" dirty="0"/>
              </a:br>
              <a:r>
                <a:rPr lang="de-DE" dirty="0" err="1"/>
                <a:t>the</a:t>
              </a:r>
              <a:r>
                <a:rPr lang="de-DE" dirty="0"/>
                <a:t> </a:t>
              </a:r>
              <a:r>
                <a:rPr lang="de-DE" dirty="0" err="1"/>
                <a:t>hypotheses</a:t>
              </a:r>
              <a:endParaRPr lang="de-DE" dirty="0"/>
            </a:p>
          </p:txBody>
        </p:sp>
        <p:pic>
          <p:nvPicPr>
            <p:cNvPr id="27" name="Grafik 26" descr="Lupe mit einfarbiger Füllung">
              <a:extLst>
                <a:ext uri="{FF2B5EF4-FFF2-40B4-BE49-F238E27FC236}">
                  <a16:creationId xmlns:a16="http://schemas.microsoft.com/office/drawing/2014/main" id="{8DCBC05A-4978-42D3-BF1B-15530D4F1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97621" y="1235876"/>
              <a:ext cx="325755" cy="325755"/>
            </a:xfrm>
            <a:prstGeom prst="rect">
              <a:avLst/>
            </a:prstGeom>
          </p:spPr>
        </p:pic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F71ED6F6-380A-4E88-9701-D9F2CD36B350}"/>
              </a:ext>
            </a:extLst>
          </p:cNvPr>
          <p:cNvGrpSpPr/>
          <p:nvPr/>
        </p:nvGrpSpPr>
        <p:grpSpPr>
          <a:xfrm>
            <a:off x="4306230" y="1159497"/>
            <a:ext cx="3267307" cy="4115030"/>
            <a:chOff x="4306230" y="1159497"/>
            <a:chExt cx="3267307" cy="4115030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49B76835-30A7-4A69-8748-41615DDC9EAE}"/>
                </a:ext>
              </a:extLst>
            </p:cNvPr>
            <p:cNvSpPr/>
            <p:nvPr/>
          </p:nvSpPr>
          <p:spPr>
            <a:xfrm>
              <a:off x="5610922" y="1159497"/>
              <a:ext cx="657922" cy="657922"/>
            </a:xfrm>
            <a:prstGeom prst="ellipse">
              <a:avLst/>
            </a:prstGeom>
            <a:solidFill>
              <a:srgbClr val="7F7F7F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FF1F5474-596A-4F96-9675-BD2A7A00E790}"/>
                </a:ext>
              </a:extLst>
            </p:cNvPr>
            <p:cNvSpPr/>
            <p:nvPr/>
          </p:nvSpPr>
          <p:spPr>
            <a:xfrm>
              <a:off x="4306230" y="2051824"/>
              <a:ext cx="3267307" cy="32227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DDEB37A0-510D-4040-BE03-C92C51246918}"/>
                </a:ext>
              </a:extLst>
            </p:cNvPr>
            <p:cNvSpPr/>
            <p:nvPr/>
          </p:nvSpPr>
          <p:spPr>
            <a:xfrm>
              <a:off x="4306230" y="1477963"/>
              <a:ext cx="3267307" cy="57386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Strategy</a:t>
              </a:r>
              <a:r>
                <a:rPr lang="de-DE" dirty="0"/>
                <a:t> </a:t>
              </a:r>
              <a:r>
                <a:rPr lang="de-DE" dirty="0" err="1"/>
                <a:t>as</a:t>
              </a:r>
              <a:r>
                <a:rPr lang="de-DE" dirty="0"/>
                <a:t> a social </a:t>
              </a:r>
              <a:r>
                <a:rPr lang="de-DE" dirty="0" err="1"/>
                <a:t>process</a:t>
              </a:r>
              <a:endParaRPr lang="de-DE" dirty="0"/>
            </a:p>
          </p:txBody>
        </p:sp>
        <p:sp>
          <p:nvSpPr>
            <p:cNvPr id="16" name="Pfeil: nach unten 15">
              <a:extLst>
                <a:ext uri="{FF2B5EF4-FFF2-40B4-BE49-F238E27FC236}">
                  <a16:creationId xmlns:a16="http://schemas.microsoft.com/office/drawing/2014/main" id="{88C31C61-A1D2-44F7-9880-ACFC14A93008}"/>
                </a:ext>
              </a:extLst>
            </p:cNvPr>
            <p:cNvSpPr/>
            <p:nvPr/>
          </p:nvSpPr>
          <p:spPr>
            <a:xfrm>
              <a:off x="5592488" y="3820001"/>
              <a:ext cx="657401" cy="365125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C6B2EB9-433B-47B2-B432-8B3DF014C95C}"/>
                </a:ext>
              </a:extLst>
            </p:cNvPr>
            <p:cNvSpPr txBox="1"/>
            <p:nvPr/>
          </p:nvSpPr>
          <p:spPr>
            <a:xfrm>
              <a:off x="4348976" y="4368548"/>
              <a:ext cx="3159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Needs </a:t>
              </a:r>
              <a:r>
                <a:rPr lang="de-DE" dirty="0" err="1"/>
                <a:t>to</a:t>
              </a:r>
              <a:r>
                <a:rPr lang="de-DE" dirty="0"/>
                <a:t> </a:t>
              </a:r>
              <a:r>
                <a:rPr lang="de-DE" dirty="0" err="1"/>
                <a:t>result</a:t>
              </a:r>
              <a:r>
                <a:rPr lang="de-DE" dirty="0"/>
                <a:t> in</a:t>
              </a:r>
              <a:br>
                <a:rPr lang="de-DE" dirty="0"/>
              </a:br>
              <a:r>
                <a:rPr lang="de-DE" b="1" dirty="0"/>
                <a:t>well-</a:t>
              </a:r>
              <a:r>
                <a:rPr lang="de-DE" b="1" dirty="0" err="1"/>
                <a:t>coordinated</a:t>
              </a:r>
              <a:r>
                <a:rPr lang="de-DE" b="1" dirty="0"/>
                <a:t> </a:t>
              </a:r>
              <a:r>
                <a:rPr lang="de-DE" b="1" dirty="0" err="1"/>
                <a:t>action</a:t>
              </a:r>
              <a:endParaRPr lang="de-DE" b="1" dirty="0"/>
            </a:p>
          </p:txBody>
        </p:sp>
        <p:pic>
          <p:nvPicPr>
            <p:cNvPr id="30" name="Grafik 29" descr="Benutzer mit einfarbiger Füllung">
              <a:extLst>
                <a:ext uri="{FF2B5EF4-FFF2-40B4-BE49-F238E27FC236}">
                  <a16:creationId xmlns:a16="http://schemas.microsoft.com/office/drawing/2014/main" id="{3284DBA1-C5AC-42A6-BE45-4DAF79D73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43399" y="1219900"/>
              <a:ext cx="389941" cy="389941"/>
            </a:xfrm>
            <a:prstGeom prst="rect">
              <a:avLst/>
            </a:prstGeom>
          </p:spPr>
        </p:pic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9717B31D-ACBD-4323-B976-C9603EDC4FCF}"/>
                </a:ext>
              </a:extLst>
            </p:cNvPr>
            <p:cNvSpPr txBox="1"/>
            <p:nvPr/>
          </p:nvSpPr>
          <p:spPr>
            <a:xfrm>
              <a:off x="4341541" y="2161123"/>
              <a:ext cx="315929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/>
                <a:t>Involves</a:t>
              </a:r>
              <a:r>
                <a:rPr lang="de-DE" dirty="0"/>
                <a:t> </a:t>
              </a:r>
              <a:r>
                <a:rPr lang="de-DE" b="1" dirty="0" err="1"/>
                <a:t>people</a:t>
              </a:r>
              <a:r>
                <a:rPr lang="de-DE" dirty="0"/>
                <a:t>, </a:t>
              </a:r>
              <a:br>
                <a:rPr lang="de-DE" dirty="0"/>
              </a:br>
              <a:r>
                <a:rPr lang="de-DE" dirty="0" err="1"/>
                <a:t>colliding</a:t>
              </a:r>
              <a:r>
                <a:rPr lang="de-DE" dirty="0"/>
                <a:t> </a:t>
              </a:r>
              <a:r>
                <a:rPr lang="de-DE" dirty="0" err="1"/>
                <a:t>interests</a:t>
              </a:r>
              <a:r>
                <a:rPr lang="de-DE" dirty="0"/>
                <a:t>,</a:t>
              </a:r>
            </a:p>
            <a:p>
              <a:pPr algn="ctr"/>
              <a:r>
                <a:rPr lang="de-DE" dirty="0"/>
                <a:t>power </a:t>
              </a:r>
              <a:r>
                <a:rPr lang="de-DE" dirty="0" err="1"/>
                <a:t>struggles</a:t>
              </a:r>
              <a:r>
                <a:rPr lang="de-DE" dirty="0"/>
                <a:t> </a:t>
              </a:r>
              <a:br>
                <a:rPr lang="de-DE" dirty="0"/>
              </a:br>
              <a:r>
                <a:rPr lang="de-DE" dirty="0"/>
                <a:t>(</a:t>
              </a:r>
              <a:r>
                <a:rPr lang="de-DE" dirty="0" err="1"/>
                <a:t>resource</a:t>
              </a:r>
              <a:r>
                <a:rPr lang="de-DE" dirty="0"/>
                <a:t> </a:t>
              </a:r>
              <a:r>
                <a:rPr lang="de-DE" dirty="0" err="1"/>
                <a:t>distribution</a:t>
              </a:r>
              <a:r>
                <a:rPr lang="de-DE" dirty="0"/>
                <a:t>), </a:t>
              </a:r>
              <a:r>
                <a:rPr lang="de-DE" dirty="0" err="1"/>
                <a:t>communication</a:t>
              </a:r>
              <a:r>
                <a:rPr lang="de-DE" dirty="0"/>
                <a:t> </a:t>
              </a:r>
              <a:r>
                <a:rPr lang="de-DE" dirty="0" err="1"/>
                <a:t>needs</a:t>
              </a:r>
              <a:endParaRPr lang="de-DE" dirty="0"/>
            </a:p>
          </p:txBody>
        </p: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CDE6B51B-A348-46AD-8526-F24A7404891D}"/>
              </a:ext>
            </a:extLst>
          </p:cNvPr>
          <p:cNvGrpSpPr/>
          <p:nvPr/>
        </p:nvGrpSpPr>
        <p:grpSpPr>
          <a:xfrm>
            <a:off x="7989780" y="1159497"/>
            <a:ext cx="3267308" cy="4247833"/>
            <a:chOff x="8024298" y="1159957"/>
            <a:chExt cx="3267308" cy="4247833"/>
          </a:xfrm>
        </p:grpSpPr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38FB4C79-9545-47BD-A496-342F5F7F8273}"/>
                </a:ext>
              </a:extLst>
            </p:cNvPr>
            <p:cNvGrpSpPr/>
            <p:nvPr/>
          </p:nvGrpSpPr>
          <p:grpSpPr>
            <a:xfrm>
              <a:off x="8024298" y="1159957"/>
              <a:ext cx="3267308" cy="4123435"/>
              <a:chOff x="8153399" y="1151092"/>
              <a:chExt cx="3267308" cy="4123435"/>
            </a:xfrm>
          </p:grpSpPr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6B9A846B-1D05-4904-9A19-CD1640107226}"/>
                  </a:ext>
                </a:extLst>
              </p:cNvPr>
              <p:cNvSpPr/>
              <p:nvPr/>
            </p:nvSpPr>
            <p:spPr>
              <a:xfrm>
                <a:off x="9458091" y="1151092"/>
                <a:ext cx="657922" cy="657922"/>
              </a:xfrm>
              <a:prstGeom prst="ellipse">
                <a:avLst/>
              </a:prstGeom>
              <a:solidFill>
                <a:srgbClr val="7F7F7F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98D30B32-D30D-41CD-B749-10336A1AF776}"/>
                  </a:ext>
                </a:extLst>
              </p:cNvPr>
              <p:cNvSpPr/>
              <p:nvPr/>
            </p:nvSpPr>
            <p:spPr>
              <a:xfrm>
                <a:off x="8153400" y="1477963"/>
                <a:ext cx="3267307" cy="57386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Open </a:t>
                </a:r>
                <a:r>
                  <a:rPr lang="de-DE" dirty="0" err="1"/>
                  <a:t>strategy</a:t>
                </a:r>
                <a:endParaRPr lang="de-DE" dirty="0"/>
              </a:p>
            </p:txBody>
          </p:sp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7C8636EE-86CC-4BC6-BC94-F6797F4BE168}"/>
                  </a:ext>
                </a:extLst>
              </p:cNvPr>
              <p:cNvSpPr/>
              <p:nvPr/>
            </p:nvSpPr>
            <p:spPr>
              <a:xfrm>
                <a:off x="8153399" y="2051824"/>
                <a:ext cx="3267307" cy="322270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5" name="Grafik 34" descr="Verbindungen mit einfarbiger Füllung">
                <a:extLst>
                  <a:ext uri="{FF2B5EF4-FFF2-40B4-BE49-F238E27FC236}">
                    <a16:creationId xmlns:a16="http://schemas.microsoft.com/office/drawing/2014/main" id="{8A96613C-2B95-444C-A1C1-8474C0D6A0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57595" y="1235876"/>
                <a:ext cx="411595" cy="411595"/>
              </a:xfrm>
              <a:prstGeom prst="rect">
                <a:avLst/>
              </a:prstGeom>
            </p:spPr>
          </p:pic>
        </p:grp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0526ED79-A692-4E2F-856F-69D38BD2C7E2}"/>
                </a:ext>
              </a:extLst>
            </p:cNvPr>
            <p:cNvSpPr txBox="1"/>
            <p:nvPr/>
          </p:nvSpPr>
          <p:spPr>
            <a:xfrm>
              <a:off x="8086624" y="2268469"/>
              <a:ext cx="3159294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/>
                <a:t>Engaging</a:t>
              </a:r>
              <a:r>
                <a:rPr lang="de-DE" dirty="0"/>
                <a:t> a </a:t>
              </a:r>
              <a:r>
                <a:rPr lang="de-DE" dirty="0" err="1"/>
                <a:t>broader</a:t>
              </a:r>
              <a:r>
                <a:rPr lang="de-DE" dirty="0"/>
                <a:t> </a:t>
              </a:r>
              <a:r>
                <a:rPr lang="de-DE" dirty="0" err="1"/>
                <a:t>range</a:t>
              </a:r>
              <a:br>
                <a:rPr lang="de-DE" dirty="0"/>
              </a:br>
              <a:r>
                <a:rPr lang="de-DE" dirty="0" err="1"/>
                <a:t>of</a:t>
              </a:r>
              <a:r>
                <a:rPr lang="de-DE" dirty="0"/>
                <a:t> </a:t>
              </a:r>
              <a:r>
                <a:rPr lang="de-DE" dirty="0" err="1"/>
                <a:t>employees</a:t>
              </a:r>
              <a:r>
                <a:rPr lang="de-DE" dirty="0"/>
                <a:t> and external</a:t>
              </a:r>
              <a:br>
                <a:rPr lang="de-DE" dirty="0"/>
              </a:br>
              <a:r>
                <a:rPr lang="de-DE" dirty="0" err="1"/>
                <a:t>stakeholders</a:t>
              </a:r>
              <a:r>
                <a:rPr lang="de-DE" dirty="0"/>
                <a:t> in </a:t>
              </a:r>
              <a:r>
                <a:rPr lang="de-DE" dirty="0" err="1"/>
                <a:t>strategy</a:t>
              </a:r>
              <a:r>
                <a:rPr lang="de-DE" dirty="0"/>
                <a:t> </a:t>
              </a:r>
              <a:r>
                <a:rPr lang="de-DE" dirty="0" err="1"/>
                <a:t>development</a:t>
              </a:r>
              <a:endParaRPr lang="de-DE" dirty="0"/>
            </a:p>
            <a:p>
              <a:pPr algn="ctr"/>
              <a:endParaRPr lang="de-DE" dirty="0"/>
            </a:p>
            <a:p>
              <a:pPr algn="ctr"/>
              <a:r>
                <a:rPr lang="de-DE" i="1" dirty="0"/>
                <a:t>e.g. internal social network,</a:t>
              </a:r>
              <a:br>
                <a:rPr lang="de-DE" i="1" dirty="0"/>
              </a:br>
              <a:r>
                <a:rPr lang="de-DE" i="1" dirty="0"/>
                <a:t>internal and external online</a:t>
              </a:r>
              <a:br>
                <a:rPr lang="de-DE" i="1" dirty="0"/>
              </a:br>
              <a:r>
                <a:rPr lang="de-DE" i="1" dirty="0" err="1"/>
                <a:t>contests</a:t>
              </a:r>
              <a:r>
                <a:rPr lang="de-DE" i="1" dirty="0"/>
                <a:t>, ‟</a:t>
              </a:r>
              <a:r>
                <a:rPr lang="de-DE" i="1" dirty="0" err="1"/>
                <a:t>strategy</a:t>
              </a:r>
              <a:r>
                <a:rPr lang="de-DE" i="1" dirty="0"/>
                <a:t> </a:t>
              </a:r>
              <a:r>
                <a:rPr lang="de-DE" i="1" dirty="0" err="1"/>
                <a:t>jam</a:t>
              </a:r>
              <a:r>
                <a:rPr lang="de-DE" i="1" dirty="0"/>
                <a:t>”,</a:t>
              </a:r>
              <a:br>
                <a:rPr lang="de-DE" i="1" dirty="0"/>
              </a:br>
              <a:r>
                <a:rPr lang="de-DE" i="1" dirty="0" err="1"/>
                <a:t>collectively</a:t>
              </a:r>
              <a:r>
                <a:rPr lang="de-DE" i="1" dirty="0"/>
                <a:t> </a:t>
              </a:r>
              <a:r>
                <a:rPr lang="de-DE" i="1" dirty="0" err="1"/>
                <a:t>coting</a:t>
              </a:r>
              <a:r>
                <a:rPr lang="de-DE" i="1" dirty="0"/>
                <a:t> on </a:t>
              </a:r>
              <a:r>
                <a:rPr lang="de-DE" i="1" dirty="0" err="1"/>
                <a:t>trends</a:t>
              </a:r>
              <a:endParaRPr lang="de-DE" i="1" dirty="0"/>
            </a:p>
            <a:p>
              <a:pPr algn="ctr"/>
              <a:endParaRPr lang="de-DE" i="1" dirty="0"/>
            </a:p>
            <a:p>
              <a:pPr algn="ctr"/>
              <a:endParaRPr lang="de-DE" dirty="0"/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3661F943-D52E-42CA-95A6-01CAEA11EDD6}"/>
              </a:ext>
            </a:extLst>
          </p:cNvPr>
          <p:cNvGrpSpPr/>
          <p:nvPr/>
        </p:nvGrpSpPr>
        <p:grpSpPr>
          <a:xfrm>
            <a:off x="685800" y="5496698"/>
            <a:ext cx="10571287" cy="594500"/>
            <a:chOff x="685800" y="5496698"/>
            <a:chExt cx="10571287" cy="594500"/>
          </a:xfrm>
        </p:grpSpPr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EA703717-6196-41FA-AD10-B599EBCB3E0F}"/>
                </a:ext>
              </a:extLst>
            </p:cNvPr>
            <p:cNvSpPr/>
            <p:nvPr/>
          </p:nvSpPr>
          <p:spPr>
            <a:xfrm>
              <a:off x="685800" y="5517337"/>
              <a:ext cx="10571287" cy="57386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Strategy</a:t>
              </a:r>
              <a:r>
                <a:rPr lang="de-DE" dirty="0"/>
                <a:t> </a:t>
              </a:r>
              <a:r>
                <a:rPr lang="de-DE" dirty="0" err="1"/>
                <a:t>as</a:t>
              </a:r>
              <a:r>
                <a:rPr lang="de-DE" dirty="0"/>
                <a:t> a </a:t>
              </a:r>
              <a:r>
                <a:rPr lang="de-DE" dirty="0" err="1"/>
                <a:t>process</a:t>
              </a:r>
              <a:r>
                <a:rPr lang="de-DE" dirty="0"/>
                <a:t> </a:t>
              </a:r>
              <a:r>
                <a:rPr lang="de-DE" dirty="0" err="1"/>
                <a:t>of</a:t>
              </a:r>
              <a:r>
                <a:rPr lang="de-DE" dirty="0"/>
                <a:t> </a:t>
              </a:r>
              <a:r>
                <a:rPr lang="de-DE" dirty="0" err="1"/>
                <a:t>self-reflection</a:t>
              </a:r>
              <a:r>
                <a:rPr lang="de-DE" dirty="0"/>
                <a:t> / </a:t>
              </a:r>
              <a:r>
                <a:rPr lang="de-DE" dirty="0" err="1"/>
                <a:t>creating</a:t>
              </a:r>
              <a:r>
                <a:rPr lang="de-DE" dirty="0"/>
                <a:t> a </a:t>
              </a:r>
              <a:r>
                <a:rPr lang="de-DE" dirty="0" err="1"/>
                <a:t>shared</a:t>
              </a:r>
              <a:r>
                <a:rPr lang="de-DE" dirty="0"/>
                <a:t> </a:t>
              </a:r>
              <a:r>
                <a:rPr lang="de-DE" dirty="0" err="1"/>
                <a:t>thinking</a:t>
              </a:r>
              <a:r>
                <a:rPr lang="de-DE" dirty="0"/>
                <a:t> </a:t>
              </a:r>
              <a:r>
                <a:rPr lang="de-DE" dirty="0" err="1"/>
                <a:t>space</a:t>
              </a:r>
              <a:endParaRPr lang="de-DE" dirty="0"/>
            </a:p>
          </p:txBody>
        </p:sp>
        <p:pic>
          <p:nvPicPr>
            <p:cNvPr id="40" name="Grafik 39" descr="Gruppenbrainstorming mit einfarbiger Füllung">
              <a:extLst>
                <a:ext uri="{FF2B5EF4-FFF2-40B4-BE49-F238E27FC236}">
                  <a16:creationId xmlns:a16="http://schemas.microsoft.com/office/drawing/2014/main" id="{C1388805-88F0-42D8-9FA0-AEAA10F5A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557595" y="5496698"/>
              <a:ext cx="576459" cy="576459"/>
            </a:xfrm>
            <a:prstGeom prst="rect">
              <a:avLst/>
            </a:prstGeom>
          </p:spPr>
        </p:pic>
        <p:pic>
          <p:nvPicPr>
            <p:cNvPr id="42" name="Grafik 41" descr="Gedankenblase mit einfarbiger Füllung">
              <a:extLst>
                <a:ext uri="{FF2B5EF4-FFF2-40B4-BE49-F238E27FC236}">
                  <a16:creationId xmlns:a16="http://schemas.microsoft.com/office/drawing/2014/main" id="{3038B716-F64E-4AF2-9C1D-97A05FA3D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059621" y="5545004"/>
              <a:ext cx="518525" cy="518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23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9C8F991B-C1E7-40B1-8D26-8C61A59CB095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16F59B2-1BDE-4A5E-899B-CF4106FB6D58}"/>
              </a:ext>
            </a:extLst>
          </p:cNvPr>
          <p:cNvSpPr txBox="1">
            <a:spLocks/>
          </p:cNvSpPr>
          <p:nvPr/>
        </p:nvSpPr>
        <p:spPr>
          <a:xfrm>
            <a:off x="231648" y="16744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FF0000"/>
                </a:solidFill>
              </a:rPr>
              <a:t>VUCA</a:t>
            </a:r>
            <a:r>
              <a:rPr lang="de-AT" dirty="0"/>
              <a:t>| </a:t>
            </a:r>
            <a:r>
              <a:rPr lang="de-AT" dirty="0" err="1"/>
              <a:t>Strategy</a:t>
            </a:r>
            <a:r>
              <a:rPr lang="de-AT" dirty="0"/>
              <a:t> in a </a:t>
            </a:r>
            <a:r>
              <a:rPr lang="de-AT" dirty="0" err="1"/>
              <a:t>rapidly</a:t>
            </a:r>
            <a:r>
              <a:rPr lang="de-AT" dirty="0"/>
              <a:t> </a:t>
            </a:r>
            <a:r>
              <a:rPr lang="de-AT" dirty="0" err="1"/>
              <a:t>changing</a:t>
            </a:r>
            <a:r>
              <a:rPr lang="de-AT" dirty="0"/>
              <a:t> </a:t>
            </a:r>
            <a:r>
              <a:rPr lang="de-AT" dirty="0" err="1"/>
              <a:t>world</a:t>
            </a:r>
            <a:endParaRPr lang="de-AT" dirty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6794B27-84E8-4630-B67C-8FFC5B729625}"/>
              </a:ext>
            </a:extLst>
          </p:cNvPr>
          <p:cNvGrpSpPr/>
          <p:nvPr/>
        </p:nvGrpSpPr>
        <p:grpSpPr>
          <a:xfrm>
            <a:off x="635620" y="1217274"/>
            <a:ext cx="10270273" cy="656131"/>
            <a:chOff x="635620" y="1217274"/>
            <a:chExt cx="10270273" cy="656131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5C9DF002-869C-4271-8701-FDC1CF04FE5D}"/>
                </a:ext>
              </a:extLst>
            </p:cNvPr>
            <p:cNvSpPr/>
            <p:nvPr/>
          </p:nvSpPr>
          <p:spPr>
            <a:xfrm>
              <a:off x="635620" y="1217274"/>
              <a:ext cx="10270273" cy="656131"/>
            </a:xfrm>
            <a:prstGeom prst="rect">
              <a:avLst/>
            </a:prstGeom>
            <a:solidFill>
              <a:srgbClr val="ED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5E16A88A-2432-4285-96D8-155677547732}"/>
                </a:ext>
              </a:extLst>
            </p:cNvPr>
            <p:cNvSpPr txBox="1"/>
            <p:nvPr/>
          </p:nvSpPr>
          <p:spPr>
            <a:xfrm>
              <a:off x="1410451" y="1365663"/>
              <a:ext cx="9348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/>
                <a:t>Aim</a:t>
              </a:r>
              <a:r>
                <a:rPr lang="de-DE" b="1" dirty="0"/>
                <a:t>: </a:t>
              </a:r>
              <a:r>
                <a:rPr lang="de-DE" dirty="0" err="1"/>
                <a:t>Ensure</a:t>
              </a:r>
              <a:r>
                <a:rPr lang="de-DE" dirty="0"/>
                <a:t> a </a:t>
              </a:r>
              <a:r>
                <a:rPr lang="de-DE" dirty="0" err="1"/>
                <a:t>good</a:t>
              </a:r>
              <a:r>
                <a:rPr lang="de-DE" dirty="0"/>
                <a:t> match (‟fit”) </a:t>
              </a:r>
              <a:r>
                <a:rPr lang="de-DE" dirty="0" err="1"/>
                <a:t>between</a:t>
              </a:r>
              <a:r>
                <a:rPr lang="de-DE" dirty="0"/>
                <a:t> </a:t>
              </a:r>
              <a:r>
                <a:rPr lang="de-DE" dirty="0" err="1"/>
                <a:t>your</a:t>
              </a:r>
              <a:r>
                <a:rPr lang="de-DE" dirty="0"/>
                <a:t> </a:t>
              </a:r>
              <a:r>
                <a:rPr lang="de-DE" dirty="0" err="1"/>
                <a:t>strategy</a:t>
              </a:r>
              <a:r>
                <a:rPr lang="de-DE" dirty="0"/>
                <a:t> and </a:t>
              </a:r>
              <a:r>
                <a:rPr lang="de-DE" dirty="0" err="1"/>
                <a:t>the</a:t>
              </a:r>
              <a:r>
                <a:rPr lang="de-DE" dirty="0"/>
                <a:t> (</a:t>
              </a:r>
              <a:r>
                <a:rPr lang="de-DE" dirty="0" err="1"/>
                <a:t>current</a:t>
              </a:r>
              <a:r>
                <a:rPr lang="de-DE" dirty="0"/>
                <a:t> and </a:t>
              </a:r>
              <a:r>
                <a:rPr lang="de-DE" dirty="0" err="1"/>
                <a:t>future</a:t>
              </a:r>
              <a:r>
                <a:rPr lang="de-DE" dirty="0"/>
                <a:t>) </a:t>
              </a:r>
              <a:r>
                <a:rPr lang="de-DE" dirty="0" err="1"/>
                <a:t>environment</a:t>
              </a:r>
              <a:endParaRPr lang="de-DE" dirty="0"/>
            </a:p>
          </p:txBody>
        </p:sp>
        <p:pic>
          <p:nvPicPr>
            <p:cNvPr id="6" name="Grafik 5" descr="Volltreffer mit einfarbiger Füllung">
              <a:extLst>
                <a:ext uri="{FF2B5EF4-FFF2-40B4-BE49-F238E27FC236}">
                  <a16:creationId xmlns:a16="http://schemas.microsoft.com/office/drawing/2014/main" id="{7A528901-1360-4673-BAEC-1D09D3CCE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6233" y="1261208"/>
              <a:ext cx="551464" cy="551464"/>
            </a:xfrm>
            <a:prstGeom prst="rect">
              <a:avLst/>
            </a:prstGeom>
          </p:spPr>
        </p:pic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D12BA496-C50D-4EAC-8320-CC2AF179D690}"/>
              </a:ext>
            </a:extLst>
          </p:cNvPr>
          <p:cNvSpPr txBox="1"/>
          <p:nvPr/>
        </p:nvSpPr>
        <p:spPr>
          <a:xfrm>
            <a:off x="1101965" y="2236418"/>
            <a:ext cx="108551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 err="1"/>
              <a:t>Strategy</a:t>
            </a:r>
            <a:r>
              <a:rPr lang="de-DE" b="1" dirty="0"/>
              <a:t> </a:t>
            </a:r>
            <a:r>
              <a:rPr lang="de-DE" b="1" dirty="0" err="1"/>
              <a:t>as</a:t>
            </a:r>
            <a:r>
              <a:rPr lang="de-DE" b="1" dirty="0"/>
              <a:t> a </a:t>
            </a:r>
            <a:r>
              <a:rPr lang="de-DE" b="1" dirty="0" err="1"/>
              <a:t>hypothesis</a:t>
            </a:r>
            <a:r>
              <a:rPr lang="de-DE" b="1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/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constantly</a:t>
            </a:r>
            <a:r>
              <a:rPr lang="de-DE" dirty="0"/>
              <a:t> </a:t>
            </a:r>
            <a:r>
              <a:rPr lang="de-DE" dirty="0" err="1"/>
              <a:t>adapt</a:t>
            </a:r>
            <a:endParaRPr lang="de-DE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/>
              <a:t>Emergent </a:t>
            </a:r>
            <a:r>
              <a:rPr lang="de-DE" b="1" dirty="0" err="1"/>
              <a:t>strategy</a:t>
            </a:r>
            <a:r>
              <a:rPr lang="de-DE" b="1" dirty="0"/>
              <a:t> </a:t>
            </a:r>
            <a:r>
              <a:rPr lang="de-DE" dirty="0"/>
              <a:t>(Henry Mintzberg)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/>
              <a:t>Portfolio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strategic</a:t>
            </a:r>
            <a:r>
              <a:rPr lang="de-DE" b="1" dirty="0"/>
              <a:t> </a:t>
            </a:r>
            <a:r>
              <a:rPr lang="de-DE" b="1" dirty="0" err="1"/>
              <a:t>experiments</a:t>
            </a:r>
            <a:r>
              <a:rPr lang="de-DE" b="1" dirty="0"/>
              <a:t> </a:t>
            </a:r>
            <a:r>
              <a:rPr lang="de-DE" dirty="0"/>
              <a:t>(Reeves et al.)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 err="1"/>
              <a:t>Continuous</a:t>
            </a:r>
            <a:r>
              <a:rPr lang="de-DE" b="1" dirty="0"/>
              <a:t> </a:t>
            </a:r>
            <a:r>
              <a:rPr lang="de-DE" b="1" dirty="0" err="1"/>
              <a:t>reconfiguration</a:t>
            </a:r>
            <a:r>
              <a:rPr lang="de-DE" b="1" dirty="0"/>
              <a:t> </a:t>
            </a:r>
            <a:r>
              <a:rPr lang="de-DE" dirty="0"/>
              <a:t>(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resources</a:t>
            </a:r>
            <a:r>
              <a:rPr lang="de-DE" dirty="0"/>
              <a:t> and </a:t>
            </a:r>
            <a:r>
              <a:rPr lang="de-DE" dirty="0" err="1"/>
              <a:t>capabilities</a:t>
            </a:r>
            <a:r>
              <a:rPr lang="de-DE" dirty="0"/>
              <a:t>)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opportunity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another</a:t>
            </a:r>
            <a:r>
              <a:rPr lang="de-DE" dirty="0"/>
              <a:t> (Rita McGrath)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 err="1"/>
              <a:t>Strategy</a:t>
            </a:r>
            <a:r>
              <a:rPr lang="de-DE" b="1" dirty="0"/>
              <a:t> </a:t>
            </a:r>
            <a:r>
              <a:rPr lang="de-DE" b="1" dirty="0" err="1"/>
              <a:t>as</a:t>
            </a:r>
            <a:r>
              <a:rPr lang="de-DE" b="1" dirty="0"/>
              <a:t> </a:t>
            </a:r>
            <a:r>
              <a:rPr lang="de-DE" b="1" dirty="0" err="1"/>
              <a:t>prototyping</a:t>
            </a:r>
            <a:r>
              <a:rPr lang="de-DE" b="1" dirty="0"/>
              <a:t> </a:t>
            </a:r>
            <a:r>
              <a:rPr lang="de-DE" dirty="0"/>
              <a:t>(Roger Martin)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0994BE58-0647-4C94-946A-CC0BA6719764}"/>
              </a:ext>
            </a:extLst>
          </p:cNvPr>
          <p:cNvGrpSpPr/>
          <p:nvPr/>
        </p:nvGrpSpPr>
        <p:grpSpPr>
          <a:xfrm>
            <a:off x="1103971" y="4309770"/>
            <a:ext cx="3925229" cy="1946064"/>
            <a:chOff x="1103971" y="4309770"/>
            <a:chExt cx="3925229" cy="194606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C2813397-01EB-44A5-8629-A9A1B6B8B009}"/>
                </a:ext>
              </a:extLst>
            </p:cNvPr>
            <p:cNvSpPr/>
            <p:nvPr/>
          </p:nvSpPr>
          <p:spPr>
            <a:xfrm>
              <a:off x="1103971" y="4790141"/>
              <a:ext cx="3925229" cy="14656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Pfeil: nach unten 9">
              <a:extLst>
                <a:ext uri="{FF2B5EF4-FFF2-40B4-BE49-F238E27FC236}">
                  <a16:creationId xmlns:a16="http://schemas.microsoft.com/office/drawing/2014/main" id="{2E871EF9-2C0A-4AE3-86CE-21EBF7F7E776}"/>
                </a:ext>
              </a:extLst>
            </p:cNvPr>
            <p:cNvSpPr/>
            <p:nvPr/>
          </p:nvSpPr>
          <p:spPr>
            <a:xfrm>
              <a:off x="2709745" y="4309770"/>
              <a:ext cx="713679" cy="318502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3B5EE325-DCED-42F1-BD8E-95395492C77F}"/>
                </a:ext>
              </a:extLst>
            </p:cNvPr>
            <p:cNvSpPr txBox="1"/>
            <p:nvPr/>
          </p:nvSpPr>
          <p:spPr>
            <a:xfrm>
              <a:off x="1785359" y="4949392"/>
              <a:ext cx="292817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 err="1"/>
                <a:t>Strategy</a:t>
              </a:r>
              <a:r>
                <a:rPr lang="de-DE" b="1" dirty="0"/>
                <a:t> </a:t>
              </a:r>
              <a:r>
                <a:rPr lang="de-DE" b="1" dirty="0" err="1"/>
                <a:t>as</a:t>
              </a:r>
              <a:r>
                <a:rPr lang="de-DE" b="1" dirty="0"/>
                <a:t> </a:t>
              </a:r>
              <a:r>
                <a:rPr lang="de-DE" b="1" dirty="0" err="1"/>
                <a:t>experimentation</a:t>
              </a:r>
              <a:r>
                <a:rPr lang="de-DE" b="1" dirty="0"/>
                <a:t> </a:t>
              </a:r>
              <a:br>
                <a:rPr lang="de-DE" dirty="0"/>
              </a:br>
              <a:r>
                <a:rPr lang="de-DE" dirty="0"/>
                <a:t>(</a:t>
              </a:r>
              <a:r>
                <a:rPr lang="de-DE" dirty="0" err="1"/>
                <a:t>thought</a:t>
              </a:r>
              <a:r>
                <a:rPr lang="de-DE" dirty="0"/>
                <a:t> </a:t>
              </a:r>
              <a:r>
                <a:rPr lang="de-DE" dirty="0" err="1"/>
                <a:t>experiments</a:t>
              </a:r>
              <a:r>
                <a:rPr lang="de-DE" dirty="0"/>
                <a:t>,</a:t>
              </a:r>
            </a:p>
            <a:p>
              <a:pPr algn="ctr"/>
              <a:r>
                <a:rPr lang="de-DE" dirty="0"/>
                <a:t> real </a:t>
              </a:r>
              <a:r>
                <a:rPr lang="de-DE" dirty="0" err="1"/>
                <a:t>experiments</a:t>
              </a:r>
              <a:r>
                <a:rPr lang="de-DE" dirty="0"/>
                <a:t> </a:t>
              </a:r>
              <a:br>
                <a:rPr lang="de-DE" dirty="0"/>
              </a:br>
              <a:r>
                <a:rPr lang="de-DE" dirty="0"/>
                <a:t>on </a:t>
              </a:r>
              <a:r>
                <a:rPr lang="de-DE" dirty="0" err="1"/>
                <a:t>the</a:t>
              </a:r>
              <a:r>
                <a:rPr lang="de-DE" dirty="0"/>
                <a:t> </a:t>
              </a:r>
              <a:r>
                <a:rPr lang="de-DE" dirty="0" err="1"/>
                <a:t>market</a:t>
              </a:r>
              <a:r>
                <a:rPr lang="de-DE" dirty="0"/>
                <a:t>)</a:t>
              </a:r>
            </a:p>
          </p:txBody>
        </p:sp>
        <p:pic>
          <p:nvPicPr>
            <p:cNvPr id="16" name="Grafik 15" descr="Kolben mit einfarbiger Füllung">
              <a:extLst>
                <a:ext uri="{FF2B5EF4-FFF2-40B4-BE49-F238E27FC236}">
                  <a16:creationId xmlns:a16="http://schemas.microsoft.com/office/drawing/2014/main" id="{3C278D7D-2C8C-471B-AC07-4EA8525B8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9442" y="4820121"/>
              <a:ext cx="715585" cy="715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452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9C8F991B-C1E7-40B1-8D26-8C61A59CB095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16F59B2-1BDE-4A5E-899B-CF4106FB6D58}"/>
              </a:ext>
            </a:extLst>
          </p:cNvPr>
          <p:cNvSpPr txBox="1">
            <a:spLocks/>
          </p:cNvSpPr>
          <p:nvPr/>
        </p:nvSpPr>
        <p:spPr>
          <a:xfrm>
            <a:off x="231648" y="16744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 err="1">
                <a:solidFill>
                  <a:srgbClr val="FF0000"/>
                </a:solidFill>
              </a:rPr>
              <a:t>Strategy</a:t>
            </a:r>
            <a:r>
              <a:rPr lang="de-AT" dirty="0"/>
              <a:t>| </a:t>
            </a:r>
            <a:r>
              <a:rPr lang="de-AT" dirty="0" err="1"/>
              <a:t>Why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need</a:t>
            </a:r>
            <a:r>
              <a:rPr lang="de-AT" dirty="0"/>
              <a:t> </a:t>
            </a:r>
            <a:r>
              <a:rPr lang="de-AT" dirty="0" err="1"/>
              <a:t>it</a:t>
            </a:r>
            <a:r>
              <a:rPr lang="de-AT" dirty="0"/>
              <a:t>?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E6A6E4E-1C78-4C3C-93F3-65B176B39DE4}"/>
              </a:ext>
            </a:extLst>
          </p:cNvPr>
          <p:cNvSpPr txBox="1"/>
          <p:nvPr/>
        </p:nvSpPr>
        <p:spPr>
          <a:xfrm>
            <a:off x="5060151" y="6582835"/>
            <a:ext cx="15856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Dall-E, Chat-GPT 4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B0A21C60-3154-48B8-955A-414F6F1C6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37" y="1075734"/>
            <a:ext cx="5072011" cy="5072011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EAEA1874-A55F-4A66-A76E-A0A8AADD2CA9}"/>
              </a:ext>
            </a:extLst>
          </p:cNvPr>
          <p:cNvSpPr/>
          <p:nvPr/>
        </p:nvSpPr>
        <p:spPr>
          <a:xfrm>
            <a:off x="5254271" y="1765829"/>
            <a:ext cx="6070545" cy="1828800"/>
          </a:xfrm>
          <a:prstGeom prst="rect">
            <a:avLst/>
          </a:prstGeom>
          <a:solidFill>
            <a:srgbClr val="5E6E26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EA5CD53-3CB9-4D9B-91AB-C1F36C024576}"/>
              </a:ext>
            </a:extLst>
          </p:cNvPr>
          <p:cNvSpPr txBox="1"/>
          <p:nvPr/>
        </p:nvSpPr>
        <p:spPr>
          <a:xfrm>
            <a:off x="5472984" y="1918993"/>
            <a:ext cx="5629298" cy="150810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4400" dirty="0" err="1">
                <a:solidFill>
                  <a:schemeClr val="bg1"/>
                </a:solidFill>
              </a:rPr>
              <a:t>To</a:t>
            </a:r>
            <a:r>
              <a:rPr lang="de-DE" sz="4400" dirty="0">
                <a:solidFill>
                  <a:schemeClr val="bg1"/>
                </a:solidFill>
              </a:rPr>
              <a:t> </a:t>
            </a:r>
            <a:r>
              <a:rPr lang="de-DE" sz="4400" b="1" dirty="0" err="1">
                <a:solidFill>
                  <a:schemeClr val="bg1"/>
                </a:solidFill>
              </a:rPr>
              <a:t>co-create</a:t>
            </a:r>
            <a:r>
              <a:rPr lang="de-DE" sz="4400" b="1" dirty="0">
                <a:solidFill>
                  <a:schemeClr val="bg1"/>
                </a:solidFill>
              </a:rPr>
              <a:t> </a:t>
            </a:r>
            <a:r>
              <a:rPr lang="de-DE" sz="4400" b="1" dirty="0" err="1">
                <a:solidFill>
                  <a:schemeClr val="bg1"/>
                </a:solidFill>
              </a:rPr>
              <a:t>the</a:t>
            </a:r>
            <a:r>
              <a:rPr lang="de-DE" sz="4400" b="1" dirty="0">
                <a:solidFill>
                  <a:schemeClr val="bg1"/>
                </a:solidFill>
              </a:rPr>
              <a:t> </a:t>
            </a:r>
            <a:r>
              <a:rPr lang="de-DE" sz="4400" b="1" dirty="0" err="1">
                <a:solidFill>
                  <a:schemeClr val="bg1"/>
                </a:solidFill>
              </a:rPr>
              <a:t>future</a:t>
            </a:r>
            <a:r>
              <a:rPr lang="de-DE" sz="4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DE" sz="2400" dirty="0">
                <a:solidFill>
                  <a:schemeClr val="bg1"/>
                </a:solidFill>
              </a:rPr>
              <a:t>(</a:t>
            </a:r>
            <a:r>
              <a:rPr lang="de-DE" sz="2400" dirty="0" err="1">
                <a:solidFill>
                  <a:schemeClr val="bg1"/>
                </a:solidFill>
              </a:rPr>
              <a:t>instead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of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being</a:t>
            </a:r>
            <a:r>
              <a:rPr lang="de-DE" sz="2400" dirty="0">
                <a:solidFill>
                  <a:schemeClr val="bg1"/>
                </a:solidFill>
              </a:rPr>
              <a:t> a band-wagon </a:t>
            </a:r>
          </a:p>
          <a:p>
            <a:pPr algn="ctr"/>
            <a:r>
              <a:rPr lang="de-DE" sz="2400" dirty="0" err="1">
                <a:solidFill>
                  <a:schemeClr val="bg1"/>
                </a:solidFill>
              </a:rPr>
              <a:t>of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the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circumstances</a:t>
            </a:r>
            <a:r>
              <a:rPr lang="de-DE" sz="24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2111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B7FB156-61AA-44D6-996C-310D68770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-2"/>
            <a:ext cx="12220575" cy="685800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740ADBD-380B-4755-B648-BB25FE187863}"/>
              </a:ext>
            </a:extLst>
          </p:cNvPr>
          <p:cNvSpPr txBox="1"/>
          <p:nvPr/>
        </p:nvSpPr>
        <p:spPr>
          <a:xfrm>
            <a:off x="7791481" y="5703838"/>
            <a:ext cx="4400519" cy="769441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dirty="0">
                <a:solidFill>
                  <a:srgbClr val="FF0000"/>
                </a:solidFill>
              </a:rPr>
              <a:t>THANK YOU!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B22B2D7-DBFE-4F01-AFEA-9BA6C1B29042}"/>
              </a:ext>
            </a:extLst>
          </p:cNvPr>
          <p:cNvSpPr txBox="1"/>
          <p:nvPr/>
        </p:nvSpPr>
        <p:spPr>
          <a:xfrm>
            <a:off x="10642761" y="6642555"/>
            <a:ext cx="13596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Picture source: pixabay.com</a:t>
            </a:r>
          </a:p>
        </p:txBody>
      </p:sp>
    </p:spTree>
    <p:extLst>
      <p:ext uri="{BB962C8B-B14F-4D97-AF65-F5344CB8AC3E}">
        <p14:creationId xmlns:p14="http://schemas.microsoft.com/office/powerpoint/2010/main" val="1259057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3EF0D-58B6-BC20-BAAE-3493AC648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48" y="22302"/>
            <a:ext cx="9689327" cy="1325563"/>
          </a:xfrm>
        </p:spPr>
        <p:txBody>
          <a:bodyPr/>
          <a:lstStyle/>
          <a:p>
            <a:r>
              <a:rPr lang="de-AT" dirty="0" err="1">
                <a:solidFill>
                  <a:srgbClr val="FF0000"/>
                </a:solidFill>
              </a:rPr>
              <a:t>Why</a:t>
            </a:r>
            <a:r>
              <a:rPr lang="de-AT" dirty="0">
                <a:solidFill>
                  <a:srgbClr val="FF0000"/>
                </a:solidFill>
              </a:rPr>
              <a:t> do </a:t>
            </a:r>
            <a:r>
              <a:rPr lang="de-AT" dirty="0" err="1">
                <a:solidFill>
                  <a:srgbClr val="FF0000"/>
                </a:solidFill>
              </a:rPr>
              <a:t>we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need</a:t>
            </a:r>
            <a:r>
              <a:rPr lang="de-AT" dirty="0">
                <a:solidFill>
                  <a:srgbClr val="FF0000"/>
                </a:solidFill>
              </a:rPr>
              <a:t> a </a:t>
            </a:r>
            <a:r>
              <a:rPr lang="de-AT" dirty="0" err="1">
                <a:solidFill>
                  <a:srgbClr val="FF0000"/>
                </a:solidFill>
              </a:rPr>
              <a:t>strategy</a:t>
            </a:r>
            <a:r>
              <a:rPr lang="de-AT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6127C18-A0B7-42F3-A8D0-22EBB0B0D43B}"/>
              </a:ext>
            </a:extLst>
          </p:cNvPr>
          <p:cNvSpPr txBox="1"/>
          <p:nvPr/>
        </p:nvSpPr>
        <p:spPr>
          <a:xfrm>
            <a:off x="4888732" y="6574293"/>
            <a:ext cx="13596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pixabay.com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3E9F8A4-875A-46EE-946E-F43DE6675F0F}"/>
              </a:ext>
            </a:extLst>
          </p:cNvPr>
          <p:cNvSpPr/>
          <p:nvPr/>
        </p:nvSpPr>
        <p:spPr>
          <a:xfrm>
            <a:off x="0" y="6499819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2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9D071C3-4792-40F9-A029-A49AEFAEA4AA}"/>
              </a:ext>
            </a:extLst>
          </p:cNvPr>
          <p:cNvGrpSpPr/>
          <p:nvPr/>
        </p:nvGrpSpPr>
        <p:grpSpPr>
          <a:xfrm>
            <a:off x="549534" y="1351204"/>
            <a:ext cx="10442534" cy="1390330"/>
            <a:chOff x="549534" y="1351204"/>
            <a:chExt cx="10442534" cy="1390330"/>
          </a:xfrm>
        </p:grpSpPr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1527B028-849B-4988-A22E-55C7848BA6B9}"/>
                </a:ext>
              </a:extLst>
            </p:cNvPr>
            <p:cNvGrpSpPr/>
            <p:nvPr/>
          </p:nvGrpSpPr>
          <p:grpSpPr>
            <a:xfrm>
              <a:off x="549534" y="1351204"/>
              <a:ext cx="9689327" cy="1390330"/>
              <a:chOff x="549534" y="1351204"/>
              <a:chExt cx="9689327" cy="1390330"/>
            </a:xfrm>
          </p:grpSpPr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EC67DA2A-7B78-4F3F-AB82-71AA0235DC31}"/>
                  </a:ext>
                </a:extLst>
              </p:cNvPr>
              <p:cNvSpPr/>
              <p:nvPr/>
            </p:nvSpPr>
            <p:spPr>
              <a:xfrm>
                <a:off x="549534" y="1352061"/>
                <a:ext cx="9689327" cy="13894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7C1E1C02-8AA7-4435-AF70-2412E1E06EC5}"/>
                  </a:ext>
                </a:extLst>
              </p:cNvPr>
              <p:cNvSpPr/>
              <p:nvPr/>
            </p:nvSpPr>
            <p:spPr>
              <a:xfrm rot="16200000">
                <a:off x="-83083" y="1983823"/>
                <a:ext cx="1389473" cy="12423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7E646A23-D8D2-49FB-B076-F20D2428DD06}"/>
                </a:ext>
              </a:extLst>
            </p:cNvPr>
            <p:cNvSpPr/>
            <p:nvPr/>
          </p:nvSpPr>
          <p:spPr>
            <a:xfrm>
              <a:off x="853458" y="1452432"/>
              <a:ext cx="101386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A well-developed strategy will help to </a:t>
              </a:r>
              <a:r>
                <a:rPr lang="en-US" sz="2400" b="1" dirty="0">
                  <a:latin typeface="Calibri" panose="020F0502020204030204" pitchFamily="34" charset="0"/>
                  <a:cs typeface="Times New Roman" panose="02020603050405020304" pitchFamily="18" charset="0"/>
                </a:rPr>
                <a:t>clarify the </a:t>
              </a:r>
              <a:r>
                <a:rPr lang="en-US" sz="2400" b="1" dirty="0" err="1">
                  <a:latin typeface="Calibri" panose="020F0502020204030204" pitchFamily="34" charset="0"/>
                  <a:cs typeface="Times New Roman" panose="02020603050405020304" pitchFamily="18" charset="0"/>
                </a:rPr>
                <a:t>organizationʼs</a:t>
              </a:r>
              <a:r>
                <a:rPr lang="en-US" sz="2400" b="1" dirty="0">
                  <a:latin typeface="Calibri" panose="020F0502020204030204" pitchFamily="34" charset="0"/>
                  <a:cs typeface="Times New Roman" panose="02020603050405020304" pitchFamily="18" charset="0"/>
                </a:rPr>
                <a:t> purpose </a:t>
              </a:r>
            </a:p>
            <a:p>
              <a:r>
                <a:rPr lang="en-US" sz="2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(the </a:t>
              </a:r>
              <a:r>
                <a:rPr lang="en-US" sz="2400" i="1" dirty="0">
                  <a:latin typeface="Calibri" panose="020F0502020204030204" pitchFamily="34" charset="0"/>
                  <a:cs typeface="Times New Roman" panose="02020603050405020304" pitchFamily="18" charset="0"/>
                </a:rPr>
                <a:t>“why” </a:t>
              </a:r>
              <a:r>
                <a:rPr lang="en-US" sz="2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), </a:t>
              </a:r>
              <a:r>
                <a:rPr lang="en-US" sz="2400" b="1" dirty="0">
                  <a:latin typeface="Calibri" panose="020F0502020204030204" pitchFamily="34" charset="0"/>
                  <a:cs typeface="Times New Roman" panose="02020603050405020304" pitchFamily="18" charset="0"/>
                </a:rPr>
                <a:t>set the right priority goals</a:t>
              </a:r>
              <a:r>
                <a:rPr lang="en-US" sz="2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 (the </a:t>
              </a:r>
              <a:r>
                <a:rPr lang="en-US" sz="2400" i="1" dirty="0">
                  <a:latin typeface="Calibri" panose="020F0502020204030204" pitchFamily="34" charset="0"/>
                  <a:cs typeface="Times New Roman" panose="02020603050405020304" pitchFamily="18" charset="0"/>
                </a:rPr>
                <a:t>“what”</a:t>
              </a:r>
              <a:r>
                <a:rPr lang="en-US" sz="2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), and identify the </a:t>
              </a:r>
              <a:br>
                <a:rPr lang="en-US" sz="2400" dirty="0">
                  <a:latin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2400" b="1" dirty="0">
                  <a:latin typeface="Calibri" panose="020F0502020204030204" pitchFamily="34" charset="0"/>
                  <a:cs typeface="Times New Roman" panose="02020603050405020304" pitchFamily="18" charset="0"/>
                </a:rPr>
                <a:t>activities</a:t>
              </a:r>
              <a:r>
                <a:rPr lang="en-US" sz="2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 you need to perform to achieve these goals (the </a:t>
              </a:r>
              <a:r>
                <a:rPr lang="en-US" sz="2400" i="1" dirty="0">
                  <a:latin typeface="Calibri" panose="020F0502020204030204" pitchFamily="34" charset="0"/>
                  <a:cs typeface="Times New Roman" panose="02020603050405020304" pitchFamily="18" charset="0"/>
                </a:rPr>
                <a:t>“how”</a:t>
              </a:r>
              <a:r>
                <a:rPr lang="en-US" sz="2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).</a:t>
              </a:r>
              <a:endParaRPr lang="de-DE" sz="2400" dirty="0"/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A275943-4773-42E3-9CB2-06D6A46EF811}"/>
              </a:ext>
            </a:extLst>
          </p:cNvPr>
          <p:cNvGrpSpPr/>
          <p:nvPr/>
        </p:nvGrpSpPr>
        <p:grpSpPr>
          <a:xfrm>
            <a:off x="2027466" y="2942710"/>
            <a:ext cx="1962636" cy="2837649"/>
            <a:chOff x="2027466" y="2942710"/>
            <a:chExt cx="1962636" cy="2837649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1A72B799-AF82-47EF-8042-5E96958A9365}"/>
                </a:ext>
              </a:extLst>
            </p:cNvPr>
            <p:cNvSpPr/>
            <p:nvPr/>
          </p:nvSpPr>
          <p:spPr>
            <a:xfrm>
              <a:off x="2341887" y="2942710"/>
              <a:ext cx="1333795" cy="1333795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09FEE808-FD64-4302-98E5-7ECEFA1148AB}"/>
                </a:ext>
              </a:extLst>
            </p:cNvPr>
            <p:cNvSpPr txBox="1"/>
            <p:nvPr/>
          </p:nvSpPr>
          <p:spPr>
            <a:xfrm>
              <a:off x="2487968" y="4354680"/>
              <a:ext cx="1041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/>
                <a:t>FOCUS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BDBC7564-1EBB-4CD1-A7C8-ADC4E54CD305}"/>
                </a:ext>
              </a:extLst>
            </p:cNvPr>
            <p:cNvSpPr txBox="1"/>
            <p:nvPr/>
          </p:nvSpPr>
          <p:spPr>
            <a:xfrm>
              <a:off x="2027466" y="4857029"/>
              <a:ext cx="19626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/>
                <a:t>Spend</a:t>
              </a:r>
              <a:r>
                <a:rPr lang="de-DE" dirty="0"/>
                <a:t> time and </a:t>
              </a:r>
              <a:r>
                <a:rPr lang="de-DE" dirty="0" err="1"/>
                <a:t>energy</a:t>
              </a:r>
              <a:r>
                <a:rPr lang="de-DE" dirty="0"/>
                <a:t> on </a:t>
              </a:r>
              <a:r>
                <a:rPr lang="de-DE" dirty="0" err="1"/>
                <a:t>things</a:t>
              </a:r>
              <a:r>
                <a:rPr lang="de-DE" dirty="0"/>
                <a:t> </a:t>
              </a:r>
              <a:r>
                <a:rPr lang="de-DE" dirty="0" err="1"/>
                <a:t>that</a:t>
              </a:r>
              <a:r>
                <a:rPr lang="de-DE" dirty="0"/>
                <a:t> </a:t>
              </a:r>
              <a:r>
                <a:rPr lang="de-DE" dirty="0" err="1"/>
                <a:t>really</a:t>
              </a:r>
              <a:r>
                <a:rPr lang="de-DE" dirty="0"/>
                <a:t> matter</a:t>
              </a: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4700C8F0-C1A8-4798-AC77-E394699BFFDD}"/>
              </a:ext>
            </a:extLst>
          </p:cNvPr>
          <p:cNvGrpSpPr/>
          <p:nvPr/>
        </p:nvGrpSpPr>
        <p:grpSpPr>
          <a:xfrm>
            <a:off x="4637863" y="2991959"/>
            <a:ext cx="2172784" cy="3163214"/>
            <a:chOff x="4637863" y="2991959"/>
            <a:chExt cx="2172784" cy="3163214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F9AD252D-3D2B-4358-8C1F-D94B2B64EA43}"/>
                </a:ext>
              </a:extLst>
            </p:cNvPr>
            <p:cNvSpPr/>
            <p:nvPr/>
          </p:nvSpPr>
          <p:spPr>
            <a:xfrm>
              <a:off x="4914605" y="2991959"/>
              <a:ext cx="1333795" cy="1333795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349774C-73BC-4B81-B52B-E9C5DF8C9BEB}"/>
                </a:ext>
              </a:extLst>
            </p:cNvPr>
            <p:cNvSpPr txBox="1"/>
            <p:nvPr/>
          </p:nvSpPr>
          <p:spPr>
            <a:xfrm>
              <a:off x="4637863" y="4400846"/>
              <a:ext cx="19626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/>
                <a:t>BETTER DECISIONS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CD19BA81-9867-4142-95E3-57CB4F05EF6B}"/>
                </a:ext>
              </a:extLst>
            </p:cNvPr>
            <p:cNvSpPr txBox="1"/>
            <p:nvPr/>
          </p:nvSpPr>
          <p:spPr>
            <a:xfrm>
              <a:off x="4637863" y="5231843"/>
              <a:ext cx="21727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/>
                <a:t>Know</a:t>
              </a:r>
              <a:r>
                <a:rPr lang="de-DE" dirty="0"/>
                <a:t> </a:t>
              </a:r>
              <a:r>
                <a:rPr lang="de-DE" dirty="0" err="1"/>
                <a:t>which</a:t>
              </a:r>
              <a:r>
                <a:rPr lang="de-DE" dirty="0"/>
                <a:t> </a:t>
              </a:r>
              <a:r>
                <a:rPr lang="de-DE" dirty="0" err="1"/>
                <a:t>options</a:t>
              </a:r>
              <a:r>
                <a:rPr lang="de-DE" dirty="0"/>
                <a:t> bring </a:t>
              </a:r>
              <a:r>
                <a:rPr lang="de-DE" dirty="0" err="1"/>
                <a:t>you</a:t>
              </a:r>
              <a:r>
                <a:rPr lang="de-DE" dirty="0"/>
                <a:t> </a:t>
              </a:r>
              <a:r>
                <a:rPr lang="de-DE" dirty="0" err="1"/>
                <a:t>closer</a:t>
              </a:r>
              <a:r>
                <a:rPr lang="de-DE" dirty="0"/>
                <a:t> </a:t>
              </a:r>
              <a:r>
                <a:rPr lang="de-DE" dirty="0" err="1"/>
                <a:t>to</a:t>
              </a:r>
              <a:r>
                <a:rPr lang="de-DE" dirty="0"/>
                <a:t> </a:t>
              </a:r>
              <a:r>
                <a:rPr lang="de-DE" dirty="0" err="1"/>
                <a:t>your</a:t>
              </a:r>
              <a:r>
                <a:rPr lang="de-DE" dirty="0"/>
                <a:t> </a:t>
              </a:r>
              <a:r>
                <a:rPr lang="de-DE" dirty="0" err="1"/>
                <a:t>goals</a:t>
              </a:r>
              <a:endParaRPr lang="de-DE" dirty="0"/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52CF9215-F866-4A31-9669-A2F309215F62}"/>
              </a:ext>
            </a:extLst>
          </p:cNvPr>
          <p:cNvGrpSpPr/>
          <p:nvPr/>
        </p:nvGrpSpPr>
        <p:grpSpPr>
          <a:xfrm>
            <a:off x="7143187" y="2991959"/>
            <a:ext cx="2172784" cy="2865465"/>
            <a:chOff x="7143187" y="2991959"/>
            <a:chExt cx="2172784" cy="2865465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D514C34E-21CA-488E-9DE2-524E7BCF4124}"/>
                </a:ext>
              </a:extLst>
            </p:cNvPr>
            <p:cNvSpPr/>
            <p:nvPr/>
          </p:nvSpPr>
          <p:spPr>
            <a:xfrm>
              <a:off x="7487323" y="2991959"/>
              <a:ext cx="1333795" cy="1333795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AC04277C-3032-4762-B1FE-1EB94B4D02FA}"/>
                </a:ext>
              </a:extLst>
            </p:cNvPr>
            <p:cNvSpPr txBox="1"/>
            <p:nvPr/>
          </p:nvSpPr>
          <p:spPr>
            <a:xfrm>
              <a:off x="7248261" y="4452524"/>
              <a:ext cx="1962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/>
                <a:t>MOTIVATION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8EFE8CD8-D73D-491A-9D41-F3E9A4E79A46}"/>
                </a:ext>
              </a:extLst>
            </p:cNvPr>
            <p:cNvSpPr txBox="1"/>
            <p:nvPr/>
          </p:nvSpPr>
          <p:spPr>
            <a:xfrm>
              <a:off x="7143187" y="4934094"/>
              <a:ext cx="21727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Making </a:t>
              </a:r>
              <a:r>
                <a:rPr lang="de-DE" dirty="0" err="1"/>
                <a:t>progress</a:t>
              </a:r>
              <a:r>
                <a:rPr lang="de-DE" dirty="0"/>
                <a:t>,</a:t>
              </a:r>
            </a:p>
            <a:p>
              <a:pPr algn="ctr"/>
              <a:r>
                <a:rPr lang="de-DE" dirty="0" err="1"/>
                <a:t>fulfilling</a:t>
              </a:r>
              <a:r>
                <a:rPr lang="de-DE" dirty="0"/>
                <a:t> </a:t>
              </a:r>
              <a:r>
                <a:rPr lang="de-DE" dirty="0" err="1"/>
                <a:t>the</a:t>
              </a:r>
              <a:r>
                <a:rPr lang="de-DE" dirty="0"/>
                <a:t> </a:t>
              </a:r>
              <a:r>
                <a:rPr lang="de-DE" dirty="0" err="1"/>
                <a:t>purpose</a:t>
              </a:r>
              <a:r>
                <a:rPr lang="de-DE" dirty="0"/>
                <a:t>, </a:t>
              </a:r>
              <a:r>
                <a:rPr lang="de-DE" dirty="0" err="1"/>
                <a:t>achieving</a:t>
              </a:r>
              <a:r>
                <a:rPr lang="de-DE" dirty="0"/>
                <a:t> </a:t>
              </a:r>
              <a:r>
                <a:rPr lang="de-DE" dirty="0" err="1"/>
                <a:t>goals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1384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3EF0D-58B6-BC20-BAAE-3493AC648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48" y="22302"/>
            <a:ext cx="9689327" cy="1325563"/>
          </a:xfrm>
        </p:spPr>
        <p:txBody>
          <a:bodyPr/>
          <a:lstStyle/>
          <a:p>
            <a:r>
              <a:rPr lang="de-AT" dirty="0" err="1">
                <a:solidFill>
                  <a:srgbClr val="FF0000"/>
                </a:solidFill>
              </a:rPr>
              <a:t>What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happens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without</a:t>
            </a:r>
            <a:r>
              <a:rPr lang="de-AT" dirty="0">
                <a:solidFill>
                  <a:srgbClr val="FF0000"/>
                </a:solidFill>
              </a:rPr>
              <a:t> a </a:t>
            </a:r>
            <a:r>
              <a:rPr lang="de-AT" dirty="0" err="1">
                <a:solidFill>
                  <a:srgbClr val="FF0000"/>
                </a:solidFill>
              </a:rPr>
              <a:t>strategy</a:t>
            </a:r>
            <a:r>
              <a:rPr lang="de-AT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6127C18-A0B7-42F3-A8D0-22EBB0B0D43B}"/>
              </a:ext>
            </a:extLst>
          </p:cNvPr>
          <p:cNvSpPr txBox="1"/>
          <p:nvPr/>
        </p:nvSpPr>
        <p:spPr>
          <a:xfrm>
            <a:off x="4888732" y="6574293"/>
            <a:ext cx="13596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pixabay.com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3E9F8A4-875A-46EE-946E-F43DE6675F0F}"/>
              </a:ext>
            </a:extLst>
          </p:cNvPr>
          <p:cNvSpPr/>
          <p:nvPr/>
        </p:nvSpPr>
        <p:spPr>
          <a:xfrm>
            <a:off x="0" y="6499819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2890612-6AE4-4961-8796-FBF1C576ECEA}"/>
              </a:ext>
            </a:extLst>
          </p:cNvPr>
          <p:cNvSpPr txBox="1"/>
          <p:nvPr/>
        </p:nvSpPr>
        <p:spPr>
          <a:xfrm>
            <a:off x="5568566" y="1347866"/>
            <a:ext cx="55967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3200" dirty="0"/>
              <a:t>Lack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direction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3200" dirty="0" err="1"/>
              <a:t>Missed</a:t>
            </a:r>
            <a:r>
              <a:rPr lang="de-DE" sz="3200" dirty="0"/>
              <a:t> </a:t>
            </a:r>
            <a:r>
              <a:rPr lang="de-DE" sz="3200" dirty="0" err="1"/>
              <a:t>opportunities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3200" dirty="0" err="1"/>
              <a:t>Reactive</a:t>
            </a:r>
            <a:r>
              <a:rPr lang="de-DE" sz="3200" dirty="0"/>
              <a:t> </a:t>
            </a:r>
            <a:r>
              <a:rPr lang="de-DE" sz="3200" dirty="0" err="1"/>
              <a:t>decision-making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3200" dirty="0"/>
              <a:t>Wasted </a:t>
            </a:r>
            <a:r>
              <a:rPr lang="de-DE" sz="3200" dirty="0" err="1"/>
              <a:t>resources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3200" dirty="0"/>
              <a:t>Lack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accountability</a:t>
            </a:r>
            <a:endParaRPr lang="de-DE" sz="32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27E403B-1A15-49BB-820E-D912B065C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7" y="1347865"/>
            <a:ext cx="4755150" cy="3170100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70B4D30B-4648-4196-BB40-A0BFB222BD58}"/>
              </a:ext>
            </a:extLst>
          </p:cNvPr>
          <p:cNvSpPr txBox="1"/>
          <p:nvPr/>
        </p:nvSpPr>
        <p:spPr>
          <a:xfrm>
            <a:off x="1173830" y="5142846"/>
            <a:ext cx="9142398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you want to achieve something great—on your own or together with your team—and don’t want to take these risks, make sure to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develop a good strategy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!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83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20264D60-CBE9-4C60-B51D-FEC5B88ACBF7}"/>
              </a:ext>
            </a:extLst>
          </p:cNvPr>
          <p:cNvSpPr txBox="1">
            <a:spLocks/>
          </p:cNvSpPr>
          <p:nvPr/>
        </p:nvSpPr>
        <p:spPr>
          <a:xfrm>
            <a:off x="990600" y="1524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 err="1">
                <a:solidFill>
                  <a:srgbClr val="FF0000"/>
                </a:solidFill>
              </a:rPr>
              <a:t>Strategy</a:t>
            </a:r>
            <a:r>
              <a:rPr lang="de-AT" dirty="0"/>
              <a:t>| </a:t>
            </a:r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it</a:t>
            </a:r>
            <a:r>
              <a:rPr lang="de-AT" dirty="0"/>
              <a:t>?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246E61A-7045-4C04-9C43-5F51E7BE86EB}"/>
              </a:ext>
            </a:extLst>
          </p:cNvPr>
          <p:cNvSpPr/>
          <p:nvPr/>
        </p:nvSpPr>
        <p:spPr>
          <a:xfrm>
            <a:off x="0" y="6499819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6FE3453-696A-4022-8A69-435D073D0404}"/>
              </a:ext>
            </a:extLst>
          </p:cNvPr>
          <p:cNvSpPr txBox="1"/>
          <p:nvPr/>
        </p:nvSpPr>
        <p:spPr>
          <a:xfrm>
            <a:off x="923050" y="1333584"/>
            <a:ext cx="10218822" cy="4488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180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US" sz="2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“It is a set of choices about winning.”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b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A.G.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Lafley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former CEO of Procter &amp; Gamble, and Roger L. Martin, former Dean of the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Rotman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School of Management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80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US" sz="2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“Strategy is an integrated set of choices that uniquely position the firm in its industry so as to create sustainable advantage and superior value relative to the competition.”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b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Harvard Professor Michael Porter</a:t>
            </a:r>
          </a:p>
          <a:p>
            <a:pPr marL="342900" lvl="0" indent="-342900">
              <a:lnSpc>
                <a:spcPct val="107000"/>
              </a:lnSpc>
              <a:spcAft>
                <a:spcPts val="180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US" sz="2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“The essence of each strategy are key choices—decisions regarding what the organization wants to achieve and how it wants to achieve it.”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b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dirty="0" err="1">
                <a:latin typeface="Calibri" panose="020F0502020204030204" pitchFamily="34" charset="0"/>
              </a:rPr>
              <a:t>K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ozminski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University Strategy Professor Krzysztof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Obloj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67433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20264D60-CBE9-4C60-B51D-FEC5B88ACBF7}"/>
              </a:ext>
            </a:extLst>
          </p:cNvPr>
          <p:cNvSpPr txBox="1">
            <a:spLocks/>
          </p:cNvSpPr>
          <p:nvPr/>
        </p:nvSpPr>
        <p:spPr>
          <a:xfrm>
            <a:off x="463297" y="22319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 err="1">
                <a:solidFill>
                  <a:srgbClr val="FF0000"/>
                </a:solidFill>
              </a:rPr>
              <a:t>Strategy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as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choices</a:t>
            </a:r>
            <a:r>
              <a:rPr lang="de-AT" dirty="0"/>
              <a:t>| The ‟5As”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strategy</a:t>
            </a:r>
            <a:endParaRPr lang="de-AT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246E61A-7045-4C04-9C43-5F51E7BE86EB}"/>
              </a:ext>
            </a:extLst>
          </p:cNvPr>
          <p:cNvSpPr/>
          <p:nvPr/>
        </p:nvSpPr>
        <p:spPr>
          <a:xfrm>
            <a:off x="0" y="6499819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6FE3453-696A-4022-8A69-435D073D0404}"/>
              </a:ext>
            </a:extLst>
          </p:cNvPr>
          <p:cNvSpPr txBox="1"/>
          <p:nvPr/>
        </p:nvSpPr>
        <p:spPr>
          <a:xfrm>
            <a:off x="1040730" y="1222216"/>
            <a:ext cx="3066049" cy="2153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800"/>
              </a:spcAft>
              <a:buClr>
                <a:srgbClr val="FF0000"/>
              </a:buClr>
            </a:pPr>
            <a:r>
              <a:rPr lang="en-US" dirty="0">
                <a:latin typeface="Calibri" panose="020F0502020204030204" pitchFamily="34" charset="0"/>
              </a:rPr>
              <a:t>A strategy consists of </a:t>
            </a:r>
            <a:r>
              <a:rPr lang="en-US" b="1" dirty="0">
                <a:latin typeface="Calibri" panose="020F0502020204030204" pitchFamily="34" charset="0"/>
              </a:rPr>
              <a:t>high-level decisions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that will have a decisive influence on where your organization is heading, what it considers success, and whether and how it will be able to achieve its goals</a:t>
            </a:r>
            <a:endParaRPr lang="de-DE" sz="2400" dirty="0"/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F03940EC-1B6F-449E-A7D2-36269601641A}"/>
              </a:ext>
            </a:extLst>
          </p:cNvPr>
          <p:cNvSpPr/>
          <p:nvPr/>
        </p:nvSpPr>
        <p:spPr>
          <a:xfrm>
            <a:off x="731919" y="1283603"/>
            <a:ext cx="308811" cy="26515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54964C2-9C5B-4E8D-A40E-517705531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387" y="999017"/>
            <a:ext cx="5973797" cy="563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2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20264D60-CBE9-4C60-B51D-FEC5B88ACBF7}"/>
              </a:ext>
            </a:extLst>
          </p:cNvPr>
          <p:cNvSpPr txBox="1">
            <a:spLocks/>
          </p:cNvSpPr>
          <p:nvPr/>
        </p:nvSpPr>
        <p:spPr>
          <a:xfrm>
            <a:off x="463297" y="22319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FF0000"/>
                </a:solidFill>
              </a:rPr>
              <a:t>The ‟5As” </a:t>
            </a:r>
            <a:r>
              <a:rPr lang="de-AT" dirty="0" err="1">
                <a:solidFill>
                  <a:srgbClr val="FF0000"/>
                </a:solidFill>
              </a:rPr>
              <a:t>of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strategy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/>
              <a:t>| An </a:t>
            </a:r>
            <a:r>
              <a:rPr lang="de-AT" dirty="0" err="1"/>
              <a:t>example</a:t>
            </a:r>
            <a:endParaRPr lang="de-AT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246E61A-7045-4C04-9C43-5F51E7BE86EB}"/>
              </a:ext>
            </a:extLst>
          </p:cNvPr>
          <p:cNvSpPr/>
          <p:nvPr/>
        </p:nvSpPr>
        <p:spPr>
          <a:xfrm>
            <a:off x="0" y="6499819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6</a:t>
            </a:fld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5F353812-A6B0-446C-8B30-098C89605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818291"/>
              </p:ext>
            </p:extLst>
          </p:nvPr>
        </p:nvGraphicFramePr>
        <p:xfrm>
          <a:off x="635587" y="2780660"/>
          <a:ext cx="9144001" cy="36801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1076">
                  <a:extLst>
                    <a:ext uri="{9D8B030D-6E8A-4147-A177-3AD203B41FA5}">
                      <a16:colId xmlns:a16="http://schemas.microsoft.com/office/drawing/2014/main" val="1776701497"/>
                    </a:ext>
                  </a:extLst>
                </a:gridCol>
                <a:gridCol w="7972925">
                  <a:extLst>
                    <a:ext uri="{9D8B030D-6E8A-4147-A177-3AD203B41FA5}">
                      <a16:colId xmlns:a16="http://schemas.microsoft.com/office/drawing/2014/main" val="3955868984"/>
                    </a:ext>
                  </a:extLst>
                </a:gridCol>
              </a:tblGrid>
              <a:tr h="211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“5As” for Emirates (airline)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9614116"/>
                  </a:ext>
                </a:extLst>
              </a:tr>
              <a:tr h="584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Aspiration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Emirates’ aspiration is to be a global leader in air travel, providing a premium and luxurious travel experience that connects the world to and though their global hub in Dubai.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0925078"/>
                  </a:ext>
                </a:extLst>
              </a:tr>
              <a:tr h="561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Arena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Emirates operates in the global airline industry, specializing in long-haul flights that connect major international destinations with Dubai.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303722"/>
                  </a:ext>
                </a:extLst>
              </a:tr>
              <a:tr h="895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Advantage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Emirates sets itself apart through its commitment to luxury and comfort, state-of-the-art aircraft, exceptional in-flight entertainment, and high-quality service, as well as an extensive network of routes from and to the hub in Dubai.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8291146"/>
                  </a:ext>
                </a:extLst>
              </a:tr>
              <a:tr h="617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Abilities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Emirates builds capabilities in aircraft acquisition and innovation, customer service training, international route planning, and advanced passenger experience.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6072720"/>
                  </a:ext>
                </a:extLst>
              </a:tr>
              <a:tr h="653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Action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Emirates takes action by expanding its fleet with modern aircraft, offering exclusive lounges and premium cabin classes, investing in innovative in-flight entertainment systems, and establishing strategic partnerships with other airlines.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4575995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270FC113-2050-43C1-A374-8371254BB9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0" b="44408"/>
          <a:stretch/>
        </p:blipFill>
        <p:spPr>
          <a:xfrm>
            <a:off x="635589" y="1025463"/>
            <a:ext cx="9144000" cy="163629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A40678C-CCCB-431C-AE86-FBF7241A9DE3}"/>
              </a:ext>
            </a:extLst>
          </p:cNvPr>
          <p:cNvSpPr txBox="1"/>
          <p:nvPr/>
        </p:nvSpPr>
        <p:spPr>
          <a:xfrm>
            <a:off x="10782640" y="6599775"/>
            <a:ext cx="14093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pixabay.com</a:t>
            </a:r>
          </a:p>
        </p:txBody>
      </p:sp>
    </p:spTree>
    <p:extLst>
      <p:ext uri="{BB962C8B-B14F-4D97-AF65-F5344CB8AC3E}">
        <p14:creationId xmlns:p14="http://schemas.microsoft.com/office/powerpoint/2010/main" val="1874036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9C8F991B-C1E7-40B1-8D26-8C61A59CB095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3E31652-6F7F-45F5-B070-1EA2404A52EA}"/>
              </a:ext>
            </a:extLst>
          </p:cNvPr>
          <p:cNvSpPr txBox="1">
            <a:spLocks/>
          </p:cNvSpPr>
          <p:nvPr/>
        </p:nvSpPr>
        <p:spPr>
          <a:xfrm>
            <a:off x="463297" y="22319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 err="1">
                <a:solidFill>
                  <a:srgbClr val="FF0000"/>
                </a:solidFill>
              </a:rPr>
              <a:t>Exercise</a:t>
            </a:r>
            <a:r>
              <a:rPr lang="de-AT" dirty="0"/>
              <a:t>| The ‟5A Canvas ”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BB11797-23F7-45FA-8BAA-933C988F57F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322" y="1090670"/>
            <a:ext cx="6907143" cy="5544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7686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231648" y="18436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FF0000"/>
                </a:solidFill>
              </a:rPr>
              <a:t>Levels </a:t>
            </a:r>
            <a:r>
              <a:rPr lang="de-AT" dirty="0" err="1">
                <a:solidFill>
                  <a:srgbClr val="FF0000"/>
                </a:solidFill>
              </a:rPr>
              <a:t>of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strategy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/>
              <a:t>| All </a:t>
            </a:r>
            <a:r>
              <a:rPr lang="de-AT" dirty="0" err="1"/>
              <a:t>with</a:t>
            </a:r>
            <a:r>
              <a:rPr lang="de-AT" dirty="0"/>
              <a:t> ‟5As” </a:t>
            </a:r>
            <a:r>
              <a:rPr lang="de-AT" dirty="0" err="1"/>
              <a:t>choices</a:t>
            </a:r>
            <a:endParaRPr lang="de-AT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03B3CA4-AD2E-40EC-82E7-A36BB64EB8B9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4EF5451-B6CF-4CF4-9CC6-EFEB0393790F}"/>
              </a:ext>
            </a:extLst>
          </p:cNvPr>
          <p:cNvSpPr/>
          <p:nvPr/>
        </p:nvSpPr>
        <p:spPr>
          <a:xfrm>
            <a:off x="1925054" y="2920383"/>
            <a:ext cx="5839326" cy="6577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Business-level </a:t>
            </a:r>
            <a:r>
              <a:rPr lang="de-DE" sz="2800" dirty="0" err="1"/>
              <a:t>strategy</a:t>
            </a:r>
            <a:endParaRPr lang="de-DE" sz="28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DB4A90D-5E42-4B53-AC72-1967ED798580}"/>
              </a:ext>
            </a:extLst>
          </p:cNvPr>
          <p:cNvSpPr/>
          <p:nvPr/>
        </p:nvSpPr>
        <p:spPr>
          <a:xfrm>
            <a:off x="1925054" y="2048581"/>
            <a:ext cx="5839326" cy="6577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Corporate-level </a:t>
            </a:r>
            <a:r>
              <a:rPr lang="de-DE" sz="2800" dirty="0" err="1"/>
              <a:t>strategy</a:t>
            </a:r>
            <a:endParaRPr lang="de-DE" sz="280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A2DE132-6E7E-47FE-8AA6-682A3138B885}"/>
              </a:ext>
            </a:extLst>
          </p:cNvPr>
          <p:cNvSpPr/>
          <p:nvPr/>
        </p:nvSpPr>
        <p:spPr>
          <a:xfrm>
            <a:off x="1925054" y="3778718"/>
            <a:ext cx="5839326" cy="6577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/>
              <a:t>Functional</a:t>
            </a:r>
            <a:r>
              <a:rPr lang="de-DE" sz="2800" dirty="0"/>
              <a:t> </a:t>
            </a:r>
            <a:r>
              <a:rPr lang="de-DE" sz="2800" dirty="0" err="1"/>
              <a:t>strategy</a:t>
            </a:r>
            <a:r>
              <a:rPr lang="de-DE" sz="2800" dirty="0"/>
              <a:t> </a:t>
            </a:r>
          </a:p>
        </p:txBody>
      </p:sp>
      <p:pic>
        <p:nvPicPr>
          <p:cNvPr id="6" name="Grafik 5" descr="Stadt mit einfarbiger Füllung">
            <a:extLst>
              <a:ext uri="{FF2B5EF4-FFF2-40B4-BE49-F238E27FC236}">
                <a16:creationId xmlns:a16="http://schemas.microsoft.com/office/drawing/2014/main" id="{A06857D2-E368-4E25-A7C4-4216A2B54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5820" y="1658179"/>
            <a:ext cx="1309234" cy="1309234"/>
          </a:xfrm>
          <a:prstGeom prst="rect">
            <a:avLst/>
          </a:prstGeom>
        </p:spPr>
      </p:pic>
      <p:sp>
        <p:nvSpPr>
          <p:cNvPr id="7" name="Pfeil: nach unten gekrümmt 6">
            <a:extLst>
              <a:ext uri="{FF2B5EF4-FFF2-40B4-BE49-F238E27FC236}">
                <a16:creationId xmlns:a16="http://schemas.microsoft.com/office/drawing/2014/main" id="{7D2F7859-3896-4EF2-9099-22880FDBDE0B}"/>
              </a:ext>
            </a:extLst>
          </p:cNvPr>
          <p:cNvSpPr/>
          <p:nvPr/>
        </p:nvSpPr>
        <p:spPr>
          <a:xfrm rot="5400000">
            <a:off x="7710639" y="2551500"/>
            <a:ext cx="1005838" cy="657726"/>
          </a:xfrm>
          <a:prstGeom prst="curved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7" name="Pfeil: nach unten gekrümmt 26">
            <a:extLst>
              <a:ext uri="{FF2B5EF4-FFF2-40B4-BE49-F238E27FC236}">
                <a16:creationId xmlns:a16="http://schemas.microsoft.com/office/drawing/2014/main" id="{6750B86E-0756-4901-8282-80278B5B2050}"/>
              </a:ext>
            </a:extLst>
          </p:cNvPr>
          <p:cNvSpPr/>
          <p:nvPr/>
        </p:nvSpPr>
        <p:spPr>
          <a:xfrm rot="5400000">
            <a:off x="7710639" y="3563989"/>
            <a:ext cx="1005838" cy="657726"/>
          </a:xfrm>
          <a:prstGeom prst="curved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200F0F1-9452-40AA-AEEB-45E9356954E4}"/>
              </a:ext>
            </a:extLst>
          </p:cNvPr>
          <p:cNvSpPr txBox="1"/>
          <p:nvPr/>
        </p:nvSpPr>
        <p:spPr>
          <a:xfrm>
            <a:off x="8662736" y="2979304"/>
            <a:ext cx="3302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Well </a:t>
            </a:r>
            <a:r>
              <a:rPr lang="de-DE" dirty="0" err="1"/>
              <a:t>aligned</a:t>
            </a:r>
            <a:r>
              <a:rPr lang="de-DE" dirty="0"/>
              <a:t>; </a:t>
            </a:r>
            <a:r>
              <a:rPr lang="de-DE" dirty="0" err="1"/>
              <a:t>choices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top</a:t>
            </a:r>
          </a:p>
          <a:p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context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choices</a:t>
            </a:r>
            <a:r>
              <a:rPr lang="de-DE" dirty="0"/>
              <a:t> </a:t>
            </a:r>
            <a:r>
              <a:rPr lang="de-DE" dirty="0" err="1"/>
              <a:t>below</a:t>
            </a:r>
            <a:endParaRPr lang="de-DE" dirty="0"/>
          </a:p>
        </p:txBody>
      </p:sp>
      <p:pic>
        <p:nvPicPr>
          <p:cNvPr id="29" name="Grafik 28" descr="Stadt mit einfarbiger Füllung">
            <a:extLst>
              <a:ext uri="{FF2B5EF4-FFF2-40B4-BE49-F238E27FC236}">
                <a16:creationId xmlns:a16="http://schemas.microsoft.com/office/drawing/2014/main" id="{0694676E-667F-4DEA-8A75-A42FE7C23A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t="42864" r="64542"/>
          <a:stretch/>
        </p:blipFill>
        <p:spPr>
          <a:xfrm>
            <a:off x="1396433" y="2979304"/>
            <a:ext cx="464220" cy="748034"/>
          </a:xfrm>
          <a:prstGeom prst="rect">
            <a:avLst/>
          </a:prstGeom>
        </p:spPr>
      </p:pic>
      <p:pic>
        <p:nvPicPr>
          <p:cNvPr id="30" name="Grafik 29" descr="Stadt mit einfarbiger Füllung">
            <a:extLst>
              <a:ext uri="{FF2B5EF4-FFF2-40B4-BE49-F238E27FC236}">
                <a16:creationId xmlns:a16="http://schemas.microsoft.com/office/drawing/2014/main" id="{1A417EBA-8BDB-4624-9465-F5756EAD7D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t="42864" r="64542"/>
          <a:stretch/>
        </p:blipFill>
        <p:spPr>
          <a:xfrm>
            <a:off x="1422135" y="3825371"/>
            <a:ext cx="464220" cy="748034"/>
          </a:xfrm>
          <a:prstGeom prst="rect">
            <a:avLst/>
          </a:prstGeom>
        </p:spPr>
      </p:pic>
      <p:pic>
        <p:nvPicPr>
          <p:cNvPr id="21" name="Grafik 20" descr="Lupe mit einfarbiger Füllung">
            <a:extLst>
              <a:ext uri="{FF2B5EF4-FFF2-40B4-BE49-F238E27FC236}">
                <a16:creationId xmlns:a16="http://schemas.microsoft.com/office/drawing/2014/main" id="{7783061C-484B-41DE-9E6C-148F783C7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422135" y="3925666"/>
            <a:ext cx="341891" cy="36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82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20264D60-CBE9-4C60-B51D-FEC5B88ACBF7}"/>
              </a:ext>
            </a:extLst>
          </p:cNvPr>
          <p:cNvSpPr txBox="1">
            <a:spLocks/>
          </p:cNvSpPr>
          <p:nvPr/>
        </p:nvSpPr>
        <p:spPr>
          <a:xfrm>
            <a:off x="463297" y="22319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FF0000"/>
                </a:solidFill>
              </a:rPr>
              <a:t>Well-</a:t>
            </a:r>
            <a:r>
              <a:rPr lang="de-AT" dirty="0" err="1">
                <a:solidFill>
                  <a:srgbClr val="FF0000"/>
                </a:solidFill>
              </a:rPr>
              <a:t>aligned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strategy</a:t>
            </a:r>
            <a:r>
              <a:rPr lang="de-AT" dirty="0"/>
              <a:t>| internal &amp; external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246E61A-7045-4C04-9C43-5F51E7BE86EB}"/>
              </a:ext>
            </a:extLst>
          </p:cNvPr>
          <p:cNvSpPr/>
          <p:nvPr/>
        </p:nvSpPr>
        <p:spPr>
          <a:xfrm>
            <a:off x="0" y="6499819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9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54964C2-9C5B-4E8D-A40E-517705531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33" y="2762435"/>
            <a:ext cx="2828268" cy="2668237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B351C19-4C89-42B6-8A3C-032FA75ACDB8}"/>
              </a:ext>
            </a:extLst>
          </p:cNvPr>
          <p:cNvGrpSpPr/>
          <p:nvPr/>
        </p:nvGrpSpPr>
        <p:grpSpPr>
          <a:xfrm>
            <a:off x="694526" y="1922835"/>
            <a:ext cx="4791874" cy="2198530"/>
            <a:chOff x="569835" y="1548762"/>
            <a:chExt cx="4791874" cy="2198530"/>
          </a:xfrm>
        </p:grpSpPr>
        <p:cxnSp>
          <p:nvCxnSpPr>
            <p:cNvPr id="4" name="Gerade Verbindung mit Pfeil 3">
              <a:extLst>
                <a:ext uri="{FF2B5EF4-FFF2-40B4-BE49-F238E27FC236}">
                  <a16:creationId xmlns:a16="http://schemas.microsoft.com/office/drawing/2014/main" id="{13A50935-F4EE-4AF8-9898-FF21FDD453C2}"/>
                </a:ext>
              </a:extLst>
            </p:cNvPr>
            <p:cNvCxnSpPr/>
            <p:nvPr/>
          </p:nvCxnSpPr>
          <p:spPr>
            <a:xfrm flipH="1" flipV="1">
              <a:off x="4057442" y="2258291"/>
              <a:ext cx="1304267" cy="134389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D1086DA0-4E9D-4E93-9865-84CE904820E7}"/>
                </a:ext>
              </a:extLst>
            </p:cNvPr>
            <p:cNvSpPr/>
            <p:nvPr/>
          </p:nvSpPr>
          <p:spPr>
            <a:xfrm>
              <a:off x="569835" y="1548762"/>
              <a:ext cx="3414315" cy="5294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Internal </a:t>
              </a:r>
              <a:r>
                <a:rPr lang="de-DE" sz="2400" dirty="0" err="1"/>
                <a:t>alignment</a:t>
              </a:r>
              <a:endParaRPr lang="de-DE" sz="2400" dirty="0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9564976F-48C4-4CD0-962F-3EE8F2DA5008}"/>
                </a:ext>
              </a:extLst>
            </p:cNvPr>
            <p:cNvSpPr txBox="1"/>
            <p:nvPr/>
          </p:nvSpPr>
          <p:spPr>
            <a:xfrm>
              <a:off x="643127" y="2269964"/>
              <a:ext cx="326773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The synchronization of the various strategic choices and the organization to ensure that that they will result in coherent, well-coordinated action</a:t>
              </a:r>
              <a:endParaRPr lang="de-DE" dirty="0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F51A5CEE-28BB-4294-8668-DF7E8782A811}"/>
              </a:ext>
            </a:extLst>
          </p:cNvPr>
          <p:cNvGrpSpPr/>
          <p:nvPr/>
        </p:nvGrpSpPr>
        <p:grpSpPr>
          <a:xfrm>
            <a:off x="7010402" y="1922835"/>
            <a:ext cx="4294076" cy="2458071"/>
            <a:chOff x="6885711" y="1548762"/>
            <a:chExt cx="4294076" cy="2458071"/>
          </a:xfrm>
        </p:grpSpPr>
        <p:cxnSp>
          <p:nvCxnSpPr>
            <p:cNvPr id="9" name="Gerade Verbindung mit Pfeil 8">
              <a:extLst>
                <a:ext uri="{FF2B5EF4-FFF2-40B4-BE49-F238E27FC236}">
                  <a16:creationId xmlns:a16="http://schemas.microsoft.com/office/drawing/2014/main" id="{FC017B08-516F-4AB2-9644-A0A692B322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5711" y="2078182"/>
              <a:ext cx="678871" cy="31018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44DF6823-D74A-4320-9AAF-6A5A8B3EEE26}"/>
                </a:ext>
              </a:extLst>
            </p:cNvPr>
            <p:cNvSpPr/>
            <p:nvPr/>
          </p:nvSpPr>
          <p:spPr>
            <a:xfrm>
              <a:off x="7711164" y="1548762"/>
              <a:ext cx="3267733" cy="5294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External </a:t>
              </a:r>
              <a:r>
                <a:rPr lang="de-DE" sz="2400" dirty="0" err="1"/>
                <a:t>alignment</a:t>
              </a:r>
              <a:endParaRPr lang="de-DE" sz="2400" dirty="0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22291FDF-7355-4891-A888-D18B0F02C5D6}"/>
                </a:ext>
              </a:extLst>
            </p:cNvPr>
            <p:cNvSpPr txBox="1"/>
            <p:nvPr/>
          </p:nvSpPr>
          <p:spPr>
            <a:xfrm>
              <a:off x="7510272" y="2252507"/>
              <a:ext cx="3669515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Ensuring that your organization’s strategic choices are synchronized with the dynamics of its external environment, including market trends, competition, regulations, and customer preferences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90488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983</Words>
  <Application>Microsoft Office PowerPoint</Application>
  <PresentationFormat>Breitbild</PresentationFormat>
  <Paragraphs>124</Paragraphs>
  <Slides>16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Wingdings</vt:lpstr>
      <vt:lpstr>Office</vt:lpstr>
      <vt:lpstr>PowerPoint-Präsentation</vt:lpstr>
      <vt:lpstr>Why do we need a strategy?</vt:lpstr>
      <vt:lpstr>What happens without a strategy?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Victoria Ranacher-Lackner</dc:creator>
  <cp:lastModifiedBy>Sternad Dietmar</cp:lastModifiedBy>
  <cp:revision>80</cp:revision>
  <dcterms:created xsi:type="dcterms:W3CDTF">2022-05-12T13:29:49Z</dcterms:created>
  <dcterms:modified xsi:type="dcterms:W3CDTF">2025-09-04T13:15:46Z</dcterms:modified>
</cp:coreProperties>
</file>