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541" r:id="rId2"/>
    <p:sldId id="606" r:id="rId3"/>
    <p:sldId id="626" r:id="rId4"/>
    <p:sldId id="627" r:id="rId5"/>
    <p:sldId id="628" r:id="rId6"/>
    <p:sldId id="629" r:id="rId7"/>
    <p:sldId id="630" r:id="rId8"/>
    <p:sldId id="632" r:id="rId9"/>
    <p:sldId id="631" r:id="rId10"/>
    <p:sldId id="633" r:id="rId11"/>
    <p:sldId id="634" r:id="rId12"/>
    <p:sldId id="635" r:id="rId13"/>
    <p:sldId id="636" r:id="rId14"/>
    <p:sldId id="637" r:id="rId15"/>
    <p:sldId id="638" r:id="rId16"/>
    <p:sldId id="639" r:id="rId17"/>
    <p:sldId id="641" r:id="rId18"/>
    <p:sldId id="640" r:id="rId19"/>
    <p:sldId id="642" r:id="rId20"/>
    <p:sldId id="62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128"/>
    <a:srgbClr val="A35E69"/>
    <a:srgbClr val="D51317"/>
    <a:srgbClr val="005A92"/>
    <a:srgbClr val="FF0000"/>
    <a:srgbClr val="EA1D24"/>
    <a:srgbClr val="EAE4DC"/>
    <a:srgbClr val="FFFFFF"/>
    <a:srgbClr val="FFCC9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94" autoAdjust="0"/>
    <p:restoredTop sz="78115" autoAdjust="0"/>
  </p:normalViewPr>
  <p:slideViewPr>
    <p:cSldViewPr snapToGrid="0">
      <p:cViewPr varScale="1">
        <p:scale>
          <a:sx n="102" d="100"/>
          <a:sy n="102" d="100"/>
        </p:scale>
        <p:origin x="396" y="12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13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FD7C0-D153-4CC0-B115-B22DF8FD3226}" type="datetimeFigureOut">
              <a:rPr lang="de-AT" smtClean="0"/>
              <a:t>04.09.2025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9C270-D155-4F7E-80DB-88976B7722EC}" type="slidenum">
              <a:rPr lang="de-AT" smtClean="0"/>
              <a:t>‹Nr.›</a:t>
            </a:fld>
            <a:endParaRPr lang="de-AT"/>
          </a:p>
        </p:txBody>
      </p:sp>
    </p:spTree>
    <p:extLst>
      <p:ext uri="{BB962C8B-B14F-4D97-AF65-F5344CB8AC3E}">
        <p14:creationId xmlns:p14="http://schemas.microsoft.com/office/powerpoint/2010/main" val="192495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B9C270-D155-4F7E-80DB-88976B7722EC}" type="slidenum">
              <a:rPr lang="de-AT" smtClean="0"/>
              <a:t>1</a:t>
            </a:fld>
            <a:endParaRPr lang="de-AT"/>
          </a:p>
        </p:txBody>
      </p:sp>
    </p:spTree>
    <p:extLst>
      <p:ext uri="{BB962C8B-B14F-4D97-AF65-F5344CB8AC3E}">
        <p14:creationId xmlns:p14="http://schemas.microsoft.com/office/powerpoint/2010/main" val="276574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10</a:t>
            </a:fld>
            <a:endParaRPr lang="de-AT"/>
          </a:p>
        </p:txBody>
      </p:sp>
    </p:spTree>
    <p:extLst>
      <p:ext uri="{BB962C8B-B14F-4D97-AF65-F5344CB8AC3E}">
        <p14:creationId xmlns:p14="http://schemas.microsoft.com/office/powerpoint/2010/main" val="412763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11</a:t>
            </a:fld>
            <a:endParaRPr lang="de-AT"/>
          </a:p>
        </p:txBody>
      </p:sp>
    </p:spTree>
    <p:extLst>
      <p:ext uri="{BB962C8B-B14F-4D97-AF65-F5344CB8AC3E}">
        <p14:creationId xmlns:p14="http://schemas.microsoft.com/office/powerpoint/2010/main" val="45430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12</a:t>
            </a:fld>
            <a:endParaRPr lang="de-AT"/>
          </a:p>
        </p:txBody>
      </p:sp>
    </p:spTree>
    <p:extLst>
      <p:ext uri="{BB962C8B-B14F-4D97-AF65-F5344CB8AC3E}">
        <p14:creationId xmlns:p14="http://schemas.microsoft.com/office/powerpoint/2010/main" val="552808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13</a:t>
            </a:fld>
            <a:endParaRPr lang="de-AT"/>
          </a:p>
        </p:txBody>
      </p:sp>
    </p:spTree>
    <p:extLst>
      <p:ext uri="{BB962C8B-B14F-4D97-AF65-F5344CB8AC3E}">
        <p14:creationId xmlns:p14="http://schemas.microsoft.com/office/powerpoint/2010/main" val="1763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14</a:t>
            </a:fld>
            <a:endParaRPr lang="de-AT"/>
          </a:p>
        </p:txBody>
      </p:sp>
    </p:spTree>
    <p:extLst>
      <p:ext uri="{BB962C8B-B14F-4D97-AF65-F5344CB8AC3E}">
        <p14:creationId xmlns:p14="http://schemas.microsoft.com/office/powerpoint/2010/main" val="276966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15</a:t>
            </a:fld>
            <a:endParaRPr lang="de-AT"/>
          </a:p>
        </p:txBody>
      </p:sp>
    </p:spTree>
    <p:extLst>
      <p:ext uri="{BB962C8B-B14F-4D97-AF65-F5344CB8AC3E}">
        <p14:creationId xmlns:p14="http://schemas.microsoft.com/office/powerpoint/2010/main" val="287917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16</a:t>
            </a:fld>
            <a:endParaRPr lang="de-AT"/>
          </a:p>
        </p:txBody>
      </p:sp>
    </p:spTree>
    <p:extLst>
      <p:ext uri="{BB962C8B-B14F-4D97-AF65-F5344CB8AC3E}">
        <p14:creationId xmlns:p14="http://schemas.microsoft.com/office/powerpoint/2010/main" val="139172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17</a:t>
            </a:fld>
            <a:endParaRPr lang="de-AT"/>
          </a:p>
        </p:txBody>
      </p:sp>
    </p:spTree>
    <p:extLst>
      <p:ext uri="{BB962C8B-B14F-4D97-AF65-F5344CB8AC3E}">
        <p14:creationId xmlns:p14="http://schemas.microsoft.com/office/powerpoint/2010/main" val="7393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18</a:t>
            </a:fld>
            <a:endParaRPr lang="de-AT"/>
          </a:p>
        </p:txBody>
      </p:sp>
    </p:spTree>
    <p:extLst>
      <p:ext uri="{BB962C8B-B14F-4D97-AF65-F5344CB8AC3E}">
        <p14:creationId xmlns:p14="http://schemas.microsoft.com/office/powerpoint/2010/main" val="358748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19</a:t>
            </a:fld>
            <a:endParaRPr lang="de-AT"/>
          </a:p>
        </p:txBody>
      </p:sp>
    </p:spTree>
    <p:extLst>
      <p:ext uri="{BB962C8B-B14F-4D97-AF65-F5344CB8AC3E}">
        <p14:creationId xmlns:p14="http://schemas.microsoft.com/office/powerpoint/2010/main" val="246639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2</a:t>
            </a:fld>
            <a:endParaRPr lang="de-AT"/>
          </a:p>
        </p:txBody>
      </p:sp>
    </p:spTree>
    <p:extLst>
      <p:ext uri="{BB962C8B-B14F-4D97-AF65-F5344CB8AC3E}">
        <p14:creationId xmlns:p14="http://schemas.microsoft.com/office/powerpoint/2010/main" val="248208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B9C270-D155-4F7E-80DB-88976B7722EC}" type="slidenum">
              <a:rPr lang="de-AT" smtClean="0"/>
              <a:t>20</a:t>
            </a:fld>
            <a:endParaRPr lang="de-AT"/>
          </a:p>
        </p:txBody>
      </p:sp>
    </p:spTree>
    <p:extLst>
      <p:ext uri="{BB962C8B-B14F-4D97-AF65-F5344CB8AC3E}">
        <p14:creationId xmlns:p14="http://schemas.microsoft.com/office/powerpoint/2010/main" val="78658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3</a:t>
            </a:fld>
            <a:endParaRPr lang="de-AT"/>
          </a:p>
        </p:txBody>
      </p:sp>
    </p:spTree>
    <p:extLst>
      <p:ext uri="{BB962C8B-B14F-4D97-AF65-F5344CB8AC3E}">
        <p14:creationId xmlns:p14="http://schemas.microsoft.com/office/powerpoint/2010/main" val="349951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4</a:t>
            </a:fld>
            <a:endParaRPr lang="de-AT"/>
          </a:p>
        </p:txBody>
      </p:sp>
    </p:spTree>
    <p:extLst>
      <p:ext uri="{BB962C8B-B14F-4D97-AF65-F5344CB8AC3E}">
        <p14:creationId xmlns:p14="http://schemas.microsoft.com/office/powerpoint/2010/main" val="3840160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5</a:t>
            </a:fld>
            <a:endParaRPr lang="de-AT"/>
          </a:p>
        </p:txBody>
      </p:sp>
    </p:spTree>
    <p:extLst>
      <p:ext uri="{BB962C8B-B14F-4D97-AF65-F5344CB8AC3E}">
        <p14:creationId xmlns:p14="http://schemas.microsoft.com/office/powerpoint/2010/main" val="148480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6</a:t>
            </a:fld>
            <a:endParaRPr lang="de-AT"/>
          </a:p>
        </p:txBody>
      </p:sp>
    </p:spTree>
    <p:extLst>
      <p:ext uri="{BB962C8B-B14F-4D97-AF65-F5344CB8AC3E}">
        <p14:creationId xmlns:p14="http://schemas.microsoft.com/office/powerpoint/2010/main" val="253136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B9C270-D155-4F7E-80DB-88976B7722EC}" type="slidenum">
              <a:rPr lang="de-AT" smtClean="0"/>
              <a:t>7</a:t>
            </a:fld>
            <a:endParaRPr lang="de-AT"/>
          </a:p>
        </p:txBody>
      </p:sp>
    </p:spTree>
    <p:extLst>
      <p:ext uri="{BB962C8B-B14F-4D97-AF65-F5344CB8AC3E}">
        <p14:creationId xmlns:p14="http://schemas.microsoft.com/office/powerpoint/2010/main" val="161220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endParaRPr lang="de-AT" dirty="0"/>
          </a:p>
        </p:txBody>
      </p:sp>
      <p:sp>
        <p:nvSpPr>
          <p:cNvPr id="4" name="Foliennummernplatzhalter 3"/>
          <p:cNvSpPr>
            <a:spLocks noGrp="1"/>
          </p:cNvSpPr>
          <p:nvPr>
            <p:ph type="sldNum" sz="quarter" idx="5"/>
          </p:nvPr>
        </p:nvSpPr>
        <p:spPr/>
        <p:txBody>
          <a:bodyPr/>
          <a:lstStyle/>
          <a:p>
            <a:fld id="{48B9C270-D155-4F7E-80DB-88976B7722EC}" type="slidenum">
              <a:rPr lang="de-AT" smtClean="0"/>
              <a:t>8</a:t>
            </a:fld>
            <a:endParaRPr lang="de-AT"/>
          </a:p>
        </p:txBody>
      </p:sp>
    </p:spTree>
    <p:extLst>
      <p:ext uri="{BB962C8B-B14F-4D97-AF65-F5344CB8AC3E}">
        <p14:creationId xmlns:p14="http://schemas.microsoft.com/office/powerpoint/2010/main" val="127702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8B9C270-D155-4F7E-80DB-88976B7722EC}" type="slidenum">
              <a:rPr lang="de-AT" smtClean="0"/>
              <a:t>9</a:t>
            </a:fld>
            <a:endParaRPr lang="de-AT"/>
          </a:p>
        </p:txBody>
      </p:sp>
    </p:spTree>
    <p:extLst>
      <p:ext uri="{BB962C8B-B14F-4D97-AF65-F5344CB8AC3E}">
        <p14:creationId xmlns:p14="http://schemas.microsoft.com/office/powerpoint/2010/main" val="276574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7B84D-193D-4CCB-B7D4-627B6444470E}"/>
              </a:ext>
            </a:extLst>
          </p:cNvPr>
          <p:cNvSpPr>
            <a:spLocks noGrp="1"/>
          </p:cNvSpPr>
          <p:nvPr>
            <p:ph type="ctrTitle"/>
          </p:nvPr>
        </p:nvSpPr>
        <p:spPr>
          <a:xfrm>
            <a:off x="1524000" y="1122363"/>
            <a:ext cx="9144000" cy="2387600"/>
          </a:xfrm>
        </p:spPr>
        <p:txBody>
          <a:bodyPr anchor="b"/>
          <a:lstStyle>
            <a:lvl1pPr algn="ctr">
              <a:defRPr sz="6000" cap="small" baseline="0"/>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3FAB3030-B6CF-4507-B992-42DBA66AAB4B}"/>
              </a:ext>
            </a:extLst>
          </p:cNvPr>
          <p:cNvSpPr>
            <a:spLocks noGrp="1"/>
          </p:cNvSpPr>
          <p:nvPr>
            <p:ph type="subTitle" idx="1"/>
          </p:nvPr>
        </p:nvSpPr>
        <p:spPr>
          <a:xfrm>
            <a:off x="1524000" y="3602038"/>
            <a:ext cx="9144000" cy="1655762"/>
          </a:xfrm>
        </p:spPr>
        <p:txBody>
          <a:bodyPr/>
          <a:lstStyle>
            <a:lvl1pPr marL="0" indent="0" algn="ctr">
              <a:buNone/>
              <a:defRPr sz="24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4" name="Datumsplatzhalter 3">
            <a:extLst>
              <a:ext uri="{FF2B5EF4-FFF2-40B4-BE49-F238E27FC236}">
                <a16:creationId xmlns:a16="http://schemas.microsoft.com/office/drawing/2014/main" id="{C92B5E59-235F-4536-B3BC-D1D83998E122}"/>
              </a:ext>
            </a:extLst>
          </p:cNvPr>
          <p:cNvSpPr>
            <a:spLocks noGrp="1"/>
          </p:cNvSpPr>
          <p:nvPr>
            <p:ph type="dt" sz="half" idx="10"/>
          </p:nvPr>
        </p:nvSpPr>
        <p:spPr/>
        <p:txBody>
          <a:bodyPr/>
          <a:lstStyle/>
          <a:p>
            <a:fld id="{36B1E1FF-2AD0-4913-A2E2-5DB0FFFFD7B7}" type="datetime1">
              <a:rPr lang="de-AT" smtClean="0"/>
              <a:t>04.09.2025</a:t>
            </a:fld>
            <a:endParaRPr lang="de-AT"/>
          </a:p>
        </p:txBody>
      </p:sp>
      <p:sp>
        <p:nvSpPr>
          <p:cNvPr id="5" name="Fußzeilenplatzhalter 4">
            <a:extLst>
              <a:ext uri="{FF2B5EF4-FFF2-40B4-BE49-F238E27FC236}">
                <a16:creationId xmlns:a16="http://schemas.microsoft.com/office/drawing/2014/main" id="{9BD41236-51AA-4266-8EFD-0DCEA5FD2E7D}"/>
              </a:ext>
            </a:extLst>
          </p:cNvPr>
          <p:cNvSpPr>
            <a:spLocks noGrp="1"/>
          </p:cNvSpPr>
          <p:nvPr>
            <p:ph type="ftr" sz="quarter" idx="11"/>
          </p:nvPr>
        </p:nvSpPr>
        <p:spPr/>
        <p:txBody>
          <a:bodyPr/>
          <a:lstStyle>
            <a:lvl1pPr>
              <a:defRPr/>
            </a:lvl1pPr>
          </a:lstStyle>
          <a:p>
            <a:r>
              <a:rPr lang="de-AT" dirty="0"/>
              <a:t>International Strategic Management</a:t>
            </a:r>
          </a:p>
        </p:txBody>
      </p:sp>
      <p:sp>
        <p:nvSpPr>
          <p:cNvPr id="6" name="Foliennummernplatzhalter 5">
            <a:extLst>
              <a:ext uri="{FF2B5EF4-FFF2-40B4-BE49-F238E27FC236}">
                <a16:creationId xmlns:a16="http://schemas.microsoft.com/office/drawing/2014/main" id="{0458C289-8251-4255-8960-F7FA3AB9AD8F}"/>
              </a:ext>
            </a:extLst>
          </p:cNvPr>
          <p:cNvSpPr>
            <a:spLocks noGrp="1"/>
          </p:cNvSpPr>
          <p:nvPr>
            <p:ph type="sldNum" sz="quarter" idx="12"/>
          </p:nvPr>
        </p:nvSpPr>
        <p:spPr/>
        <p:txBody>
          <a:bodyPr/>
          <a:lstStyle>
            <a:lvl1pPr>
              <a:defRPr/>
            </a:lvl1pPr>
          </a:lstStyle>
          <a:p>
            <a:r>
              <a:rPr lang="de-AT" dirty="0"/>
              <a:t>FH Kärnten</a:t>
            </a:r>
          </a:p>
        </p:txBody>
      </p:sp>
    </p:spTree>
    <p:extLst>
      <p:ext uri="{BB962C8B-B14F-4D97-AF65-F5344CB8AC3E}">
        <p14:creationId xmlns:p14="http://schemas.microsoft.com/office/powerpoint/2010/main" val="232846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3B5F2-41A4-4DA7-8E4F-589335DD2EB8}"/>
              </a:ext>
            </a:extLst>
          </p:cNvPr>
          <p:cNvSpPr>
            <a:spLocks noGrp="1"/>
          </p:cNvSpPr>
          <p:nvPr>
            <p:ph type="title"/>
          </p:nvPr>
        </p:nvSpPr>
        <p:spPr/>
        <p:txBody>
          <a:bodyPr>
            <a:normAutofit/>
          </a:bodyPr>
          <a:lstStyle>
            <a:lvl1pPr>
              <a:defRPr lang="de-DE" sz="4400" kern="1200" dirty="0">
                <a:solidFill>
                  <a:srgbClr val="DA2128"/>
                </a:solidFill>
                <a:latin typeface="+mj-lt"/>
                <a:ea typeface="+mj-ea"/>
                <a:cs typeface="+mj-cs"/>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C3B78802-BE41-48E6-B120-80D1C209C38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2296E5C-2E3E-4F36-BFA5-E3C13F95EDD8}"/>
              </a:ext>
            </a:extLst>
          </p:cNvPr>
          <p:cNvSpPr>
            <a:spLocks noGrp="1"/>
          </p:cNvSpPr>
          <p:nvPr>
            <p:ph type="dt" sz="half" idx="10"/>
          </p:nvPr>
        </p:nvSpPr>
        <p:spPr/>
        <p:txBody>
          <a:bodyPr/>
          <a:lstStyle/>
          <a:p>
            <a:fld id="{0D480BE3-EB5F-42E9-A2D2-4F813EF7685D}" type="datetime1">
              <a:rPr lang="de-AT" smtClean="0"/>
              <a:t>04.09.2025</a:t>
            </a:fld>
            <a:endParaRPr lang="de-AT"/>
          </a:p>
        </p:txBody>
      </p:sp>
      <p:sp>
        <p:nvSpPr>
          <p:cNvPr id="5" name="Fußzeilenplatzhalter 4">
            <a:extLst>
              <a:ext uri="{FF2B5EF4-FFF2-40B4-BE49-F238E27FC236}">
                <a16:creationId xmlns:a16="http://schemas.microsoft.com/office/drawing/2014/main" id="{957734F0-6F7C-48FB-B229-32A14030260C}"/>
              </a:ext>
            </a:extLst>
          </p:cNvPr>
          <p:cNvSpPr>
            <a:spLocks noGrp="1"/>
          </p:cNvSpPr>
          <p:nvPr>
            <p:ph type="ftr" sz="quarter" idx="11"/>
          </p:nvPr>
        </p:nvSpPr>
        <p:spPr/>
        <p:txBody>
          <a:bodyPr/>
          <a:lstStyle>
            <a:lvl1pPr>
              <a:defRPr/>
            </a:lvl1pPr>
          </a:lstStyle>
          <a:p>
            <a:r>
              <a:rPr lang="de-AT" dirty="0"/>
              <a:t>International Strategic Management</a:t>
            </a:r>
          </a:p>
        </p:txBody>
      </p:sp>
      <p:sp>
        <p:nvSpPr>
          <p:cNvPr id="6" name="Foliennummernplatzhalter 5">
            <a:extLst>
              <a:ext uri="{FF2B5EF4-FFF2-40B4-BE49-F238E27FC236}">
                <a16:creationId xmlns:a16="http://schemas.microsoft.com/office/drawing/2014/main" id="{4D0D9831-17DA-46CA-BFDF-FFFBAA5A3AB8}"/>
              </a:ext>
            </a:extLst>
          </p:cNvPr>
          <p:cNvSpPr>
            <a:spLocks noGrp="1"/>
          </p:cNvSpPr>
          <p:nvPr>
            <p:ph type="sldNum" sz="quarter" idx="12"/>
          </p:nvPr>
        </p:nvSpPr>
        <p:spPr/>
        <p:txBody>
          <a:bodyPr/>
          <a:lstStyle/>
          <a:p>
            <a:fld id="{3C33AFB0-8B92-4C84-A5EE-B42CBF8A061F}" type="slidenum">
              <a:rPr lang="de-AT" smtClean="0"/>
              <a:t>‹Nr.›</a:t>
            </a:fld>
            <a:endParaRPr lang="de-AT"/>
          </a:p>
        </p:txBody>
      </p:sp>
      <p:pic>
        <p:nvPicPr>
          <p:cNvPr id="8" name="Grafik 7">
            <a:extLst>
              <a:ext uri="{FF2B5EF4-FFF2-40B4-BE49-F238E27FC236}">
                <a16:creationId xmlns:a16="http://schemas.microsoft.com/office/drawing/2014/main" id="{4CAAD98B-E7E2-47CF-B1CA-7B04E47C64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388967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A5DC0E8-6EC4-4506-8C86-493F2EBA1FDF}"/>
              </a:ext>
            </a:extLst>
          </p:cNvPr>
          <p:cNvSpPr>
            <a:spLocks noGrp="1"/>
          </p:cNvSpPr>
          <p:nvPr>
            <p:ph type="title" orient="vert"/>
          </p:nvPr>
        </p:nvSpPr>
        <p:spPr>
          <a:xfrm>
            <a:off x="8724900" y="365125"/>
            <a:ext cx="2628900" cy="5811838"/>
          </a:xfrm>
        </p:spPr>
        <p:txBody>
          <a:bodyPr vert="eaVert"/>
          <a:lstStyle>
            <a:lvl1pPr>
              <a:defRPr lang="de-DE" sz="4400" kern="1200" dirty="0">
                <a:solidFill>
                  <a:srgbClr val="DA2128"/>
                </a:solidFill>
                <a:latin typeface="+mj-lt"/>
                <a:ea typeface="+mj-ea"/>
                <a:cs typeface="+mj-cs"/>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B44F720B-C39A-49F7-BCF4-045AAC7F5AC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A5B181C-993E-44A0-9779-C1E167042951}"/>
              </a:ext>
            </a:extLst>
          </p:cNvPr>
          <p:cNvSpPr>
            <a:spLocks noGrp="1"/>
          </p:cNvSpPr>
          <p:nvPr>
            <p:ph type="dt" sz="half" idx="10"/>
          </p:nvPr>
        </p:nvSpPr>
        <p:spPr/>
        <p:txBody>
          <a:bodyPr/>
          <a:lstStyle/>
          <a:p>
            <a:fld id="{959C6D0B-A30F-4EAA-B977-30EC4ADBC71C}" type="datetime1">
              <a:rPr lang="de-AT" smtClean="0"/>
              <a:t>04.09.2025</a:t>
            </a:fld>
            <a:endParaRPr lang="de-AT"/>
          </a:p>
        </p:txBody>
      </p:sp>
      <p:sp>
        <p:nvSpPr>
          <p:cNvPr id="5" name="Fußzeilenplatzhalter 4">
            <a:extLst>
              <a:ext uri="{FF2B5EF4-FFF2-40B4-BE49-F238E27FC236}">
                <a16:creationId xmlns:a16="http://schemas.microsoft.com/office/drawing/2014/main" id="{85A0071A-139D-4465-8D45-198F3DA39368}"/>
              </a:ext>
            </a:extLst>
          </p:cNvPr>
          <p:cNvSpPr>
            <a:spLocks noGrp="1"/>
          </p:cNvSpPr>
          <p:nvPr>
            <p:ph type="ftr" sz="quarter" idx="11"/>
          </p:nvPr>
        </p:nvSpPr>
        <p:spPr/>
        <p:txBody>
          <a:bodyPr/>
          <a:lstStyle>
            <a:lvl1pPr>
              <a:defRPr/>
            </a:lvl1pPr>
          </a:lstStyle>
          <a:p>
            <a:r>
              <a:rPr lang="de-AT" dirty="0"/>
              <a:t>International Strategic Management</a:t>
            </a:r>
          </a:p>
        </p:txBody>
      </p:sp>
      <p:sp>
        <p:nvSpPr>
          <p:cNvPr id="6" name="Foliennummernplatzhalter 5">
            <a:extLst>
              <a:ext uri="{FF2B5EF4-FFF2-40B4-BE49-F238E27FC236}">
                <a16:creationId xmlns:a16="http://schemas.microsoft.com/office/drawing/2014/main" id="{FF1D1DDA-4CFA-4D5C-AA0A-75C73C7C39EC}"/>
              </a:ext>
            </a:extLst>
          </p:cNvPr>
          <p:cNvSpPr>
            <a:spLocks noGrp="1"/>
          </p:cNvSpPr>
          <p:nvPr>
            <p:ph type="sldNum" sz="quarter" idx="12"/>
          </p:nvPr>
        </p:nvSpPr>
        <p:spPr/>
        <p:txBody>
          <a:bodyPr/>
          <a:lstStyle/>
          <a:p>
            <a:fld id="{3C33AFB0-8B92-4C84-A5EE-B42CBF8A061F}" type="slidenum">
              <a:rPr lang="de-AT" smtClean="0"/>
              <a:t>‹Nr.›</a:t>
            </a:fld>
            <a:endParaRPr lang="de-AT"/>
          </a:p>
        </p:txBody>
      </p:sp>
      <p:pic>
        <p:nvPicPr>
          <p:cNvPr id="8" name="Grafik 7">
            <a:extLst>
              <a:ext uri="{FF2B5EF4-FFF2-40B4-BE49-F238E27FC236}">
                <a16:creationId xmlns:a16="http://schemas.microsoft.com/office/drawing/2014/main" id="{B6EB9DFB-684A-449B-A021-A12CBA8F56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219474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1F50F-FE26-4AA2-A85A-DB1C1EEECEAD}"/>
              </a:ext>
            </a:extLst>
          </p:cNvPr>
          <p:cNvSpPr>
            <a:spLocks noGrp="1"/>
          </p:cNvSpPr>
          <p:nvPr>
            <p:ph type="title" hasCustomPrompt="1"/>
          </p:nvPr>
        </p:nvSpPr>
        <p:spPr>
          <a:xfrm>
            <a:off x="838200" y="-40925"/>
            <a:ext cx="9689327" cy="1325563"/>
          </a:xfrm>
        </p:spPr>
        <p:txBody>
          <a:bodyPr/>
          <a:lstStyle>
            <a:lvl1pPr>
              <a:defRPr lang="de-DE" sz="4400" kern="1200" dirty="0">
                <a:solidFill>
                  <a:srgbClr val="DA2128"/>
                </a:solidFill>
                <a:latin typeface="+mj-lt"/>
                <a:ea typeface="+mj-ea"/>
                <a:cs typeface="+mj-cs"/>
              </a:defRPr>
            </a:lvl1pPr>
          </a:lstStyle>
          <a:p>
            <a:r>
              <a:rPr lang="de-DE" dirty="0"/>
              <a:t>Mastertitelformat I</a:t>
            </a:r>
            <a:endParaRPr lang="de-AT" dirty="0"/>
          </a:p>
        </p:txBody>
      </p:sp>
      <p:sp>
        <p:nvSpPr>
          <p:cNvPr id="3" name="Inhaltsplatzhalter 2">
            <a:extLst>
              <a:ext uri="{FF2B5EF4-FFF2-40B4-BE49-F238E27FC236}">
                <a16:creationId xmlns:a16="http://schemas.microsoft.com/office/drawing/2014/main" id="{B0755308-03D9-4332-8075-A6185300A8C9}"/>
              </a:ext>
            </a:extLst>
          </p:cNvPr>
          <p:cNvSpPr>
            <a:spLocks noGrp="1"/>
          </p:cNvSpPr>
          <p:nvPr>
            <p:ph idx="1"/>
          </p:nvPr>
        </p:nvSpPr>
        <p:spPr>
          <a:xfrm>
            <a:off x="838200" y="1393186"/>
            <a:ext cx="10515600" cy="4783777"/>
          </a:xfrm>
        </p:spPr>
        <p:txBody>
          <a:bodyPr/>
          <a:lstStyle>
            <a:lvl1pPr marL="228600" indent="-228600">
              <a:buFont typeface="Wingdings" panose="05000000000000000000" pitchFamily="2" charset="2"/>
              <a:buChar char="§"/>
              <a:defRPr/>
            </a:lvl1pPr>
            <a:lvl2pPr marL="685800" indent="-228600">
              <a:buFont typeface="Symbol" panose="05050102010706020507" pitchFamily="18" charset="2"/>
              <a:buChar char="-"/>
              <a:defRPr/>
            </a:lvl2pPr>
            <a:lvl4pPr marL="1600200" indent="-228600">
              <a:buFont typeface="Symbol" panose="05050102010706020507" pitchFamily="18" charset="2"/>
              <a:buChar char="-"/>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7A046465-F287-42A1-A830-5E3CFA7209F9}"/>
              </a:ext>
            </a:extLst>
          </p:cNvPr>
          <p:cNvSpPr>
            <a:spLocks noGrp="1"/>
          </p:cNvSpPr>
          <p:nvPr>
            <p:ph type="dt" sz="half" idx="10"/>
          </p:nvPr>
        </p:nvSpPr>
        <p:spPr/>
        <p:txBody>
          <a:bodyPr/>
          <a:lstStyle/>
          <a:p>
            <a:fld id="{E9BC5FD5-D3B4-474A-A04A-3A22655B0320}" type="datetime1">
              <a:rPr lang="de-AT" smtClean="0"/>
              <a:t>04.09.2025</a:t>
            </a:fld>
            <a:endParaRPr lang="de-AT"/>
          </a:p>
        </p:txBody>
      </p:sp>
      <p:sp>
        <p:nvSpPr>
          <p:cNvPr id="5" name="Fußzeilenplatzhalter 4">
            <a:extLst>
              <a:ext uri="{FF2B5EF4-FFF2-40B4-BE49-F238E27FC236}">
                <a16:creationId xmlns:a16="http://schemas.microsoft.com/office/drawing/2014/main" id="{E5818404-A5E5-4F35-9AA6-AA737D418B95}"/>
              </a:ext>
            </a:extLst>
          </p:cNvPr>
          <p:cNvSpPr>
            <a:spLocks noGrp="1"/>
          </p:cNvSpPr>
          <p:nvPr>
            <p:ph type="ftr" sz="quarter" idx="11"/>
          </p:nvPr>
        </p:nvSpPr>
        <p:spPr/>
        <p:txBody>
          <a:bodyPr/>
          <a:lstStyle>
            <a:lvl1pPr>
              <a:defRPr/>
            </a:lvl1pPr>
          </a:lstStyle>
          <a:p>
            <a:r>
              <a:rPr lang="de-AT" dirty="0"/>
              <a:t>International Strategic Management</a:t>
            </a:r>
          </a:p>
        </p:txBody>
      </p:sp>
      <p:sp>
        <p:nvSpPr>
          <p:cNvPr id="6" name="Foliennummernplatzhalter 5">
            <a:extLst>
              <a:ext uri="{FF2B5EF4-FFF2-40B4-BE49-F238E27FC236}">
                <a16:creationId xmlns:a16="http://schemas.microsoft.com/office/drawing/2014/main" id="{251F12DA-EFB5-427A-900F-B447A06537D8}"/>
              </a:ext>
            </a:extLst>
          </p:cNvPr>
          <p:cNvSpPr>
            <a:spLocks noGrp="1"/>
          </p:cNvSpPr>
          <p:nvPr>
            <p:ph type="sldNum" sz="quarter" idx="12"/>
          </p:nvPr>
        </p:nvSpPr>
        <p:spPr/>
        <p:txBody>
          <a:bodyPr/>
          <a:lstStyle/>
          <a:p>
            <a:fld id="{3C33AFB0-8B92-4C84-A5EE-B42CBF8A061F}" type="slidenum">
              <a:rPr lang="de-AT" smtClean="0"/>
              <a:t>‹Nr.›</a:t>
            </a:fld>
            <a:endParaRPr lang="de-AT"/>
          </a:p>
        </p:txBody>
      </p:sp>
    </p:spTree>
    <p:extLst>
      <p:ext uri="{BB962C8B-B14F-4D97-AF65-F5344CB8AC3E}">
        <p14:creationId xmlns:p14="http://schemas.microsoft.com/office/powerpoint/2010/main" val="195420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793D2-94B1-47CC-A04E-C8DC75CFF6F9}"/>
              </a:ext>
            </a:extLst>
          </p:cNvPr>
          <p:cNvSpPr>
            <a:spLocks noGrp="1"/>
          </p:cNvSpPr>
          <p:nvPr>
            <p:ph type="title"/>
          </p:nvPr>
        </p:nvSpPr>
        <p:spPr>
          <a:xfrm>
            <a:off x="831850" y="1709738"/>
            <a:ext cx="10515600" cy="2852737"/>
          </a:xfrm>
        </p:spPr>
        <p:txBody>
          <a:bodyPr anchor="b"/>
          <a:lstStyle>
            <a:lvl1pPr>
              <a:defRPr sz="6000"/>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CBA14297-81E3-4687-A273-2F1E39A35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76E589E-AA80-4452-91EC-0F4849B8DED0}"/>
              </a:ext>
            </a:extLst>
          </p:cNvPr>
          <p:cNvSpPr>
            <a:spLocks noGrp="1"/>
          </p:cNvSpPr>
          <p:nvPr>
            <p:ph type="dt" sz="half" idx="10"/>
          </p:nvPr>
        </p:nvSpPr>
        <p:spPr/>
        <p:txBody>
          <a:bodyPr/>
          <a:lstStyle/>
          <a:p>
            <a:fld id="{55ED644C-1EA5-4F64-827F-599735B00046}" type="datetime1">
              <a:rPr lang="de-AT" smtClean="0"/>
              <a:t>04.09.2025</a:t>
            </a:fld>
            <a:endParaRPr lang="de-AT"/>
          </a:p>
        </p:txBody>
      </p:sp>
      <p:sp>
        <p:nvSpPr>
          <p:cNvPr id="5" name="Fußzeilenplatzhalter 4">
            <a:extLst>
              <a:ext uri="{FF2B5EF4-FFF2-40B4-BE49-F238E27FC236}">
                <a16:creationId xmlns:a16="http://schemas.microsoft.com/office/drawing/2014/main" id="{692B7958-CC64-4D1F-9C6A-EEFE16DDE639}"/>
              </a:ext>
            </a:extLst>
          </p:cNvPr>
          <p:cNvSpPr>
            <a:spLocks noGrp="1"/>
          </p:cNvSpPr>
          <p:nvPr>
            <p:ph type="ftr" sz="quarter" idx="11"/>
          </p:nvPr>
        </p:nvSpPr>
        <p:spPr/>
        <p:txBody>
          <a:bodyPr/>
          <a:lstStyle>
            <a:lvl1pPr>
              <a:defRPr/>
            </a:lvl1pPr>
          </a:lstStyle>
          <a:p>
            <a:r>
              <a:rPr lang="de-AT" dirty="0"/>
              <a:t>International Strategic Management</a:t>
            </a:r>
          </a:p>
        </p:txBody>
      </p:sp>
      <p:sp>
        <p:nvSpPr>
          <p:cNvPr id="6" name="Foliennummernplatzhalter 5">
            <a:extLst>
              <a:ext uri="{FF2B5EF4-FFF2-40B4-BE49-F238E27FC236}">
                <a16:creationId xmlns:a16="http://schemas.microsoft.com/office/drawing/2014/main" id="{DA7FC62B-8690-422D-B7C8-CAA7E272E0D2}"/>
              </a:ext>
            </a:extLst>
          </p:cNvPr>
          <p:cNvSpPr>
            <a:spLocks noGrp="1"/>
          </p:cNvSpPr>
          <p:nvPr>
            <p:ph type="sldNum" sz="quarter" idx="12"/>
          </p:nvPr>
        </p:nvSpPr>
        <p:spPr/>
        <p:txBody>
          <a:bodyPr/>
          <a:lstStyle/>
          <a:p>
            <a:fld id="{3C33AFB0-8B92-4C84-A5EE-B42CBF8A061F}" type="slidenum">
              <a:rPr lang="de-AT" smtClean="0"/>
              <a:t>‹Nr.›</a:t>
            </a:fld>
            <a:endParaRPr lang="de-AT"/>
          </a:p>
        </p:txBody>
      </p:sp>
      <p:pic>
        <p:nvPicPr>
          <p:cNvPr id="8" name="Grafik 7">
            <a:extLst>
              <a:ext uri="{FF2B5EF4-FFF2-40B4-BE49-F238E27FC236}">
                <a16:creationId xmlns:a16="http://schemas.microsoft.com/office/drawing/2014/main" id="{04CAFF1F-972A-4795-B223-750DE14212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260403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C8E4B11-1B60-4A77-AFDB-E74CEA62110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3C8BDE8-09FD-4AAF-B246-CDD1164A1C4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B0C975E7-0A5E-453C-BB65-FD030CBBA5F7}"/>
              </a:ext>
            </a:extLst>
          </p:cNvPr>
          <p:cNvSpPr>
            <a:spLocks noGrp="1"/>
          </p:cNvSpPr>
          <p:nvPr>
            <p:ph type="dt" sz="half" idx="10"/>
          </p:nvPr>
        </p:nvSpPr>
        <p:spPr/>
        <p:txBody>
          <a:bodyPr/>
          <a:lstStyle/>
          <a:p>
            <a:fld id="{6557F481-9509-406A-8C08-3B80D5B68AE4}" type="datetime1">
              <a:rPr lang="de-AT" smtClean="0"/>
              <a:t>04.09.2025</a:t>
            </a:fld>
            <a:endParaRPr lang="de-AT"/>
          </a:p>
        </p:txBody>
      </p:sp>
      <p:sp>
        <p:nvSpPr>
          <p:cNvPr id="6" name="Fußzeilenplatzhalter 5">
            <a:extLst>
              <a:ext uri="{FF2B5EF4-FFF2-40B4-BE49-F238E27FC236}">
                <a16:creationId xmlns:a16="http://schemas.microsoft.com/office/drawing/2014/main" id="{61BBFE7C-90A8-4980-AB8C-FFAFC0133E56}"/>
              </a:ext>
            </a:extLst>
          </p:cNvPr>
          <p:cNvSpPr>
            <a:spLocks noGrp="1"/>
          </p:cNvSpPr>
          <p:nvPr>
            <p:ph type="ftr" sz="quarter" idx="11"/>
          </p:nvPr>
        </p:nvSpPr>
        <p:spPr/>
        <p:txBody>
          <a:bodyPr/>
          <a:lstStyle>
            <a:lvl1pPr>
              <a:defRPr/>
            </a:lvl1pPr>
          </a:lstStyle>
          <a:p>
            <a:r>
              <a:rPr lang="de-AT" dirty="0"/>
              <a:t>International Strategic Management</a:t>
            </a:r>
          </a:p>
        </p:txBody>
      </p:sp>
      <p:sp>
        <p:nvSpPr>
          <p:cNvPr id="7" name="Foliennummernplatzhalter 6">
            <a:extLst>
              <a:ext uri="{FF2B5EF4-FFF2-40B4-BE49-F238E27FC236}">
                <a16:creationId xmlns:a16="http://schemas.microsoft.com/office/drawing/2014/main" id="{18D6FDA6-C786-4649-A565-5CF13B3B9FE4}"/>
              </a:ext>
            </a:extLst>
          </p:cNvPr>
          <p:cNvSpPr>
            <a:spLocks noGrp="1"/>
          </p:cNvSpPr>
          <p:nvPr>
            <p:ph type="sldNum" sz="quarter" idx="12"/>
          </p:nvPr>
        </p:nvSpPr>
        <p:spPr/>
        <p:txBody>
          <a:bodyPr/>
          <a:lstStyle/>
          <a:p>
            <a:fld id="{3C33AFB0-8B92-4C84-A5EE-B42CBF8A061F}" type="slidenum">
              <a:rPr lang="de-AT" smtClean="0"/>
              <a:t>‹Nr.›</a:t>
            </a:fld>
            <a:endParaRPr lang="de-AT"/>
          </a:p>
        </p:txBody>
      </p:sp>
      <p:sp>
        <p:nvSpPr>
          <p:cNvPr id="10" name="Titel 1">
            <a:extLst>
              <a:ext uri="{FF2B5EF4-FFF2-40B4-BE49-F238E27FC236}">
                <a16:creationId xmlns:a16="http://schemas.microsoft.com/office/drawing/2014/main" id="{1D320145-4EC4-CDC4-367F-5921DE8AECD0}"/>
              </a:ext>
            </a:extLst>
          </p:cNvPr>
          <p:cNvSpPr>
            <a:spLocks noGrp="1"/>
          </p:cNvSpPr>
          <p:nvPr>
            <p:ph type="title" hasCustomPrompt="1"/>
          </p:nvPr>
        </p:nvSpPr>
        <p:spPr>
          <a:xfrm>
            <a:off x="838200" y="-40925"/>
            <a:ext cx="9689327" cy="1325563"/>
          </a:xfrm>
        </p:spPr>
        <p:txBody>
          <a:bodyPr/>
          <a:lstStyle>
            <a:lvl1pPr>
              <a:defRPr lang="de-DE" sz="4400" kern="1200" dirty="0">
                <a:solidFill>
                  <a:srgbClr val="DA2128"/>
                </a:solidFill>
                <a:latin typeface="+mj-lt"/>
                <a:ea typeface="+mj-ea"/>
                <a:cs typeface="+mj-cs"/>
              </a:defRPr>
            </a:lvl1pPr>
          </a:lstStyle>
          <a:p>
            <a:r>
              <a:rPr lang="de-DE" dirty="0"/>
              <a:t>Mastertitelformat I</a:t>
            </a:r>
            <a:endParaRPr lang="de-AT" dirty="0"/>
          </a:p>
        </p:txBody>
      </p:sp>
      <p:pic>
        <p:nvPicPr>
          <p:cNvPr id="9" name="Grafik 8">
            <a:extLst>
              <a:ext uri="{FF2B5EF4-FFF2-40B4-BE49-F238E27FC236}">
                <a16:creationId xmlns:a16="http://schemas.microsoft.com/office/drawing/2014/main" id="{411E7D1E-E408-4186-834F-FC04B1B3FF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311170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EAE72A-239D-4F57-B68B-57298E8FC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23DCFEB-A06E-4BE8-AC60-B2C996C3746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C8B8879A-2F27-49EE-A5F6-24A382B95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6FD1FCE-4E05-49C0-9E68-3077DA3F316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9A5AF67C-E1E0-4239-9656-78F10DA2D682}"/>
              </a:ext>
            </a:extLst>
          </p:cNvPr>
          <p:cNvSpPr>
            <a:spLocks noGrp="1"/>
          </p:cNvSpPr>
          <p:nvPr>
            <p:ph type="dt" sz="half" idx="10"/>
          </p:nvPr>
        </p:nvSpPr>
        <p:spPr/>
        <p:txBody>
          <a:bodyPr/>
          <a:lstStyle/>
          <a:p>
            <a:fld id="{A8059302-81A9-444D-B5DA-5F32F4C660C1}" type="datetime1">
              <a:rPr lang="de-AT" smtClean="0"/>
              <a:t>04.09.2025</a:t>
            </a:fld>
            <a:endParaRPr lang="de-AT"/>
          </a:p>
        </p:txBody>
      </p:sp>
      <p:sp>
        <p:nvSpPr>
          <p:cNvPr id="8" name="Fußzeilenplatzhalter 7">
            <a:extLst>
              <a:ext uri="{FF2B5EF4-FFF2-40B4-BE49-F238E27FC236}">
                <a16:creationId xmlns:a16="http://schemas.microsoft.com/office/drawing/2014/main" id="{D62996E9-841C-4151-9B64-9EFB37F490FA}"/>
              </a:ext>
            </a:extLst>
          </p:cNvPr>
          <p:cNvSpPr>
            <a:spLocks noGrp="1"/>
          </p:cNvSpPr>
          <p:nvPr>
            <p:ph type="ftr" sz="quarter" idx="11"/>
          </p:nvPr>
        </p:nvSpPr>
        <p:spPr/>
        <p:txBody>
          <a:bodyPr/>
          <a:lstStyle>
            <a:lvl1pPr>
              <a:defRPr/>
            </a:lvl1pPr>
          </a:lstStyle>
          <a:p>
            <a:r>
              <a:rPr lang="de-AT" dirty="0"/>
              <a:t>International Strategic Management</a:t>
            </a:r>
          </a:p>
        </p:txBody>
      </p:sp>
      <p:sp>
        <p:nvSpPr>
          <p:cNvPr id="9" name="Foliennummernplatzhalter 8">
            <a:extLst>
              <a:ext uri="{FF2B5EF4-FFF2-40B4-BE49-F238E27FC236}">
                <a16:creationId xmlns:a16="http://schemas.microsoft.com/office/drawing/2014/main" id="{FA7D1E29-11CA-4D5B-B217-0A6D90B5DF6E}"/>
              </a:ext>
            </a:extLst>
          </p:cNvPr>
          <p:cNvSpPr>
            <a:spLocks noGrp="1"/>
          </p:cNvSpPr>
          <p:nvPr>
            <p:ph type="sldNum" sz="quarter" idx="12"/>
          </p:nvPr>
        </p:nvSpPr>
        <p:spPr/>
        <p:txBody>
          <a:bodyPr/>
          <a:lstStyle/>
          <a:p>
            <a:fld id="{3C33AFB0-8B92-4C84-A5EE-B42CBF8A061F}" type="slidenum">
              <a:rPr lang="de-AT" smtClean="0"/>
              <a:t>‹Nr.›</a:t>
            </a:fld>
            <a:endParaRPr lang="de-AT"/>
          </a:p>
        </p:txBody>
      </p:sp>
      <p:sp>
        <p:nvSpPr>
          <p:cNvPr id="11" name="Titel 1">
            <a:extLst>
              <a:ext uri="{FF2B5EF4-FFF2-40B4-BE49-F238E27FC236}">
                <a16:creationId xmlns:a16="http://schemas.microsoft.com/office/drawing/2014/main" id="{6F1851AB-EC72-5FB1-54F6-E87A1A5CF56E}"/>
              </a:ext>
            </a:extLst>
          </p:cNvPr>
          <p:cNvSpPr txBox="1">
            <a:spLocks/>
          </p:cNvSpPr>
          <p:nvPr userDrawn="1"/>
        </p:nvSpPr>
        <p:spPr>
          <a:xfrm>
            <a:off x="838200" y="-40925"/>
            <a:ext cx="96893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de-DE" sz="4400" kern="1200" dirty="0">
                <a:solidFill>
                  <a:srgbClr val="DA2128"/>
                </a:solidFill>
                <a:latin typeface="+mj-lt"/>
                <a:ea typeface="+mj-ea"/>
                <a:cs typeface="+mj-cs"/>
              </a:defRPr>
            </a:lvl1pPr>
          </a:lstStyle>
          <a:p>
            <a:r>
              <a:rPr lang="de-AT"/>
              <a:t>Mastertitelformat I</a:t>
            </a:r>
          </a:p>
        </p:txBody>
      </p:sp>
      <p:pic>
        <p:nvPicPr>
          <p:cNvPr id="12" name="Grafik 11">
            <a:extLst>
              <a:ext uri="{FF2B5EF4-FFF2-40B4-BE49-F238E27FC236}">
                <a16:creationId xmlns:a16="http://schemas.microsoft.com/office/drawing/2014/main" id="{A2FA3C2F-D4E6-4374-B58D-F33FA3F0E8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238601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3148B10-1E1A-4F3D-84F2-A2897F9DC05A}"/>
              </a:ext>
            </a:extLst>
          </p:cNvPr>
          <p:cNvSpPr>
            <a:spLocks noGrp="1"/>
          </p:cNvSpPr>
          <p:nvPr>
            <p:ph type="dt" sz="half" idx="10"/>
          </p:nvPr>
        </p:nvSpPr>
        <p:spPr/>
        <p:txBody>
          <a:bodyPr/>
          <a:lstStyle/>
          <a:p>
            <a:fld id="{B5E71355-D174-4AC0-8385-FF4E465F5798}" type="datetime1">
              <a:rPr lang="de-AT" smtClean="0"/>
              <a:t>04.09.2025</a:t>
            </a:fld>
            <a:endParaRPr lang="de-AT"/>
          </a:p>
        </p:txBody>
      </p:sp>
      <p:sp>
        <p:nvSpPr>
          <p:cNvPr id="4" name="Fußzeilenplatzhalter 3">
            <a:extLst>
              <a:ext uri="{FF2B5EF4-FFF2-40B4-BE49-F238E27FC236}">
                <a16:creationId xmlns:a16="http://schemas.microsoft.com/office/drawing/2014/main" id="{879287D8-C0E8-4C3A-A6EC-0314D02C435C}"/>
              </a:ext>
            </a:extLst>
          </p:cNvPr>
          <p:cNvSpPr>
            <a:spLocks noGrp="1"/>
          </p:cNvSpPr>
          <p:nvPr>
            <p:ph type="ftr" sz="quarter" idx="11"/>
          </p:nvPr>
        </p:nvSpPr>
        <p:spPr/>
        <p:txBody>
          <a:bodyPr/>
          <a:lstStyle>
            <a:lvl1pPr>
              <a:defRPr/>
            </a:lvl1pPr>
          </a:lstStyle>
          <a:p>
            <a:r>
              <a:rPr lang="de-AT" dirty="0"/>
              <a:t>International Strategic Management</a:t>
            </a:r>
          </a:p>
        </p:txBody>
      </p:sp>
      <p:sp>
        <p:nvSpPr>
          <p:cNvPr id="5" name="Foliennummernplatzhalter 4">
            <a:extLst>
              <a:ext uri="{FF2B5EF4-FFF2-40B4-BE49-F238E27FC236}">
                <a16:creationId xmlns:a16="http://schemas.microsoft.com/office/drawing/2014/main" id="{8A227469-EC7B-410B-A09B-3CD3FBA2A04F}"/>
              </a:ext>
            </a:extLst>
          </p:cNvPr>
          <p:cNvSpPr>
            <a:spLocks noGrp="1"/>
          </p:cNvSpPr>
          <p:nvPr>
            <p:ph type="sldNum" sz="quarter" idx="12"/>
          </p:nvPr>
        </p:nvSpPr>
        <p:spPr/>
        <p:txBody>
          <a:bodyPr/>
          <a:lstStyle/>
          <a:p>
            <a:fld id="{3C33AFB0-8B92-4C84-A5EE-B42CBF8A061F}" type="slidenum">
              <a:rPr lang="de-AT" smtClean="0"/>
              <a:t>‹Nr.›</a:t>
            </a:fld>
            <a:endParaRPr lang="de-AT"/>
          </a:p>
        </p:txBody>
      </p:sp>
      <p:sp>
        <p:nvSpPr>
          <p:cNvPr id="7" name="Titel 1">
            <a:extLst>
              <a:ext uri="{FF2B5EF4-FFF2-40B4-BE49-F238E27FC236}">
                <a16:creationId xmlns:a16="http://schemas.microsoft.com/office/drawing/2014/main" id="{9B2ADC0D-F5D3-F7FA-5289-754B06C8B7F1}"/>
              </a:ext>
            </a:extLst>
          </p:cNvPr>
          <p:cNvSpPr>
            <a:spLocks noGrp="1"/>
          </p:cNvSpPr>
          <p:nvPr>
            <p:ph type="title" hasCustomPrompt="1"/>
          </p:nvPr>
        </p:nvSpPr>
        <p:spPr>
          <a:xfrm>
            <a:off x="838200" y="-40925"/>
            <a:ext cx="9689327" cy="1325563"/>
          </a:xfrm>
        </p:spPr>
        <p:txBody>
          <a:bodyPr/>
          <a:lstStyle>
            <a:lvl1pPr>
              <a:defRPr lang="de-DE" sz="4400" kern="1200" dirty="0">
                <a:solidFill>
                  <a:srgbClr val="DA2128"/>
                </a:solidFill>
                <a:latin typeface="+mj-lt"/>
                <a:ea typeface="+mj-ea"/>
                <a:cs typeface="+mj-cs"/>
              </a:defRPr>
            </a:lvl1pPr>
          </a:lstStyle>
          <a:p>
            <a:r>
              <a:rPr lang="de-DE" dirty="0"/>
              <a:t>Mastertitelformat I</a:t>
            </a:r>
            <a:endParaRPr lang="de-AT" dirty="0"/>
          </a:p>
        </p:txBody>
      </p:sp>
      <p:pic>
        <p:nvPicPr>
          <p:cNvPr id="8" name="Grafik 7">
            <a:extLst>
              <a:ext uri="{FF2B5EF4-FFF2-40B4-BE49-F238E27FC236}">
                <a16:creationId xmlns:a16="http://schemas.microsoft.com/office/drawing/2014/main" id="{70E7F8D0-0784-4D00-8003-595DB31B10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104281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0BB8E2-918D-4DED-995D-17FD6184A633}"/>
              </a:ext>
            </a:extLst>
          </p:cNvPr>
          <p:cNvSpPr>
            <a:spLocks noGrp="1"/>
          </p:cNvSpPr>
          <p:nvPr>
            <p:ph type="dt" sz="half" idx="10"/>
          </p:nvPr>
        </p:nvSpPr>
        <p:spPr/>
        <p:txBody>
          <a:bodyPr/>
          <a:lstStyle/>
          <a:p>
            <a:fld id="{91CC8011-5297-4020-BB55-467546749109}" type="datetime1">
              <a:rPr lang="de-AT" smtClean="0"/>
              <a:t>04.09.2025</a:t>
            </a:fld>
            <a:endParaRPr lang="de-AT"/>
          </a:p>
        </p:txBody>
      </p:sp>
      <p:sp>
        <p:nvSpPr>
          <p:cNvPr id="3" name="Fußzeilenplatzhalter 2">
            <a:extLst>
              <a:ext uri="{FF2B5EF4-FFF2-40B4-BE49-F238E27FC236}">
                <a16:creationId xmlns:a16="http://schemas.microsoft.com/office/drawing/2014/main" id="{6BAF27E1-4820-4422-97A0-DC58FFDDE733}"/>
              </a:ext>
            </a:extLst>
          </p:cNvPr>
          <p:cNvSpPr>
            <a:spLocks noGrp="1"/>
          </p:cNvSpPr>
          <p:nvPr>
            <p:ph type="ftr" sz="quarter" idx="11"/>
          </p:nvPr>
        </p:nvSpPr>
        <p:spPr/>
        <p:txBody>
          <a:bodyPr/>
          <a:lstStyle>
            <a:lvl1pPr>
              <a:defRPr/>
            </a:lvl1pPr>
          </a:lstStyle>
          <a:p>
            <a:r>
              <a:rPr lang="de-AT" dirty="0"/>
              <a:t>International Strategic Management</a:t>
            </a:r>
          </a:p>
        </p:txBody>
      </p:sp>
      <p:sp>
        <p:nvSpPr>
          <p:cNvPr id="4" name="Foliennummernplatzhalter 3">
            <a:extLst>
              <a:ext uri="{FF2B5EF4-FFF2-40B4-BE49-F238E27FC236}">
                <a16:creationId xmlns:a16="http://schemas.microsoft.com/office/drawing/2014/main" id="{20CFD73E-D50D-48A5-A118-7661BADCA625}"/>
              </a:ext>
            </a:extLst>
          </p:cNvPr>
          <p:cNvSpPr>
            <a:spLocks noGrp="1"/>
          </p:cNvSpPr>
          <p:nvPr>
            <p:ph type="sldNum" sz="quarter" idx="12"/>
          </p:nvPr>
        </p:nvSpPr>
        <p:spPr/>
        <p:txBody>
          <a:bodyPr/>
          <a:lstStyle/>
          <a:p>
            <a:fld id="{3C33AFB0-8B92-4C84-A5EE-B42CBF8A061F}" type="slidenum">
              <a:rPr lang="de-AT" smtClean="0"/>
              <a:t>‹Nr.›</a:t>
            </a:fld>
            <a:endParaRPr lang="de-AT"/>
          </a:p>
        </p:txBody>
      </p:sp>
      <p:pic>
        <p:nvPicPr>
          <p:cNvPr id="6" name="Grafik 5">
            <a:extLst>
              <a:ext uri="{FF2B5EF4-FFF2-40B4-BE49-F238E27FC236}">
                <a16:creationId xmlns:a16="http://schemas.microsoft.com/office/drawing/2014/main" id="{8DAF2A8B-8285-4A6F-B191-A935D8F9394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37804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2105D-6582-40BE-9896-9C956DBB7229}"/>
              </a:ext>
            </a:extLst>
          </p:cNvPr>
          <p:cNvSpPr>
            <a:spLocks noGrp="1"/>
          </p:cNvSpPr>
          <p:nvPr>
            <p:ph type="title"/>
          </p:nvPr>
        </p:nvSpPr>
        <p:spPr>
          <a:xfrm>
            <a:off x="839788" y="457200"/>
            <a:ext cx="3932237" cy="1600200"/>
          </a:xfrm>
        </p:spPr>
        <p:txBody>
          <a:bodyPr anchor="b">
            <a:normAutofit/>
          </a:bodyPr>
          <a:lstStyle>
            <a:lvl1pPr>
              <a:defRPr lang="de-AT" sz="4400" kern="1200" dirty="0">
                <a:solidFill>
                  <a:srgbClr val="DA2128"/>
                </a:solidFill>
                <a:latin typeface="+mj-lt"/>
                <a:ea typeface="+mj-ea"/>
                <a:cs typeface="+mj-cs"/>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3D12B216-55B3-4788-AABD-E19E0ED1B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950886D6-4849-4FB6-8DCF-80C99157C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BD06709-B415-47D2-BFF0-3FF87A44401A}"/>
              </a:ext>
            </a:extLst>
          </p:cNvPr>
          <p:cNvSpPr>
            <a:spLocks noGrp="1"/>
          </p:cNvSpPr>
          <p:nvPr>
            <p:ph type="dt" sz="half" idx="10"/>
          </p:nvPr>
        </p:nvSpPr>
        <p:spPr/>
        <p:txBody>
          <a:bodyPr/>
          <a:lstStyle/>
          <a:p>
            <a:fld id="{E3831624-7DEB-494E-8800-6D26CE59FE53}" type="datetime1">
              <a:rPr lang="de-AT" smtClean="0"/>
              <a:t>04.09.2025</a:t>
            </a:fld>
            <a:endParaRPr lang="de-AT"/>
          </a:p>
        </p:txBody>
      </p:sp>
      <p:sp>
        <p:nvSpPr>
          <p:cNvPr id="6" name="Fußzeilenplatzhalter 5">
            <a:extLst>
              <a:ext uri="{FF2B5EF4-FFF2-40B4-BE49-F238E27FC236}">
                <a16:creationId xmlns:a16="http://schemas.microsoft.com/office/drawing/2014/main" id="{7137DEF8-D5F1-440F-BD31-CB84585B70CC}"/>
              </a:ext>
            </a:extLst>
          </p:cNvPr>
          <p:cNvSpPr>
            <a:spLocks noGrp="1"/>
          </p:cNvSpPr>
          <p:nvPr>
            <p:ph type="ftr" sz="quarter" idx="11"/>
          </p:nvPr>
        </p:nvSpPr>
        <p:spPr/>
        <p:txBody>
          <a:bodyPr/>
          <a:lstStyle>
            <a:lvl1pPr>
              <a:defRPr/>
            </a:lvl1pPr>
          </a:lstStyle>
          <a:p>
            <a:r>
              <a:rPr lang="de-AT" dirty="0"/>
              <a:t>International Strategic Management</a:t>
            </a:r>
          </a:p>
        </p:txBody>
      </p:sp>
      <p:sp>
        <p:nvSpPr>
          <p:cNvPr id="7" name="Foliennummernplatzhalter 6">
            <a:extLst>
              <a:ext uri="{FF2B5EF4-FFF2-40B4-BE49-F238E27FC236}">
                <a16:creationId xmlns:a16="http://schemas.microsoft.com/office/drawing/2014/main" id="{96C11082-710B-4D8A-9632-A04921A75B53}"/>
              </a:ext>
            </a:extLst>
          </p:cNvPr>
          <p:cNvSpPr>
            <a:spLocks noGrp="1"/>
          </p:cNvSpPr>
          <p:nvPr>
            <p:ph type="sldNum" sz="quarter" idx="12"/>
          </p:nvPr>
        </p:nvSpPr>
        <p:spPr/>
        <p:txBody>
          <a:bodyPr/>
          <a:lstStyle/>
          <a:p>
            <a:fld id="{3C33AFB0-8B92-4C84-A5EE-B42CBF8A061F}" type="slidenum">
              <a:rPr lang="de-AT" smtClean="0"/>
              <a:t>‹Nr.›</a:t>
            </a:fld>
            <a:endParaRPr lang="de-AT"/>
          </a:p>
        </p:txBody>
      </p:sp>
      <p:pic>
        <p:nvPicPr>
          <p:cNvPr id="9" name="Grafik 8">
            <a:extLst>
              <a:ext uri="{FF2B5EF4-FFF2-40B4-BE49-F238E27FC236}">
                <a16:creationId xmlns:a16="http://schemas.microsoft.com/office/drawing/2014/main" id="{E09917EB-710C-4EFE-BE7F-8E4E8C86A5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419741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F4B62-9E8A-44E7-B8FF-15667AA69081}"/>
              </a:ext>
            </a:extLst>
          </p:cNvPr>
          <p:cNvSpPr>
            <a:spLocks noGrp="1"/>
          </p:cNvSpPr>
          <p:nvPr>
            <p:ph type="title"/>
          </p:nvPr>
        </p:nvSpPr>
        <p:spPr>
          <a:xfrm>
            <a:off x="839788" y="457200"/>
            <a:ext cx="3932237" cy="1600200"/>
          </a:xfrm>
        </p:spPr>
        <p:txBody>
          <a:bodyPr anchor="b">
            <a:normAutofit/>
          </a:bodyPr>
          <a:lstStyle>
            <a:lvl1pPr>
              <a:defRPr lang="de-AT" sz="4400" kern="1200" dirty="0">
                <a:solidFill>
                  <a:srgbClr val="DA2128"/>
                </a:solidFill>
                <a:latin typeface="+mj-lt"/>
                <a:ea typeface="+mj-ea"/>
                <a:cs typeface="+mj-cs"/>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0392647F-F3D9-4A2D-BC7D-F73958874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12BA8BA1-03C3-4BEF-8570-50E85A1E5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8B3BDF-43DE-45AC-8211-48616BE8930A}"/>
              </a:ext>
            </a:extLst>
          </p:cNvPr>
          <p:cNvSpPr>
            <a:spLocks noGrp="1"/>
          </p:cNvSpPr>
          <p:nvPr>
            <p:ph type="dt" sz="half" idx="10"/>
          </p:nvPr>
        </p:nvSpPr>
        <p:spPr/>
        <p:txBody>
          <a:bodyPr/>
          <a:lstStyle/>
          <a:p>
            <a:fld id="{F7BC7D88-2524-4BBC-9876-7D349B0B05B3}" type="datetime1">
              <a:rPr lang="de-AT" smtClean="0"/>
              <a:t>04.09.2025</a:t>
            </a:fld>
            <a:endParaRPr lang="de-AT"/>
          </a:p>
        </p:txBody>
      </p:sp>
      <p:sp>
        <p:nvSpPr>
          <p:cNvPr id="6" name="Fußzeilenplatzhalter 5">
            <a:extLst>
              <a:ext uri="{FF2B5EF4-FFF2-40B4-BE49-F238E27FC236}">
                <a16:creationId xmlns:a16="http://schemas.microsoft.com/office/drawing/2014/main" id="{5B2464AC-4F9B-4C14-AFC2-56374F752730}"/>
              </a:ext>
            </a:extLst>
          </p:cNvPr>
          <p:cNvSpPr>
            <a:spLocks noGrp="1"/>
          </p:cNvSpPr>
          <p:nvPr>
            <p:ph type="ftr" sz="quarter" idx="11"/>
          </p:nvPr>
        </p:nvSpPr>
        <p:spPr/>
        <p:txBody>
          <a:bodyPr/>
          <a:lstStyle>
            <a:lvl1pPr>
              <a:defRPr/>
            </a:lvl1pPr>
          </a:lstStyle>
          <a:p>
            <a:r>
              <a:rPr lang="de-AT" dirty="0"/>
              <a:t>International Strategic Management</a:t>
            </a:r>
          </a:p>
        </p:txBody>
      </p:sp>
      <p:sp>
        <p:nvSpPr>
          <p:cNvPr id="7" name="Foliennummernplatzhalter 6">
            <a:extLst>
              <a:ext uri="{FF2B5EF4-FFF2-40B4-BE49-F238E27FC236}">
                <a16:creationId xmlns:a16="http://schemas.microsoft.com/office/drawing/2014/main" id="{C11C880F-A035-4510-9EF2-191031444523}"/>
              </a:ext>
            </a:extLst>
          </p:cNvPr>
          <p:cNvSpPr>
            <a:spLocks noGrp="1"/>
          </p:cNvSpPr>
          <p:nvPr>
            <p:ph type="sldNum" sz="quarter" idx="12"/>
          </p:nvPr>
        </p:nvSpPr>
        <p:spPr/>
        <p:txBody>
          <a:bodyPr/>
          <a:lstStyle/>
          <a:p>
            <a:fld id="{3C33AFB0-8B92-4C84-A5EE-B42CBF8A061F}" type="slidenum">
              <a:rPr lang="de-AT" smtClean="0"/>
              <a:t>‹Nr.›</a:t>
            </a:fld>
            <a:endParaRPr lang="de-AT"/>
          </a:p>
        </p:txBody>
      </p:sp>
      <p:pic>
        <p:nvPicPr>
          <p:cNvPr id="9" name="Grafik 8">
            <a:extLst>
              <a:ext uri="{FF2B5EF4-FFF2-40B4-BE49-F238E27FC236}">
                <a16:creationId xmlns:a16="http://schemas.microsoft.com/office/drawing/2014/main" id="{7F8362AD-82A4-4154-BD03-7A8621439D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003" y="136525"/>
            <a:ext cx="1664473" cy="633955"/>
          </a:xfrm>
          <a:prstGeom prst="rect">
            <a:avLst/>
          </a:prstGeom>
        </p:spPr>
      </p:pic>
    </p:spTree>
    <p:extLst>
      <p:ext uri="{BB962C8B-B14F-4D97-AF65-F5344CB8AC3E}">
        <p14:creationId xmlns:p14="http://schemas.microsoft.com/office/powerpoint/2010/main" val="100635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7C28F8-4BE6-4CFB-BC85-5FFDE9761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C0628AD9-824C-401B-8796-0CAD9F7C27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4C2D075-95E6-415E-9C65-8F5F812E9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706CE-33A4-4B2C-87B0-772486C516BA}" type="datetime1">
              <a:rPr lang="de-AT" smtClean="0"/>
              <a:t>04.09.2025</a:t>
            </a:fld>
            <a:endParaRPr lang="de-AT"/>
          </a:p>
        </p:txBody>
      </p:sp>
      <p:sp>
        <p:nvSpPr>
          <p:cNvPr id="5" name="Fußzeilenplatzhalter 4">
            <a:extLst>
              <a:ext uri="{FF2B5EF4-FFF2-40B4-BE49-F238E27FC236}">
                <a16:creationId xmlns:a16="http://schemas.microsoft.com/office/drawing/2014/main" id="{D107F358-CB27-48C6-A84B-1FDA4B54E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Victoria Ranacher-Lackner</a:t>
            </a:r>
          </a:p>
        </p:txBody>
      </p:sp>
      <p:sp>
        <p:nvSpPr>
          <p:cNvPr id="6" name="Foliennummernplatzhalter 5">
            <a:extLst>
              <a:ext uri="{FF2B5EF4-FFF2-40B4-BE49-F238E27FC236}">
                <a16:creationId xmlns:a16="http://schemas.microsoft.com/office/drawing/2014/main" id="{9C9DE858-FBBF-42B2-AA42-003E3D334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3AFB0-8B92-4C84-A5EE-B42CBF8A061F}" type="slidenum">
              <a:rPr lang="de-AT" smtClean="0"/>
              <a:t>‹Nr.›</a:t>
            </a:fld>
            <a:endParaRPr lang="de-AT"/>
          </a:p>
        </p:txBody>
      </p:sp>
    </p:spTree>
    <p:extLst>
      <p:ext uri="{BB962C8B-B14F-4D97-AF65-F5344CB8AC3E}">
        <p14:creationId xmlns:p14="http://schemas.microsoft.com/office/powerpoint/2010/main" val="60110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7601" name="Rectangle 6760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27BE23B9-0022-4BAC-9308-3450B69258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574" y="1"/>
            <a:ext cx="12191999" cy="6857999"/>
          </a:xfrm>
          <a:prstGeom prst="rect">
            <a:avLst/>
          </a:prstGeom>
        </p:spPr>
      </p:pic>
      <p:sp>
        <p:nvSpPr>
          <p:cNvPr id="9" name="Textfeld 8">
            <a:extLst>
              <a:ext uri="{FF2B5EF4-FFF2-40B4-BE49-F238E27FC236}">
                <a16:creationId xmlns:a16="http://schemas.microsoft.com/office/drawing/2014/main" id="{8740ADBD-380B-4755-B648-BB25FE187863}"/>
              </a:ext>
            </a:extLst>
          </p:cNvPr>
          <p:cNvSpPr txBox="1"/>
          <p:nvPr/>
        </p:nvSpPr>
        <p:spPr>
          <a:xfrm>
            <a:off x="528320" y="4381139"/>
            <a:ext cx="11135360" cy="769441"/>
          </a:xfrm>
          <a:prstGeom prst="rect">
            <a:avLst/>
          </a:prstGeom>
          <a:solidFill>
            <a:schemeClr val="bg1">
              <a:lumMod val="75000"/>
              <a:alpha val="50000"/>
            </a:schemeClr>
          </a:solidFill>
        </p:spPr>
        <p:txBody>
          <a:bodyPr wrap="square" rtlCol="0">
            <a:spAutoFit/>
          </a:bodyPr>
          <a:lstStyle/>
          <a:p>
            <a:pPr algn="ctr">
              <a:spcAft>
                <a:spcPts val="600"/>
              </a:spcAft>
            </a:pPr>
            <a:r>
              <a:rPr lang="en-US" sz="4400" dirty="0">
                <a:solidFill>
                  <a:srgbClr val="FF0000"/>
                </a:solidFill>
              </a:rPr>
              <a:t>ASPIRATION</a:t>
            </a:r>
            <a:r>
              <a:rPr lang="en-US" sz="4400" dirty="0">
                <a:solidFill>
                  <a:srgbClr val="FFFFFF"/>
                </a:solidFill>
              </a:rPr>
              <a:t> | What to achieve (and why)</a:t>
            </a:r>
          </a:p>
        </p:txBody>
      </p:sp>
      <p:sp>
        <p:nvSpPr>
          <p:cNvPr id="5" name="Textfeld 4">
            <a:extLst>
              <a:ext uri="{FF2B5EF4-FFF2-40B4-BE49-F238E27FC236}">
                <a16:creationId xmlns:a16="http://schemas.microsoft.com/office/drawing/2014/main" id="{EB22B2D7-DBFE-4F01-AFEA-9BA6C1B29042}"/>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
        <p:nvSpPr>
          <p:cNvPr id="6" name="Textfeld 5">
            <a:extLst>
              <a:ext uri="{FF2B5EF4-FFF2-40B4-BE49-F238E27FC236}">
                <a16:creationId xmlns:a16="http://schemas.microsoft.com/office/drawing/2014/main" id="{5A65B681-DD9A-413B-A85C-9A13B6B857A9}"/>
              </a:ext>
            </a:extLst>
          </p:cNvPr>
          <p:cNvSpPr txBox="1"/>
          <p:nvPr/>
        </p:nvSpPr>
        <p:spPr>
          <a:xfrm>
            <a:off x="528320" y="3857919"/>
            <a:ext cx="3374377" cy="523220"/>
          </a:xfrm>
          <a:prstGeom prst="rect">
            <a:avLst/>
          </a:prstGeom>
          <a:solidFill>
            <a:srgbClr val="D51317">
              <a:alpha val="70000"/>
            </a:srgbClr>
          </a:solidFill>
        </p:spPr>
        <p:txBody>
          <a:bodyPr wrap="square" rtlCol="0">
            <a:spAutoFit/>
          </a:bodyPr>
          <a:lstStyle/>
          <a:p>
            <a:pPr algn="ctr"/>
            <a:r>
              <a:rPr lang="de-AT" sz="2800" dirty="0"/>
              <a:t>Straight-A </a:t>
            </a:r>
            <a:r>
              <a:rPr lang="de-AT" sz="2800" dirty="0" err="1"/>
              <a:t>Strategy</a:t>
            </a:r>
            <a:endParaRPr lang="de-AT" sz="2800" dirty="0"/>
          </a:p>
        </p:txBody>
      </p:sp>
      <p:pic>
        <p:nvPicPr>
          <p:cNvPr id="7" name="Grafik 6">
            <a:extLst>
              <a:ext uri="{FF2B5EF4-FFF2-40B4-BE49-F238E27FC236}">
                <a16:creationId xmlns:a16="http://schemas.microsoft.com/office/drawing/2014/main" id="{405726DD-7266-F127-DE5B-BDF0675A1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16" y="296184"/>
            <a:ext cx="1581815" cy="2530904"/>
          </a:xfrm>
          <a:prstGeom prst="rect">
            <a:avLst/>
          </a:prstGeom>
        </p:spPr>
      </p:pic>
    </p:spTree>
    <p:extLst>
      <p:ext uri="{BB962C8B-B14F-4D97-AF65-F5344CB8AC3E}">
        <p14:creationId xmlns:p14="http://schemas.microsoft.com/office/powerpoint/2010/main" val="37834305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0"/>
            <a:ext cx="10083230" cy="1325563"/>
          </a:xfrm>
        </p:spPr>
        <p:txBody>
          <a:bodyPr/>
          <a:lstStyle/>
          <a:p>
            <a:r>
              <a:rPr lang="de-AT" dirty="0"/>
              <a:t>Arena</a:t>
            </a:r>
            <a:r>
              <a:rPr lang="de-AT" dirty="0">
                <a:solidFill>
                  <a:schemeClr val="tx1"/>
                </a:solidFill>
              </a:rPr>
              <a:t>|</a:t>
            </a:r>
            <a:r>
              <a:rPr lang="de-AT" dirty="0"/>
              <a:t> </a:t>
            </a:r>
            <a:r>
              <a:rPr lang="de-DE" dirty="0" err="1">
                <a:solidFill>
                  <a:schemeClr val="tx1"/>
                </a:solidFill>
              </a:rPr>
              <a:t>Defining</a:t>
            </a:r>
            <a:r>
              <a:rPr lang="de-DE" dirty="0">
                <a:solidFill>
                  <a:schemeClr val="tx1"/>
                </a:solidFill>
              </a:rPr>
              <a:t> </a:t>
            </a:r>
            <a:r>
              <a:rPr lang="de-DE" dirty="0" err="1">
                <a:solidFill>
                  <a:schemeClr val="tx1"/>
                </a:solidFill>
              </a:rPr>
              <a:t>your</a:t>
            </a:r>
            <a:r>
              <a:rPr lang="de-DE" dirty="0">
                <a:solidFill>
                  <a:schemeClr val="tx1"/>
                </a:solidFill>
              </a:rPr>
              <a:t> ‟</a:t>
            </a:r>
            <a:r>
              <a:rPr lang="de-DE" dirty="0" err="1">
                <a:solidFill>
                  <a:schemeClr val="tx1"/>
                </a:solidFill>
              </a:rPr>
              <a:t>playing</a:t>
            </a:r>
            <a:r>
              <a:rPr lang="de-DE" dirty="0">
                <a:solidFill>
                  <a:schemeClr val="tx1"/>
                </a:solidFill>
              </a:rPr>
              <a:t> </a:t>
            </a:r>
            <a:r>
              <a:rPr lang="de-DE" dirty="0" err="1">
                <a:solidFill>
                  <a:schemeClr val="tx1"/>
                </a:solidFill>
              </a:rPr>
              <a:t>field</a:t>
            </a:r>
            <a:r>
              <a:rPr lang="de-DE" dirty="0">
                <a:solidFill>
                  <a:schemeClr val="tx1"/>
                </a:solidFill>
              </a:rPr>
              <a:t>”</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10</a:t>
            </a:fld>
            <a:endParaRPr lang="de-DE" dirty="0">
              <a:solidFill>
                <a:schemeClr val="tx1"/>
              </a:solidFill>
            </a:endParaRPr>
          </a:p>
        </p:txBody>
      </p:sp>
      <p:sp>
        <p:nvSpPr>
          <p:cNvPr id="27" name="Textfeld 26">
            <a:extLst>
              <a:ext uri="{FF2B5EF4-FFF2-40B4-BE49-F238E27FC236}">
                <a16:creationId xmlns:a16="http://schemas.microsoft.com/office/drawing/2014/main" id="{394DEA2B-2D45-4B7E-BA18-F1DEC18B7E1E}"/>
              </a:ext>
            </a:extLst>
          </p:cNvPr>
          <p:cNvSpPr txBox="1"/>
          <p:nvPr/>
        </p:nvSpPr>
        <p:spPr>
          <a:xfrm>
            <a:off x="2243054" y="1455656"/>
            <a:ext cx="8441182" cy="3785652"/>
          </a:xfrm>
          <a:prstGeom prst="rect">
            <a:avLst/>
          </a:prstGeom>
          <a:noFill/>
        </p:spPr>
        <p:txBody>
          <a:bodyPr wrap="square">
            <a:spAutoFit/>
          </a:bodyPr>
          <a:lstStyle/>
          <a:p>
            <a:pPr marL="285750" indent="-285750" algn="l">
              <a:spcAft>
                <a:spcPts val="1200"/>
              </a:spcAft>
              <a:buClr>
                <a:srgbClr val="005A92"/>
              </a:buClr>
              <a:buFont typeface="Wingdings" panose="05000000000000000000" pitchFamily="2" charset="2"/>
              <a:buChar char="§"/>
            </a:pPr>
            <a:r>
              <a:rPr lang="en-US" sz="2000" b="1" dirty="0">
                <a:solidFill>
                  <a:srgbClr val="000000"/>
                </a:solidFill>
              </a:rPr>
              <a:t>Product/service offering: </a:t>
            </a:r>
            <a:r>
              <a:rPr lang="en-US" sz="2000" dirty="0">
                <a:solidFill>
                  <a:srgbClr val="000000"/>
                </a:solidFill>
              </a:rPr>
              <a:t>What value do your products and services provide to your target market?</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Target segments: </a:t>
            </a:r>
            <a:r>
              <a:rPr lang="en-US" sz="2000" dirty="0">
                <a:solidFill>
                  <a:srgbClr val="000000"/>
                </a:solidFill>
              </a:rPr>
              <a:t>To which customer segments do you want to provide value? At what price point?</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Geographic reach: </a:t>
            </a:r>
            <a:r>
              <a:rPr lang="en-US" sz="2000" dirty="0">
                <a:solidFill>
                  <a:srgbClr val="000000"/>
                </a:solidFill>
              </a:rPr>
              <a:t>In which countries/regions do you focus your </a:t>
            </a:r>
            <a:r>
              <a:rPr lang="de-AT" sz="2000" dirty="0" err="1">
                <a:solidFill>
                  <a:srgbClr val="000000"/>
                </a:solidFill>
              </a:rPr>
              <a:t>activities</a:t>
            </a:r>
            <a:r>
              <a:rPr lang="de-AT" sz="2000" dirty="0">
                <a:solidFill>
                  <a:srgbClr val="000000"/>
                </a:solidFill>
              </a:rPr>
              <a:t>?</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Distribution channels: </a:t>
            </a:r>
            <a:r>
              <a:rPr lang="en-US" sz="2000" dirty="0">
                <a:solidFill>
                  <a:srgbClr val="000000"/>
                </a:solidFill>
              </a:rPr>
              <a:t>What channels do you use to reach your </a:t>
            </a:r>
            <a:r>
              <a:rPr lang="de-AT" sz="2000" dirty="0" err="1">
                <a:solidFill>
                  <a:srgbClr val="000000"/>
                </a:solidFill>
              </a:rPr>
              <a:t>customers</a:t>
            </a:r>
            <a:r>
              <a:rPr lang="de-AT" sz="2000" dirty="0">
                <a:solidFill>
                  <a:srgbClr val="000000"/>
                </a:solidFill>
              </a:rPr>
              <a:t>?</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Position along the value chain: </a:t>
            </a:r>
            <a:r>
              <a:rPr lang="en-US" sz="2000" dirty="0">
                <a:solidFill>
                  <a:srgbClr val="000000"/>
                </a:solidFill>
              </a:rPr>
              <a:t>At what stages in the process of producing and delivering products or services to customers (from raw materials to the final product in the hands of the consumer) does your company intend to operate?</a:t>
            </a:r>
            <a:endParaRPr lang="de-DE" sz="2000" dirty="0">
              <a:solidFill>
                <a:srgbClr val="000000"/>
              </a:solidFill>
            </a:endParaRPr>
          </a:p>
        </p:txBody>
      </p:sp>
      <p:pic>
        <p:nvPicPr>
          <p:cNvPr id="9" name="Grafik 8">
            <a:extLst>
              <a:ext uri="{FF2B5EF4-FFF2-40B4-BE49-F238E27FC236}">
                <a16:creationId xmlns:a16="http://schemas.microsoft.com/office/drawing/2014/main" id="{C33CC6EF-B372-E635-3CDF-04472C99BC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648" y="1563878"/>
            <a:ext cx="1784604" cy="1784604"/>
          </a:xfrm>
          <a:prstGeom prst="rect">
            <a:avLst/>
          </a:prstGeom>
        </p:spPr>
      </p:pic>
      <p:sp>
        <p:nvSpPr>
          <p:cNvPr id="13" name="Textfeld 12">
            <a:extLst>
              <a:ext uri="{FF2B5EF4-FFF2-40B4-BE49-F238E27FC236}">
                <a16:creationId xmlns:a16="http://schemas.microsoft.com/office/drawing/2014/main" id="{D1C62DB9-24E3-FF27-CA1C-C7AFC23911AF}"/>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
        <p:nvSpPr>
          <p:cNvPr id="10" name="Rechteck 9">
            <a:extLst>
              <a:ext uri="{FF2B5EF4-FFF2-40B4-BE49-F238E27FC236}">
                <a16:creationId xmlns:a16="http://schemas.microsoft.com/office/drawing/2014/main" id="{DFD625F5-9135-20A2-237B-BCD70446D890}"/>
              </a:ext>
            </a:extLst>
          </p:cNvPr>
          <p:cNvSpPr/>
          <p:nvPr/>
        </p:nvSpPr>
        <p:spPr>
          <a:xfrm>
            <a:off x="2543174" y="5508544"/>
            <a:ext cx="7858125" cy="7715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err="1"/>
              <a:t>Define</a:t>
            </a:r>
            <a:r>
              <a:rPr lang="de-DE" dirty="0"/>
              <a:t> </a:t>
            </a:r>
            <a:r>
              <a:rPr lang="de-DE" dirty="0" err="1"/>
              <a:t>your</a:t>
            </a:r>
            <a:r>
              <a:rPr lang="de-DE" dirty="0"/>
              <a:t> </a:t>
            </a:r>
            <a:r>
              <a:rPr lang="de-DE" b="1" dirty="0" err="1"/>
              <a:t>core</a:t>
            </a:r>
            <a:r>
              <a:rPr lang="de-DE" b="1" dirty="0"/>
              <a:t> </a:t>
            </a:r>
            <a:r>
              <a:rPr lang="de-DE" b="1" dirty="0" err="1"/>
              <a:t>arena</a:t>
            </a:r>
            <a:r>
              <a:rPr lang="de-DE" b="1" dirty="0"/>
              <a:t> </a:t>
            </a:r>
            <a:r>
              <a:rPr lang="de-DE" dirty="0" err="1"/>
              <a:t>first</a:t>
            </a:r>
            <a:r>
              <a:rPr lang="de-DE" dirty="0"/>
              <a:t> – </a:t>
            </a:r>
            <a:r>
              <a:rPr lang="de-DE" dirty="0" err="1"/>
              <a:t>from</a:t>
            </a:r>
            <a:r>
              <a:rPr lang="de-DE" dirty="0"/>
              <a:t> </a:t>
            </a:r>
            <a:r>
              <a:rPr lang="de-DE" dirty="0" err="1"/>
              <a:t>there</a:t>
            </a:r>
            <a:r>
              <a:rPr lang="de-DE" dirty="0"/>
              <a:t>, </a:t>
            </a:r>
            <a:r>
              <a:rPr lang="de-DE" dirty="0" err="1"/>
              <a:t>consider</a:t>
            </a:r>
            <a:r>
              <a:rPr lang="de-DE" dirty="0"/>
              <a:t> </a:t>
            </a:r>
            <a:r>
              <a:rPr lang="de-DE" dirty="0" err="1"/>
              <a:t>where</a:t>
            </a:r>
            <a:r>
              <a:rPr lang="de-DE" dirty="0"/>
              <a:t> </a:t>
            </a:r>
            <a:r>
              <a:rPr lang="de-DE" dirty="0" err="1"/>
              <a:t>to</a:t>
            </a:r>
            <a:r>
              <a:rPr lang="de-DE" dirty="0"/>
              <a:t> </a:t>
            </a:r>
            <a:r>
              <a:rPr lang="de-DE" dirty="0" err="1"/>
              <a:t>expand</a:t>
            </a:r>
            <a:r>
              <a:rPr lang="de-DE" dirty="0"/>
              <a:t> </a:t>
            </a:r>
            <a:br>
              <a:rPr lang="de-DE" dirty="0"/>
            </a:br>
            <a:r>
              <a:rPr lang="de-DE" dirty="0"/>
              <a:t>(but </a:t>
            </a:r>
            <a:r>
              <a:rPr lang="de-DE" dirty="0" err="1"/>
              <a:t>beware</a:t>
            </a:r>
            <a:r>
              <a:rPr lang="de-DE" dirty="0"/>
              <a:t> </a:t>
            </a:r>
            <a:r>
              <a:rPr lang="de-DE" dirty="0" err="1"/>
              <a:t>of</a:t>
            </a:r>
            <a:r>
              <a:rPr lang="de-DE" dirty="0"/>
              <a:t> </a:t>
            </a:r>
            <a:r>
              <a:rPr lang="de-DE" dirty="0" err="1"/>
              <a:t>losing</a:t>
            </a:r>
            <a:r>
              <a:rPr lang="de-DE" dirty="0"/>
              <a:t> </a:t>
            </a:r>
            <a:r>
              <a:rPr lang="de-DE" dirty="0" err="1"/>
              <a:t>focus</a:t>
            </a:r>
            <a:r>
              <a:rPr lang="de-DE" dirty="0"/>
              <a:t>)</a:t>
            </a:r>
            <a:endParaRPr lang="de-AT" dirty="0"/>
          </a:p>
        </p:txBody>
      </p:sp>
    </p:spTree>
    <p:extLst>
      <p:ext uri="{BB962C8B-B14F-4D97-AF65-F5344CB8AC3E}">
        <p14:creationId xmlns:p14="http://schemas.microsoft.com/office/powerpoint/2010/main" val="13881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0"/>
            <a:ext cx="10083230" cy="1325563"/>
          </a:xfrm>
        </p:spPr>
        <p:txBody>
          <a:bodyPr/>
          <a:lstStyle/>
          <a:p>
            <a:r>
              <a:rPr lang="de-AT" dirty="0"/>
              <a:t>Blue Ocean </a:t>
            </a:r>
            <a:r>
              <a:rPr lang="de-AT" dirty="0" err="1"/>
              <a:t>strategy</a:t>
            </a:r>
            <a:r>
              <a:rPr lang="de-AT" dirty="0">
                <a:solidFill>
                  <a:schemeClr val="tx1"/>
                </a:solidFill>
              </a:rPr>
              <a:t>|</a:t>
            </a:r>
            <a:r>
              <a:rPr lang="de-AT" dirty="0"/>
              <a:t> </a:t>
            </a:r>
            <a:r>
              <a:rPr lang="de-DE" dirty="0">
                <a:solidFill>
                  <a:schemeClr val="tx1"/>
                </a:solidFill>
              </a:rPr>
              <a:t>Kim &amp; </a:t>
            </a:r>
            <a:r>
              <a:rPr lang="de-DE" dirty="0" err="1">
                <a:solidFill>
                  <a:schemeClr val="tx1"/>
                </a:solidFill>
              </a:rPr>
              <a:t>Mauborgne</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11</a:t>
            </a:fld>
            <a:endParaRPr lang="de-DE" dirty="0">
              <a:solidFill>
                <a:schemeClr val="tx1"/>
              </a:solidFill>
            </a:endParaRPr>
          </a:p>
        </p:txBody>
      </p:sp>
      <p:sp>
        <p:nvSpPr>
          <p:cNvPr id="3" name="Textfeld 2">
            <a:extLst>
              <a:ext uri="{FF2B5EF4-FFF2-40B4-BE49-F238E27FC236}">
                <a16:creationId xmlns:a16="http://schemas.microsoft.com/office/drawing/2014/main" id="{36D7F78D-9BA3-1E58-ECEC-AC3D9EE371A7}"/>
              </a:ext>
            </a:extLst>
          </p:cNvPr>
          <p:cNvSpPr txBox="1"/>
          <p:nvPr/>
        </p:nvSpPr>
        <p:spPr>
          <a:xfrm>
            <a:off x="231648" y="2828835"/>
            <a:ext cx="3228975" cy="1200329"/>
          </a:xfrm>
          <a:prstGeom prst="rect">
            <a:avLst/>
          </a:prstGeom>
          <a:noFill/>
        </p:spPr>
        <p:txBody>
          <a:bodyPr wrap="square" rtlCol="0">
            <a:spAutoFit/>
          </a:bodyPr>
          <a:lstStyle/>
          <a:p>
            <a:pPr algn="ctr"/>
            <a:r>
              <a:rPr lang="de-DE" dirty="0" err="1"/>
              <a:t>Clearly</a:t>
            </a:r>
            <a:r>
              <a:rPr lang="de-DE" dirty="0"/>
              <a:t> </a:t>
            </a:r>
            <a:r>
              <a:rPr lang="de-DE" dirty="0" err="1"/>
              <a:t>defined</a:t>
            </a:r>
            <a:r>
              <a:rPr lang="de-DE" dirty="0"/>
              <a:t> </a:t>
            </a:r>
            <a:r>
              <a:rPr lang="de-DE" dirty="0" err="1"/>
              <a:t>industry</a:t>
            </a:r>
            <a:r>
              <a:rPr lang="de-DE" dirty="0"/>
              <a:t> </a:t>
            </a:r>
            <a:r>
              <a:rPr lang="de-DE" dirty="0" err="1"/>
              <a:t>boundaries</a:t>
            </a:r>
            <a:endParaRPr lang="de-DE" dirty="0"/>
          </a:p>
          <a:p>
            <a:pPr algn="ctr"/>
            <a:r>
              <a:rPr lang="de-DE" dirty="0"/>
              <a:t> </a:t>
            </a:r>
            <a:br>
              <a:rPr lang="de-DE" dirty="0"/>
            </a:br>
            <a:r>
              <a:rPr lang="de-DE" b="1" dirty="0" err="1"/>
              <a:t>Intense</a:t>
            </a:r>
            <a:r>
              <a:rPr lang="de-DE" b="1" dirty="0"/>
              <a:t> </a:t>
            </a:r>
            <a:r>
              <a:rPr lang="de-DE" b="1" dirty="0" err="1"/>
              <a:t>competition</a:t>
            </a:r>
            <a:endParaRPr lang="de-AT" b="1" dirty="0"/>
          </a:p>
        </p:txBody>
      </p:sp>
      <p:sp>
        <p:nvSpPr>
          <p:cNvPr id="6" name="Textfeld 5">
            <a:extLst>
              <a:ext uri="{FF2B5EF4-FFF2-40B4-BE49-F238E27FC236}">
                <a16:creationId xmlns:a16="http://schemas.microsoft.com/office/drawing/2014/main" id="{04F7B8CD-E085-6160-F5F3-FB5269650347}"/>
              </a:ext>
            </a:extLst>
          </p:cNvPr>
          <p:cNvSpPr txBox="1"/>
          <p:nvPr/>
        </p:nvSpPr>
        <p:spPr>
          <a:xfrm>
            <a:off x="7489986" y="2451124"/>
            <a:ext cx="3228975" cy="2416046"/>
          </a:xfrm>
          <a:prstGeom prst="rect">
            <a:avLst/>
          </a:prstGeom>
          <a:noFill/>
        </p:spPr>
        <p:txBody>
          <a:bodyPr wrap="square" rtlCol="0">
            <a:spAutoFit/>
          </a:bodyPr>
          <a:lstStyle/>
          <a:p>
            <a:pPr algn="ctr"/>
            <a:r>
              <a:rPr lang="de-DE" b="1" dirty="0" err="1"/>
              <a:t>Untapped</a:t>
            </a:r>
            <a:r>
              <a:rPr lang="de-DE" b="1" dirty="0"/>
              <a:t> </a:t>
            </a:r>
            <a:r>
              <a:rPr lang="de-DE" b="1" dirty="0" err="1"/>
              <a:t>market</a:t>
            </a:r>
            <a:r>
              <a:rPr lang="de-DE" b="1" dirty="0"/>
              <a:t> </a:t>
            </a:r>
            <a:r>
              <a:rPr lang="de-DE" b="1" dirty="0" err="1"/>
              <a:t>space</a:t>
            </a:r>
            <a:r>
              <a:rPr lang="de-DE" dirty="0"/>
              <a:t>,</a:t>
            </a:r>
            <a:br>
              <a:rPr lang="de-DE" dirty="0"/>
            </a:br>
            <a:r>
              <a:rPr lang="de-DE" dirty="0" err="1"/>
              <a:t>demand</a:t>
            </a:r>
            <a:r>
              <a:rPr lang="de-DE" dirty="0"/>
              <a:t> </a:t>
            </a:r>
            <a:r>
              <a:rPr lang="de-DE" dirty="0" err="1"/>
              <a:t>is</a:t>
            </a:r>
            <a:r>
              <a:rPr lang="de-DE" dirty="0"/>
              <a:t> </a:t>
            </a:r>
            <a:r>
              <a:rPr lang="de-DE" dirty="0" err="1"/>
              <a:t>newly</a:t>
            </a:r>
            <a:r>
              <a:rPr lang="de-DE" dirty="0"/>
              <a:t> </a:t>
            </a:r>
            <a:r>
              <a:rPr lang="de-DE" dirty="0" err="1"/>
              <a:t>created</a:t>
            </a:r>
            <a:r>
              <a:rPr lang="de-DE" dirty="0"/>
              <a:t> </a:t>
            </a:r>
            <a:r>
              <a:rPr lang="de-DE" dirty="0" err="1"/>
              <a:t>rather</a:t>
            </a:r>
            <a:r>
              <a:rPr lang="de-DE" dirty="0"/>
              <a:t> </a:t>
            </a:r>
            <a:r>
              <a:rPr lang="de-DE" dirty="0" err="1"/>
              <a:t>than</a:t>
            </a:r>
            <a:r>
              <a:rPr lang="de-DE" dirty="0"/>
              <a:t> </a:t>
            </a:r>
            <a:r>
              <a:rPr lang="de-DE" dirty="0" err="1"/>
              <a:t>fought</a:t>
            </a:r>
            <a:r>
              <a:rPr lang="de-DE" dirty="0"/>
              <a:t> </a:t>
            </a:r>
            <a:r>
              <a:rPr lang="de-DE" dirty="0" err="1"/>
              <a:t>over</a:t>
            </a:r>
            <a:endParaRPr lang="de-DE" dirty="0"/>
          </a:p>
          <a:p>
            <a:pPr algn="ctr">
              <a:spcAft>
                <a:spcPts val="600"/>
              </a:spcAft>
            </a:pPr>
            <a:br>
              <a:rPr lang="de-DE" dirty="0"/>
            </a:br>
            <a:r>
              <a:rPr lang="de-DE" dirty="0" err="1"/>
              <a:t>Based</a:t>
            </a:r>
            <a:r>
              <a:rPr lang="de-DE" dirty="0"/>
              <a:t> on </a:t>
            </a:r>
            <a:r>
              <a:rPr lang="de-DE" b="1" dirty="0" err="1"/>
              <a:t>value</a:t>
            </a:r>
            <a:r>
              <a:rPr lang="de-DE" b="1" dirty="0"/>
              <a:t> </a:t>
            </a:r>
            <a:r>
              <a:rPr lang="de-DE" b="1" dirty="0" err="1"/>
              <a:t>innovation</a:t>
            </a:r>
            <a:endParaRPr lang="de-DE" b="1" dirty="0"/>
          </a:p>
          <a:p>
            <a:pPr algn="ctr">
              <a:spcAft>
                <a:spcPts val="600"/>
              </a:spcAft>
            </a:pPr>
            <a:r>
              <a:rPr lang="en-US" sz="1400" dirty="0"/>
              <a:t>(excelling in certain product or service features while simultaneously reducing costs by focusing only on what truly adds value for customers)</a:t>
            </a:r>
            <a:endParaRPr lang="de-AT" sz="1400" dirty="0"/>
          </a:p>
        </p:txBody>
      </p:sp>
      <p:pic>
        <p:nvPicPr>
          <p:cNvPr id="5" name="Grafik 4">
            <a:extLst>
              <a:ext uri="{FF2B5EF4-FFF2-40B4-BE49-F238E27FC236}">
                <a16:creationId xmlns:a16="http://schemas.microsoft.com/office/drawing/2014/main" id="{DB1C2F1B-C782-F95C-C80B-547A498B03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5569" y="1713568"/>
            <a:ext cx="3830638" cy="3830638"/>
          </a:xfrm>
          <a:prstGeom prst="rect">
            <a:avLst/>
          </a:prstGeom>
        </p:spPr>
      </p:pic>
      <p:sp>
        <p:nvSpPr>
          <p:cNvPr id="9" name="Textfeld 8">
            <a:extLst>
              <a:ext uri="{FF2B5EF4-FFF2-40B4-BE49-F238E27FC236}">
                <a16:creationId xmlns:a16="http://schemas.microsoft.com/office/drawing/2014/main" id="{707A0EDA-1779-0B99-FD51-2974CAAAD52E}"/>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Tree>
    <p:extLst>
      <p:ext uri="{BB962C8B-B14F-4D97-AF65-F5344CB8AC3E}">
        <p14:creationId xmlns:p14="http://schemas.microsoft.com/office/powerpoint/2010/main" val="303594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124823"/>
            <a:ext cx="11731752" cy="1325563"/>
          </a:xfrm>
        </p:spPr>
        <p:txBody>
          <a:bodyPr/>
          <a:lstStyle/>
          <a:p>
            <a:r>
              <a:rPr lang="de-AT" dirty="0" err="1"/>
              <a:t>Choosing</a:t>
            </a:r>
            <a:r>
              <a:rPr lang="de-AT" dirty="0"/>
              <a:t> </a:t>
            </a:r>
            <a:r>
              <a:rPr lang="de-AT" dirty="0" err="1"/>
              <a:t>your</a:t>
            </a:r>
            <a:r>
              <a:rPr lang="de-AT" dirty="0"/>
              <a:t> </a:t>
            </a:r>
            <a:r>
              <a:rPr lang="de-AT" dirty="0" err="1"/>
              <a:t>arena</a:t>
            </a:r>
            <a:r>
              <a:rPr lang="de-AT" dirty="0" err="1">
                <a:solidFill>
                  <a:schemeClr val="tx1"/>
                </a:solidFill>
              </a:rPr>
              <a:t>|</a:t>
            </a:r>
            <a:r>
              <a:rPr lang="de-AT" sz="3600" dirty="0" err="1">
                <a:solidFill>
                  <a:schemeClr val="tx1"/>
                </a:solidFill>
              </a:rPr>
              <a:t>Attractiveness</a:t>
            </a:r>
            <a:r>
              <a:rPr lang="de-AT" sz="3600" dirty="0">
                <a:solidFill>
                  <a:schemeClr val="tx1"/>
                </a:solidFill>
              </a:rPr>
              <a:t> &amp; </a:t>
            </a:r>
            <a:r>
              <a:rPr lang="de-AT" sz="3600" dirty="0" err="1">
                <a:solidFill>
                  <a:schemeClr val="tx1"/>
                </a:solidFill>
              </a:rPr>
              <a:t>ability</a:t>
            </a:r>
            <a:r>
              <a:rPr lang="de-AT" sz="3600" dirty="0">
                <a:solidFill>
                  <a:schemeClr val="tx1"/>
                </a:solidFill>
              </a:rPr>
              <a:t> </a:t>
            </a:r>
            <a:r>
              <a:rPr lang="de-AT" sz="3600" dirty="0" err="1">
                <a:solidFill>
                  <a:schemeClr val="tx1"/>
                </a:solidFill>
              </a:rPr>
              <a:t>to</a:t>
            </a:r>
            <a:r>
              <a:rPr lang="de-AT" sz="3600" dirty="0">
                <a:solidFill>
                  <a:schemeClr val="tx1"/>
                </a:solidFill>
              </a:rPr>
              <a:t> </a:t>
            </a:r>
            <a:r>
              <a:rPr lang="de-AT" sz="3600" dirty="0" err="1">
                <a:solidFill>
                  <a:schemeClr val="tx1"/>
                </a:solidFill>
              </a:rPr>
              <a:t>compete</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12</a:t>
            </a:fld>
            <a:endParaRPr lang="de-DE" dirty="0">
              <a:solidFill>
                <a:schemeClr val="tx1"/>
              </a:solidFill>
            </a:endParaRPr>
          </a:p>
        </p:txBody>
      </p:sp>
      <p:pic>
        <p:nvPicPr>
          <p:cNvPr id="7" name="Grafik 6">
            <a:extLst>
              <a:ext uri="{FF2B5EF4-FFF2-40B4-BE49-F238E27FC236}">
                <a16:creationId xmlns:a16="http://schemas.microsoft.com/office/drawing/2014/main" id="{DF68C45C-E4D6-D00E-6DC0-0ADE152344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7786" y="1158810"/>
            <a:ext cx="4650486" cy="5483745"/>
          </a:xfrm>
          <a:prstGeom prst="rect">
            <a:avLst/>
          </a:prstGeom>
        </p:spPr>
      </p:pic>
    </p:spTree>
    <p:extLst>
      <p:ext uri="{BB962C8B-B14F-4D97-AF65-F5344CB8AC3E}">
        <p14:creationId xmlns:p14="http://schemas.microsoft.com/office/powerpoint/2010/main" val="293081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51612"/>
            <a:ext cx="11731752" cy="1325563"/>
          </a:xfrm>
        </p:spPr>
        <p:txBody>
          <a:bodyPr/>
          <a:lstStyle/>
          <a:p>
            <a:r>
              <a:rPr lang="de-AT" dirty="0" err="1"/>
              <a:t>Porter’s</a:t>
            </a:r>
            <a:r>
              <a:rPr lang="de-AT" dirty="0"/>
              <a:t> Five </a:t>
            </a:r>
            <a:r>
              <a:rPr lang="de-AT" dirty="0" err="1"/>
              <a:t>Forces</a:t>
            </a:r>
            <a:r>
              <a:rPr lang="de-AT" dirty="0" err="1">
                <a:solidFill>
                  <a:schemeClr val="tx1"/>
                </a:solidFill>
              </a:rPr>
              <a:t>|</a:t>
            </a:r>
            <a:r>
              <a:rPr lang="de-AT" sz="3600" dirty="0" err="1">
                <a:solidFill>
                  <a:schemeClr val="tx1"/>
                </a:solidFill>
              </a:rPr>
              <a:t>Assessing</a:t>
            </a:r>
            <a:r>
              <a:rPr lang="de-AT" sz="3600" dirty="0">
                <a:solidFill>
                  <a:schemeClr val="tx1"/>
                </a:solidFill>
              </a:rPr>
              <a:t> </a:t>
            </a:r>
            <a:r>
              <a:rPr lang="de-AT" sz="3600" dirty="0" err="1">
                <a:solidFill>
                  <a:schemeClr val="tx1"/>
                </a:solidFill>
              </a:rPr>
              <a:t>industry</a:t>
            </a:r>
            <a:r>
              <a:rPr lang="de-AT" sz="3600" dirty="0">
                <a:solidFill>
                  <a:schemeClr val="tx1"/>
                </a:solidFill>
              </a:rPr>
              <a:t> </a:t>
            </a:r>
            <a:r>
              <a:rPr lang="de-AT" sz="3600" dirty="0" err="1">
                <a:solidFill>
                  <a:schemeClr val="tx1"/>
                </a:solidFill>
              </a:rPr>
              <a:t>attractiveness</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13</a:t>
            </a:fld>
            <a:endParaRPr lang="de-DE" dirty="0">
              <a:solidFill>
                <a:schemeClr val="tx1"/>
              </a:solidFill>
            </a:endParaRPr>
          </a:p>
        </p:txBody>
      </p:sp>
      <p:sp>
        <p:nvSpPr>
          <p:cNvPr id="9" name="Textfeld 8">
            <a:extLst>
              <a:ext uri="{FF2B5EF4-FFF2-40B4-BE49-F238E27FC236}">
                <a16:creationId xmlns:a16="http://schemas.microsoft.com/office/drawing/2014/main" id="{707A0EDA-1779-0B99-FD51-2974CAAAD52E}"/>
              </a:ext>
            </a:extLst>
          </p:cNvPr>
          <p:cNvSpPr txBox="1"/>
          <p:nvPr/>
        </p:nvSpPr>
        <p:spPr>
          <a:xfrm>
            <a:off x="5010150" y="6484538"/>
            <a:ext cx="5172075" cy="338554"/>
          </a:xfrm>
          <a:prstGeom prst="rect">
            <a:avLst/>
          </a:prstGeom>
          <a:noFill/>
        </p:spPr>
        <p:txBody>
          <a:bodyPr wrap="square" rtlCol="0">
            <a:spAutoFit/>
          </a:bodyPr>
          <a:lstStyle/>
          <a:p>
            <a:pPr algn="l"/>
            <a:r>
              <a:rPr lang="de-DE" sz="800" dirty="0"/>
              <a:t>The Five Forces Model was </a:t>
            </a:r>
            <a:r>
              <a:rPr lang="de-DE" sz="800" dirty="0" err="1"/>
              <a:t>developed</a:t>
            </a:r>
            <a:r>
              <a:rPr lang="de-DE" sz="800" dirty="0"/>
              <a:t> </a:t>
            </a:r>
            <a:r>
              <a:rPr lang="de-DE" sz="800" dirty="0" err="1"/>
              <a:t>by</a:t>
            </a:r>
            <a:r>
              <a:rPr lang="de-DE" sz="800" dirty="0"/>
              <a:t> Harvard Professor Michael Porter (</a:t>
            </a:r>
            <a:r>
              <a:rPr lang="de-DE" sz="800" dirty="0" err="1"/>
              <a:t>see</a:t>
            </a:r>
            <a:r>
              <a:rPr lang="de-DE" sz="800" dirty="0"/>
              <a:t> </a:t>
            </a:r>
            <a:r>
              <a:rPr lang="en-US" sz="800" dirty="0"/>
              <a:t>Porter, M. (2008). The five competitive forces that shape strategy. </a:t>
            </a:r>
            <a:r>
              <a:rPr lang="en-US" sz="800" i="1" dirty="0"/>
              <a:t>Harvard Business Review, 86</a:t>
            </a:r>
            <a:r>
              <a:rPr lang="en-US" sz="800" dirty="0"/>
              <a:t>(1), 78–93.</a:t>
            </a:r>
            <a:r>
              <a:rPr lang="de-DE" sz="800" dirty="0"/>
              <a:t>). Picture source: </a:t>
            </a:r>
            <a:r>
              <a:rPr lang="de-DE" sz="800" dirty="0" err="1"/>
              <a:t>ChatGPT</a:t>
            </a:r>
            <a:endParaRPr lang="de-DE" sz="800" dirty="0"/>
          </a:p>
        </p:txBody>
      </p:sp>
      <p:sp>
        <p:nvSpPr>
          <p:cNvPr id="8" name="Textfeld 7">
            <a:extLst>
              <a:ext uri="{FF2B5EF4-FFF2-40B4-BE49-F238E27FC236}">
                <a16:creationId xmlns:a16="http://schemas.microsoft.com/office/drawing/2014/main" id="{76F0F3A3-944F-D558-D4B9-DE161162D494}"/>
              </a:ext>
            </a:extLst>
          </p:cNvPr>
          <p:cNvSpPr txBox="1"/>
          <p:nvPr/>
        </p:nvSpPr>
        <p:spPr>
          <a:xfrm>
            <a:off x="4751262" y="1295990"/>
            <a:ext cx="6154864" cy="5109091"/>
          </a:xfrm>
          <a:prstGeom prst="rect">
            <a:avLst/>
          </a:prstGeom>
          <a:noFill/>
        </p:spPr>
        <p:txBody>
          <a:bodyPr wrap="square">
            <a:spAutoFit/>
          </a:bodyPr>
          <a:lstStyle/>
          <a:p>
            <a:pPr marL="342900" indent="-342900" algn="l">
              <a:spcAft>
                <a:spcPts val="1800"/>
              </a:spcAft>
              <a:buFont typeface="+mj-lt"/>
              <a:buAutoNum type="arabicPeriod"/>
            </a:pPr>
            <a:r>
              <a:rPr lang="en-US" sz="1800" b="0" i="0" u="none" strike="noStrike" baseline="0" dirty="0">
                <a:latin typeface="MyriadPro-Semibold" panose="020B0603030403020204" pitchFamily="34" charset="0"/>
              </a:rPr>
              <a:t>Threat of new entrants </a:t>
            </a:r>
            <a:br>
              <a:rPr lang="en-US" sz="1800" b="0" i="0" u="none" strike="noStrike" baseline="0" dirty="0">
                <a:latin typeface="MyriadPro-Semibold" panose="020B0603030403020204" pitchFamily="34" charset="0"/>
              </a:rPr>
            </a:br>
            <a:r>
              <a:rPr lang="en-US" sz="1600" b="0" i="0" u="none" strike="noStrike" baseline="0" dirty="0">
                <a:latin typeface="MyriadPro-Regular" panose="020B0503030403020204" pitchFamily="34" charset="0"/>
              </a:rPr>
              <a:t>How easy or difficult is it for new companies to enter the industry? (If it is difficult, the industry is attractive for the </a:t>
            </a:r>
            <a:r>
              <a:rPr lang="de-AT" sz="1600" b="0" i="0" u="none" strike="noStrike" baseline="0" dirty="0" err="1">
                <a:latin typeface="MyriadPro-Regular" panose="020B0503030403020204" pitchFamily="34" charset="0"/>
              </a:rPr>
              <a:t>incumbents</a:t>
            </a:r>
            <a:r>
              <a:rPr lang="de-AT" sz="1600" b="0" i="0" u="none" strike="noStrike" baseline="0" dirty="0">
                <a:latin typeface="MyriadPro-Regular" panose="020B0503030403020204" pitchFamily="34" charset="0"/>
              </a:rPr>
              <a:t>.)</a:t>
            </a:r>
            <a:endParaRPr lang="de-AT" sz="1800" b="0" i="0" u="none" strike="noStrike" baseline="0" dirty="0">
              <a:latin typeface="MyriadPro-Regular" panose="020B0503030403020204" pitchFamily="34" charset="0"/>
            </a:endParaRPr>
          </a:p>
          <a:p>
            <a:pPr marL="342900" indent="-342900" algn="l">
              <a:spcAft>
                <a:spcPts val="1800"/>
              </a:spcAft>
              <a:buFont typeface="+mj-lt"/>
              <a:buAutoNum type="arabicPeriod"/>
            </a:pPr>
            <a:r>
              <a:rPr lang="en-US" sz="1800" b="0" i="0" u="none" strike="noStrike" baseline="0" dirty="0">
                <a:latin typeface="MyriadPro-Semibold" panose="020B0603030403020204" pitchFamily="34" charset="0"/>
              </a:rPr>
              <a:t>Bargaining power of suppliers </a:t>
            </a:r>
            <a:br>
              <a:rPr lang="en-US" sz="1800" b="0" i="0" u="none" strike="noStrike" baseline="0" dirty="0">
                <a:latin typeface="MyriadPro-Semibold" panose="020B0603030403020204" pitchFamily="34" charset="0"/>
              </a:rPr>
            </a:br>
            <a:r>
              <a:rPr lang="en-US" sz="1600" b="0" i="0" u="none" strike="noStrike" baseline="0" dirty="0">
                <a:latin typeface="MyriadPro-Regular" panose="020B0503030403020204" pitchFamily="34" charset="0"/>
              </a:rPr>
              <a:t>How much influence do suppliers have on the prices of inputs (such as increasing the cost of raw materials) and/or on the supply of the goods or services they provide?</a:t>
            </a:r>
            <a:endParaRPr lang="en-US" sz="1800" b="0" i="0" u="none" strike="noStrike" baseline="0" dirty="0">
              <a:latin typeface="MyriadPro-Regular" panose="020B0503030403020204" pitchFamily="34" charset="0"/>
            </a:endParaRPr>
          </a:p>
          <a:p>
            <a:pPr marL="342900" indent="-342900" algn="l">
              <a:spcAft>
                <a:spcPts val="1800"/>
              </a:spcAft>
              <a:buFont typeface="+mj-lt"/>
              <a:buAutoNum type="arabicPeriod"/>
            </a:pPr>
            <a:r>
              <a:rPr lang="en-US" sz="1800" b="0" i="0" u="none" strike="noStrike" baseline="0" dirty="0">
                <a:latin typeface="MyriadPro-Semibold" panose="020B0603030403020204" pitchFamily="34" charset="0"/>
              </a:rPr>
              <a:t>Bargaining power of buyers</a:t>
            </a:r>
            <a:br>
              <a:rPr lang="en-US" dirty="0">
                <a:latin typeface="MyriadPro-Semibold" panose="020B0603030403020204" pitchFamily="34" charset="0"/>
              </a:rPr>
            </a:br>
            <a:r>
              <a:rPr lang="en-US" sz="1600" b="0" i="0" u="none" strike="noStrike" baseline="0" dirty="0">
                <a:latin typeface="MyriadPro-Regular" panose="020B0503030403020204" pitchFamily="34" charset="0"/>
              </a:rPr>
              <a:t>How much influence do customers have on the prices and terms of purchase? </a:t>
            </a:r>
          </a:p>
          <a:p>
            <a:pPr marL="342900" indent="-342900" algn="l">
              <a:spcAft>
                <a:spcPts val="1800"/>
              </a:spcAft>
              <a:buFont typeface="+mj-lt"/>
              <a:buAutoNum type="arabicPeriod"/>
            </a:pPr>
            <a:r>
              <a:rPr lang="en-US" sz="1800" b="0" i="0" u="none" strike="noStrike" baseline="0" dirty="0">
                <a:latin typeface="MyriadPro-Semibold" panose="020B0603030403020204" pitchFamily="34" charset="0"/>
              </a:rPr>
              <a:t>Threat of substitute products or services</a:t>
            </a:r>
            <a:br>
              <a:rPr lang="en-US" dirty="0">
                <a:latin typeface="MyriadPro-Semibold" panose="020B0603030403020204" pitchFamily="34" charset="0"/>
              </a:rPr>
            </a:br>
            <a:r>
              <a:rPr lang="en-US" sz="1600" b="0" i="0" u="none" strike="noStrike" baseline="0" dirty="0">
                <a:latin typeface="MyriadPro-Regular" panose="020B0503030403020204" pitchFamily="34" charset="0"/>
              </a:rPr>
              <a:t>How easily can customers switch to alternatives that fulfill their needs, if not in the same way then at least in a similar way?</a:t>
            </a:r>
          </a:p>
          <a:p>
            <a:pPr marL="342900" indent="-342900" algn="l">
              <a:spcAft>
                <a:spcPts val="1800"/>
              </a:spcAft>
              <a:buFont typeface="+mj-lt"/>
              <a:buAutoNum type="arabicPeriod"/>
            </a:pPr>
            <a:r>
              <a:rPr lang="en-US" sz="1800" b="0" i="0" u="none" strike="noStrike" baseline="0" dirty="0">
                <a:latin typeface="MyriadPro-Semibold" panose="020B0603030403020204" pitchFamily="34" charset="0"/>
              </a:rPr>
              <a:t>Industry rivalry</a:t>
            </a:r>
            <a:br>
              <a:rPr lang="en-US" dirty="0">
                <a:latin typeface="MyriadPro-Semibold" panose="020B0603030403020204" pitchFamily="34" charset="0"/>
              </a:rPr>
            </a:br>
            <a:r>
              <a:rPr lang="en-US" sz="1600" b="0" i="0" u="none" strike="noStrike" baseline="0" dirty="0">
                <a:latin typeface="MyriadPro-Regular" panose="020B0503030403020204" pitchFamily="34" charset="0"/>
              </a:rPr>
              <a:t>How intense is the competition among existing companies in the industry? </a:t>
            </a:r>
            <a:endParaRPr lang="de-AT" dirty="0"/>
          </a:p>
        </p:txBody>
      </p:sp>
      <p:pic>
        <p:nvPicPr>
          <p:cNvPr id="5" name="Grafik 4">
            <a:extLst>
              <a:ext uri="{FF2B5EF4-FFF2-40B4-BE49-F238E27FC236}">
                <a16:creationId xmlns:a16="http://schemas.microsoft.com/office/drawing/2014/main" id="{A2B146EB-5AD1-1FD7-A137-342AC519FC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5852" y="1295990"/>
            <a:ext cx="4186238" cy="2790825"/>
          </a:xfrm>
          <a:prstGeom prst="rect">
            <a:avLst/>
          </a:prstGeom>
        </p:spPr>
      </p:pic>
      <p:sp>
        <p:nvSpPr>
          <p:cNvPr id="6" name="Rechteck 5">
            <a:extLst>
              <a:ext uri="{FF2B5EF4-FFF2-40B4-BE49-F238E27FC236}">
                <a16:creationId xmlns:a16="http://schemas.microsoft.com/office/drawing/2014/main" id="{F30B6537-4F2F-42DD-B0AB-54E45769D62C}"/>
              </a:ext>
            </a:extLst>
          </p:cNvPr>
          <p:cNvSpPr/>
          <p:nvPr/>
        </p:nvSpPr>
        <p:spPr>
          <a:xfrm>
            <a:off x="325852" y="0"/>
            <a:ext cx="2165603" cy="369332"/>
          </a:xfrm>
          <a:prstGeom prst="rec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Market </a:t>
            </a:r>
            <a:r>
              <a:rPr lang="de-DE" dirty="0" err="1">
                <a:latin typeface="+mj-lt"/>
              </a:rPr>
              <a:t>analysis</a:t>
            </a:r>
            <a:r>
              <a:rPr lang="de-DE" dirty="0">
                <a:latin typeface="+mj-lt"/>
              </a:rPr>
              <a:t> </a:t>
            </a:r>
            <a:r>
              <a:rPr lang="de-DE" dirty="0" err="1">
                <a:latin typeface="+mj-lt"/>
              </a:rPr>
              <a:t>tools</a:t>
            </a:r>
            <a:endParaRPr lang="de-AT" dirty="0">
              <a:latin typeface="+mj-lt"/>
            </a:endParaRPr>
          </a:p>
        </p:txBody>
      </p:sp>
    </p:spTree>
    <p:extLst>
      <p:ext uri="{BB962C8B-B14F-4D97-AF65-F5344CB8AC3E}">
        <p14:creationId xmlns:p14="http://schemas.microsoft.com/office/powerpoint/2010/main" val="29616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41173" y="103777"/>
            <a:ext cx="11731752" cy="1325563"/>
          </a:xfrm>
        </p:spPr>
        <p:txBody>
          <a:bodyPr/>
          <a:lstStyle/>
          <a:p>
            <a:r>
              <a:rPr lang="de-AT" dirty="0" err="1"/>
              <a:t>Arena</a:t>
            </a:r>
            <a:r>
              <a:rPr lang="de-AT" dirty="0" err="1">
                <a:solidFill>
                  <a:schemeClr val="tx1"/>
                </a:solidFill>
              </a:rPr>
              <a:t>|Market</a:t>
            </a:r>
            <a:r>
              <a:rPr lang="de-AT" dirty="0">
                <a:solidFill>
                  <a:schemeClr val="tx1"/>
                </a:solidFill>
              </a:rPr>
              <a:t> </a:t>
            </a:r>
            <a:r>
              <a:rPr lang="de-AT" dirty="0" err="1">
                <a:solidFill>
                  <a:schemeClr val="tx1"/>
                </a:solidFill>
              </a:rPr>
              <a:t>size</a:t>
            </a:r>
            <a:r>
              <a:rPr lang="de-AT" dirty="0">
                <a:solidFill>
                  <a:schemeClr val="tx1"/>
                </a:solidFill>
              </a:rPr>
              <a:t> </a:t>
            </a:r>
            <a:r>
              <a:rPr lang="de-AT" dirty="0" err="1">
                <a:solidFill>
                  <a:schemeClr val="tx1"/>
                </a:solidFill>
              </a:rPr>
              <a:t>analysis</a:t>
            </a:r>
            <a:r>
              <a:rPr lang="de-AT" dirty="0">
                <a:solidFill>
                  <a:schemeClr val="tx1"/>
                </a:solidFill>
              </a:rPr>
              <a:t> (</a:t>
            </a:r>
            <a:r>
              <a:rPr lang="de-AT" dirty="0" err="1">
                <a:solidFill>
                  <a:schemeClr val="tx1"/>
                </a:solidFill>
              </a:rPr>
              <a:t>selected</a:t>
            </a:r>
            <a:r>
              <a:rPr lang="de-AT" dirty="0">
                <a:solidFill>
                  <a:schemeClr val="tx1"/>
                </a:solidFill>
              </a:rPr>
              <a:t> </a:t>
            </a:r>
            <a:r>
              <a:rPr lang="de-AT" dirty="0" err="1">
                <a:solidFill>
                  <a:schemeClr val="tx1"/>
                </a:solidFill>
              </a:rPr>
              <a:t>methods</a:t>
            </a:r>
            <a:r>
              <a:rPr lang="de-AT" dirty="0">
                <a:solidFill>
                  <a:schemeClr val="tx1"/>
                </a:solidFill>
              </a:rPr>
              <a:t>)</a:t>
            </a: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14</a:t>
            </a:fld>
            <a:endParaRPr lang="de-DE" dirty="0">
              <a:solidFill>
                <a:schemeClr val="tx1"/>
              </a:solidFill>
            </a:endParaRPr>
          </a:p>
        </p:txBody>
      </p:sp>
      <p:graphicFrame>
        <p:nvGraphicFramePr>
          <p:cNvPr id="4" name="Tabelle 4">
            <a:extLst>
              <a:ext uri="{FF2B5EF4-FFF2-40B4-BE49-F238E27FC236}">
                <a16:creationId xmlns:a16="http://schemas.microsoft.com/office/drawing/2014/main" id="{294AAF8E-FB9F-37A8-54DC-916F17D9C3AD}"/>
              </a:ext>
            </a:extLst>
          </p:cNvPr>
          <p:cNvGraphicFramePr>
            <a:graphicFrameLocks noGrp="1"/>
          </p:cNvGraphicFramePr>
          <p:nvPr>
            <p:extLst>
              <p:ext uri="{D42A27DB-BD31-4B8C-83A1-F6EECF244321}">
                <p14:modId xmlns:p14="http://schemas.microsoft.com/office/powerpoint/2010/main" val="3132954966"/>
              </p:ext>
            </p:extLst>
          </p:nvPr>
        </p:nvGraphicFramePr>
        <p:xfrm>
          <a:off x="325852" y="1353140"/>
          <a:ext cx="11407775" cy="5034280"/>
        </p:xfrm>
        <a:graphic>
          <a:graphicData uri="http://schemas.openxmlformats.org/drawingml/2006/table">
            <a:tbl>
              <a:tblPr firstRow="1" bandRow="1">
                <a:tableStyleId>{F5AB1C69-6EDB-4FF4-983F-18BD219EF322}</a:tableStyleId>
              </a:tblPr>
              <a:tblGrid>
                <a:gridCol w="3252153">
                  <a:extLst>
                    <a:ext uri="{9D8B030D-6E8A-4147-A177-3AD203B41FA5}">
                      <a16:colId xmlns:a16="http://schemas.microsoft.com/office/drawing/2014/main" val="4089932868"/>
                    </a:ext>
                  </a:extLst>
                </a:gridCol>
                <a:gridCol w="8155622">
                  <a:extLst>
                    <a:ext uri="{9D8B030D-6E8A-4147-A177-3AD203B41FA5}">
                      <a16:colId xmlns:a16="http://schemas.microsoft.com/office/drawing/2014/main" val="3180200682"/>
                    </a:ext>
                  </a:extLst>
                </a:gridCol>
              </a:tblGrid>
              <a:tr h="370840">
                <a:tc>
                  <a:txBody>
                    <a:bodyPr/>
                    <a:lstStyle/>
                    <a:p>
                      <a:r>
                        <a:rPr lang="de-DE" dirty="0"/>
                        <a:t>Method</a:t>
                      </a:r>
                      <a:endParaRPr lang="de-AT" dirty="0"/>
                    </a:p>
                  </a:txBody>
                  <a:tcPr/>
                </a:tc>
                <a:tc>
                  <a:txBody>
                    <a:bodyPr/>
                    <a:lstStyle/>
                    <a:p>
                      <a:r>
                        <a:rPr lang="de-DE" dirty="0" err="1"/>
                        <a:t>Example</a:t>
                      </a:r>
                      <a:endParaRPr lang="de-AT" dirty="0"/>
                    </a:p>
                  </a:txBody>
                  <a:tcPr/>
                </a:tc>
                <a:extLst>
                  <a:ext uri="{0D108BD9-81ED-4DB2-BD59-A6C34878D82A}">
                    <a16:rowId xmlns:a16="http://schemas.microsoft.com/office/drawing/2014/main" val="470761586"/>
                  </a:ext>
                </a:extLst>
              </a:tr>
              <a:tr h="507365">
                <a:tc>
                  <a:txBody>
                    <a:bodyPr/>
                    <a:lstStyle/>
                    <a:p>
                      <a:r>
                        <a:rPr lang="de-AT" sz="1800" b="1" u="none" strike="noStrike" kern="1200" baseline="0" dirty="0" err="1">
                          <a:solidFill>
                            <a:schemeClr val="dk1"/>
                          </a:solidFill>
                        </a:rPr>
                        <a:t>Estimating</a:t>
                      </a:r>
                      <a:r>
                        <a:rPr lang="de-AT" sz="1800" b="1" u="none" strike="noStrike" kern="1200" baseline="0" dirty="0">
                          <a:solidFill>
                            <a:schemeClr val="dk1"/>
                          </a:solidFill>
                        </a:rPr>
                        <a:t> </a:t>
                      </a:r>
                      <a:r>
                        <a:rPr lang="de-AT" sz="1800" b="1" u="none" strike="noStrike" kern="1200" baseline="0" dirty="0" err="1">
                          <a:solidFill>
                            <a:schemeClr val="dk1"/>
                          </a:solidFill>
                        </a:rPr>
                        <a:t>with</a:t>
                      </a:r>
                      <a:r>
                        <a:rPr lang="de-AT" sz="1800" b="1" u="none" strike="noStrike" kern="1200" baseline="0" dirty="0">
                          <a:solidFill>
                            <a:schemeClr val="dk1"/>
                          </a:solidFill>
                        </a:rPr>
                        <a:t> </a:t>
                      </a:r>
                      <a:r>
                        <a:rPr lang="de-AT" sz="1800" b="1" u="none" strike="noStrike" kern="1200" baseline="0" dirty="0" err="1">
                          <a:solidFill>
                            <a:schemeClr val="dk1"/>
                          </a:solidFill>
                        </a:rPr>
                        <a:t>proportions</a:t>
                      </a:r>
                      <a:r>
                        <a:rPr lang="de-AT" sz="1800" b="1" u="none" strike="noStrike" kern="1200" baseline="0" dirty="0">
                          <a:solidFill>
                            <a:schemeClr val="dk1"/>
                          </a:solidFill>
                        </a:rPr>
                        <a:t> (</a:t>
                      </a:r>
                      <a:r>
                        <a:rPr lang="de-AT" sz="1800" b="1" u="none" strike="noStrike" kern="1200" baseline="0" dirty="0" err="1">
                          <a:solidFill>
                            <a:schemeClr val="dk1"/>
                          </a:solidFill>
                        </a:rPr>
                        <a:t>starting</a:t>
                      </a:r>
                      <a:r>
                        <a:rPr lang="de-AT" sz="1800" b="1" u="none" strike="noStrike" kern="1200" baseline="0" dirty="0">
                          <a:solidFill>
                            <a:schemeClr val="dk1"/>
                          </a:solidFill>
                        </a:rPr>
                        <a:t> </a:t>
                      </a:r>
                      <a:r>
                        <a:rPr lang="de-AT" sz="1800" b="1" u="none" strike="noStrike" kern="1200" baseline="0" dirty="0" err="1">
                          <a:solidFill>
                            <a:schemeClr val="dk1"/>
                          </a:solidFill>
                        </a:rPr>
                        <a:t>from</a:t>
                      </a:r>
                      <a:r>
                        <a:rPr lang="de-AT" sz="1800" b="1" u="none" strike="noStrike" kern="1200" baseline="0" dirty="0">
                          <a:solidFill>
                            <a:schemeClr val="dk1"/>
                          </a:solidFill>
                        </a:rPr>
                        <a:t> </a:t>
                      </a:r>
                      <a:r>
                        <a:rPr lang="de-AT" sz="1800" b="1" u="none" strike="noStrike" kern="1200" baseline="0" dirty="0" err="1">
                          <a:solidFill>
                            <a:schemeClr val="dk1"/>
                          </a:solidFill>
                        </a:rPr>
                        <a:t>known</a:t>
                      </a:r>
                      <a:r>
                        <a:rPr lang="de-AT" sz="1800" b="1" u="none" strike="noStrike" kern="1200" baseline="0" dirty="0">
                          <a:solidFill>
                            <a:schemeClr val="dk1"/>
                          </a:solidFill>
                        </a:rPr>
                        <a:t> </a:t>
                      </a:r>
                      <a:r>
                        <a:rPr lang="de-AT" sz="1800" b="1" u="none" strike="noStrike" kern="1200" baseline="0" dirty="0" err="1">
                          <a:solidFill>
                            <a:schemeClr val="dk1"/>
                          </a:solidFill>
                        </a:rPr>
                        <a:t>numbers</a:t>
                      </a:r>
                      <a:r>
                        <a:rPr lang="de-AT" sz="1800" b="1" u="none" strike="noStrike" kern="1200" baseline="0" dirty="0">
                          <a:solidFill>
                            <a:schemeClr val="dk1"/>
                          </a:solidFill>
                        </a:rPr>
                        <a:t>)</a:t>
                      </a:r>
                      <a:endParaRPr lang="de-AT" b="1" dirty="0"/>
                    </a:p>
                  </a:txBody>
                  <a:tcPr/>
                </a:tc>
                <a:tc>
                  <a:txBody>
                    <a:bodyPr/>
                    <a:lstStyle/>
                    <a:p>
                      <a:r>
                        <a:rPr lang="en-US" sz="1800" b="0" i="1" u="none" strike="noStrike" kern="1200" baseline="0" dirty="0">
                          <a:solidFill>
                            <a:schemeClr val="dk1"/>
                          </a:solidFill>
                        </a:rPr>
                        <a:t>If the total market for artisanal coffee in a city is $5 million and you estimate</a:t>
                      </a:r>
                    </a:p>
                    <a:p>
                      <a:r>
                        <a:rPr lang="en-US" sz="1800" b="0" i="1" u="none" strike="noStrike" kern="1200" baseline="0" dirty="0">
                          <a:solidFill>
                            <a:schemeClr val="dk1"/>
                          </a:solidFill>
                        </a:rPr>
                        <a:t>(after asking a few coffee bar owners) that cold brew coffee accounts for 20%</a:t>
                      </a:r>
                    </a:p>
                    <a:p>
                      <a:r>
                        <a:rPr lang="en-US" sz="1800" b="0" i="1" u="none" strike="noStrike" kern="1200" baseline="0" dirty="0">
                          <a:solidFill>
                            <a:schemeClr val="dk1"/>
                          </a:solidFill>
                        </a:rPr>
                        <a:t>of this market, you could estimate the market size for cold brew coffee to be </a:t>
                      </a:r>
                      <a:r>
                        <a:rPr lang="de-AT" sz="1800" b="0" i="1" u="none" strike="noStrike" kern="1200" baseline="0" dirty="0" err="1">
                          <a:solidFill>
                            <a:schemeClr val="dk1"/>
                          </a:solidFill>
                        </a:rPr>
                        <a:t>around</a:t>
                      </a:r>
                      <a:r>
                        <a:rPr lang="de-AT" sz="1800" b="0" i="1" u="none" strike="noStrike" kern="1200" baseline="0" dirty="0">
                          <a:solidFill>
                            <a:schemeClr val="dk1"/>
                          </a:solidFill>
                        </a:rPr>
                        <a:t> $1 </a:t>
                      </a:r>
                      <a:r>
                        <a:rPr lang="de-AT" sz="1800" b="0" i="1" u="none" strike="noStrike" kern="1200" baseline="0" dirty="0" err="1">
                          <a:solidFill>
                            <a:schemeClr val="dk1"/>
                          </a:solidFill>
                        </a:rPr>
                        <a:t>million</a:t>
                      </a:r>
                      <a:r>
                        <a:rPr lang="de-AT" sz="1800" b="0" i="1" u="none" strike="noStrike" kern="1200" baseline="0" dirty="0">
                          <a:solidFill>
                            <a:schemeClr val="dk1"/>
                          </a:solidFill>
                        </a:rPr>
                        <a:t>.</a:t>
                      </a:r>
                    </a:p>
                    <a:p>
                      <a:endParaRPr lang="de-AT" i="1" dirty="0"/>
                    </a:p>
                  </a:txBody>
                  <a:tcPr/>
                </a:tc>
                <a:extLst>
                  <a:ext uri="{0D108BD9-81ED-4DB2-BD59-A6C34878D82A}">
                    <a16:rowId xmlns:a16="http://schemas.microsoft.com/office/drawing/2014/main" val="1923336878"/>
                  </a:ext>
                </a:extLst>
              </a:tr>
              <a:tr h="370840">
                <a:tc>
                  <a:txBody>
                    <a:bodyPr/>
                    <a:lstStyle/>
                    <a:p>
                      <a:r>
                        <a:rPr lang="de-AT" sz="1800" b="1" u="none" strike="noStrike" kern="1200" baseline="0" dirty="0" err="1">
                          <a:solidFill>
                            <a:schemeClr val="dk1"/>
                          </a:solidFill>
                        </a:rPr>
                        <a:t>Aggregated</a:t>
                      </a:r>
                      <a:r>
                        <a:rPr lang="de-AT" sz="1800" b="1" u="none" strike="noStrike" kern="1200" baseline="0" dirty="0">
                          <a:solidFill>
                            <a:schemeClr val="dk1"/>
                          </a:solidFill>
                        </a:rPr>
                        <a:t> </a:t>
                      </a:r>
                      <a:r>
                        <a:rPr lang="de-AT" sz="1800" b="1" u="none" strike="noStrike" kern="1200" baseline="0" dirty="0" err="1">
                          <a:solidFill>
                            <a:schemeClr val="dk1"/>
                          </a:solidFill>
                        </a:rPr>
                        <a:t>customer</a:t>
                      </a:r>
                      <a:r>
                        <a:rPr lang="de-AT" sz="1800" b="1" u="none" strike="noStrike" kern="1200" baseline="0" dirty="0">
                          <a:solidFill>
                            <a:schemeClr val="dk1"/>
                          </a:solidFill>
                        </a:rPr>
                        <a:t> </a:t>
                      </a:r>
                      <a:r>
                        <a:rPr lang="de-AT" sz="1800" b="1" u="none" strike="noStrike" kern="1200" baseline="0" dirty="0" err="1">
                          <a:solidFill>
                            <a:schemeClr val="dk1"/>
                          </a:solidFill>
                        </a:rPr>
                        <a:t>market</a:t>
                      </a:r>
                      <a:r>
                        <a:rPr lang="de-AT" sz="1800" b="1" u="none" strike="noStrike" kern="1200" baseline="0" dirty="0">
                          <a:solidFill>
                            <a:schemeClr val="dk1"/>
                          </a:solidFill>
                        </a:rPr>
                        <a:t> </a:t>
                      </a:r>
                      <a:r>
                        <a:rPr lang="de-AT" sz="1800" b="1" u="none" strike="noStrike" kern="1200" baseline="0" dirty="0" err="1">
                          <a:solidFill>
                            <a:schemeClr val="dk1"/>
                          </a:solidFill>
                        </a:rPr>
                        <a:t>sizing</a:t>
                      </a:r>
                      <a:endParaRPr lang="de-AT" b="1" dirty="0"/>
                    </a:p>
                  </a:txBody>
                  <a:tcPr/>
                </a:tc>
                <a:tc>
                  <a:txBody>
                    <a:bodyPr/>
                    <a:lstStyle/>
                    <a:p>
                      <a:r>
                        <a:rPr lang="en-US" sz="1800" b="0" i="1" u="none" strike="noStrike" kern="1200" baseline="0" dirty="0">
                          <a:solidFill>
                            <a:schemeClr val="dk1"/>
                          </a:solidFill>
                        </a:rPr>
                        <a:t>If an average coffee bar in the city spends $15,000 per year on artisanal</a:t>
                      </a:r>
                    </a:p>
                    <a:p>
                      <a:r>
                        <a:rPr lang="en-US" sz="1800" b="0" i="1" u="none" strike="noStrike" kern="1200" baseline="0" dirty="0">
                          <a:solidFill>
                            <a:schemeClr val="dk1"/>
                          </a:solidFill>
                        </a:rPr>
                        <a:t>coffee, and there are 200 coffee bars in the city, you can multiply these figures,</a:t>
                      </a:r>
                    </a:p>
                    <a:p>
                      <a:r>
                        <a:rPr lang="en-US" sz="1800" b="0" i="1" u="none" strike="noStrike" kern="1200" baseline="0" dirty="0">
                          <a:solidFill>
                            <a:schemeClr val="dk1"/>
                          </a:solidFill>
                        </a:rPr>
                        <a:t>resulting in a total market size of $3 </a:t>
                      </a:r>
                      <a:r>
                        <a:rPr lang="de-AT" sz="1800" b="0" i="1" u="none" strike="noStrike" kern="1200" baseline="0" dirty="0" err="1">
                          <a:solidFill>
                            <a:schemeClr val="dk1"/>
                          </a:solidFill>
                        </a:rPr>
                        <a:t>million</a:t>
                      </a:r>
                      <a:r>
                        <a:rPr lang="de-AT" sz="1800" b="0" i="1" u="none" strike="noStrike" kern="1200" baseline="0" dirty="0">
                          <a:solidFill>
                            <a:schemeClr val="dk1"/>
                          </a:solidFill>
                        </a:rPr>
                        <a:t>.</a:t>
                      </a:r>
                    </a:p>
                    <a:p>
                      <a:endParaRPr lang="de-AT" i="1" dirty="0"/>
                    </a:p>
                  </a:txBody>
                  <a:tcPr/>
                </a:tc>
                <a:extLst>
                  <a:ext uri="{0D108BD9-81ED-4DB2-BD59-A6C34878D82A}">
                    <a16:rowId xmlns:a16="http://schemas.microsoft.com/office/drawing/2014/main" val="2062022649"/>
                  </a:ext>
                </a:extLst>
              </a:tr>
              <a:tr h="370840">
                <a:tc>
                  <a:txBody>
                    <a:bodyPr/>
                    <a:lstStyle/>
                    <a:p>
                      <a:r>
                        <a:rPr lang="de-AT" sz="1800" b="1" u="none" strike="noStrike" kern="1200" baseline="0" dirty="0" err="1">
                          <a:solidFill>
                            <a:schemeClr val="dk1"/>
                          </a:solidFill>
                        </a:rPr>
                        <a:t>Aggregated</a:t>
                      </a:r>
                      <a:r>
                        <a:rPr lang="de-AT" sz="1800" b="1" u="none" strike="noStrike" kern="1200" baseline="0" dirty="0">
                          <a:solidFill>
                            <a:schemeClr val="dk1"/>
                          </a:solidFill>
                        </a:rPr>
                        <a:t> </a:t>
                      </a:r>
                      <a:r>
                        <a:rPr lang="de-AT" sz="1800" b="1" u="none" strike="noStrike" kern="1200" baseline="0" dirty="0" err="1">
                          <a:solidFill>
                            <a:schemeClr val="dk1"/>
                          </a:solidFill>
                        </a:rPr>
                        <a:t>competitor</a:t>
                      </a:r>
                      <a:endParaRPr lang="de-AT" sz="1800" b="1" u="none" strike="noStrike" kern="1200" baseline="0" dirty="0">
                        <a:solidFill>
                          <a:schemeClr val="dk1"/>
                        </a:solidFill>
                      </a:endParaRPr>
                    </a:p>
                    <a:p>
                      <a:r>
                        <a:rPr lang="de-AT" sz="1800" b="1" u="none" strike="noStrike" kern="1200" baseline="0" dirty="0" err="1">
                          <a:solidFill>
                            <a:schemeClr val="dk1"/>
                          </a:solidFill>
                        </a:rPr>
                        <a:t>market</a:t>
                      </a:r>
                      <a:r>
                        <a:rPr lang="de-AT" sz="1800" b="1" u="none" strike="noStrike" kern="1200" baseline="0" dirty="0">
                          <a:solidFill>
                            <a:schemeClr val="dk1"/>
                          </a:solidFill>
                        </a:rPr>
                        <a:t> </a:t>
                      </a:r>
                      <a:r>
                        <a:rPr lang="de-AT" sz="1800" b="1" u="none" strike="noStrike" kern="1200" baseline="0" dirty="0" err="1">
                          <a:solidFill>
                            <a:schemeClr val="dk1"/>
                          </a:solidFill>
                        </a:rPr>
                        <a:t>sizing</a:t>
                      </a:r>
                      <a:endParaRPr lang="de-AT" b="1" dirty="0"/>
                    </a:p>
                  </a:txBody>
                  <a:tcPr/>
                </a:tc>
                <a:tc>
                  <a:txBody>
                    <a:bodyPr/>
                    <a:lstStyle/>
                    <a:p>
                      <a:r>
                        <a:rPr lang="en-US" sz="1800" b="0" i="1" u="none" strike="noStrike" kern="1200" baseline="0" dirty="0">
                          <a:solidFill>
                            <a:schemeClr val="dk1"/>
                          </a:solidFill>
                        </a:rPr>
                        <a:t>If your own artisanal coffee sales in a particular region are $1 million (index</a:t>
                      </a:r>
                    </a:p>
                    <a:p>
                      <a:r>
                        <a:rPr lang="en-US" sz="1800" b="0" i="1" u="none" strike="noStrike" kern="1200" baseline="0" dirty="0">
                          <a:solidFill>
                            <a:schemeClr val="dk1"/>
                          </a:solidFill>
                        </a:rPr>
                        <a:t>100), and you estimate your top five competitors have indices of 150, 120,</a:t>
                      </a:r>
                    </a:p>
                    <a:p>
                      <a:r>
                        <a:rPr lang="en-US" sz="1800" b="0" i="1" u="none" strike="noStrike" kern="1200" baseline="0" dirty="0">
                          <a:solidFill>
                            <a:schemeClr val="dk1"/>
                          </a:solidFill>
                        </a:rPr>
                        <a:t>110, 90, and 80, and add an “Others” index of 50, the total index sum is 600.</a:t>
                      </a:r>
                    </a:p>
                    <a:p>
                      <a:r>
                        <a:rPr lang="en-US" sz="1800" b="0" i="1" u="none" strike="noStrike" kern="1200" baseline="0" dirty="0">
                          <a:solidFill>
                            <a:schemeClr val="dk1"/>
                          </a:solidFill>
                        </a:rPr>
                        <a:t>Dividing 600 by 100 and multiplying the result by your sales of $1 million</a:t>
                      </a:r>
                    </a:p>
                    <a:p>
                      <a:r>
                        <a:rPr lang="en-US" sz="1800" b="0" i="1" u="none" strike="noStrike" kern="1200" baseline="0" dirty="0">
                          <a:solidFill>
                            <a:schemeClr val="dk1"/>
                          </a:solidFill>
                        </a:rPr>
                        <a:t>gives you an estimated market size of $6 million for artisanal coffee in that</a:t>
                      </a:r>
                    </a:p>
                    <a:p>
                      <a:r>
                        <a:rPr lang="de-AT" sz="1800" b="0" i="1" u="none" strike="noStrike" kern="1200" baseline="0" dirty="0" err="1">
                          <a:solidFill>
                            <a:schemeClr val="dk1"/>
                          </a:solidFill>
                        </a:rPr>
                        <a:t>region</a:t>
                      </a:r>
                      <a:r>
                        <a:rPr lang="de-AT" sz="1800" b="0" i="1" u="none" strike="noStrike" kern="1200" baseline="0" dirty="0">
                          <a:solidFill>
                            <a:schemeClr val="dk1"/>
                          </a:solidFill>
                        </a:rPr>
                        <a:t>.</a:t>
                      </a:r>
                    </a:p>
                    <a:p>
                      <a:endParaRPr lang="de-AT" i="1" dirty="0"/>
                    </a:p>
                  </a:txBody>
                  <a:tcPr/>
                </a:tc>
                <a:extLst>
                  <a:ext uri="{0D108BD9-81ED-4DB2-BD59-A6C34878D82A}">
                    <a16:rowId xmlns:a16="http://schemas.microsoft.com/office/drawing/2014/main" val="4016363067"/>
                  </a:ext>
                </a:extLst>
              </a:tr>
            </a:tbl>
          </a:graphicData>
        </a:graphic>
      </p:graphicFrame>
      <p:sp>
        <p:nvSpPr>
          <p:cNvPr id="10" name="Rechteck 9">
            <a:extLst>
              <a:ext uri="{FF2B5EF4-FFF2-40B4-BE49-F238E27FC236}">
                <a16:creationId xmlns:a16="http://schemas.microsoft.com/office/drawing/2014/main" id="{A130CEC7-9028-F7F3-7DD6-F476B93F2AC3}"/>
              </a:ext>
            </a:extLst>
          </p:cNvPr>
          <p:cNvSpPr/>
          <p:nvPr/>
        </p:nvSpPr>
        <p:spPr>
          <a:xfrm>
            <a:off x="325852" y="0"/>
            <a:ext cx="2165603" cy="369332"/>
          </a:xfrm>
          <a:prstGeom prst="rec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Market </a:t>
            </a:r>
            <a:r>
              <a:rPr lang="de-DE" dirty="0" err="1">
                <a:latin typeface="+mj-lt"/>
              </a:rPr>
              <a:t>analysis</a:t>
            </a:r>
            <a:r>
              <a:rPr lang="de-DE" dirty="0">
                <a:latin typeface="+mj-lt"/>
              </a:rPr>
              <a:t> </a:t>
            </a:r>
            <a:r>
              <a:rPr lang="de-DE" dirty="0" err="1">
                <a:latin typeface="+mj-lt"/>
              </a:rPr>
              <a:t>tools</a:t>
            </a:r>
            <a:endParaRPr lang="de-AT" dirty="0">
              <a:latin typeface="+mj-lt"/>
            </a:endParaRPr>
          </a:p>
        </p:txBody>
      </p:sp>
    </p:spTree>
    <p:extLst>
      <p:ext uri="{BB962C8B-B14F-4D97-AF65-F5344CB8AC3E}">
        <p14:creationId xmlns:p14="http://schemas.microsoft.com/office/powerpoint/2010/main" val="100484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0124" y="153162"/>
            <a:ext cx="11731752" cy="1325563"/>
          </a:xfrm>
        </p:spPr>
        <p:txBody>
          <a:bodyPr/>
          <a:lstStyle/>
          <a:p>
            <a:r>
              <a:rPr lang="de-AT" dirty="0" err="1"/>
              <a:t>Arena</a:t>
            </a:r>
            <a:r>
              <a:rPr lang="de-AT" dirty="0" err="1">
                <a:solidFill>
                  <a:schemeClr val="tx1"/>
                </a:solidFill>
              </a:rPr>
              <a:t>|Market</a:t>
            </a:r>
            <a:r>
              <a:rPr lang="de-AT" dirty="0">
                <a:solidFill>
                  <a:schemeClr val="tx1"/>
                </a:solidFill>
              </a:rPr>
              <a:t> </a:t>
            </a:r>
            <a:r>
              <a:rPr lang="de-AT" dirty="0" err="1">
                <a:solidFill>
                  <a:schemeClr val="tx1"/>
                </a:solidFill>
              </a:rPr>
              <a:t>composition</a:t>
            </a:r>
            <a:r>
              <a:rPr lang="de-AT" dirty="0">
                <a:solidFill>
                  <a:schemeClr val="tx1"/>
                </a:solidFill>
              </a:rPr>
              <a:t> </a:t>
            </a:r>
            <a:r>
              <a:rPr lang="de-AT" dirty="0" err="1">
                <a:solidFill>
                  <a:schemeClr val="tx1"/>
                </a:solidFill>
              </a:rPr>
              <a:t>analysis</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15</a:t>
            </a:fld>
            <a:endParaRPr lang="de-DE" dirty="0">
              <a:solidFill>
                <a:schemeClr val="tx1"/>
              </a:solidFill>
            </a:endParaRPr>
          </a:p>
        </p:txBody>
      </p:sp>
      <p:pic>
        <p:nvPicPr>
          <p:cNvPr id="4" name="Grafik 3">
            <a:extLst>
              <a:ext uri="{FF2B5EF4-FFF2-40B4-BE49-F238E27FC236}">
                <a16:creationId xmlns:a16="http://schemas.microsoft.com/office/drawing/2014/main" id="{F7B1C7B7-6E17-E876-AA44-78CEB8891F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8653" y="1370640"/>
            <a:ext cx="8098137" cy="5237264"/>
          </a:xfrm>
          <a:prstGeom prst="rect">
            <a:avLst/>
          </a:prstGeom>
        </p:spPr>
      </p:pic>
      <p:sp>
        <p:nvSpPr>
          <p:cNvPr id="10" name="Rechteck 9">
            <a:extLst>
              <a:ext uri="{FF2B5EF4-FFF2-40B4-BE49-F238E27FC236}">
                <a16:creationId xmlns:a16="http://schemas.microsoft.com/office/drawing/2014/main" id="{1BD43E90-AA83-AEAB-3A43-BC9C7B13F34C}"/>
              </a:ext>
            </a:extLst>
          </p:cNvPr>
          <p:cNvSpPr/>
          <p:nvPr/>
        </p:nvSpPr>
        <p:spPr>
          <a:xfrm>
            <a:off x="325852" y="0"/>
            <a:ext cx="2165603" cy="369332"/>
          </a:xfrm>
          <a:prstGeom prst="rec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Market </a:t>
            </a:r>
            <a:r>
              <a:rPr lang="de-DE" dirty="0" err="1">
                <a:latin typeface="+mj-lt"/>
              </a:rPr>
              <a:t>analysis</a:t>
            </a:r>
            <a:r>
              <a:rPr lang="de-DE" dirty="0">
                <a:latin typeface="+mj-lt"/>
              </a:rPr>
              <a:t> </a:t>
            </a:r>
            <a:r>
              <a:rPr lang="de-DE" dirty="0" err="1">
                <a:latin typeface="+mj-lt"/>
              </a:rPr>
              <a:t>tools</a:t>
            </a:r>
            <a:endParaRPr lang="de-AT" dirty="0">
              <a:latin typeface="+mj-lt"/>
            </a:endParaRPr>
          </a:p>
        </p:txBody>
      </p:sp>
    </p:spTree>
    <p:extLst>
      <p:ext uri="{BB962C8B-B14F-4D97-AF65-F5344CB8AC3E}">
        <p14:creationId xmlns:p14="http://schemas.microsoft.com/office/powerpoint/2010/main" val="300749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0124" y="84727"/>
            <a:ext cx="11731752" cy="1325563"/>
          </a:xfrm>
        </p:spPr>
        <p:txBody>
          <a:bodyPr/>
          <a:lstStyle/>
          <a:p>
            <a:r>
              <a:rPr lang="de-AT" dirty="0" err="1"/>
              <a:t>Arena</a:t>
            </a:r>
            <a:r>
              <a:rPr lang="de-AT" dirty="0" err="1">
                <a:solidFill>
                  <a:schemeClr val="tx1"/>
                </a:solidFill>
              </a:rPr>
              <a:t>|Competitive</a:t>
            </a:r>
            <a:r>
              <a:rPr lang="de-AT" dirty="0">
                <a:solidFill>
                  <a:schemeClr val="tx1"/>
                </a:solidFill>
              </a:rPr>
              <a:t> </a:t>
            </a:r>
            <a:r>
              <a:rPr lang="de-AT" dirty="0" err="1">
                <a:solidFill>
                  <a:schemeClr val="tx1"/>
                </a:solidFill>
              </a:rPr>
              <a:t>map</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16</a:t>
            </a:fld>
            <a:endParaRPr lang="de-DE" dirty="0">
              <a:solidFill>
                <a:schemeClr val="tx1"/>
              </a:solidFill>
            </a:endParaRPr>
          </a:p>
        </p:txBody>
      </p:sp>
      <p:pic>
        <p:nvPicPr>
          <p:cNvPr id="5" name="Grafik 4">
            <a:extLst>
              <a:ext uri="{FF2B5EF4-FFF2-40B4-BE49-F238E27FC236}">
                <a16:creationId xmlns:a16="http://schemas.microsoft.com/office/drawing/2014/main" id="{A9F74A2B-F4F3-CF1B-0B06-DEE55381A4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43709" y="1495017"/>
            <a:ext cx="5671566" cy="5161271"/>
          </a:xfrm>
          <a:prstGeom prst="rect">
            <a:avLst/>
          </a:prstGeom>
        </p:spPr>
      </p:pic>
      <p:sp>
        <p:nvSpPr>
          <p:cNvPr id="7" name="Rechteck 6">
            <a:extLst>
              <a:ext uri="{FF2B5EF4-FFF2-40B4-BE49-F238E27FC236}">
                <a16:creationId xmlns:a16="http://schemas.microsoft.com/office/drawing/2014/main" id="{C9DC8989-EDD0-8EA8-EBFA-85FFD88A8A34}"/>
              </a:ext>
            </a:extLst>
          </p:cNvPr>
          <p:cNvSpPr/>
          <p:nvPr/>
        </p:nvSpPr>
        <p:spPr>
          <a:xfrm>
            <a:off x="325852" y="0"/>
            <a:ext cx="2165603" cy="369332"/>
          </a:xfrm>
          <a:prstGeom prst="rec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Market </a:t>
            </a:r>
            <a:r>
              <a:rPr lang="de-DE" dirty="0" err="1">
                <a:latin typeface="+mj-lt"/>
              </a:rPr>
              <a:t>analysis</a:t>
            </a:r>
            <a:r>
              <a:rPr lang="de-DE" dirty="0">
                <a:latin typeface="+mj-lt"/>
              </a:rPr>
              <a:t> </a:t>
            </a:r>
            <a:r>
              <a:rPr lang="de-DE" dirty="0" err="1">
                <a:latin typeface="+mj-lt"/>
              </a:rPr>
              <a:t>tools</a:t>
            </a:r>
            <a:endParaRPr lang="de-AT" dirty="0">
              <a:latin typeface="+mj-lt"/>
            </a:endParaRPr>
          </a:p>
        </p:txBody>
      </p:sp>
    </p:spTree>
    <p:extLst>
      <p:ext uri="{BB962C8B-B14F-4D97-AF65-F5344CB8AC3E}">
        <p14:creationId xmlns:p14="http://schemas.microsoft.com/office/powerpoint/2010/main" val="253138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22123" y="65677"/>
            <a:ext cx="11731752" cy="1325563"/>
          </a:xfrm>
        </p:spPr>
        <p:txBody>
          <a:bodyPr/>
          <a:lstStyle/>
          <a:p>
            <a:r>
              <a:rPr lang="de-AT" dirty="0" err="1"/>
              <a:t>Arena</a:t>
            </a:r>
            <a:r>
              <a:rPr lang="de-AT" dirty="0" err="1">
                <a:solidFill>
                  <a:schemeClr val="tx1"/>
                </a:solidFill>
              </a:rPr>
              <a:t>|PESTEL</a:t>
            </a:r>
            <a:r>
              <a:rPr lang="de-AT" dirty="0">
                <a:solidFill>
                  <a:schemeClr val="tx1"/>
                </a:solidFill>
              </a:rPr>
              <a:t> </a:t>
            </a:r>
            <a:r>
              <a:rPr lang="de-AT" dirty="0" err="1">
                <a:solidFill>
                  <a:schemeClr val="tx1"/>
                </a:solidFill>
              </a:rPr>
              <a:t>analysis</a:t>
            </a:r>
            <a:r>
              <a:rPr lang="de-AT" dirty="0">
                <a:solidFill>
                  <a:schemeClr val="tx1"/>
                </a:solidFill>
              </a:rPr>
              <a:t> (</a:t>
            </a:r>
            <a:r>
              <a:rPr lang="de-AT" dirty="0" err="1">
                <a:solidFill>
                  <a:schemeClr val="tx1"/>
                </a:solidFill>
              </a:rPr>
              <a:t>macro</a:t>
            </a:r>
            <a:r>
              <a:rPr lang="de-AT" dirty="0">
                <a:solidFill>
                  <a:schemeClr val="tx1"/>
                </a:solidFill>
              </a:rPr>
              <a:t> </a:t>
            </a:r>
            <a:r>
              <a:rPr lang="de-AT" dirty="0" err="1">
                <a:solidFill>
                  <a:schemeClr val="tx1"/>
                </a:solidFill>
              </a:rPr>
              <a:t>environment</a:t>
            </a:r>
            <a:r>
              <a:rPr lang="de-AT" dirty="0">
                <a:solidFill>
                  <a:schemeClr val="tx1"/>
                </a:solidFill>
              </a:rPr>
              <a:t>)</a:t>
            </a: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17</a:t>
            </a:fld>
            <a:endParaRPr lang="de-DE" dirty="0">
              <a:solidFill>
                <a:schemeClr val="tx1"/>
              </a:solidFill>
            </a:endParaRPr>
          </a:p>
        </p:txBody>
      </p:sp>
      <p:graphicFrame>
        <p:nvGraphicFramePr>
          <p:cNvPr id="4" name="Tabelle 4">
            <a:extLst>
              <a:ext uri="{FF2B5EF4-FFF2-40B4-BE49-F238E27FC236}">
                <a16:creationId xmlns:a16="http://schemas.microsoft.com/office/drawing/2014/main" id="{8D6AFD64-F14D-3260-C24E-9245F403B61D}"/>
              </a:ext>
            </a:extLst>
          </p:cNvPr>
          <p:cNvGraphicFramePr>
            <a:graphicFrameLocks noGrp="1"/>
          </p:cNvGraphicFramePr>
          <p:nvPr>
            <p:extLst>
              <p:ext uri="{D42A27DB-BD31-4B8C-83A1-F6EECF244321}">
                <p14:modId xmlns:p14="http://schemas.microsoft.com/office/powerpoint/2010/main" val="3664513722"/>
              </p:ext>
            </p:extLst>
          </p:nvPr>
        </p:nvGraphicFramePr>
        <p:xfrm>
          <a:off x="463296" y="1456917"/>
          <a:ext cx="10128503" cy="4759960"/>
        </p:xfrm>
        <a:graphic>
          <a:graphicData uri="http://schemas.openxmlformats.org/drawingml/2006/table">
            <a:tbl>
              <a:tblPr firstRow="1" bandRow="1">
                <a:tableStyleId>{F5AB1C69-6EDB-4FF4-983F-18BD219EF322}</a:tableStyleId>
              </a:tblPr>
              <a:tblGrid>
                <a:gridCol w="1789922">
                  <a:extLst>
                    <a:ext uri="{9D8B030D-6E8A-4147-A177-3AD203B41FA5}">
                      <a16:colId xmlns:a16="http://schemas.microsoft.com/office/drawing/2014/main" val="2251964415"/>
                    </a:ext>
                  </a:extLst>
                </a:gridCol>
                <a:gridCol w="8338581">
                  <a:extLst>
                    <a:ext uri="{9D8B030D-6E8A-4147-A177-3AD203B41FA5}">
                      <a16:colId xmlns:a16="http://schemas.microsoft.com/office/drawing/2014/main" val="1317072967"/>
                    </a:ext>
                  </a:extLst>
                </a:gridCol>
              </a:tblGrid>
              <a:tr h="370840">
                <a:tc>
                  <a:txBody>
                    <a:bodyPr/>
                    <a:lstStyle/>
                    <a:p>
                      <a:r>
                        <a:rPr lang="de-DE" dirty="0"/>
                        <a:t>PESTEL </a:t>
                      </a:r>
                      <a:r>
                        <a:rPr lang="de-DE" dirty="0" err="1"/>
                        <a:t>factor</a:t>
                      </a:r>
                      <a:endParaRPr lang="de-AT" dirty="0"/>
                    </a:p>
                  </a:txBody>
                  <a:tcPr/>
                </a:tc>
                <a:tc>
                  <a:txBody>
                    <a:bodyPr/>
                    <a:lstStyle/>
                    <a:p>
                      <a:r>
                        <a:rPr lang="de-DE" dirty="0" err="1"/>
                        <a:t>Examples</a:t>
                      </a:r>
                      <a:endParaRPr lang="de-AT" dirty="0"/>
                    </a:p>
                  </a:txBody>
                  <a:tcPr/>
                </a:tc>
                <a:extLst>
                  <a:ext uri="{0D108BD9-81ED-4DB2-BD59-A6C34878D82A}">
                    <a16:rowId xmlns:a16="http://schemas.microsoft.com/office/drawing/2014/main" val="970652496"/>
                  </a:ext>
                </a:extLst>
              </a:tr>
              <a:tr h="370840">
                <a:tc>
                  <a:txBody>
                    <a:bodyPr/>
                    <a:lstStyle/>
                    <a:p>
                      <a:r>
                        <a:rPr lang="de-DE" b="1" dirty="0">
                          <a:solidFill>
                            <a:schemeClr val="tx1"/>
                          </a:solidFill>
                        </a:rPr>
                        <a:t>Political </a:t>
                      </a:r>
                      <a:endParaRPr lang="de-AT" b="1" dirty="0">
                        <a:solidFill>
                          <a:schemeClr val="tx1"/>
                        </a:solidFill>
                      </a:endParaRPr>
                    </a:p>
                  </a:txBody>
                  <a:tcPr/>
                </a:tc>
                <a:tc>
                  <a:txBody>
                    <a:bodyPr/>
                    <a:lstStyle/>
                    <a:p>
                      <a:r>
                        <a:rPr lang="de-AT" sz="1800" b="0" i="0" u="none" strike="noStrike" kern="1200" baseline="0" dirty="0">
                          <a:solidFill>
                            <a:schemeClr val="dk1"/>
                          </a:solidFill>
                          <a:latin typeface="+mn-lt"/>
                          <a:ea typeface="+mn-ea"/>
                          <a:cs typeface="+mn-cs"/>
                        </a:rPr>
                        <a:t>Government </a:t>
                      </a:r>
                      <a:r>
                        <a:rPr lang="de-AT" sz="1800" b="0" i="0" u="none" strike="noStrike" kern="1200" baseline="0" dirty="0" err="1">
                          <a:solidFill>
                            <a:schemeClr val="dk1"/>
                          </a:solidFill>
                          <a:latin typeface="+mn-lt"/>
                          <a:ea typeface="+mn-ea"/>
                          <a:cs typeface="+mn-cs"/>
                        </a:rPr>
                        <a:t>stability</a:t>
                      </a:r>
                      <a:r>
                        <a:rPr lang="de-AT" sz="1800" b="0" i="0" u="none" strike="noStrike" kern="1200" baseline="0" dirty="0">
                          <a:solidFill>
                            <a:schemeClr val="dk1"/>
                          </a:solidFill>
                          <a:latin typeface="+mn-lt"/>
                          <a:ea typeface="+mn-ea"/>
                          <a:cs typeface="+mn-cs"/>
                        </a:rPr>
                        <a:t> and </a:t>
                      </a:r>
                      <a:r>
                        <a:rPr lang="de-AT" sz="1800" b="0" i="0" u="none" strike="noStrike" kern="1200" baseline="0" dirty="0" err="1">
                          <a:solidFill>
                            <a:schemeClr val="dk1"/>
                          </a:solidFill>
                          <a:latin typeface="+mn-lt"/>
                          <a:ea typeface="+mn-ea"/>
                          <a:cs typeface="+mn-cs"/>
                        </a:rPr>
                        <a:t>policies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changes</a:t>
                      </a:r>
                      <a:r>
                        <a:rPr lang="de-AT" sz="1800" b="0" i="0" u="none" strike="noStrike" kern="1200" baseline="0" dirty="0">
                          <a:solidFill>
                            <a:schemeClr val="dk1"/>
                          </a:solidFill>
                          <a:latin typeface="+mn-lt"/>
                          <a:ea typeface="+mn-ea"/>
                          <a:cs typeface="+mn-cs"/>
                        </a:rPr>
                        <a:t> in </a:t>
                      </a:r>
                      <a:r>
                        <a:rPr lang="de-AT" sz="1800" b="0" i="0" u="none" strike="noStrike" kern="1200" baseline="0" dirty="0" err="1">
                          <a:solidFill>
                            <a:schemeClr val="dk1"/>
                          </a:solidFill>
                          <a:latin typeface="+mn-lt"/>
                          <a:ea typeface="+mn-ea"/>
                          <a:cs typeface="+mn-cs"/>
                        </a:rPr>
                        <a:t>political</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leadership</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political</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influence</a:t>
                      </a:r>
                      <a:r>
                        <a:rPr lang="de-AT" sz="1800" b="0" i="0" u="none" strike="noStrike" kern="1200" baseline="0" dirty="0">
                          <a:solidFill>
                            <a:schemeClr val="dk1"/>
                          </a:solidFill>
                          <a:latin typeface="+mn-lt"/>
                          <a:ea typeface="+mn-ea"/>
                          <a:cs typeface="+mn-cs"/>
                        </a:rPr>
                        <a:t> </a:t>
                      </a:r>
                      <a:r>
                        <a:rPr lang="en-US" sz="1800" b="0" i="0" u="none" strike="noStrike" kern="1200" baseline="0" dirty="0">
                          <a:solidFill>
                            <a:schemeClr val="dk1"/>
                          </a:solidFill>
                          <a:latin typeface="+mn-lt"/>
                          <a:ea typeface="+mn-ea"/>
                          <a:cs typeface="+mn-cs"/>
                        </a:rPr>
                        <a:t>on the industry; relations with </a:t>
                      </a:r>
                      <a:r>
                        <a:rPr lang="de-AT" sz="1800" b="0" i="0" u="none" strike="noStrike" kern="1200" baseline="0" dirty="0" err="1">
                          <a:solidFill>
                            <a:schemeClr val="dk1"/>
                          </a:solidFill>
                          <a:latin typeface="+mn-lt"/>
                          <a:ea typeface="+mn-ea"/>
                          <a:cs typeface="+mn-cs"/>
                        </a:rPr>
                        <a:t>other</a:t>
                      </a:r>
                      <a:r>
                        <a:rPr lang="de-AT" sz="1800" b="0" i="0" u="none" strike="noStrike" kern="1200" baseline="0" dirty="0">
                          <a:solidFill>
                            <a:schemeClr val="dk1"/>
                          </a:solidFill>
                          <a:latin typeface="+mn-lt"/>
                          <a:ea typeface="+mn-ea"/>
                          <a:cs typeface="+mn-cs"/>
                        </a:rPr>
                        <a:t> countries</a:t>
                      </a:r>
                      <a:endParaRPr lang="de-AT" dirty="0"/>
                    </a:p>
                  </a:txBody>
                  <a:tcPr/>
                </a:tc>
                <a:extLst>
                  <a:ext uri="{0D108BD9-81ED-4DB2-BD59-A6C34878D82A}">
                    <a16:rowId xmlns:a16="http://schemas.microsoft.com/office/drawing/2014/main" val="3981377590"/>
                  </a:ext>
                </a:extLst>
              </a:tr>
              <a:tr h="370840">
                <a:tc>
                  <a:txBody>
                    <a:bodyPr/>
                    <a:lstStyle/>
                    <a:p>
                      <a:r>
                        <a:rPr lang="de-DE" b="1" dirty="0" err="1">
                          <a:solidFill>
                            <a:schemeClr val="tx1"/>
                          </a:solidFill>
                        </a:rPr>
                        <a:t>Economic</a:t>
                      </a:r>
                      <a:endParaRPr lang="de-AT" b="1" dirty="0">
                        <a:solidFill>
                          <a:schemeClr val="tx1"/>
                        </a:solidFill>
                      </a:endParaRPr>
                    </a:p>
                  </a:txBody>
                  <a:tcPr/>
                </a:tc>
                <a:tc>
                  <a:txBody>
                    <a:bodyPr/>
                    <a:lstStyle/>
                    <a:p>
                      <a:r>
                        <a:rPr lang="de-AT" sz="1800" b="0" i="0" u="none" strike="noStrike" kern="1200" baseline="0" dirty="0" err="1">
                          <a:solidFill>
                            <a:schemeClr val="dk1"/>
                          </a:solidFill>
                          <a:latin typeface="+mn-lt"/>
                          <a:ea typeface="+mn-ea"/>
                          <a:cs typeface="+mn-cs"/>
                        </a:rPr>
                        <a:t>Macro-economic</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indicators</a:t>
                      </a:r>
                      <a:r>
                        <a:rPr lang="de-AT" sz="1800" b="0" i="0" u="none" strike="noStrike" kern="1200" baseline="0" dirty="0">
                          <a:solidFill>
                            <a:schemeClr val="dk1"/>
                          </a:solidFill>
                          <a:latin typeface="+mn-lt"/>
                          <a:ea typeface="+mn-ea"/>
                          <a:cs typeface="+mn-cs"/>
                        </a:rPr>
                        <a:t> </a:t>
                      </a:r>
                      <a:r>
                        <a:rPr lang="en-US" sz="1800" b="0" i="0" u="none" strike="noStrike" kern="1200" baseline="0" dirty="0">
                          <a:solidFill>
                            <a:schemeClr val="dk1"/>
                          </a:solidFill>
                          <a:latin typeface="+mn-lt"/>
                          <a:ea typeface="+mn-ea"/>
                          <a:cs typeface="+mn-cs"/>
                        </a:rPr>
                        <a:t>(e.g. GDP growth rates, inflation, </a:t>
                      </a:r>
                      <a:r>
                        <a:rPr lang="de-AT" sz="1800" b="0" i="0" u="none" strike="noStrike" kern="1200" baseline="0" dirty="0" err="1">
                          <a:solidFill>
                            <a:schemeClr val="dk1"/>
                          </a:solidFill>
                          <a:latin typeface="+mn-lt"/>
                          <a:ea typeface="+mn-ea"/>
                          <a:cs typeface="+mn-cs"/>
                        </a:rPr>
                        <a:t>interest</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rates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savings</a:t>
                      </a:r>
                      <a:r>
                        <a:rPr lang="de-AT" sz="1800" b="0" i="0" u="none" strike="noStrike" kern="1200" baseline="0" dirty="0">
                          <a:solidFill>
                            <a:schemeClr val="dk1"/>
                          </a:solidFill>
                          <a:latin typeface="+mn-lt"/>
                          <a:ea typeface="+mn-ea"/>
                          <a:cs typeface="+mn-cs"/>
                        </a:rPr>
                        <a:t>,</a:t>
                      </a:r>
                    </a:p>
                    <a:p>
                      <a:r>
                        <a:rPr lang="de-AT" sz="1800" b="0" i="0" u="none" strike="noStrike" kern="1200" baseline="0" dirty="0" err="1">
                          <a:solidFill>
                            <a:schemeClr val="dk1"/>
                          </a:solidFill>
                          <a:latin typeface="+mn-lt"/>
                          <a:ea typeface="+mn-ea"/>
                          <a:cs typeface="+mn-cs"/>
                        </a:rPr>
                        <a:t>investments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unemployment</a:t>
                      </a:r>
                      <a:r>
                        <a:rPr lang="de-AT" sz="1800" b="0" i="0" u="none" strike="noStrike" kern="1200" baseline="0" dirty="0">
                          <a:solidFill>
                            <a:schemeClr val="dk1"/>
                          </a:solidFill>
                          <a:latin typeface="+mn-lt"/>
                          <a:ea typeface="+mn-ea"/>
                          <a:cs typeface="+mn-cs"/>
                        </a:rPr>
                        <a:t> rate …); </a:t>
                      </a:r>
                      <a:r>
                        <a:rPr lang="de-AT" sz="1800" b="0" i="0" u="none" strike="noStrike" kern="1200" baseline="0" dirty="0" err="1">
                          <a:solidFill>
                            <a:schemeClr val="dk1"/>
                          </a:solidFill>
                          <a:latin typeface="+mn-lt"/>
                          <a:ea typeface="+mn-ea"/>
                          <a:cs typeface="+mn-cs"/>
                        </a:rPr>
                        <a:t>dependence</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of</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the</a:t>
                      </a:r>
                      <a:r>
                        <a:rPr lang="de-AT" sz="1800" b="0" i="0" u="none" strike="noStrike" kern="1200" baseline="0" dirty="0">
                          <a:solidFill>
                            <a:schemeClr val="dk1"/>
                          </a:solidFill>
                          <a:latin typeface="+mn-lt"/>
                          <a:ea typeface="+mn-ea"/>
                          <a:cs typeface="+mn-cs"/>
                        </a:rPr>
                        <a:t> </a:t>
                      </a:r>
                      <a:r>
                        <a:rPr lang="en-US" sz="1800" b="0" i="0" u="none" strike="noStrike" kern="1200" baseline="0" dirty="0">
                          <a:solidFill>
                            <a:schemeClr val="dk1"/>
                          </a:solidFill>
                          <a:latin typeface="+mn-lt"/>
                          <a:ea typeface="+mn-ea"/>
                          <a:cs typeface="+mn-cs"/>
                        </a:rPr>
                        <a:t>sector on the economic cycle; </a:t>
                      </a:r>
                      <a:r>
                        <a:rPr lang="de-AT" sz="1800" b="0" i="0" u="none" strike="noStrike" kern="1200" baseline="0" dirty="0" err="1">
                          <a:solidFill>
                            <a:schemeClr val="dk1"/>
                          </a:solidFill>
                          <a:latin typeface="+mn-lt"/>
                          <a:ea typeface="+mn-ea"/>
                          <a:cs typeface="+mn-cs"/>
                        </a:rPr>
                        <a:t>economic</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trends</a:t>
                      </a:r>
                      <a:endParaRPr lang="de-AT" dirty="0"/>
                    </a:p>
                  </a:txBody>
                  <a:tcPr/>
                </a:tc>
                <a:extLst>
                  <a:ext uri="{0D108BD9-81ED-4DB2-BD59-A6C34878D82A}">
                    <a16:rowId xmlns:a16="http://schemas.microsoft.com/office/drawing/2014/main" val="1318925249"/>
                  </a:ext>
                </a:extLst>
              </a:tr>
              <a:tr h="370840">
                <a:tc>
                  <a:txBody>
                    <a:bodyPr/>
                    <a:lstStyle/>
                    <a:p>
                      <a:r>
                        <a:rPr lang="de-DE" b="1" dirty="0" err="1">
                          <a:solidFill>
                            <a:schemeClr val="tx1"/>
                          </a:solidFill>
                        </a:rPr>
                        <a:t>Social</a:t>
                      </a:r>
                      <a:endParaRPr lang="de-AT" b="1" dirty="0">
                        <a:solidFill>
                          <a:schemeClr val="tx1"/>
                        </a:solidFill>
                      </a:endParaRPr>
                    </a:p>
                  </a:txBody>
                  <a:tcPr/>
                </a:tc>
                <a:tc>
                  <a:txBody>
                    <a:bodyPr/>
                    <a:lstStyle/>
                    <a:p>
                      <a:r>
                        <a:rPr lang="de-AT" sz="1800" b="0" i="0" u="none" strike="noStrike" kern="1200" baseline="0" dirty="0" err="1">
                          <a:solidFill>
                            <a:schemeClr val="dk1"/>
                          </a:solidFill>
                          <a:latin typeface="+mn-lt"/>
                          <a:ea typeface="+mn-ea"/>
                          <a:cs typeface="+mn-cs"/>
                        </a:rPr>
                        <a:t>Demographic</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trends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changes</a:t>
                      </a:r>
                      <a:r>
                        <a:rPr lang="de-AT" sz="1800" b="0" i="0" u="none" strike="noStrike" kern="1200" baseline="0" dirty="0">
                          <a:solidFill>
                            <a:schemeClr val="dk1"/>
                          </a:solidFill>
                          <a:latin typeface="+mn-lt"/>
                          <a:ea typeface="+mn-ea"/>
                          <a:cs typeface="+mn-cs"/>
                        </a:rPr>
                        <a:t> in </a:t>
                      </a:r>
                      <a:r>
                        <a:rPr lang="de-AT" sz="1800" b="0" i="0" u="none" strike="noStrike" kern="1200" baseline="0" dirty="0" err="1">
                          <a:solidFill>
                            <a:schemeClr val="dk1"/>
                          </a:solidFill>
                          <a:latin typeface="+mn-lt"/>
                          <a:ea typeface="+mn-ea"/>
                          <a:cs typeface="+mn-cs"/>
                        </a:rPr>
                        <a:t>societal</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attitudes</a:t>
                      </a:r>
                      <a:r>
                        <a:rPr lang="de-AT" sz="1800" b="0" i="0" u="none" strike="noStrike" kern="1200" baseline="0" dirty="0">
                          <a:solidFill>
                            <a:schemeClr val="dk1"/>
                          </a:solidFill>
                          <a:latin typeface="+mn-lt"/>
                          <a:ea typeface="+mn-ea"/>
                          <a:cs typeface="+mn-cs"/>
                        </a:rPr>
                        <a:t> and </a:t>
                      </a:r>
                      <a:r>
                        <a:rPr lang="de-AT" sz="1800" b="0" i="0" u="none" strike="noStrike" kern="1200" baseline="0" dirty="0" err="1">
                          <a:solidFill>
                            <a:schemeClr val="dk1"/>
                          </a:solidFill>
                          <a:latin typeface="+mn-lt"/>
                          <a:ea typeface="+mn-ea"/>
                          <a:cs typeface="+mn-cs"/>
                        </a:rPr>
                        <a:t>values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lifestyle</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changes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consumption</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habits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educational</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trends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distribution</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of</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income</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levels</a:t>
                      </a:r>
                      <a:endParaRPr lang="de-AT" dirty="0"/>
                    </a:p>
                  </a:txBody>
                  <a:tcPr/>
                </a:tc>
                <a:extLst>
                  <a:ext uri="{0D108BD9-81ED-4DB2-BD59-A6C34878D82A}">
                    <a16:rowId xmlns:a16="http://schemas.microsoft.com/office/drawing/2014/main" val="1347363711"/>
                  </a:ext>
                </a:extLst>
              </a:tr>
              <a:tr h="370840">
                <a:tc>
                  <a:txBody>
                    <a:bodyPr/>
                    <a:lstStyle/>
                    <a:p>
                      <a:r>
                        <a:rPr lang="de-DE" b="1" dirty="0">
                          <a:solidFill>
                            <a:schemeClr val="tx1"/>
                          </a:solidFill>
                        </a:rPr>
                        <a:t>Technological</a:t>
                      </a:r>
                      <a:endParaRPr lang="de-AT" b="1" dirty="0">
                        <a:solidFill>
                          <a:schemeClr val="tx1"/>
                        </a:solidFill>
                      </a:endParaRPr>
                    </a:p>
                  </a:txBody>
                  <a:tcPr/>
                </a:tc>
                <a:tc>
                  <a:txBody>
                    <a:bodyPr/>
                    <a:lstStyle/>
                    <a:p>
                      <a:r>
                        <a:rPr lang="de-AT" sz="1800" b="0" i="0" u="none" strike="noStrike" kern="1200" baseline="0" dirty="0">
                          <a:solidFill>
                            <a:schemeClr val="dk1"/>
                          </a:solidFill>
                          <a:latin typeface="+mn-lt"/>
                          <a:ea typeface="+mn-ea"/>
                          <a:cs typeface="+mn-cs"/>
                        </a:rPr>
                        <a:t>New </a:t>
                      </a:r>
                      <a:r>
                        <a:rPr lang="de-AT" sz="1800" b="0" i="0" u="none" strike="noStrike" kern="1200" baseline="0" dirty="0" err="1">
                          <a:solidFill>
                            <a:schemeClr val="dk1"/>
                          </a:solidFill>
                          <a:latin typeface="+mn-lt"/>
                          <a:ea typeface="+mn-ea"/>
                          <a:cs typeface="+mn-cs"/>
                        </a:rPr>
                        <a:t>technologies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which</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could</a:t>
                      </a:r>
                      <a:r>
                        <a:rPr lang="de-AT" sz="1800" b="0" i="0" u="none" strike="noStrike" kern="1200" baseline="0" dirty="0">
                          <a:solidFill>
                            <a:schemeClr val="dk1"/>
                          </a:solidFill>
                          <a:latin typeface="+mn-lt"/>
                          <a:ea typeface="+mn-ea"/>
                          <a:cs typeface="+mn-cs"/>
                        </a:rPr>
                        <a:t> </a:t>
                      </a:r>
                      <a:r>
                        <a:rPr lang="en-US" sz="1800" b="0" i="0" u="none" strike="noStrike" kern="1200" baseline="0" dirty="0">
                          <a:solidFill>
                            <a:schemeClr val="dk1"/>
                          </a:solidFill>
                          <a:latin typeface="+mn-lt"/>
                          <a:ea typeface="+mn-ea"/>
                          <a:cs typeface="+mn-cs"/>
                        </a:rPr>
                        <a:t>impact the industry; R&amp;D </a:t>
                      </a:r>
                      <a:r>
                        <a:rPr lang="de-AT" sz="1800" b="0" i="0" u="none" strike="noStrike" kern="1200" baseline="0" dirty="0" err="1">
                          <a:solidFill>
                            <a:schemeClr val="dk1"/>
                          </a:solidFill>
                          <a:latin typeface="+mn-lt"/>
                          <a:ea typeface="+mn-ea"/>
                          <a:cs typeface="+mn-cs"/>
                        </a:rPr>
                        <a:t>activity</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advances</a:t>
                      </a:r>
                      <a:r>
                        <a:rPr lang="de-AT" sz="1800" b="0" i="0" u="none" strike="noStrike" kern="1200" baseline="0" dirty="0">
                          <a:solidFill>
                            <a:schemeClr val="dk1"/>
                          </a:solidFill>
                          <a:latin typeface="+mn-lt"/>
                          <a:ea typeface="+mn-ea"/>
                          <a:cs typeface="+mn-cs"/>
                        </a:rPr>
                        <a:t> in</a:t>
                      </a:r>
                    </a:p>
                    <a:p>
                      <a:r>
                        <a:rPr lang="de-AT" sz="1800" b="0" i="0" u="none" strike="noStrike" kern="1200" baseline="0" dirty="0" err="1">
                          <a:solidFill>
                            <a:schemeClr val="dk1"/>
                          </a:solidFill>
                          <a:latin typeface="+mn-lt"/>
                          <a:ea typeface="+mn-ea"/>
                          <a:cs typeface="+mn-cs"/>
                        </a:rPr>
                        <a:t>automation</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digitization</a:t>
                      </a:r>
                      <a:r>
                        <a:rPr lang="de-AT" sz="1800" b="0" i="0" u="none" strike="noStrike" kern="1200" baseline="0" dirty="0">
                          <a:solidFill>
                            <a:schemeClr val="dk1"/>
                          </a:solidFill>
                          <a:latin typeface="+mn-lt"/>
                          <a:ea typeface="+mn-ea"/>
                          <a:cs typeface="+mn-cs"/>
                        </a:rPr>
                        <a:t>, and AI</a:t>
                      </a:r>
                      <a:endParaRPr lang="de-AT" dirty="0"/>
                    </a:p>
                  </a:txBody>
                  <a:tcPr/>
                </a:tc>
                <a:extLst>
                  <a:ext uri="{0D108BD9-81ED-4DB2-BD59-A6C34878D82A}">
                    <a16:rowId xmlns:a16="http://schemas.microsoft.com/office/drawing/2014/main" val="4184790460"/>
                  </a:ext>
                </a:extLst>
              </a:tr>
              <a:tr h="370840">
                <a:tc>
                  <a:txBody>
                    <a:bodyPr/>
                    <a:lstStyle/>
                    <a:p>
                      <a:r>
                        <a:rPr lang="de-DE" b="1" dirty="0">
                          <a:solidFill>
                            <a:schemeClr val="tx1"/>
                          </a:solidFill>
                        </a:rPr>
                        <a:t>Environmental</a:t>
                      </a:r>
                      <a:endParaRPr lang="de-AT" b="1" dirty="0">
                        <a:solidFill>
                          <a:schemeClr val="tx1"/>
                        </a:solidFill>
                      </a:endParaRPr>
                    </a:p>
                  </a:txBody>
                  <a:tcPr/>
                </a:tc>
                <a:tc>
                  <a:txBody>
                    <a:bodyPr/>
                    <a:lstStyle/>
                    <a:p>
                      <a:r>
                        <a:rPr lang="de-AT" sz="1800" b="0" i="0" u="none" strike="noStrike" kern="1200" baseline="0" dirty="0">
                          <a:solidFill>
                            <a:schemeClr val="dk1"/>
                          </a:solidFill>
                          <a:latin typeface="+mn-lt"/>
                          <a:ea typeface="+mn-ea"/>
                          <a:cs typeface="+mn-cs"/>
                        </a:rPr>
                        <a:t>Impact </a:t>
                      </a:r>
                      <a:r>
                        <a:rPr lang="de-AT" sz="1800" b="0" i="0" u="none" strike="noStrike" kern="1200" baseline="0" dirty="0" err="1">
                          <a:solidFill>
                            <a:schemeClr val="dk1"/>
                          </a:solidFill>
                          <a:latin typeface="+mn-lt"/>
                          <a:ea typeface="+mn-ea"/>
                          <a:cs typeface="+mn-cs"/>
                        </a:rPr>
                        <a:t>of</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climate</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change</a:t>
                      </a:r>
                      <a:r>
                        <a:rPr lang="de-AT" sz="1800" b="0" i="0" u="none" strike="noStrike" kern="1200" baseline="0" dirty="0">
                          <a:solidFill>
                            <a:schemeClr val="dk1"/>
                          </a:solidFill>
                          <a:latin typeface="+mn-lt"/>
                          <a:ea typeface="+mn-ea"/>
                          <a:cs typeface="+mn-cs"/>
                        </a:rPr>
                        <a:t>; environmental </a:t>
                      </a:r>
                      <a:r>
                        <a:rPr lang="de-AT" sz="1800" b="0" i="0" u="none" strike="noStrike" kern="1200" baseline="0" dirty="0" err="1">
                          <a:solidFill>
                            <a:schemeClr val="dk1"/>
                          </a:solidFill>
                          <a:latin typeface="+mn-lt"/>
                          <a:ea typeface="+mn-ea"/>
                          <a:cs typeface="+mn-cs"/>
                        </a:rPr>
                        <a:t>regulations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sustainability</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practices</a:t>
                      </a:r>
                      <a:r>
                        <a:rPr lang="de-AT" sz="1800" b="0" i="0" u="none" strike="noStrike" kern="1200" baseline="0" dirty="0">
                          <a:solidFill>
                            <a:schemeClr val="dk1"/>
                          </a:solidFill>
                          <a:latin typeface="+mn-lt"/>
                          <a:ea typeface="+mn-ea"/>
                          <a:cs typeface="+mn-cs"/>
                        </a:rPr>
                        <a:t> and</a:t>
                      </a:r>
                    </a:p>
                    <a:p>
                      <a:r>
                        <a:rPr lang="de-AT" sz="1800" b="0" i="0" u="none" strike="noStrike" kern="1200" baseline="0" dirty="0" err="1">
                          <a:solidFill>
                            <a:schemeClr val="dk1"/>
                          </a:solidFill>
                          <a:latin typeface="+mn-lt"/>
                          <a:ea typeface="+mn-ea"/>
                          <a:cs typeface="+mn-cs"/>
                        </a:rPr>
                        <a:t>trends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stakeholder</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pressure</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regarding</a:t>
                      </a:r>
                      <a:r>
                        <a:rPr lang="de-AT" sz="1800" b="0" i="0" u="none" strike="noStrike" kern="1200" baseline="0" dirty="0">
                          <a:solidFill>
                            <a:schemeClr val="dk1"/>
                          </a:solidFill>
                          <a:latin typeface="+mn-lt"/>
                          <a:ea typeface="+mn-ea"/>
                          <a:cs typeface="+mn-cs"/>
                        </a:rPr>
                        <a:t> environmental </a:t>
                      </a:r>
                      <a:r>
                        <a:rPr lang="de-AT" sz="1800" b="0" i="0" u="none" strike="noStrike" kern="1200" baseline="0" dirty="0" err="1">
                          <a:solidFill>
                            <a:schemeClr val="dk1"/>
                          </a:solidFill>
                          <a:latin typeface="+mn-lt"/>
                          <a:ea typeface="+mn-ea"/>
                          <a:cs typeface="+mn-cs"/>
                        </a:rPr>
                        <a:t>issues</a:t>
                      </a:r>
                      <a:endParaRPr lang="de-AT" dirty="0"/>
                    </a:p>
                  </a:txBody>
                  <a:tcPr/>
                </a:tc>
                <a:extLst>
                  <a:ext uri="{0D108BD9-81ED-4DB2-BD59-A6C34878D82A}">
                    <a16:rowId xmlns:a16="http://schemas.microsoft.com/office/drawing/2014/main" val="30186695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Legal</a:t>
                      </a:r>
                      <a:endParaRPr lang="de-AT" b="1" dirty="0">
                        <a:solidFill>
                          <a:schemeClr val="tx1"/>
                        </a:solidFill>
                      </a:endParaRPr>
                    </a:p>
                    <a:p>
                      <a:endParaRPr lang="de-AT" b="1" dirty="0">
                        <a:solidFill>
                          <a:schemeClr val="tx1"/>
                        </a:solidFill>
                      </a:endParaRPr>
                    </a:p>
                  </a:txBody>
                  <a:tcPr/>
                </a:tc>
                <a:tc>
                  <a:txBody>
                    <a:bodyPr/>
                    <a:lstStyle/>
                    <a:p>
                      <a:r>
                        <a:rPr lang="de-AT" sz="1800" b="0" i="0" u="none" strike="noStrike" kern="1200" baseline="0" dirty="0" err="1">
                          <a:solidFill>
                            <a:schemeClr val="dk1"/>
                          </a:solidFill>
                          <a:latin typeface="+mn-lt"/>
                          <a:ea typeface="+mn-ea"/>
                          <a:cs typeface="+mn-cs"/>
                        </a:rPr>
                        <a:t>Developments</a:t>
                      </a:r>
                      <a:r>
                        <a:rPr lang="de-AT" sz="1800" b="0" i="0" u="none" strike="noStrike" kern="1200" baseline="0" dirty="0">
                          <a:solidFill>
                            <a:schemeClr val="dk1"/>
                          </a:solidFill>
                          <a:latin typeface="+mn-lt"/>
                          <a:ea typeface="+mn-ea"/>
                          <a:cs typeface="+mn-cs"/>
                        </a:rPr>
                        <a:t> in </a:t>
                      </a:r>
                      <a:r>
                        <a:rPr lang="de-AT" sz="1800" b="0" i="0" u="none" strike="noStrike" kern="1200" baseline="0" dirty="0" err="1">
                          <a:solidFill>
                            <a:schemeClr val="dk1"/>
                          </a:solidFill>
                          <a:latin typeface="+mn-lt"/>
                          <a:ea typeface="+mn-ea"/>
                          <a:cs typeface="+mn-cs"/>
                        </a:rPr>
                        <a:t>key</a:t>
                      </a:r>
                      <a:r>
                        <a:rPr lang="de-AT" sz="1800" b="0" i="0" u="none" strike="noStrike" kern="1200" baseline="0" dirty="0">
                          <a:solidFill>
                            <a:schemeClr val="dk1"/>
                          </a:solidFill>
                          <a:latin typeface="+mn-lt"/>
                          <a:ea typeface="+mn-ea"/>
                          <a:cs typeface="+mn-cs"/>
                        </a:rPr>
                        <a:t> legal </a:t>
                      </a:r>
                      <a:r>
                        <a:rPr lang="en-US" sz="1800" b="0" i="0" u="none" strike="noStrike" kern="1200" baseline="0" dirty="0">
                          <a:solidFill>
                            <a:schemeClr val="dk1"/>
                          </a:solidFill>
                          <a:latin typeface="+mn-lt"/>
                          <a:ea typeface="+mn-ea"/>
                          <a:cs typeface="+mn-cs"/>
                        </a:rPr>
                        <a:t>areas (e.g. employment law, </a:t>
                      </a:r>
                      <a:r>
                        <a:rPr lang="de-AT" sz="1800" b="0" i="0" u="none" strike="noStrike" kern="1200" baseline="0" dirty="0" err="1">
                          <a:solidFill>
                            <a:schemeClr val="dk1"/>
                          </a:solidFill>
                          <a:latin typeface="+mn-lt"/>
                          <a:ea typeface="+mn-ea"/>
                          <a:cs typeface="+mn-cs"/>
                        </a:rPr>
                        <a:t>competition</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regulations</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consumer</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protection</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law</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taxation</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law</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intellectual</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property</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law</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data</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protection</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import</a:t>
                      </a:r>
                      <a:r>
                        <a:rPr lang="de-AT" sz="1800" b="0" i="0" u="none" strike="noStrike" kern="1200" baseline="0" dirty="0">
                          <a:solidFill>
                            <a:schemeClr val="dk1"/>
                          </a:solidFill>
                          <a:latin typeface="+mn-lt"/>
                          <a:ea typeface="+mn-ea"/>
                          <a:cs typeface="+mn-cs"/>
                        </a:rPr>
                        <a:t>/</a:t>
                      </a:r>
                      <a:r>
                        <a:rPr lang="de-AT" sz="1800" b="0" i="0" u="none" strike="noStrike" kern="1200" baseline="0" dirty="0" err="1">
                          <a:solidFill>
                            <a:schemeClr val="dk1"/>
                          </a:solidFill>
                          <a:latin typeface="+mn-lt"/>
                          <a:ea typeface="+mn-ea"/>
                          <a:cs typeface="+mn-cs"/>
                        </a:rPr>
                        <a:t>export</a:t>
                      </a:r>
                      <a:r>
                        <a:rPr lang="de-AT" sz="1800" b="0" i="0" u="none" strike="noStrike" kern="1200" baseline="0" dirty="0">
                          <a:solidFill>
                            <a:schemeClr val="dk1"/>
                          </a:solidFill>
                          <a:latin typeface="+mn-lt"/>
                          <a:ea typeface="+mn-ea"/>
                          <a:cs typeface="+mn-cs"/>
                        </a:rPr>
                        <a:t> </a:t>
                      </a:r>
                      <a:r>
                        <a:rPr lang="de-AT" sz="1800" b="0" i="0" u="none" strike="noStrike" kern="1200" baseline="0" dirty="0" err="1">
                          <a:solidFill>
                            <a:schemeClr val="dk1"/>
                          </a:solidFill>
                          <a:latin typeface="+mn-lt"/>
                          <a:ea typeface="+mn-ea"/>
                          <a:cs typeface="+mn-cs"/>
                        </a:rPr>
                        <a:t>restrictions</a:t>
                      </a:r>
                      <a:r>
                        <a:rPr lang="de-AT" sz="1800" b="0" i="0" u="none" strike="noStrike" kern="1200" baseline="0" dirty="0">
                          <a:solidFill>
                            <a:schemeClr val="dk1"/>
                          </a:solidFill>
                          <a:latin typeface="+mn-lt"/>
                          <a:ea typeface="+mn-ea"/>
                          <a:cs typeface="+mn-cs"/>
                        </a:rPr>
                        <a:t> etc.)</a:t>
                      </a:r>
                      <a:endParaRPr lang="de-AT" dirty="0"/>
                    </a:p>
                  </a:txBody>
                  <a:tcPr/>
                </a:tc>
                <a:extLst>
                  <a:ext uri="{0D108BD9-81ED-4DB2-BD59-A6C34878D82A}">
                    <a16:rowId xmlns:a16="http://schemas.microsoft.com/office/drawing/2014/main" val="2857691260"/>
                  </a:ext>
                </a:extLst>
              </a:tr>
            </a:tbl>
          </a:graphicData>
        </a:graphic>
      </p:graphicFrame>
      <p:sp>
        <p:nvSpPr>
          <p:cNvPr id="7" name="Rechteck 6">
            <a:extLst>
              <a:ext uri="{FF2B5EF4-FFF2-40B4-BE49-F238E27FC236}">
                <a16:creationId xmlns:a16="http://schemas.microsoft.com/office/drawing/2014/main" id="{7ABD7F16-37FF-9683-C2A4-C14869B88CBB}"/>
              </a:ext>
            </a:extLst>
          </p:cNvPr>
          <p:cNvSpPr/>
          <p:nvPr/>
        </p:nvSpPr>
        <p:spPr>
          <a:xfrm>
            <a:off x="325852" y="0"/>
            <a:ext cx="2165603" cy="369332"/>
          </a:xfrm>
          <a:prstGeom prst="rec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Market </a:t>
            </a:r>
            <a:r>
              <a:rPr lang="de-DE" dirty="0" err="1">
                <a:latin typeface="+mj-lt"/>
              </a:rPr>
              <a:t>analysis</a:t>
            </a:r>
            <a:r>
              <a:rPr lang="de-DE" dirty="0">
                <a:latin typeface="+mj-lt"/>
              </a:rPr>
              <a:t> </a:t>
            </a:r>
            <a:r>
              <a:rPr lang="de-DE" dirty="0" err="1">
                <a:latin typeface="+mj-lt"/>
              </a:rPr>
              <a:t>tools</a:t>
            </a:r>
            <a:endParaRPr lang="de-AT" dirty="0">
              <a:latin typeface="+mj-lt"/>
            </a:endParaRPr>
          </a:p>
        </p:txBody>
      </p:sp>
    </p:spTree>
    <p:extLst>
      <p:ext uri="{BB962C8B-B14F-4D97-AF65-F5344CB8AC3E}">
        <p14:creationId xmlns:p14="http://schemas.microsoft.com/office/powerpoint/2010/main" val="207320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28600" y="80900"/>
            <a:ext cx="11731752" cy="1325563"/>
          </a:xfrm>
        </p:spPr>
        <p:txBody>
          <a:bodyPr/>
          <a:lstStyle/>
          <a:p>
            <a:r>
              <a:rPr lang="de-AT" dirty="0" err="1"/>
              <a:t>Arena</a:t>
            </a:r>
            <a:r>
              <a:rPr lang="de-AT" dirty="0" err="1">
                <a:solidFill>
                  <a:schemeClr val="tx1"/>
                </a:solidFill>
              </a:rPr>
              <a:t>|Further</a:t>
            </a:r>
            <a:r>
              <a:rPr lang="de-AT" dirty="0">
                <a:solidFill>
                  <a:schemeClr val="tx1"/>
                </a:solidFill>
              </a:rPr>
              <a:t> </a:t>
            </a:r>
            <a:r>
              <a:rPr lang="de-AT" dirty="0" err="1">
                <a:solidFill>
                  <a:schemeClr val="tx1"/>
                </a:solidFill>
              </a:rPr>
              <a:t>market</a:t>
            </a:r>
            <a:r>
              <a:rPr lang="de-AT" dirty="0">
                <a:solidFill>
                  <a:schemeClr val="tx1"/>
                </a:solidFill>
              </a:rPr>
              <a:t> </a:t>
            </a:r>
            <a:r>
              <a:rPr lang="de-AT" dirty="0" err="1">
                <a:solidFill>
                  <a:schemeClr val="tx1"/>
                </a:solidFill>
              </a:rPr>
              <a:t>analysis</a:t>
            </a:r>
            <a:r>
              <a:rPr lang="de-AT" dirty="0">
                <a:solidFill>
                  <a:schemeClr val="tx1"/>
                </a:solidFill>
              </a:rPr>
              <a:t> </a:t>
            </a:r>
            <a:r>
              <a:rPr lang="de-AT" dirty="0" err="1">
                <a:solidFill>
                  <a:schemeClr val="tx1"/>
                </a:solidFill>
              </a:rPr>
              <a:t>methods</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18</a:t>
            </a:fld>
            <a:endParaRPr lang="de-DE" dirty="0">
              <a:solidFill>
                <a:schemeClr val="tx1"/>
              </a:solidFill>
            </a:endParaRPr>
          </a:p>
        </p:txBody>
      </p:sp>
      <p:grpSp>
        <p:nvGrpSpPr>
          <p:cNvPr id="4" name="Gruppieren 3">
            <a:extLst>
              <a:ext uri="{FF2B5EF4-FFF2-40B4-BE49-F238E27FC236}">
                <a16:creationId xmlns:a16="http://schemas.microsoft.com/office/drawing/2014/main" id="{5ED73BD3-1380-9BE2-3F66-BD448D6E1BC4}"/>
              </a:ext>
            </a:extLst>
          </p:cNvPr>
          <p:cNvGrpSpPr/>
          <p:nvPr/>
        </p:nvGrpSpPr>
        <p:grpSpPr>
          <a:xfrm>
            <a:off x="712765" y="1319537"/>
            <a:ext cx="4325960" cy="4774939"/>
            <a:chOff x="712765" y="1319537"/>
            <a:chExt cx="4325960" cy="4774939"/>
          </a:xfrm>
        </p:grpSpPr>
        <p:sp>
          <p:nvSpPr>
            <p:cNvPr id="6" name="Textfeld 5">
              <a:extLst>
                <a:ext uri="{FF2B5EF4-FFF2-40B4-BE49-F238E27FC236}">
                  <a16:creationId xmlns:a16="http://schemas.microsoft.com/office/drawing/2014/main" id="{44A8A094-B370-4B1E-FFB1-ABE4507469D3}"/>
                </a:ext>
              </a:extLst>
            </p:cNvPr>
            <p:cNvSpPr txBox="1"/>
            <p:nvPr/>
          </p:nvSpPr>
          <p:spPr>
            <a:xfrm>
              <a:off x="712765" y="2001048"/>
              <a:ext cx="4325960" cy="4093428"/>
            </a:xfrm>
            <a:prstGeom prst="rect">
              <a:avLst/>
            </a:prstGeom>
            <a:noFill/>
          </p:spPr>
          <p:txBody>
            <a:bodyPr wrap="square">
              <a:spAutoFit/>
            </a:bodyPr>
            <a:lstStyle/>
            <a:p>
              <a:pPr marL="285750" indent="-285750" algn="l">
                <a:spcAft>
                  <a:spcPts val="1200"/>
                </a:spcAft>
                <a:buClr>
                  <a:srgbClr val="005A92"/>
                </a:buClr>
                <a:buFont typeface="Wingdings" panose="05000000000000000000" pitchFamily="2" charset="2"/>
                <a:buChar char="§"/>
              </a:pPr>
              <a:r>
                <a:rPr lang="en-US" sz="2000" b="1" dirty="0">
                  <a:solidFill>
                    <a:srgbClr val="000000"/>
                  </a:solidFill>
                </a:rPr>
                <a:t>Market growth analysis: </a:t>
              </a:r>
              <a:r>
                <a:rPr lang="en-US" sz="2000" dirty="0">
                  <a:solidFill>
                    <a:srgbClr val="000000"/>
                  </a:solidFill>
                </a:rPr>
                <a:t>Identify underlying drivers of growth (e.g. GDP growth, building activity for the construction market, demographic trends …)</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Customer insights: </a:t>
              </a:r>
              <a:r>
                <a:rPr lang="en-US" sz="2000" dirty="0">
                  <a:solidFill>
                    <a:srgbClr val="000000"/>
                  </a:solidFill>
                </a:rPr>
                <a:t>Analyzing customer demographics, motivations, buying patterns, preferences, expectations, …</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Trend analysis: </a:t>
              </a:r>
              <a:r>
                <a:rPr lang="de-DE" sz="2000" dirty="0">
                  <a:solidFill>
                    <a:srgbClr val="000000"/>
                  </a:solidFill>
                </a:rPr>
                <a:t>Trend </a:t>
              </a:r>
              <a:r>
                <a:rPr lang="de-DE" sz="2000" dirty="0" err="1">
                  <a:solidFill>
                    <a:srgbClr val="000000"/>
                  </a:solidFill>
                </a:rPr>
                <a:t>reports</a:t>
              </a:r>
              <a:r>
                <a:rPr lang="de-DE" sz="2000" dirty="0">
                  <a:solidFill>
                    <a:srgbClr val="000000"/>
                  </a:solidFill>
                </a:rPr>
                <a:t>, trade </a:t>
              </a:r>
              <a:r>
                <a:rPr lang="de-DE" sz="2000" dirty="0" err="1">
                  <a:solidFill>
                    <a:srgbClr val="000000"/>
                  </a:solidFill>
                </a:rPr>
                <a:t>fairs</a:t>
              </a:r>
              <a:r>
                <a:rPr lang="de-DE" sz="2000" dirty="0">
                  <a:solidFill>
                    <a:srgbClr val="000000"/>
                  </a:solidFill>
                </a:rPr>
                <a:t>, </a:t>
              </a:r>
              <a:r>
                <a:rPr lang="de-DE" sz="2000" dirty="0" err="1">
                  <a:solidFill>
                    <a:srgbClr val="000000"/>
                  </a:solidFill>
                </a:rPr>
                <a:t>industry</a:t>
              </a:r>
              <a:r>
                <a:rPr lang="de-DE" sz="2000" dirty="0">
                  <a:solidFill>
                    <a:srgbClr val="000000"/>
                  </a:solidFill>
                </a:rPr>
                <a:t> </a:t>
              </a:r>
              <a:r>
                <a:rPr lang="de-DE" sz="2000" dirty="0" err="1">
                  <a:solidFill>
                    <a:srgbClr val="000000"/>
                  </a:solidFill>
                </a:rPr>
                <a:t>influencer</a:t>
              </a:r>
              <a:r>
                <a:rPr lang="de-DE" sz="2000" dirty="0">
                  <a:solidFill>
                    <a:srgbClr val="000000"/>
                  </a:solidFill>
                </a:rPr>
                <a:t> </a:t>
              </a:r>
              <a:r>
                <a:rPr lang="de-DE" sz="2000" dirty="0" err="1">
                  <a:solidFill>
                    <a:srgbClr val="000000"/>
                  </a:solidFill>
                </a:rPr>
                <a:t>blogs</a:t>
              </a:r>
              <a:r>
                <a:rPr lang="de-DE" sz="2000" dirty="0">
                  <a:solidFill>
                    <a:srgbClr val="000000"/>
                  </a:solidFill>
                </a:rPr>
                <a:t>, </a:t>
              </a:r>
              <a:r>
                <a:rPr lang="de-DE" sz="2000" dirty="0" err="1">
                  <a:solidFill>
                    <a:srgbClr val="000000"/>
                  </a:solidFill>
                </a:rPr>
                <a:t>data</a:t>
              </a:r>
              <a:r>
                <a:rPr lang="de-DE" sz="2000" dirty="0">
                  <a:solidFill>
                    <a:srgbClr val="000000"/>
                  </a:solidFill>
                </a:rPr>
                <a:t> </a:t>
              </a:r>
              <a:r>
                <a:rPr lang="de-DE" sz="2000" dirty="0" err="1">
                  <a:solidFill>
                    <a:srgbClr val="000000"/>
                  </a:solidFill>
                </a:rPr>
                <a:t>analytics</a:t>
              </a:r>
              <a:r>
                <a:rPr lang="de-DE" sz="2000" dirty="0">
                  <a:solidFill>
                    <a:srgbClr val="000000"/>
                  </a:solidFill>
                </a:rPr>
                <a:t>, AI-</a:t>
              </a:r>
              <a:r>
                <a:rPr lang="de-DE" sz="2000" dirty="0" err="1">
                  <a:solidFill>
                    <a:srgbClr val="000000"/>
                  </a:solidFill>
                </a:rPr>
                <a:t>powered</a:t>
              </a:r>
              <a:r>
                <a:rPr lang="de-DE" sz="2000" dirty="0">
                  <a:solidFill>
                    <a:srgbClr val="000000"/>
                  </a:solidFill>
                </a:rPr>
                <a:t> </a:t>
              </a:r>
              <a:r>
                <a:rPr lang="de-DE" sz="2000" dirty="0" err="1">
                  <a:solidFill>
                    <a:srgbClr val="000000"/>
                  </a:solidFill>
                </a:rPr>
                <a:t>trend</a:t>
              </a:r>
              <a:r>
                <a:rPr lang="de-DE" sz="2000" dirty="0">
                  <a:solidFill>
                    <a:srgbClr val="000000"/>
                  </a:solidFill>
                </a:rPr>
                <a:t> </a:t>
              </a:r>
              <a:r>
                <a:rPr lang="de-DE" sz="2000" dirty="0" err="1">
                  <a:solidFill>
                    <a:srgbClr val="000000"/>
                  </a:solidFill>
                </a:rPr>
                <a:t>analysis</a:t>
              </a:r>
              <a:endParaRPr lang="de-AT" sz="2000" dirty="0">
                <a:solidFill>
                  <a:srgbClr val="000000"/>
                </a:solidFill>
              </a:endParaRPr>
            </a:p>
          </p:txBody>
        </p:sp>
        <p:sp>
          <p:nvSpPr>
            <p:cNvPr id="3" name="Textfeld 2">
              <a:extLst>
                <a:ext uri="{FF2B5EF4-FFF2-40B4-BE49-F238E27FC236}">
                  <a16:creationId xmlns:a16="http://schemas.microsoft.com/office/drawing/2014/main" id="{478EAA9C-CC07-1E0A-A3B4-760CB95DA35B}"/>
                </a:ext>
              </a:extLst>
            </p:cNvPr>
            <p:cNvSpPr txBox="1"/>
            <p:nvPr/>
          </p:nvSpPr>
          <p:spPr>
            <a:xfrm>
              <a:off x="744310" y="1319537"/>
              <a:ext cx="1747145" cy="461665"/>
            </a:xfrm>
            <a:prstGeom prst="rect">
              <a:avLst/>
            </a:prstGeom>
            <a:noFill/>
          </p:spPr>
          <p:txBody>
            <a:bodyPr wrap="none" rtlCol="0">
              <a:spAutoFit/>
            </a:bodyPr>
            <a:lstStyle/>
            <a:p>
              <a:r>
                <a:rPr lang="de-DE" sz="2400" u="sng" dirty="0"/>
                <a:t>CUSTOMERS</a:t>
              </a:r>
              <a:endParaRPr lang="de-AT" sz="2400" u="sng" dirty="0"/>
            </a:p>
          </p:txBody>
        </p:sp>
      </p:grpSp>
      <p:grpSp>
        <p:nvGrpSpPr>
          <p:cNvPr id="10" name="Gruppieren 9">
            <a:extLst>
              <a:ext uri="{FF2B5EF4-FFF2-40B4-BE49-F238E27FC236}">
                <a16:creationId xmlns:a16="http://schemas.microsoft.com/office/drawing/2014/main" id="{A5FEA83F-412A-22CA-0AA8-9CA0BFA46849}"/>
              </a:ext>
            </a:extLst>
          </p:cNvPr>
          <p:cNvGrpSpPr/>
          <p:nvPr/>
        </p:nvGrpSpPr>
        <p:grpSpPr>
          <a:xfrm>
            <a:off x="5859504" y="1301258"/>
            <a:ext cx="4941846" cy="5235833"/>
            <a:chOff x="5859504" y="1301258"/>
            <a:chExt cx="4941846" cy="5235833"/>
          </a:xfrm>
        </p:grpSpPr>
        <p:sp>
          <p:nvSpPr>
            <p:cNvPr id="7" name="Textfeld 6">
              <a:extLst>
                <a:ext uri="{FF2B5EF4-FFF2-40B4-BE49-F238E27FC236}">
                  <a16:creationId xmlns:a16="http://schemas.microsoft.com/office/drawing/2014/main" id="{4BE3365C-DC0A-5885-0FFD-4EBDAC89BECA}"/>
                </a:ext>
              </a:extLst>
            </p:cNvPr>
            <p:cNvSpPr txBox="1"/>
            <p:nvPr/>
          </p:nvSpPr>
          <p:spPr>
            <a:xfrm>
              <a:off x="5859504" y="1981998"/>
              <a:ext cx="4941846" cy="4555093"/>
            </a:xfrm>
            <a:prstGeom prst="rect">
              <a:avLst/>
            </a:prstGeom>
            <a:noFill/>
          </p:spPr>
          <p:txBody>
            <a:bodyPr wrap="square">
              <a:spAutoFit/>
            </a:bodyPr>
            <a:lstStyle/>
            <a:p>
              <a:pPr marL="285750" indent="-285750" algn="l">
                <a:spcAft>
                  <a:spcPts val="1200"/>
                </a:spcAft>
                <a:buClr>
                  <a:srgbClr val="005A92"/>
                </a:buClr>
                <a:buFont typeface="Wingdings" panose="05000000000000000000" pitchFamily="2" charset="2"/>
                <a:buChar char="§"/>
              </a:pPr>
              <a:r>
                <a:rPr lang="en-US" sz="2000" b="1" dirty="0">
                  <a:solidFill>
                    <a:srgbClr val="000000"/>
                  </a:solidFill>
                </a:rPr>
                <a:t>Competitor growth – profitability analysis: </a:t>
              </a:r>
              <a:r>
                <a:rPr lang="en-US" sz="2000" dirty="0">
                  <a:solidFill>
                    <a:srgbClr val="000000"/>
                  </a:solidFill>
                </a:rPr>
                <a:t>Place competitors in matrix with growth (in %) and profitability (in %) as axes – analyze what makes the ‟champions” successful</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AI-powered competitive analysis: </a:t>
              </a:r>
              <a:r>
                <a:rPr lang="en-US" sz="2000" dirty="0">
                  <a:solidFill>
                    <a:srgbClr val="000000"/>
                  </a:solidFill>
                </a:rPr>
                <a:t>aggregate data from various sources, e.g. websites, social media, financial reports</a:t>
              </a:r>
            </a:p>
            <a:p>
              <a:pPr marL="285750" indent="-285750" algn="l">
                <a:spcAft>
                  <a:spcPts val="1200"/>
                </a:spcAft>
                <a:buClr>
                  <a:srgbClr val="005A92"/>
                </a:buClr>
                <a:buFont typeface="Wingdings" panose="05000000000000000000" pitchFamily="2" charset="2"/>
                <a:buChar char="§"/>
              </a:pPr>
              <a:r>
                <a:rPr lang="en-US" sz="2000" b="1" dirty="0">
                  <a:solidFill>
                    <a:srgbClr val="000000"/>
                  </a:solidFill>
                </a:rPr>
                <a:t>Industry value chain analysis: </a:t>
              </a:r>
              <a:r>
                <a:rPr lang="en-US" sz="2000" dirty="0">
                  <a:solidFill>
                    <a:srgbClr val="000000"/>
                  </a:solidFill>
                </a:rPr>
                <a:t>profit margin/profitability at each stage of the value chain, key trends at each stage, advantages/disadvantages of expanding into other parts of the value chain</a:t>
              </a:r>
            </a:p>
            <a:p>
              <a:pPr marL="285750" indent="-285750" algn="l">
                <a:spcAft>
                  <a:spcPts val="1200"/>
                </a:spcAft>
                <a:buClr>
                  <a:srgbClr val="005A92"/>
                </a:buClr>
                <a:buFont typeface="Wingdings" panose="05000000000000000000" pitchFamily="2" charset="2"/>
                <a:buChar char="§"/>
              </a:pPr>
              <a:endParaRPr lang="en-US" sz="2000" dirty="0">
                <a:solidFill>
                  <a:srgbClr val="000000"/>
                </a:solidFill>
              </a:endParaRPr>
            </a:p>
          </p:txBody>
        </p:sp>
        <p:sp>
          <p:nvSpPr>
            <p:cNvPr id="8" name="Textfeld 7">
              <a:extLst>
                <a:ext uri="{FF2B5EF4-FFF2-40B4-BE49-F238E27FC236}">
                  <a16:creationId xmlns:a16="http://schemas.microsoft.com/office/drawing/2014/main" id="{AF49DE07-A279-F454-7181-990FDFEAE285}"/>
                </a:ext>
              </a:extLst>
            </p:cNvPr>
            <p:cNvSpPr txBox="1"/>
            <p:nvPr/>
          </p:nvSpPr>
          <p:spPr>
            <a:xfrm>
              <a:off x="5865876" y="1301258"/>
              <a:ext cx="4033861" cy="461665"/>
            </a:xfrm>
            <a:prstGeom prst="rect">
              <a:avLst/>
            </a:prstGeom>
            <a:noFill/>
          </p:spPr>
          <p:txBody>
            <a:bodyPr wrap="none" rtlCol="0">
              <a:spAutoFit/>
            </a:bodyPr>
            <a:lstStyle/>
            <a:p>
              <a:r>
                <a:rPr lang="de-DE" sz="2400" u="sng" dirty="0"/>
                <a:t>COMPETITORS &amp; VALUE CHAIN</a:t>
              </a:r>
              <a:endParaRPr lang="de-AT" sz="2400" u="sng" dirty="0"/>
            </a:p>
          </p:txBody>
        </p:sp>
      </p:grpSp>
      <p:sp>
        <p:nvSpPr>
          <p:cNvPr id="9" name="Rechteck 8">
            <a:extLst>
              <a:ext uri="{FF2B5EF4-FFF2-40B4-BE49-F238E27FC236}">
                <a16:creationId xmlns:a16="http://schemas.microsoft.com/office/drawing/2014/main" id="{EE6202E9-D357-6A00-1FD2-7B299DB5D4E2}"/>
              </a:ext>
            </a:extLst>
          </p:cNvPr>
          <p:cNvSpPr/>
          <p:nvPr/>
        </p:nvSpPr>
        <p:spPr>
          <a:xfrm>
            <a:off x="325852" y="0"/>
            <a:ext cx="2165603" cy="369332"/>
          </a:xfrm>
          <a:prstGeom prst="rect">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Market </a:t>
            </a:r>
            <a:r>
              <a:rPr lang="de-DE" dirty="0" err="1">
                <a:latin typeface="+mj-lt"/>
              </a:rPr>
              <a:t>analysis</a:t>
            </a:r>
            <a:r>
              <a:rPr lang="de-DE" dirty="0">
                <a:latin typeface="+mj-lt"/>
              </a:rPr>
              <a:t> </a:t>
            </a:r>
            <a:r>
              <a:rPr lang="de-DE" dirty="0" err="1">
                <a:latin typeface="+mj-lt"/>
              </a:rPr>
              <a:t>tools</a:t>
            </a:r>
            <a:endParaRPr lang="de-AT" dirty="0">
              <a:latin typeface="+mj-lt"/>
            </a:endParaRPr>
          </a:p>
        </p:txBody>
      </p:sp>
    </p:spTree>
    <p:extLst>
      <p:ext uri="{BB962C8B-B14F-4D97-AF65-F5344CB8AC3E}">
        <p14:creationId xmlns:p14="http://schemas.microsoft.com/office/powerpoint/2010/main" val="29285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63176"/>
            <a:ext cx="11731752" cy="1325563"/>
          </a:xfrm>
        </p:spPr>
        <p:txBody>
          <a:bodyPr/>
          <a:lstStyle/>
          <a:p>
            <a:r>
              <a:rPr lang="de-AT" dirty="0"/>
              <a:t>Arena </a:t>
            </a:r>
            <a:r>
              <a:rPr lang="de-AT" dirty="0" err="1"/>
              <a:t>selection</a:t>
            </a:r>
            <a:r>
              <a:rPr lang="de-AT" dirty="0" err="1">
                <a:solidFill>
                  <a:schemeClr val="tx1"/>
                </a:solidFill>
              </a:rPr>
              <a:t>|Scoring</a:t>
            </a:r>
            <a:r>
              <a:rPr lang="de-AT" dirty="0">
                <a:solidFill>
                  <a:schemeClr val="tx1"/>
                </a:solidFill>
              </a:rPr>
              <a:t> </a:t>
            </a:r>
            <a:r>
              <a:rPr lang="de-AT" dirty="0" err="1">
                <a:solidFill>
                  <a:schemeClr val="tx1"/>
                </a:solidFill>
              </a:rPr>
              <a:t>model</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19</a:t>
            </a:fld>
            <a:endParaRPr lang="de-DE" dirty="0">
              <a:solidFill>
                <a:schemeClr val="tx1"/>
              </a:solidFill>
            </a:endParaRPr>
          </a:p>
        </p:txBody>
      </p:sp>
      <p:pic>
        <p:nvPicPr>
          <p:cNvPr id="11" name="Grafik 10">
            <a:extLst>
              <a:ext uri="{FF2B5EF4-FFF2-40B4-BE49-F238E27FC236}">
                <a16:creationId xmlns:a16="http://schemas.microsoft.com/office/drawing/2014/main" id="{5599F705-B41C-608D-0174-5A04373A99C0}"/>
              </a:ext>
            </a:extLst>
          </p:cNvPr>
          <p:cNvPicPr>
            <a:picLocks noChangeAspect="1"/>
          </p:cNvPicPr>
          <p:nvPr/>
        </p:nvPicPr>
        <p:blipFill>
          <a:blip r:embed="rId3"/>
          <a:stretch>
            <a:fillRect/>
          </a:stretch>
        </p:blipFill>
        <p:spPr>
          <a:xfrm>
            <a:off x="1442382" y="1612879"/>
            <a:ext cx="8492193" cy="3632242"/>
          </a:xfrm>
          <a:prstGeom prst="rect">
            <a:avLst/>
          </a:prstGeom>
        </p:spPr>
      </p:pic>
    </p:spTree>
    <p:extLst>
      <p:ext uri="{BB962C8B-B14F-4D97-AF65-F5344CB8AC3E}">
        <p14:creationId xmlns:p14="http://schemas.microsoft.com/office/powerpoint/2010/main" val="59504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BBA61C4-7F72-48E4-A129-D67820DB39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75640" y="609592"/>
            <a:ext cx="5973797" cy="5635784"/>
          </a:xfrm>
          <a:prstGeom prst="rect">
            <a:avLst/>
          </a:prstGeom>
        </p:spPr>
      </p:pic>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369848" y="22302"/>
            <a:ext cx="9689327" cy="1325563"/>
          </a:xfrm>
        </p:spPr>
        <p:txBody>
          <a:bodyPr/>
          <a:lstStyle/>
          <a:p>
            <a:r>
              <a:rPr lang="de-AT" dirty="0"/>
              <a:t>Aspiration </a:t>
            </a:r>
            <a:r>
              <a:rPr lang="de-AT" dirty="0">
                <a:solidFill>
                  <a:schemeClr val="tx1"/>
                </a:solidFill>
              </a:rPr>
              <a:t>|</a:t>
            </a:r>
            <a:r>
              <a:rPr lang="de-AT" dirty="0"/>
              <a:t> </a:t>
            </a:r>
            <a:r>
              <a:rPr lang="de-AT" dirty="0">
                <a:solidFill>
                  <a:schemeClr val="tx1"/>
                </a:solidFill>
              </a:rPr>
              <a:t>The </a:t>
            </a:r>
            <a:r>
              <a:rPr lang="en-US" dirty="0">
                <a:solidFill>
                  <a:schemeClr val="tx1"/>
                </a:solidFill>
              </a:rPr>
              <a:t>“</a:t>
            </a:r>
            <a:r>
              <a:rPr lang="de-AT" dirty="0">
                <a:solidFill>
                  <a:schemeClr val="tx1"/>
                </a:solidFill>
              </a:rPr>
              <a:t>5As</a:t>
            </a:r>
            <a:r>
              <a:rPr lang="en-US" dirty="0">
                <a:solidFill>
                  <a:schemeClr val="tx1"/>
                </a:solidFill>
              </a:rPr>
              <a:t>”</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2</a:t>
            </a:fld>
            <a:endParaRPr lang="de-DE" dirty="0">
              <a:solidFill>
                <a:schemeClr val="tx1"/>
              </a:solidFill>
            </a:endParaRPr>
          </a:p>
        </p:txBody>
      </p:sp>
      <p:sp>
        <p:nvSpPr>
          <p:cNvPr id="14" name="Ellipse 13">
            <a:extLst>
              <a:ext uri="{FF2B5EF4-FFF2-40B4-BE49-F238E27FC236}">
                <a16:creationId xmlns:a16="http://schemas.microsoft.com/office/drawing/2014/main" id="{AA7FA01C-F269-48FC-8969-186A89E3C581}"/>
              </a:ext>
            </a:extLst>
          </p:cNvPr>
          <p:cNvSpPr/>
          <p:nvPr/>
        </p:nvSpPr>
        <p:spPr>
          <a:xfrm>
            <a:off x="6657278" y="498617"/>
            <a:ext cx="2410522" cy="24006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6" name="Gerade Verbindung mit Pfeil 15">
            <a:extLst>
              <a:ext uri="{FF2B5EF4-FFF2-40B4-BE49-F238E27FC236}">
                <a16:creationId xmlns:a16="http://schemas.microsoft.com/office/drawing/2014/main" id="{65A49AED-1EEE-4C67-8373-76C94EB41AB7}"/>
              </a:ext>
            </a:extLst>
          </p:cNvPr>
          <p:cNvCxnSpPr/>
          <p:nvPr/>
        </p:nvCxnSpPr>
        <p:spPr>
          <a:xfrm flipV="1">
            <a:off x="3679902" y="1761893"/>
            <a:ext cx="2877015" cy="6467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86DEBC5-2A0F-4B9C-88AF-8AE9A482A6BF}"/>
              </a:ext>
            </a:extLst>
          </p:cNvPr>
          <p:cNvSpPr txBox="1"/>
          <p:nvPr/>
        </p:nvSpPr>
        <p:spPr>
          <a:xfrm>
            <a:off x="309386" y="2519637"/>
            <a:ext cx="3810127" cy="2292935"/>
          </a:xfrm>
          <a:prstGeom prst="rect">
            <a:avLst/>
          </a:prstGeom>
          <a:noFill/>
        </p:spPr>
        <p:txBody>
          <a:bodyPr wrap="square" rtlCol="0">
            <a:spAutoFit/>
          </a:bodyPr>
          <a:lstStyle/>
          <a:p>
            <a:pPr marL="342900" indent="-342900" algn="l">
              <a:spcAft>
                <a:spcPts val="1200"/>
              </a:spcAft>
              <a:buClr>
                <a:srgbClr val="C00000"/>
              </a:buClr>
              <a:buFont typeface="Wingdings" panose="05000000000000000000" pitchFamily="2" charset="2"/>
              <a:buChar char="§"/>
            </a:pPr>
            <a:r>
              <a:rPr lang="en-US" sz="1900" b="0" i="0" u="none" strike="noStrike" baseline="0" dirty="0"/>
              <a:t>At the top of the “5As” because it is the </a:t>
            </a:r>
            <a:r>
              <a:rPr lang="en-US" sz="1900" b="1" i="0" u="none" strike="noStrike" baseline="0" dirty="0"/>
              <a:t>foundation for all other strategic decisions</a:t>
            </a:r>
            <a:r>
              <a:rPr lang="en-US" sz="1900" b="0" i="0" u="none" strike="noStrike" baseline="0" dirty="0"/>
              <a:t> and guides the overall direction and </a:t>
            </a:r>
            <a:r>
              <a:rPr lang="de-DE" sz="1900" b="0" i="0" u="none" strike="noStrike" baseline="0" dirty="0" err="1"/>
              <a:t>efforts</a:t>
            </a:r>
            <a:r>
              <a:rPr lang="de-DE" sz="1900" b="0" i="0" u="none" strike="noStrike" baseline="0" dirty="0"/>
              <a:t> </a:t>
            </a:r>
            <a:r>
              <a:rPr lang="de-DE" sz="1900" b="0" i="0" u="none" strike="noStrike" baseline="0" dirty="0" err="1"/>
              <a:t>of</a:t>
            </a:r>
            <a:r>
              <a:rPr lang="de-DE" sz="1900" b="0" i="0" u="none" strike="noStrike" baseline="0" dirty="0"/>
              <a:t> </a:t>
            </a:r>
            <a:r>
              <a:rPr lang="de-DE" sz="1900" b="0" i="0" u="none" strike="noStrike" baseline="0" dirty="0" err="1"/>
              <a:t>your</a:t>
            </a:r>
            <a:r>
              <a:rPr lang="de-DE" sz="1900" b="0" i="0" u="none" strike="noStrike" baseline="0" dirty="0"/>
              <a:t> </a:t>
            </a:r>
            <a:r>
              <a:rPr lang="de-DE" sz="1900" b="0" i="0" u="none" strike="noStrike" baseline="0" dirty="0" err="1"/>
              <a:t>organization</a:t>
            </a:r>
            <a:endParaRPr lang="de-DE" sz="1900" b="0" i="0" u="none" strike="noStrike" baseline="0" dirty="0"/>
          </a:p>
          <a:p>
            <a:pPr marL="342900" indent="-342900" algn="l">
              <a:buClr>
                <a:srgbClr val="C00000"/>
              </a:buClr>
              <a:buFont typeface="Wingdings" panose="05000000000000000000" pitchFamily="2" charset="2"/>
              <a:buChar char="§"/>
            </a:pPr>
            <a:r>
              <a:rPr lang="de-DE" sz="1900" dirty="0" err="1"/>
              <a:t>Provides</a:t>
            </a:r>
            <a:r>
              <a:rPr lang="de-DE" sz="1900" dirty="0"/>
              <a:t> </a:t>
            </a:r>
            <a:r>
              <a:rPr lang="de-DE" sz="1900" b="1" dirty="0" err="1"/>
              <a:t>focus</a:t>
            </a:r>
            <a:r>
              <a:rPr lang="de-DE" sz="1900" dirty="0"/>
              <a:t> (</a:t>
            </a:r>
            <a:r>
              <a:rPr lang="de-DE" sz="1900" dirty="0" err="1"/>
              <a:t>avoiding</a:t>
            </a:r>
            <a:r>
              <a:rPr lang="de-DE" sz="1900" dirty="0"/>
              <a:t> </a:t>
            </a:r>
            <a:r>
              <a:rPr lang="de-DE" sz="1900" dirty="0" err="1"/>
              <a:t>scattered</a:t>
            </a:r>
            <a:r>
              <a:rPr lang="de-DE" sz="1900" dirty="0"/>
              <a:t> </a:t>
            </a:r>
            <a:r>
              <a:rPr lang="de-DE" sz="1900" dirty="0" err="1"/>
              <a:t>priorities</a:t>
            </a:r>
            <a:r>
              <a:rPr lang="de-DE" sz="1900" dirty="0"/>
              <a:t>)</a:t>
            </a:r>
          </a:p>
        </p:txBody>
      </p:sp>
    </p:spTree>
    <p:extLst>
      <p:ext uri="{BB962C8B-B14F-4D97-AF65-F5344CB8AC3E}">
        <p14:creationId xmlns:p14="http://schemas.microsoft.com/office/powerpoint/2010/main" val="313849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9DCEFFC-F4B4-B9A5-072E-C14F518B71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574" y="1"/>
            <a:ext cx="12191999" cy="6857999"/>
          </a:xfrm>
          <a:prstGeom prst="rect">
            <a:avLst/>
          </a:prstGeom>
        </p:spPr>
      </p:pic>
      <p:sp>
        <p:nvSpPr>
          <p:cNvPr id="9" name="Textfeld 8">
            <a:extLst>
              <a:ext uri="{FF2B5EF4-FFF2-40B4-BE49-F238E27FC236}">
                <a16:creationId xmlns:a16="http://schemas.microsoft.com/office/drawing/2014/main" id="{8740ADBD-380B-4755-B648-BB25FE187863}"/>
              </a:ext>
            </a:extLst>
          </p:cNvPr>
          <p:cNvSpPr txBox="1"/>
          <p:nvPr/>
        </p:nvSpPr>
        <p:spPr>
          <a:xfrm>
            <a:off x="7791481" y="5703838"/>
            <a:ext cx="4400519" cy="769441"/>
          </a:xfrm>
          <a:prstGeom prst="rect">
            <a:avLst/>
          </a:prstGeom>
          <a:solidFill>
            <a:schemeClr val="bg1">
              <a:lumMod val="75000"/>
              <a:alpha val="50000"/>
            </a:schemeClr>
          </a:solidFill>
        </p:spPr>
        <p:txBody>
          <a:bodyPr wrap="square" rtlCol="0">
            <a:spAutoFit/>
          </a:bodyPr>
          <a:lstStyle/>
          <a:p>
            <a:pPr algn="ctr">
              <a:spcAft>
                <a:spcPts val="600"/>
              </a:spcAft>
            </a:pPr>
            <a:r>
              <a:rPr lang="en-US" sz="4400" dirty="0">
                <a:solidFill>
                  <a:srgbClr val="FF0000"/>
                </a:solidFill>
              </a:rPr>
              <a:t>THANK YOU!</a:t>
            </a:r>
            <a:endParaRPr lang="en-US" sz="4400" dirty="0">
              <a:solidFill>
                <a:srgbClr val="FFFFFF"/>
              </a:solidFill>
            </a:endParaRPr>
          </a:p>
        </p:txBody>
      </p:sp>
      <p:sp>
        <p:nvSpPr>
          <p:cNvPr id="5" name="Textfeld 4">
            <a:extLst>
              <a:ext uri="{FF2B5EF4-FFF2-40B4-BE49-F238E27FC236}">
                <a16:creationId xmlns:a16="http://schemas.microsoft.com/office/drawing/2014/main" id="{EB22B2D7-DBFE-4F01-AFEA-9BA6C1B29042}"/>
              </a:ext>
            </a:extLst>
          </p:cNvPr>
          <p:cNvSpPr txBox="1"/>
          <p:nvPr/>
        </p:nvSpPr>
        <p:spPr>
          <a:xfrm>
            <a:off x="10642761" y="6642555"/>
            <a:ext cx="1189749" cy="215444"/>
          </a:xfrm>
          <a:prstGeom prst="rect">
            <a:avLst/>
          </a:prstGeom>
          <a:noFill/>
        </p:spPr>
        <p:txBody>
          <a:bodyPr wrap="none" rtlCol="0">
            <a:spAutoFit/>
          </a:bodyPr>
          <a:lstStyle/>
          <a:p>
            <a:r>
              <a:rPr lang="de-DE" sz="800" dirty="0">
                <a:solidFill>
                  <a:schemeClr val="bg1"/>
                </a:solidFill>
              </a:rPr>
              <a:t>Picture source: </a:t>
            </a:r>
            <a:r>
              <a:rPr lang="de-DE" sz="800" dirty="0" err="1">
                <a:solidFill>
                  <a:schemeClr val="bg1"/>
                </a:solidFill>
              </a:rPr>
              <a:t>ChatGPT</a:t>
            </a:r>
            <a:endParaRPr lang="de-DE" sz="800" dirty="0">
              <a:solidFill>
                <a:schemeClr val="bg1"/>
              </a:solidFill>
            </a:endParaRPr>
          </a:p>
        </p:txBody>
      </p:sp>
    </p:spTree>
    <p:extLst>
      <p:ext uri="{BB962C8B-B14F-4D97-AF65-F5344CB8AC3E}">
        <p14:creationId xmlns:p14="http://schemas.microsoft.com/office/powerpoint/2010/main" val="125905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369848" y="-32179"/>
            <a:ext cx="9689327" cy="1325563"/>
          </a:xfrm>
        </p:spPr>
        <p:txBody>
          <a:bodyPr/>
          <a:lstStyle/>
          <a:p>
            <a:r>
              <a:rPr lang="de-AT" dirty="0" err="1"/>
              <a:t>Formulating</a:t>
            </a:r>
            <a:r>
              <a:rPr lang="de-AT" dirty="0"/>
              <a:t> </a:t>
            </a:r>
            <a:r>
              <a:rPr lang="de-AT" dirty="0" err="1"/>
              <a:t>your</a:t>
            </a:r>
            <a:r>
              <a:rPr lang="de-AT" dirty="0"/>
              <a:t> </a:t>
            </a:r>
            <a:r>
              <a:rPr lang="de-AT" dirty="0" err="1"/>
              <a:t>aspiration</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3</a:t>
            </a:fld>
            <a:endParaRPr lang="de-DE" dirty="0">
              <a:solidFill>
                <a:schemeClr val="tx1"/>
              </a:solidFill>
            </a:endParaRPr>
          </a:p>
        </p:txBody>
      </p:sp>
      <p:grpSp>
        <p:nvGrpSpPr>
          <p:cNvPr id="49" name="Gruppieren 48">
            <a:extLst>
              <a:ext uri="{FF2B5EF4-FFF2-40B4-BE49-F238E27FC236}">
                <a16:creationId xmlns:a16="http://schemas.microsoft.com/office/drawing/2014/main" id="{05A72135-26AC-4970-A8DD-EC34A14B1CA1}"/>
              </a:ext>
            </a:extLst>
          </p:cNvPr>
          <p:cNvGrpSpPr/>
          <p:nvPr/>
        </p:nvGrpSpPr>
        <p:grpSpPr>
          <a:xfrm>
            <a:off x="6038678" y="1293384"/>
            <a:ext cx="2807493" cy="4353662"/>
            <a:chOff x="6038678" y="1293384"/>
            <a:chExt cx="2807493" cy="4353662"/>
          </a:xfrm>
        </p:grpSpPr>
        <p:sp>
          <p:nvSpPr>
            <p:cNvPr id="26" name="Rechteck 25">
              <a:extLst>
                <a:ext uri="{FF2B5EF4-FFF2-40B4-BE49-F238E27FC236}">
                  <a16:creationId xmlns:a16="http://schemas.microsoft.com/office/drawing/2014/main" id="{F0967B89-809C-430D-A46D-FC6FA383649E}"/>
                </a:ext>
              </a:extLst>
            </p:cNvPr>
            <p:cNvSpPr/>
            <p:nvPr/>
          </p:nvSpPr>
          <p:spPr>
            <a:xfrm>
              <a:off x="6123415" y="2497872"/>
              <a:ext cx="2698595" cy="79173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Strategic </a:t>
              </a:r>
              <a:r>
                <a:rPr lang="de-DE" sz="2000" b="1" dirty="0" err="1"/>
                <a:t>goals</a:t>
              </a:r>
              <a:endParaRPr lang="de-DE" sz="2000" b="1" dirty="0"/>
            </a:p>
          </p:txBody>
        </p:sp>
        <p:sp>
          <p:nvSpPr>
            <p:cNvPr id="37" name="Textfeld 36">
              <a:extLst>
                <a:ext uri="{FF2B5EF4-FFF2-40B4-BE49-F238E27FC236}">
                  <a16:creationId xmlns:a16="http://schemas.microsoft.com/office/drawing/2014/main" id="{69E70CD2-EB96-485B-9D94-995025507D2C}"/>
                </a:ext>
              </a:extLst>
            </p:cNvPr>
            <p:cNvSpPr txBox="1"/>
            <p:nvPr/>
          </p:nvSpPr>
          <p:spPr>
            <a:xfrm>
              <a:off x="6038678" y="3422932"/>
              <a:ext cx="2807493" cy="1323439"/>
            </a:xfrm>
            <a:prstGeom prst="rect">
              <a:avLst/>
            </a:prstGeom>
            <a:noFill/>
          </p:spPr>
          <p:txBody>
            <a:bodyPr wrap="square" rtlCol="0">
              <a:spAutoFit/>
            </a:bodyPr>
            <a:lstStyle/>
            <a:p>
              <a:pPr algn="ctr"/>
              <a:r>
                <a:rPr lang="en-US" sz="1600" dirty="0"/>
                <a:t>Specific, measurable objectives that your organization aims to achieve in order to fulfill its mission and move closer to realizing its vision</a:t>
              </a:r>
              <a:endParaRPr lang="de-DE" sz="1600" dirty="0"/>
            </a:p>
          </p:txBody>
        </p:sp>
        <p:sp>
          <p:nvSpPr>
            <p:cNvPr id="39" name="Textfeld 38">
              <a:extLst>
                <a:ext uri="{FF2B5EF4-FFF2-40B4-BE49-F238E27FC236}">
                  <a16:creationId xmlns:a16="http://schemas.microsoft.com/office/drawing/2014/main" id="{F7161CFE-11F6-4557-8A83-A858E89DA3EC}"/>
                </a:ext>
              </a:extLst>
            </p:cNvPr>
            <p:cNvSpPr txBox="1"/>
            <p:nvPr/>
          </p:nvSpPr>
          <p:spPr>
            <a:xfrm>
              <a:off x="6123414" y="4816049"/>
              <a:ext cx="2698595" cy="830997"/>
            </a:xfrm>
            <a:prstGeom prst="rect">
              <a:avLst/>
            </a:prstGeom>
            <a:noFill/>
          </p:spPr>
          <p:txBody>
            <a:bodyPr wrap="square">
              <a:spAutoFit/>
            </a:bodyPr>
            <a:lstStyle/>
            <a:p>
              <a:pPr algn="ctr"/>
              <a:r>
                <a:rPr lang="en-US" sz="1600" b="1" i="0" u="none" strike="noStrike" baseline="0" dirty="0">
                  <a:latin typeface="MinionPro-Regular"/>
                </a:rPr>
                <a:t>“</a:t>
              </a:r>
              <a:r>
                <a:rPr lang="en-US" sz="1600" b="1" dirty="0"/>
                <a:t>What must we achieve to fulfill our mission and move toward our vision?”</a:t>
              </a:r>
              <a:endParaRPr lang="de-DE" sz="1600" b="1" dirty="0"/>
            </a:p>
          </p:txBody>
        </p:sp>
        <p:pic>
          <p:nvPicPr>
            <p:cNvPr id="8" name="Grafik 7">
              <a:extLst>
                <a:ext uri="{FF2B5EF4-FFF2-40B4-BE49-F238E27FC236}">
                  <a16:creationId xmlns:a16="http://schemas.microsoft.com/office/drawing/2014/main" id="{729B2E47-95D8-4F95-9CD6-1F179DB8787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61735" y="1293384"/>
              <a:ext cx="1361378" cy="1204488"/>
            </a:xfrm>
            <a:prstGeom prst="rect">
              <a:avLst/>
            </a:prstGeom>
          </p:spPr>
        </p:pic>
      </p:grpSp>
      <p:grpSp>
        <p:nvGrpSpPr>
          <p:cNvPr id="48" name="Gruppieren 47">
            <a:extLst>
              <a:ext uri="{FF2B5EF4-FFF2-40B4-BE49-F238E27FC236}">
                <a16:creationId xmlns:a16="http://schemas.microsoft.com/office/drawing/2014/main" id="{D60E6184-3E72-47FD-A39B-57EC787B5149}"/>
              </a:ext>
            </a:extLst>
          </p:cNvPr>
          <p:cNvGrpSpPr/>
          <p:nvPr/>
        </p:nvGrpSpPr>
        <p:grpSpPr>
          <a:xfrm>
            <a:off x="3190265" y="1299812"/>
            <a:ext cx="2698596" cy="4122319"/>
            <a:chOff x="3190265" y="1299812"/>
            <a:chExt cx="2698596" cy="4122319"/>
          </a:xfrm>
        </p:grpSpPr>
        <p:sp>
          <p:nvSpPr>
            <p:cNvPr id="21" name="Rechteck 20">
              <a:extLst>
                <a:ext uri="{FF2B5EF4-FFF2-40B4-BE49-F238E27FC236}">
                  <a16:creationId xmlns:a16="http://schemas.microsoft.com/office/drawing/2014/main" id="{743939C3-4F6B-4BCF-AC1C-08371810D41C}"/>
                </a:ext>
              </a:extLst>
            </p:cNvPr>
            <p:cNvSpPr/>
            <p:nvPr/>
          </p:nvSpPr>
          <p:spPr>
            <a:xfrm>
              <a:off x="3190266" y="2497872"/>
              <a:ext cx="2698595" cy="79173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Vision</a:t>
              </a:r>
            </a:p>
          </p:txBody>
        </p:sp>
        <p:sp>
          <p:nvSpPr>
            <p:cNvPr id="35" name="Textfeld 34">
              <a:extLst>
                <a:ext uri="{FF2B5EF4-FFF2-40B4-BE49-F238E27FC236}">
                  <a16:creationId xmlns:a16="http://schemas.microsoft.com/office/drawing/2014/main" id="{97F078E8-A68B-4326-9696-DD3F639CECBF}"/>
                </a:ext>
              </a:extLst>
            </p:cNvPr>
            <p:cNvSpPr txBox="1"/>
            <p:nvPr/>
          </p:nvSpPr>
          <p:spPr>
            <a:xfrm>
              <a:off x="3190266" y="3422932"/>
              <a:ext cx="2698595" cy="1323439"/>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Vividly articulates the ideal future – the ultimate goal, illustrating the ideal long-term outcome your organization strives to achieve</a:t>
              </a:r>
              <a:endParaRPr lang="de-DE" sz="1600" dirty="0">
                <a:latin typeface="Calibri" panose="020F0502020204030204" pitchFamily="34" charset="0"/>
                <a:cs typeface="Calibri" panose="020F0502020204030204" pitchFamily="34" charset="0"/>
              </a:endParaRPr>
            </a:p>
          </p:txBody>
        </p:sp>
        <p:sp>
          <p:nvSpPr>
            <p:cNvPr id="36" name="Textfeld 35">
              <a:extLst>
                <a:ext uri="{FF2B5EF4-FFF2-40B4-BE49-F238E27FC236}">
                  <a16:creationId xmlns:a16="http://schemas.microsoft.com/office/drawing/2014/main" id="{404A3826-4BAF-4DD0-BD21-6807EF332869}"/>
                </a:ext>
              </a:extLst>
            </p:cNvPr>
            <p:cNvSpPr txBox="1"/>
            <p:nvPr/>
          </p:nvSpPr>
          <p:spPr>
            <a:xfrm>
              <a:off x="3190265" y="4837356"/>
              <a:ext cx="2698595" cy="584775"/>
            </a:xfrm>
            <a:prstGeom prst="rect">
              <a:avLst/>
            </a:prstGeom>
            <a:noFill/>
          </p:spPr>
          <p:txBody>
            <a:bodyPr wrap="square">
              <a:spAutoFit/>
            </a:bodyPr>
            <a:lstStyle/>
            <a:p>
              <a:pPr algn="ctr"/>
              <a:r>
                <a:rPr lang="en-US" sz="1600" b="1" i="0" u="none" strike="noStrike" baseline="0" dirty="0"/>
                <a:t>“</a:t>
              </a:r>
              <a:r>
                <a:rPr lang="de-DE" sz="1600" b="1" i="0" u="none" strike="noStrike" baseline="0" dirty="0" err="1"/>
                <a:t>What</a:t>
              </a:r>
              <a:r>
                <a:rPr lang="de-DE" sz="1600" b="1" i="0" u="none" strike="noStrike" baseline="0" dirty="0"/>
                <a:t> </a:t>
              </a:r>
              <a:r>
                <a:rPr lang="de-DE" sz="1600" b="1" i="0" u="none" strike="noStrike" baseline="0" dirty="0" err="1"/>
                <a:t>is</a:t>
              </a:r>
              <a:r>
                <a:rPr lang="de-DE" sz="1600" b="1" i="0" u="none" strike="noStrike" baseline="0" dirty="0"/>
                <a:t> </a:t>
              </a:r>
              <a:r>
                <a:rPr lang="de-DE" sz="1600" b="1" i="0" u="none" strike="noStrike" baseline="0" dirty="0" err="1"/>
                <a:t>the</a:t>
              </a:r>
              <a:r>
                <a:rPr lang="de-DE" sz="1600" b="1" i="0" u="none" strike="noStrike" baseline="0" dirty="0"/>
                <a:t> </a:t>
              </a:r>
              <a:r>
                <a:rPr lang="de-DE" sz="1600" b="1" i="0" u="none" strike="noStrike" baseline="0" dirty="0" err="1"/>
                <a:t>desired</a:t>
              </a:r>
              <a:br>
                <a:rPr lang="de-DE" sz="1600" b="1" i="0" u="none" strike="noStrike" baseline="0" dirty="0"/>
              </a:br>
              <a:r>
                <a:rPr lang="de-DE" sz="1600" b="1" i="0" u="none" strike="noStrike" baseline="0" dirty="0" err="1"/>
                <a:t>future</a:t>
              </a:r>
              <a:r>
                <a:rPr lang="de-DE" sz="1600" b="1" i="0" u="none" strike="noStrike" baseline="0" dirty="0"/>
                <a:t> </a:t>
              </a:r>
              <a:r>
                <a:rPr lang="de-DE" sz="1600" b="1" i="0" u="none" strike="noStrike" baseline="0" dirty="0" err="1"/>
                <a:t>state</a:t>
              </a:r>
              <a:r>
                <a:rPr lang="de-DE" sz="1600" b="1" i="0" u="none" strike="noStrike" baseline="0" dirty="0"/>
                <a:t>?”</a:t>
              </a:r>
              <a:endParaRPr lang="de-DE" sz="1600" b="1" dirty="0"/>
            </a:p>
          </p:txBody>
        </p:sp>
        <p:pic>
          <p:nvPicPr>
            <p:cNvPr id="42" name="Grafik 41">
              <a:extLst>
                <a:ext uri="{FF2B5EF4-FFF2-40B4-BE49-F238E27FC236}">
                  <a16:creationId xmlns:a16="http://schemas.microsoft.com/office/drawing/2014/main" id="{F2460B36-1398-4244-8F9B-62BF7409B11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65360" y="1299812"/>
              <a:ext cx="1608855" cy="1147214"/>
            </a:xfrm>
            <a:prstGeom prst="rect">
              <a:avLst/>
            </a:prstGeom>
          </p:spPr>
        </p:pic>
      </p:grpSp>
      <p:grpSp>
        <p:nvGrpSpPr>
          <p:cNvPr id="47" name="Gruppieren 46">
            <a:extLst>
              <a:ext uri="{FF2B5EF4-FFF2-40B4-BE49-F238E27FC236}">
                <a16:creationId xmlns:a16="http://schemas.microsoft.com/office/drawing/2014/main" id="{9E84EEC4-E541-495D-9A1D-1EC24843E332}"/>
              </a:ext>
            </a:extLst>
          </p:cNvPr>
          <p:cNvGrpSpPr/>
          <p:nvPr/>
        </p:nvGrpSpPr>
        <p:grpSpPr>
          <a:xfrm>
            <a:off x="257116" y="1223329"/>
            <a:ext cx="2698596" cy="4177636"/>
            <a:chOff x="257116" y="1223329"/>
            <a:chExt cx="2698596" cy="4177636"/>
          </a:xfrm>
        </p:grpSpPr>
        <p:sp>
          <p:nvSpPr>
            <p:cNvPr id="11" name="Rechteck 10">
              <a:extLst>
                <a:ext uri="{FF2B5EF4-FFF2-40B4-BE49-F238E27FC236}">
                  <a16:creationId xmlns:a16="http://schemas.microsoft.com/office/drawing/2014/main" id="{BC5465E1-9A8B-42A3-A28F-0E413B4E2BFD}"/>
                </a:ext>
              </a:extLst>
            </p:cNvPr>
            <p:cNvSpPr/>
            <p:nvPr/>
          </p:nvSpPr>
          <p:spPr>
            <a:xfrm>
              <a:off x="257117" y="2497872"/>
              <a:ext cx="2698595" cy="79173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Purpose / </a:t>
              </a:r>
              <a:br>
                <a:rPr lang="de-DE" sz="2000" b="1" dirty="0"/>
              </a:br>
              <a:r>
                <a:rPr lang="de-DE" sz="2000" b="1" dirty="0" err="1"/>
                <a:t>mission</a:t>
              </a:r>
              <a:r>
                <a:rPr lang="de-DE" sz="2000" b="1" dirty="0"/>
                <a:t> </a:t>
              </a:r>
              <a:r>
                <a:rPr lang="de-DE" sz="2000" b="1" dirty="0" err="1"/>
                <a:t>statement</a:t>
              </a:r>
              <a:endParaRPr lang="de-DE" sz="2000" b="1" dirty="0"/>
            </a:p>
          </p:txBody>
        </p:sp>
        <p:sp>
          <p:nvSpPr>
            <p:cNvPr id="15" name="Textfeld 14">
              <a:extLst>
                <a:ext uri="{FF2B5EF4-FFF2-40B4-BE49-F238E27FC236}">
                  <a16:creationId xmlns:a16="http://schemas.microsoft.com/office/drawing/2014/main" id="{C213FEAE-7A70-4D19-BF97-29F37A976961}"/>
                </a:ext>
              </a:extLst>
            </p:cNvPr>
            <p:cNvSpPr txBox="1"/>
            <p:nvPr/>
          </p:nvSpPr>
          <p:spPr>
            <a:xfrm>
              <a:off x="257116" y="3439905"/>
              <a:ext cx="2698595" cy="1077218"/>
            </a:xfrm>
            <a:prstGeom prst="rect">
              <a:avLst/>
            </a:prstGeom>
            <a:noFill/>
          </p:spPr>
          <p:txBody>
            <a:bodyPr wrap="square" rtlCol="0">
              <a:spAutoFit/>
            </a:bodyPr>
            <a:lstStyle/>
            <a:p>
              <a:pPr algn="ctr"/>
              <a:r>
                <a:rPr lang="de-DE" sz="1600" b="0" i="0" u="none" strike="noStrike" baseline="0" dirty="0" err="1"/>
                <a:t>Explains</a:t>
              </a:r>
              <a:r>
                <a:rPr lang="de-DE" sz="1600" b="0" i="0" u="none" strike="noStrike" baseline="0" dirty="0"/>
                <a:t> </a:t>
              </a:r>
              <a:r>
                <a:rPr lang="de-DE" sz="1600" b="0" i="0" u="none" strike="noStrike" baseline="0" dirty="0" err="1"/>
                <a:t>the</a:t>
              </a:r>
              <a:r>
                <a:rPr lang="de-DE" sz="1600" b="0" i="0" u="none" strike="noStrike" baseline="0" dirty="0"/>
                <a:t> fundamental </a:t>
              </a:r>
              <a:r>
                <a:rPr lang="de-DE" sz="1600" b="0" i="0" u="none" strike="noStrike" baseline="0" dirty="0" err="1"/>
                <a:t>reason</a:t>
              </a:r>
              <a:r>
                <a:rPr lang="de-DE" sz="1600" b="0" i="0" u="none" strike="noStrike" baseline="0" dirty="0"/>
                <a:t> </a:t>
              </a:r>
              <a:r>
                <a:rPr lang="en-US" sz="1600" b="0" i="0" u="none" strike="noStrike" baseline="0" dirty="0"/>
                <a:t>why your organization exists and what value it creates (and for </a:t>
              </a:r>
              <a:r>
                <a:rPr lang="de-DE" sz="1600" b="0" i="0" u="none" strike="noStrike" baseline="0" dirty="0" err="1"/>
                <a:t>whom</a:t>
              </a:r>
              <a:r>
                <a:rPr lang="de-DE" sz="1600" b="0" i="0" u="none" strike="noStrike" baseline="0" dirty="0"/>
                <a:t>)</a:t>
              </a:r>
              <a:endParaRPr lang="de-DE" sz="1600" dirty="0"/>
            </a:p>
          </p:txBody>
        </p:sp>
        <p:sp>
          <p:nvSpPr>
            <p:cNvPr id="34" name="Textfeld 33">
              <a:extLst>
                <a:ext uri="{FF2B5EF4-FFF2-40B4-BE49-F238E27FC236}">
                  <a16:creationId xmlns:a16="http://schemas.microsoft.com/office/drawing/2014/main" id="{7D31147D-AEC9-4062-8768-47CAB7522DB0}"/>
                </a:ext>
              </a:extLst>
            </p:cNvPr>
            <p:cNvSpPr txBox="1"/>
            <p:nvPr/>
          </p:nvSpPr>
          <p:spPr>
            <a:xfrm>
              <a:off x="257116" y="4816190"/>
              <a:ext cx="2698595" cy="584775"/>
            </a:xfrm>
            <a:prstGeom prst="rect">
              <a:avLst/>
            </a:prstGeom>
            <a:noFill/>
          </p:spPr>
          <p:txBody>
            <a:bodyPr wrap="square">
              <a:spAutoFit/>
            </a:bodyPr>
            <a:lstStyle/>
            <a:p>
              <a:pPr algn="ctr"/>
              <a:r>
                <a:rPr lang="en-US" sz="1600" b="1" i="0" u="none" strike="noStrike" baseline="0" dirty="0"/>
                <a:t>“Who are we—and what do we </a:t>
              </a:r>
              <a:r>
                <a:rPr lang="de-DE" sz="1600" b="1" i="0" u="none" strike="noStrike" baseline="0" dirty="0" err="1"/>
                <a:t>contribute</a:t>
              </a:r>
              <a:r>
                <a:rPr lang="de-DE" sz="1600" b="1" i="0" u="none" strike="noStrike" baseline="0" dirty="0"/>
                <a:t>?”</a:t>
              </a:r>
              <a:endParaRPr lang="de-DE" sz="1600" b="1" dirty="0"/>
            </a:p>
          </p:txBody>
        </p:sp>
        <p:pic>
          <p:nvPicPr>
            <p:cNvPr id="44" name="Grafik 43">
              <a:extLst>
                <a:ext uri="{FF2B5EF4-FFF2-40B4-BE49-F238E27FC236}">
                  <a16:creationId xmlns:a16="http://schemas.microsoft.com/office/drawing/2014/main" id="{3D479D05-5B19-489A-8CCD-0CBAE67AAD7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7355" y="1223329"/>
              <a:ext cx="1400198" cy="1147214"/>
            </a:xfrm>
            <a:prstGeom prst="rect">
              <a:avLst/>
            </a:prstGeom>
          </p:spPr>
        </p:pic>
      </p:grpSp>
      <p:grpSp>
        <p:nvGrpSpPr>
          <p:cNvPr id="50" name="Gruppieren 49">
            <a:extLst>
              <a:ext uri="{FF2B5EF4-FFF2-40B4-BE49-F238E27FC236}">
                <a16:creationId xmlns:a16="http://schemas.microsoft.com/office/drawing/2014/main" id="{E648639F-9890-4D88-9725-2043B65717FB}"/>
              </a:ext>
            </a:extLst>
          </p:cNvPr>
          <p:cNvGrpSpPr/>
          <p:nvPr/>
        </p:nvGrpSpPr>
        <p:grpSpPr>
          <a:xfrm>
            <a:off x="8947666" y="1347865"/>
            <a:ext cx="2807493" cy="4500797"/>
            <a:chOff x="8947666" y="1347865"/>
            <a:chExt cx="2807493" cy="4500797"/>
          </a:xfrm>
        </p:grpSpPr>
        <p:sp>
          <p:nvSpPr>
            <p:cNvPr id="31" name="Rechteck 30">
              <a:extLst>
                <a:ext uri="{FF2B5EF4-FFF2-40B4-BE49-F238E27FC236}">
                  <a16:creationId xmlns:a16="http://schemas.microsoft.com/office/drawing/2014/main" id="{D9C4A977-EC60-490D-BB8D-1CA767167507}"/>
                </a:ext>
              </a:extLst>
            </p:cNvPr>
            <p:cNvSpPr/>
            <p:nvPr/>
          </p:nvSpPr>
          <p:spPr>
            <a:xfrm>
              <a:off x="9056564" y="2497872"/>
              <a:ext cx="2698595" cy="79173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Values</a:t>
              </a:r>
            </a:p>
          </p:txBody>
        </p:sp>
        <p:sp>
          <p:nvSpPr>
            <p:cNvPr id="38" name="Textfeld 37">
              <a:extLst>
                <a:ext uri="{FF2B5EF4-FFF2-40B4-BE49-F238E27FC236}">
                  <a16:creationId xmlns:a16="http://schemas.microsoft.com/office/drawing/2014/main" id="{45C5B5F9-7615-4D07-AE51-D41FBF809355}"/>
                </a:ext>
              </a:extLst>
            </p:cNvPr>
            <p:cNvSpPr txBox="1"/>
            <p:nvPr/>
          </p:nvSpPr>
          <p:spPr>
            <a:xfrm>
              <a:off x="8947666" y="3412579"/>
              <a:ext cx="2807493" cy="1077218"/>
            </a:xfrm>
            <a:prstGeom prst="rect">
              <a:avLst/>
            </a:prstGeom>
            <a:noFill/>
          </p:spPr>
          <p:txBody>
            <a:bodyPr wrap="square" rtlCol="0">
              <a:spAutoFit/>
            </a:bodyPr>
            <a:lstStyle/>
            <a:p>
              <a:pPr algn="ctr"/>
              <a:r>
                <a:rPr lang="en-US" sz="1600" dirty="0"/>
                <a:t>Core principles you would like to adhere to; they guide your organization’s behavior and decision-making</a:t>
              </a:r>
              <a:endParaRPr lang="de-DE" sz="1600" dirty="0"/>
            </a:p>
          </p:txBody>
        </p:sp>
        <p:sp>
          <p:nvSpPr>
            <p:cNvPr id="40" name="Textfeld 39">
              <a:extLst>
                <a:ext uri="{FF2B5EF4-FFF2-40B4-BE49-F238E27FC236}">
                  <a16:creationId xmlns:a16="http://schemas.microsoft.com/office/drawing/2014/main" id="{62A5E503-E77F-45E8-A79A-EA52B827772E}"/>
                </a:ext>
              </a:extLst>
            </p:cNvPr>
            <p:cNvSpPr txBox="1"/>
            <p:nvPr/>
          </p:nvSpPr>
          <p:spPr>
            <a:xfrm>
              <a:off x="9002114" y="4771444"/>
              <a:ext cx="2698595" cy="1077218"/>
            </a:xfrm>
            <a:prstGeom prst="rect">
              <a:avLst/>
            </a:prstGeom>
            <a:noFill/>
          </p:spPr>
          <p:txBody>
            <a:bodyPr wrap="square">
              <a:spAutoFit/>
            </a:bodyPr>
            <a:lstStyle/>
            <a:p>
              <a:pPr algn="ctr"/>
              <a:r>
                <a:rPr lang="en-US" sz="1600" b="1" i="0" u="none" strike="noStrike" baseline="0" dirty="0">
                  <a:latin typeface="MinionPro-Regular"/>
                </a:rPr>
                <a:t>“</a:t>
              </a:r>
              <a:r>
                <a:rPr lang="en-US" sz="1600" b="1" dirty="0"/>
                <a:t>What do we stand for—and what core beliefs shape how we work, lead, and interact with others?</a:t>
              </a:r>
              <a:r>
                <a:rPr lang="de-DE" sz="1600" b="1" i="0" u="none" strike="noStrike" baseline="0" dirty="0">
                  <a:latin typeface="MinionPro-Regular"/>
                </a:rPr>
                <a:t>”</a:t>
              </a:r>
              <a:endParaRPr lang="de-DE" sz="1600" b="1" dirty="0"/>
            </a:p>
          </p:txBody>
        </p:sp>
        <p:pic>
          <p:nvPicPr>
            <p:cNvPr id="46" name="Grafik 45">
              <a:extLst>
                <a:ext uri="{FF2B5EF4-FFF2-40B4-BE49-F238E27FC236}">
                  <a16:creationId xmlns:a16="http://schemas.microsoft.com/office/drawing/2014/main" id="{CF6E311F-FA64-4BF7-8214-B489F5EA8FF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788397" y="1347865"/>
              <a:ext cx="1341811" cy="1088522"/>
            </a:xfrm>
            <a:prstGeom prst="rect">
              <a:avLst/>
            </a:prstGeom>
          </p:spPr>
        </p:pic>
      </p:grpSp>
      <p:sp>
        <p:nvSpPr>
          <p:cNvPr id="24" name="Textfeld 23">
            <a:extLst>
              <a:ext uri="{FF2B5EF4-FFF2-40B4-BE49-F238E27FC236}">
                <a16:creationId xmlns:a16="http://schemas.microsoft.com/office/drawing/2014/main" id="{965F9FB0-68DB-D1FC-BDC5-040BDFA9B046}"/>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Tree>
    <p:extLst>
      <p:ext uri="{BB962C8B-B14F-4D97-AF65-F5344CB8AC3E}">
        <p14:creationId xmlns:p14="http://schemas.microsoft.com/office/powerpoint/2010/main" val="411453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0"/>
            <a:ext cx="11165358" cy="1325563"/>
          </a:xfrm>
        </p:spPr>
        <p:txBody>
          <a:bodyPr/>
          <a:lstStyle/>
          <a:p>
            <a:r>
              <a:rPr lang="de-AT" dirty="0" err="1"/>
              <a:t>Formulating</a:t>
            </a:r>
            <a:r>
              <a:rPr lang="de-AT" dirty="0"/>
              <a:t> </a:t>
            </a:r>
            <a:r>
              <a:rPr lang="de-AT" dirty="0" err="1"/>
              <a:t>the</a:t>
            </a:r>
            <a:r>
              <a:rPr lang="de-AT" dirty="0"/>
              <a:t> </a:t>
            </a:r>
            <a:r>
              <a:rPr lang="de-AT" dirty="0" err="1"/>
              <a:t>mission</a:t>
            </a:r>
            <a:r>
              <a:rPr lang="de-AT" dirty="0"/>
              <a:t> </a:t>
            </a:r>
            <a:r>
              <a:rPr lang="de-AT" dirty="0" err="1"/>
              <a:t>statement</a:t>
            </a:r>
            <a:r>
              <a:rPr lang="de-AT" dirty="0"/>
              <a:t> </a:t>
            </a:r>
            <a:r>
              <a:rPr lang="de-AT" dirty="0">
                <a:solidFill>
                  <a:schemeClr val="tx1"/>
                </a:solidFill>
              </a:rPr>
              <a:t>|</a:t>
            </a:r>
            <a:r>
              <a:rPr lang="de-AT" dirty="0"/>
              <a:t> </a:t>
            </a:r>
            <a:r>
              <a:rPr lang="de-DE" dirty="0" err="1">
                <a:solidFill>
                  <a:schemeClr val="tx1"/>
                </a:solidFill>
              </a:rPr>
              <a:t>Tips</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4</a:t>
            </a:fld>
            <a:endParaRPr lang="de-DE" dirty="0">
              <a:solidFill>
                <a:schemeClr val="tx1"/>
              </a:solidFill>
            </a:endParaRPr>
          </a:p>
        </p:txBody>
      </p:sp>
      <p:sp>
        <p:nvSpPr>
          <p:cNvPr id="27" name="Textfeld 26">
            <a:extLst>
              <a:ext uri="{FF2B5EF4-FFF2-40B4-BE49-F238E27FC236}">
                <a16:creationId xmlns:a16="http://schemas.microsoft.com/office/drawing/2014/main" id="{394DEA2B-2D45-4B7E-BA18-F1DEC18B7E1E}"/>
              </a:ext>
            </a:extLst>
          </p:cNvPr>
          <p:cNvSpPr txBox="1"/>
          <p:nvPr/>
        </p:nvSpPr>
        <p:spPr>
          <a:xfrm>
            <a:off x="2168444" y="1553014"/>
            <a:ext cx="8441182" cy="3477875"/>
          </a:xfrm>
          <a:prstGeom prst="rect">
            <a:avLst/>
          </a:prstGeom>
          <a:noFill/>
        </p:spPr>
        <p:txBody>
          <a:bodyPr wrap="square">
            <a:spAutoFit/>
          </a:bodyPr>
          <a:lstStyle/>
          <a:p>
            <a:pPr marL="285750" indent="-285750" algn="l">
              <a:spcAft>
                <a:spcPts val="1200"/>
              </a:spcAft>
              <a:buClr>
                <a:srgbClr val="005A92"/>
              </a:buClr>
              <a:buFont typeface="Wingdings" panose="05000000000000000000" pitchFamily="2" charset="2"/>
              <a:buChar char="ü"/>
            </a:pPr>
            <a:r>
              <a:rPr lang="en-US" sz="2000" b="0" i="0" u="none" strike="noStrike" baseline="0" dirty="0">
                <a:solidFill>
                  <a:srgbClr val="000000"/>
                </a:solidFill>
              </a:rPr>
              <a:t>Describe </a:t>
            </a:r>
            <a:r>
              <a:rPr lang="en-US" sz="2000" b="1" i="0" u="none" strike="noStrike" baseline="0" dirty="0">
                <a:solidFill>
                  <a:srgbClr val="000000"/>
                </a:solidFill>
              </a:rPr>
              <a:t>for whom you create value </a:t>
            </a:r>
            <a:r>
              <a:rPr lang="en-US" sz="2000" b="0" i="0" u="none" strike="noStrike" baseline="0" dirty="0">
                <a:solidFill>
                  <a:srgbClr val="000000"/>
                </a:solidFill>
              </a:rPr>
              <a:t>(whom do you serve with your organization’s activities, products, and services?). Describe the </a:t>
            </a:r>
            <a:r>
              <a:rPr lang="en-US" sz="2000" b="1" i="0" u="none" strike="noStrike" baseline="0" dirty="0">
                <a:solidFill>
                  <a:srgbClr val="000000"/>
                </a:solidFill>
              </a:rPr>
              <a:t>value/impact</a:t>
            </a:r>
            <a:r>
              <a:rPr lang="en-US" sz="2000" b="0" i="0" u="none" strike="noStrike" baseline="0" dirty="0">
                <a:solidFill>
                  <a:srgbClr val="000000"/>
                </a:solidFill>
              </a:rPr>
              <a:t> you create for your target audience (what problem do you solve?).</a:t>
            </a:r>
          </a:p>
          <a:p>
            <a:pPr marL="285750" indent="-285750" algn="l">
              <a:spcAft>
                <a:spcPts val="1200"/>
              </a:spcAft>
              <a:buClr>
                <a:srgbClr val="005A92"/>
              </a:buClr>
              <a:buFont typeface="Wingdings" panose="05000000000000000000" pitchFamily="2" charset="2"/>
              <a:buChar char="ü"/>
            </a:pPr>
            <a:r>
              <a:rPr lang="en-US" sz="2000" b="0" i="0" u="none" strike="noStrike" baseline="0" dirty="0">
                <a:solidFill>
                  <a:srgbClr val="000000"/>
                </a:solidFill>
              </a:rPr>
              <a:t>Be </a:t>
            </a:r>
            <a:r>
              <a:rPr lang="en-US" sz="2000" b="1" i="0" u="none" strike="noStrike" baseline="0" dirty="0">
                <a:solidFill>
                  <a:srgbClr val="000000"/>
                </a:solidFill>
              </a:rPr>
              <a:t>concise</a:t>
            </a:r>
            <a:r>
              <a:rPr lang="en-US" sz="2000" b="0" i="0" u="none" strike="noStrike" baseline="0" dirty="0">
                <a:solidFill>
                  <a:srgbClr val="000000"/>
                </a:solidFill>
              </a:rPr>
              <a:t> (no more than a few sentences).</a:t>
            </a:r>
          </a:p>
          <a:p>
            <a:pPr marL="285750" indent="-285750" algn="l">
              <a:spcAft>
                <a:spcPts val="1200"/>
              </a:spcAft>
              <a:buClr>
                <a:srgbClr val="005A92"/>
              </a:buClr>
              <a:buFont typeface="Wingdings" panose="05000000000000000000" pitchFamily="2" charset="2"/>
              <a:buChar char="ü"/>
            </a:pPr>
            <a:r>
              <a:rPr lang="en-US" sz="2000" b="0" i="0" u="none" strike="noStrike" baseline="0" dirty="0">
                <a:solidFill>
                  <a:srgbClr val="000000"/>
                </a:solidFill>
              </a:rPr>
              <a:t>Highlight </a:t>
            </a:r>
            <a:r>
              <a:rPr lang="en-US" sz="2000" b="1" i="0" u="none" strike="noStrike" baseline="0" dirty="0">
                <a:solidFill>
                  <a:srgbClr val="000000"/>
                </a:solidFill>
              </a:rPr>
              <a:t>unique aspects</a:t>
            </a:r>
            <a:r>
              <a:rPr lang="en-US" sz="2000" b="0" i="0" u="none" strike="noStrike" baseline="0" dirty="0">
                <a:solidFill>
                  <a:srgbClr val="000000"/>
                </a:solidFill>
              </a:rPr>
              <a:t>—what sets your organization apart from others.</a:t>
            </a:r>
          </a:p>
          <a:p>
            <a:pPr marL="285750" indent="-285750" algn="l">
              <a:spcAft>
                <a:spcPts val="1200"/>
              </a:spcAft>
              <a:buClr>
                <a:srgbClr val="005A92"/>
              </a:buClr>
              <a:buFont typeface="Wingdings" panose="05000000000000000000" pitchFamily="2" charset="2"/>
              <a:buChar char="ü"/>
            </a:pPr>
            <a:r>
              <a:rPr lang="en-US" sz="2000" b="0" i="0" u="none" strike="noStrike" baseline="0" dirty="0">
                <a:solidFill>
                  <a:srgbClr val="000000"/>
                </a:solidFill>
              </a:rPr>
              <a:t>Look ahead—do not only describe the value you create now, but the </a:t>
            </a:r>
            <a:r>
              <a:rPr lang="en-US" sz="2000" b="1" u="none" strike="noStrike" baseline="0" dirty="0">
                <a:solidFill>
                  <a:srgbClr val="000000"/>
                </a:solidFill>
              </a:rPr>
              <a:t>value you aspire to create </a:t>
            </a:r>
            <a:r>
              <a:rPr lang="en-US" sz="2000" b="0" i="0" u="none" strike="noStrike" baseline="0" dirty="0">
                <a:solidFill>
                  <a:srgbClr val="000000"/>
                </a:solidFill>
              </a:rPr>
              <a:t>for your </a:t>
            </a:r>
            <a:r>
              <a:rPr lang="de-DE" sz="2000" b="0" i="0" u="none" strike="noStrike" baseline="0" dirty="0" err="1">
                <a:solidFill>
                  <a:srgbClr val="000000"/>
                </a:solidFill>
              </a:rPr>
              <a:t>target</a:t>
            </a:r>
            <a:r>
              <a:rPr lang="de-DE" sz="2000" b="0" i="0" u="none" strike="noStrike" baseline="0" dirty="0">
                <a:solidFill>
                  <a:srgbClr val="000000"/>
                </a:solidFill>
              </a:rPr>
              <a:t> </a:t>
            </a:r>
            <a:r>
              <a:rPr lang="de-DE" sz="2000" b="0" i="0" u="none" strike="noStrike" baseline="0" dirty="0" err="1">
                <a:solidFill>
                  <a:srgbClr val="000000"/>
                </a:solidFill>
              </a:rPr>
              <a:t>audience</a:t>
            </a:r>
            <a:r>
              <a:rPr lang="de-DE" sz="2000" b="0" i="0" u="none" strike="noStrike" baseline="0" dirty="0">
                <a:solidFill>
                  <a:srgbClr val="000000"/>
                </a:solidFill>
              </a:rPr>
              <a:t>.</a:t>
            </a:r>
          </a:p>
          <a:p>
            <a:pPr marL="285750" indent="-285750" algn="l">
              <a:spcAft>
                <a:spcPts val="1200"/>
              </a:spcAft>
              <a:buClr>
                <a:srgbClr val="005A92"/>
              </a:buClr>
              <a:buFont typeface="Wingdings" panose="05000000000000000000" pitchFamily="2" charset="2"/>
              <a:buChar char="ü"/>
            </a:pPr>
            <a:r>
              <a:rPr lang="en-US" sz="2000" b="0" i="0" u="none" strike="noStrike" baseline="0" dirty="0">
                <a:solidFill>
                  <a:srgbClr val="000000"/>
                </a:solidFill>
              </a:rPr>
              <a:t>Think about what associations each word evokes—use </a:t>
            </a:r>
            <a:r>
              <a:rPr lang="en-US" sz="2000" b="1" i="0" u="none" strike="noStrike" baseline="0" dirty="0">
                <a:solidFill>
                  <a:srgbClr val="000000"/>
                </a:solidFill>
              </a:rPr>
              <a:t>words that evoke positive feelings </a:t>
            </a:r>
            <a:r>
              <a:rPr lang="en-US" sz="2000" b="0" i="0" u="none" strike="noStrike" baseline="0" dirty="0">
                <a:solidFill>
                  <a:srgbClr val="000000"/>
                </a:solidFill>
              </a:rPr>
              <a:t>rather than </a:t>
            </a:r>
            <a:r>
              <a:rPr lang="de-DE" sz="2000" b="0" i="0" u="none" strike="noStrike" baseline="0" dirty="0">
                <a:solidFill>
                  <a:srgbClr val="000000"/>
                </a:solidFill>
              </a:rPr>
              <a:t>“</a:t>
            </a:r>
            <a:r>
              <a:rPr lang="de-DE" sz="2000" b="0" i="0" u="none" strike="noStrike" baseline="0" dirty="0" err="1">
                <a:solidFill>
                  <a:srgbClr val="000000"/>
                </a:solidFill>
              </a:rPr>
              <a:t>dead</a:t>
            </a:r>
            <a:r>
              <a:rPr lang="de-DE" sz="2000" b="0" i="0" u="none" strike="noStrike" baseline="0" dirty="0">
                <a:solidFill>
                  <a:srgbClr val="000000"/>
                </a:solidFill>
              </a:rPr>
              <a:t>” </a:t>
            </a:r>
            <a:r>
              <a:rPr lang="de-DE" sz="2000" b="0" i="0" u="none" strike="noStrike" baseline="0" dirty="0" err="1">
                <a:solidFill>
                  <a:srgbClr val="000000"/>
                </a:solidFill>
              </a:rPr>
              <a:t>technical</a:t>
            </a:r>
            <a:r>
              <a:rPr lang="de-DE" sz="2000" b="0" i="0" u="none" strike="noStrike" baseline="0" dirty="0">
                <a:solidFill>
                  <a:srgbClr val="000000"/>
                </a:solidFill>
              </a:rPr>
              <a:t> </a:t>
            </a:r>
            <a:r>
              <a:rPr lang="de-DE" sz="2000" b="0" i="0" u="none" strike="noStrike" baseline="0" dirty="0" err="1">
                <a:solidFill>
                  <a:srgbClr val="000000"/>
                </a:solidFill>
              </a:rPr>
              <a:t>terms</a:t>
            </a:r>
            <a:r>
              <a:rPr lang="de-DE" sz="2000" b="0" i="0" u="none" strike="noStrike" baseline="0" dirty="0">
                <a:solidFill>
                  <a:srgbClr val="000000"/>
                </a:solidFill>
              </a:rPr>
              <a:t>.</a:t>
            </a:r>
          </a:p>
        </p:txBody>
      </p:sp>
      <p:pic>
        <p:nvPicPr>
          <p:cNvPr id="6" name="Grafik 5">
            <a:extLst>
              <a:ext uri="{FF2B5EF4-FFF2-40B4-BE49-F238E27FC236}">
                <a16:creationId xmlns:a16="http://schemas.microsoft.com/office/drawing/2014/main" id="{0A40BA03-2936-B4E0-9AD8-409B1E492F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2576" y="1670654"/>
            <a:ext cx="865733" cy="709315"/>
          </a:xfrm>
          <a:prstGeom prst="rect">
            <a:avLst/>
          </a:prstGeom>
        </p:spPr>
      </p:pic>
      <p:pic>
        <p:nvPicPr>
          <p:cNvPr id="5" name="Grafik 4" descr="Lupe">
            <a:extLst>
              <a:ext uri="{FF2B5EF4-FFF2-40B4-BE49-F238E27FC236}">
                <a16:creationId xmlns:a16="http://schemas.microsoft.com/office/drawing/2014/main" id="{6F74A772-6790-9125-4779-0FA10DF93C6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576" y="1287706"/>
            <a:ext cx="1856319" cy="1856319"/>
          </a:xfrm>
          <a:prstGeom prst="rect">
            <a:avLst/>
          </a:prstGeom>
        </p:spPr>
      </p:pic>
      <p:sp>
        <p:nvSpPr>
          <p:cNvPr id="7" name="Textfeld 6">
            <a:extLst>
              <a:ext uri="{FF2B5EF4-FFF2-40B4-BE49-F238E27FC236}">
                <a16:creationId xmlns:a16="http://schemas.microsoft.com/office/drawing/2014/main" id="{3566797A-10F9-9A18-969E-F9DD40DF4414}"/>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Tree>
    <p:extLst>
      <p:ext uri="{BB962C8B-B14F-4D97-AF65-F5344CB8AC3E}">
        <p14:creationId xmlns:p14="http://schemas.microsoft.com/office/powerpoint/2010/main" val="165203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60A19A4-7128-C418-72EC-4FFD2FCB32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1394" y="1720914"/>
            <a:ext cx="853774" cy="608794"/>
          </a:xfrm>
          <a:prstGeom prst="rect">
            <a:avLst/>
          </a:prstGeom>
        </p:spPr>
      </p:pic>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0"/>
            <a:ext cx="10083230" cy="1325563"/>
          </a:xfrm>
        </p:spPr>
        <p:txBody>
          <a:bodyPr/>
          <a:lstStyle/>
          <a:p>
            <a:r>
              <a:rPr lang="de-AT" dirty="0" err="1"/>
              <a:t>Formulating</a:t>
            </a:r>
            <a:r>
              <a:rPr lang="de-AT" dirty="0"/>
              <a:t> </a:t>
            </a:r>
            <a:r>
              <a:rPr lang="de-AT" dirty="0" err="1"/>
              <a:t>the</a:t>
            </a:r>
            <a:r>
              <a:rPr lang="de-AT" dirty="0"/>
              <a:t> </a:t>
            </a:r>
            <a:r>
              <a:rPr lang="de-AT" dirty="0" err="1"/>
              <a:t>vision</a:t>
            </a:r>
            <a:r>
              <a:rPr lang="de-AT" dirty="0">
                <a:solidFill>
                  <a:schemeClr val="tx1"/>
                </a:solidFill>
              </a:rPr>
              <a:t>|</a:t>
            </a:r>
            <a:r>
              <a:rPr lang="de-AT" dirty="0"/>
              <a:t> </a:t>
            </a:r>
            <a:r>
              <a:rPr lang="de-DE" dirty="0" err="1">
                <a:solidFill>
                  <a:schemeClr val="tx1"/>
                </a:solidFill>
              </a:rPr>
              <a:t>Tips</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5</a:t>
            </a:fld>
            <a:endParaRPr lang="de-DE" dirty="0">
              <a:solidFill>
                <a:schemeClr val="tx1"/>
              </a:solidFill>
            </a:endParaRPr>
          </a:p>
        </p:txBody>
      </p:sp>
      <p:sp>
        <p:nvSpPr>
          <p:cNvPr id="27" name="Textfeld 26">
            <a:extLst>
              <a:ext uri="{FF2B5EF4-FFF2-40B4-BE49-F238E27FC236}">
                <a16:creationId xmlns:a16="http://schemas.microsoft.com/office/drawing/2014/main" id="{394DEA2B-2D45-4B7E-BA18-F1DEC18B7E1E}"/>
              </a:ext>
            </a:extLst>
          </p:cNvPr>
          <p:cNvSpPr txBox="1"/>
          <p:nvPr/>
        </p:nvSpPr>
        <p:spPr>
          <a:xfrm>
            <a:off x="2187298" y="1562441"/>
            <a:ext cx="8441182" cy="2554545"/>
          </a:xfrm>
          <a:prstGeom prst="rect">
            <a:avLst/>
          </a:prstGeom>
          <a:noFill/>
        </p:spPr>
        <p:txBody>
          <a:bodyPr wrap="square">
            <a:spAutoFit/>
          </a:bodyPr>
          <a:lstStyle/>
          <a:p>
            <a:pPr marL="285750" indent="-285750">
              <a:spcAft>
                <a:spcPts val="1200"/>
              </a:spcAft>
              <a:buClr>
                <a:srgbClr val="005A92"/>
              </a:buClr>
              <a:buFont typeface="Wingdings" panose="05000000000000000000" pitchFamily="2" charset="2"/>
              <a:buChar char="ü"/>
            </a:pPr>
            <a:r>
              <a:rPr lang="en-US" sz="2000" dirty="0">
                <a:solidFill>
                  <a:srgbClr val="000000"/>
                </a:solidFill>
              </a:rPr>
              <a:t>Visualize </a:t>
            </a:r>
            <a:r>
              <a:rPr lang="en-US" sz="2000" b="1" dirty="0">
                <a:solidFill>
                  <a:srgbClr val="000000"/>
                </a:solidFill>
              </a:rPr>
              <a:t>where you see your organization in five to ten years</a:t>
            </a:r>
            <a:r>
              <a:rPr lang="en-US" sz="2000" dirty="0">
                <a:solidFill>
                  <a:srgbClr val="000000"/>
                </a:solidFill>
              </a:rPr>
              <a:t>. </a:t>
            </a:r>
            <a:br>
              <a:rPr lang="en-US" sz="2000" dirty="0">
                <a:solidFill>
                  <a:srgbClr val="000000"/>
                </a:solidFill>
              </a:rPr>
            </a:br>
            <a:r>
              <a:rPr lang="en-US" sz="2000" dirty="0">
                <a:solidFill>
                  <a:srgbClr val="000000"/>
                </a:solidFill>
              </a:rPr>
              <a:t>What </a:t>
            </a:r>
            <a:r>
              <a:rPr lang="en-US" sz="2000" b="1" dirty="0">
                <a:solidFill>
                  <a:srgbClr val="000000"/>
                </a:solidFill>
              </a:rPr>
              <a:t>impact</a:t>
            </a:r>
            <a:r>
              <a:rPr lang="en-US" sz="2000" dirty="0">
                <a:solidFill>
                  <a:srgbClr val="000000"/>
                </a:solidFill>
              </a:rPr>
              <a:t> will you make?</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Be </a:t>
            </a:r>
            <a:r>
              <a:rPr lang="en-US" sz="2000" b="1" dirty="0">
                <a:solidFill>
                  <a:srgbClr val="000000"/>
                </a:solidFill>
              </a:rPr>
              <a:t>inspirational and ambitious</a:t>
            </a:r>
            <a:r>
              <a:rPr lang="en-US" sz="2000" dirty="0">
                <a:solidFill>
                  <a:srgbClr val="000000"/>
                </a:solidFill>
              </a:rPr>
              <a:t>: craft a statement that inspires and motivates your team and other stakeholders, depicting a </a:t>
            </a:r>
            <a:r>
              <a:rPr lang="en-US" sz="2000" b="1" dirty="0">
                <a:solidFill>
                  <a:srgbClr val="000000"/>
                </a:solidFill>
              </a:rPr>
              <a:t>compelling future </a:t>
            </a:r>
            <a:r>
              <a:rPr lang="en-US" sz="2000" dirty="0">
                <a:solidFill>
                  <a:srgbClr val="000000"/>
                </a:solidFill>
              </a:rPr>
              <a:t>for the organization.</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Be </a:t>
            </a:r>
            <a:r>
              <a:rPr lang="en-US" sz="2000" b="1" dirty="0">
                <a:solidFill>
                  <a:srgbClr val="000000"/>
                </a:solidFill>
              </a:rPr>
              <a:t>concise, clear, and concrete</a:t>
            </a:r>
            <a:r>
              <a:rPr lang="en-US" sz="2000" dirty="0">
                <a:solidFill>
                  <a:srgbClr val="000000"/>
                </a:solidFill>
              </a:rPr>
              <a:t>: avoid vague general statements, use simple and powerful language, make it </a:t>
            </a:r>
            <a:r>
              <a:rPr lang="en-US" sz="2000" b="1" dirty="0">
                <a:solidFill>
                  <a:srgbClr val="000000"/>
                </a:solidFill>
              </a:rPr>
              <a:t>succinct</a:t>
            </a:r>
            <a:r>
              <a:rPr lang="en-US" sz="2000" dirty="0">
                <a:solidFill>
                  <a:srgbClr val="000000"/>
                </a:solidFill>
              </a:rPr>
              <a:t> and easy to understand.</a:t>
            </a:r>
            <a:endParaRPr lang="de-DE" sz="2000" dirty="0">
              <a:solidFill>
                <a:srgbClr val="000000"/>
              </a:solidFill>
            </a:endParaRPr>
          </a:p>
        </p:txBody>
      </p:sp>
      <p:pic>
        <p:nvPicPr>
          <p:cNvPr id="5" name="Grafik 4" descr="Lupe">
            <a:extLst>
              <a:ext uri="{FF2B5EF4-FFF2-40B4-BE49-F238E27FC236}">
                <a16:creationId xmlns:a16="http://schemas.microsoft.com/office/drawing/2014/main" id="{6F74A772-6790-9125-4779-0FA10DF93C6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367" y="1287856"/>
            <a:ext cx="1856319" cy="1856319"/>
          </a:xfrm>
          <a:prstGeom prst="rect">
            <a:avLst/>
          </a:prstGeom>
        </p:spPr>
      </p:pic>
      <p:sp>
        <p:nvSpPr>
          <p:cNvPr id="8" name="Textfeld 7">
            <a:extLst>
              <a:ext uri="{FF2B5EF4-FFF2-40B4-BE49-F238E27FC236}">
                <a16:creationId xmlns:a16="http://schemas.microsoft.com/office/drawing/2014/main" id="{A2594477-3ED8-9427-ACF8-E05655503645}"/>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Tree>
    <p:extLst>
      <p:ext uri="{BB962C8B-B14F-4D97-AF65-F5344CB8AC3E}">
        <p14:creationId xmlns:p14="http://schemas.microsoft.com/office/powerpoint/2010/main" val="56070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A537416-130C-56C1-87B7-B0E8FF2FB3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3297" y="1562441"/>
            <a:ext cx="717678" cy="582204"/>
          </a:xfrm>
          <a:prstGeom prst="rect">
            <a:avLst/>
          </a:prstGeom>
        </p:spPr>
      </p:pic>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0"/>
            <a:ext cx="10083230" cy="1325563"/>
          </a:xfrm>
        </p:spPr>
        <p:txBody>
          <a:bodyPr/>
          <a:lstStyle/>
          <a:p>
            <a:r>
              <a:rPr lang="de-AT" dirty="0" err="1"/>
              <a:t>Formulating</a:t>
            </a:r>
            <a:r>
              <a:rPr lang="de-AT" dirty="0"/>
              <a:t> organizational </a:t>
            </a:r>
            <a:r>
              <a:rPr lang="de-AT" dirty="0" err="1"/>
              <a:t>values</a:t>
            </a:r>
            <a:r>
              <a:rPr lang="de-AT" dirty="0">
                <a:solidFill>
                  <a:schemeClr val="tx1"/>
                </a:solidFill>
              </a:rPr>
              <a:t>|</a:t>
            </a:r>
            <a:r>
              <a:rPr lang="de-AT" dirty="0"/>
              <a:t> </a:t>
            </a:r>
            <a:r>
              <a:rPr lang="de-DE" dirty="0" err="1">
                <a:solidFill>
                  <a:schemeClr val="tx1"/>
                </a:solidFill>
              </a:rPr>
              <a:t>Tips</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6</a:t>
            </a:fld>
            <a:endParaRPr lang="de-DE" dirty="0">
              <a:solidFill>
                <a:schemeClr val="tx1"/>
              </a:solidFill>
            </a:endParaRPr>
          </a:p>
        </p:txBody>
      </p:sp>
      <p:sp>
        <p:nvSpPr>
          <p:cNvPr id="27" name="Textfeld 26">
            <a:extLst>
              <a:ext uri="{FF2B5EF4-FFF2-40B4-BE49-F238E27FC236}">
                <a16:creationId xmlns:a16="http://schemas.microsoft.com/office/drawing/2014/main" id="{394DEA2B-2D45-4B7E-BA18-F1DEC18B7E1E}"/>
              </a:ext>
            </a:extLst>
          </p:cNvPr>
          <p:cNvSpPr txBox="1"/>
          <p:nvPr/>
        </p:nvSpPr>
        <p:spPr>
          <a:xfrm>
            <a:off x="2187298" y="1562441"/>
            <a:ext cx="8441182" cy="3016210"/>
          </a:xfrm>
          <a:prstGeom prst="rect">
            <a:avLst/>
          </a:prstGeom>
          <a:noFill/>
        </p:spPr>
        <p:txBody>
          <a:bodyPr wrap="square">
            <a:spAutoFit/>
          </a:bodyPr>
          <a:lstStyle/>
          <a:p>
            <a:pPr marL="285750" indent="-285750">
              <a:spcAft>
                <a:spcPts val="1200"/>
              </a:spcAft>
              <a:buClr>
                <a:srgbClr val="005A92"/>
              </a:buClr>
              <a:buFont typeface="Wingdings" panose="05000000000000000000" pitchFamily="2" charset="2"/>
              <a:buChar char="ü"/>
            </a:pPr>
            <a:r>
              <a:rPr lang="en-US" sz="2000" dirty="0">
                <a:solidFill>
                  <a:srgbClr val="000000"/>
                </a:solidFill>
              </a:rPr>
              <a:t>Think about </a:t>
            </a:r>
            <a:r>
              <a:rPr lang="en-US" sz="2000" b="1" dirty="0">
                <a:solidFill>
                  <a:srgbClr val="000000"/>
                </a:solidFill>
              </a:rPr>
              <a:t>what really matters to you as a team</a:t>
            </a:r>
            <a:r>
              <a:rPr lang="en-US" sz="2000" dirty="0">
                <a:solidFill>
                  <a:srgbClr val="000000"/>
                </a:solidFill>
              </a:rPr>
              <a:t>—what do you really care about?</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What </a:t>
            </a:r>
            <a:r>
              <a:rPr lang="en-US" sz="2000" b="1" dirty="0">
                <a:solidFill>
                  <a:srgbClr val="000000"/>
                </a:solidFill>
              </a:rPr>
              <a:t>attitudes</a:t>
            </a:r>
            <a:r>
              <a:rPr lang="en-US" sz="2000" dirty="0">
                <a:solidFill>
                  <a:srgbClr val="000000"/>
                </a:solidFill>
              </a:rPr>
              <a:t> are essential to achieving your purpose, mission, and vision?</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Be </a:t>
            </a:r>
            <a:r>
              <a:rPr lang="en-US" sz="2000" b="1" dirty="0">
                <a:solidFill>
                  <a:srgbClr val="000000"/>
                </a:solidFill>
              </a:rPr>
              <a:t>authentic</a:t>
            </a:r>
            <a:r>
              <a:rPr lang="en-US" sz="2000" dirty="0">
                <a:solidFill>
                  <a:srgbClr val="000000"/>
                </a:solidFill>
              </a:rPr>
              <a:t>: ensure that the values are genuine and truly represent what the organization and the people </a:t>
            </a:r>
            <a:r>
              <a:rPr lang="de-AT" sz="2000" dirty="0" err="1">
                <a:solidFill>
                  <a:srgbClr val="000000"/>
                </a:solidFill>
              </a:rPr>
              <a:t>within</a:t>
            </a:r>
            <a:r>
              <a:rPr lang="de-AT" sz="2000" dirty="0">
                <a:solidFill>
                  <a:srgbClr val="000000"/>
                </a:solidFill>
              </a:rPr>
              <a:t> </a:t>
            </a:r>
            <a:r>
              <a:rPr lang="de-AT" sz="2000" dirty="0" err="1">
                <a:solidFill>
                  <a:srgbClr val="000000"/>
                </a:solidFill>
              </a:rPr>
              <a:t>it</a:t>
            </a:r>
            <a:r>
              <a:rPr lang="de-AT" sz="2000" dirty="0">
                <a:solidFill>
                  <a:srgbClr val="000000"/>
                </a:solidFill>
              </a:rPr>
              <a:t> stand </a:t>
            </a:r>
            <a:r>
              <a:rPr lang="de-AT" sz="2000" dirty="0" err="1">
                <a:solidFill>
                  <a:srgbClr val="000000"/>
                </a:solidFill>
              </a:rPr>
              <a:t>for</a:t>
            </a:r>
            <a:r>
              <a:rPr lang="de-AT" sz="2000" dirty="0">
                <a:solidFill>
                  <a:srgbClr val="000000"/>
                </a:solidFill>
              </a:rPr>
              <a:t>.</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Keep it </a:t>
            </a:r>
            <a:r>
              <a:rPr lang="en-US" sz="2000" b="1" dirty="0">
                <a:solidFill>
                  <a:srgbClr val="000000"/>
                </a:solidFill>
              </a:rPr>
              <a:t>short</a:t>
            </a:r>
            <a:r>
              <a:rPr lang="en-US" sz="2000" dirty="0">
                <a:solidFill>
                  <a:srgbClr val="000000"/>
                </a:solidFill>
              </a:rPr>
              <a:t>: a few, clearly understandable values that are easy to remember are more likely to shape the culture of the organization than a long list of desired values.</a:t>
            </a:r>
            <a:endParaRPr lang="de-DE" sz="2000" dirty="0">
              <a:solidFill>
                <a:srgbClr val="000000"/>
              </a:solidFill>
            </a:endParaRPr>
          </a:p>
        </p:txBody>
      </p:sp>
      <p:pic>
        <p:nvPicPr>
          <p:cNvPr id="5" name="Grafik 4" descr="Lupe">
            <a:extLst>
              <a:ext uri="{FF2B5EF4-FFF2-40B4-BE49-F238E27FC236}">
                <a16:creationId xmlns:a16="http://schemas.microsoft.com/office/drawing/2014/main" id="{6F74A772-6790-9125-4779-0FA10DF93C6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442" y="1100983"/>
            <a:ext cx="1856319" cy="1856319"/>
          </a:xfrm>
          <a:prstGeom prst="rect">
            <a:avLst/>
          </a:prstGeom>
        </p:spPr>
      </p:pic>
      <p:sp>
        <p:nvSpPr>
          <p:cNvPr id="9" name="Textfeld 8">
            <a:extLst>
              <a:ext uri="{FF2B5EF4-FFF2-40B4-BE49-F238E27FC236}">
                <a16:creationId xmlns:a16="http://schemas.microsoft.com/office/drawing/2014/main" id="{04B62F69-84E3-24FB-CD46-65160AE208D1}"/>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Tree>
    <p:extLst>
      <p:ext uri="{BB962C8B-B14F-4D97-AF65-F5344CB8AC3E}">
        <p14:creationId xmlns:p14="http://schemas.microsoft.com/office/powerpoint/2010/main" val="357161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8D3655B-7BA7-E8C1-3B6B-FA0FC71B09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3297" y="1652691"/>
            <a:ext cx="896835" cy="793481"/>
          </a:xfrm>
          <a:prstGeom prst="rect">
            <a:avLst/>
          </a:prstGeom>
        </p:spPr>
      </p:pic>
      <p:sp>
        <p:nvSpPr>
          <p:cNvPr id="2" name="Titel 1">
            <a:extLst>
              <a:ext uri="{FF2B5EF4-FFF2-40B4-BE49-F238E27FC236}">
                <a16:creationId xmlns:a16="http://schemas.microsoft.com/office/drawing/2014/main" id="{E3A3EF0D-58B6-BC20-BAAE-3493AC648B19}"/>
              </a:ext>
            </a:extLst>
          </p:cNvPr>
          <p:cNvSpPr>
            <a:spLocks noGrp="1"/>
          </p:cNvSpPr>
          <p:nvPr>
            <p:ph type="title"/>
          </p:nvPr>
        </p:nvSpPr>
        <p:spPr>
          <a:xfrm>
            <a:off x="231648" y="0"/>
            <a:ext cx="10083230" cy="1325563"/>
          </a:xfrm>
        </p:spPr>
        <p:txBody>
          <a:bodyPr/>
          <a:lstStyle/>
          <a:p>
            <a:r>
              <a:rPr lang="de-AT" dirty="0" err="1"/>
              <a:t>Formulating</a:t>
            </a:r>
            <a:r>
              <a:rPr lang="de-AT" dirty="0"/>
              <a:t> </a:t>
            </a:r>
            <a:r>
              <a:rPr lang="de-AT" dirty="0" err="1"/>
              <a:t>strategic</a:t>
            </a:r>
            <a:r>
              <a:rPr lang="de-AT" dirty="0"/>
              <a:t> </a:t>
            </a:r>
            <a:r>
              <a:rPr lang="de-AT" dirty="0" err="1"/>
              <a:t>goals</a:t>
            </a:r>
            <a:r>
              <a:rPr lang="de-AT" dirty="0">
                <a:solidFill>
                  <a:schemeClr val="tx1"/>
                </a:solidFill>
              </a:rPr>
              <a:t>|</a:t>
            </a:r>
            <a:r>
              <a:rPr lang="de-AT" dirty="0"/>
              <a:t> </a:t>
            </a:r>
            <a:r>
              <a:rPr lang="de-DE" dirty="0" err="1">
                <a:solidFill>
                  <a:schemeClr val="tx1"/>
                </a:solidFill>
              </a:rPr>
              <a:t>Tips</a:t>
            </a:r>
            <a:endParaRPr lang="de-AT" dirty="0">
              <a:solidFill>
                <a:schemeClr val="tx1"/>
              </a:solidFill>
            </a:endParaRPr>
          </a:p>
        </p:txBody>
      </p:sp>
      <p:sp>
        <p:nvSpPr>
          <p:cNvPr id="12" name="Rechteck 11">
            <a:extLst>
              <a:ext uri="{FF2B5EF4-FFF2-40B4-BE49-F238E27FC236}">
                <a16:creationId xmlns:a16="http://schemas.microsoft.com/office/drawing/2014/main" id="{93E9F8A4-875A-46EE-946E-F43DE6675F0F}"/>
              </a:ext>
            </a:extLst>
          </p:cNvPr>
          <p:cNvSpPr/>
          <p:nvPr/>
        </p:nvSpPr>
        <p:spPr>
          <a:xfrm>
            <a:off x="0" y="6499819"/>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7</a:t>
            </a:fld>
            <a:endParaRPr lang="de-DE" dirty="0">
              <a:solidFill>
                <a:schemeClr val="tx1"/>
              </a:solidFill>
            </a:endParaRPr>
          </a:p>
        </p:txBody>
      </p:sp>
      <p:sp>
        <p:nvSpPr>
          <p:cNvPr id="27" name="Textfeld 26">
            <a:extLst>
              <a:ext uri="{FF2B5EF4-FFF2-40B4-BE49-F238E27FC236}">
                <a16:creationId xmlns:a16="http://schemas.microsoft.com/office/drawing/2014/main" id="{394DEA2B-2D45-4B7E-BA18-F1DEC18B7E1E}"/>
              </a:ext>
            </a:extLst>
          </p:cNvPr>
          <p:cNvSpPr txBox="1"/>
          <p:nvPr/>
        </p:nvSpPr>
        <p:spPr>
          <a:xfrm>
            <a:off x="2140164" y="1325563"/>
            <a:ext cx="8441182" cy="4555093"/>
          </a:xfrm>
          <a:prstGeom prst="rect">
            <a:avLst/>
          </a:prstGeom>
          <a:noFill/>
        </p:spPr>
        <p:txBody>
          <a:bodyPr wrap="square">
            <a:spAutoFit/>
          </a:bodyPr>
          <a:lstStyle/>
          <a:p>
            <a:pPr marL="285750" indent="-285750">
              <a:spcAft>
                <a:spcPts val="1200"/>
              </a:spcAft>
              <a:buClr>
                <a:srgbClr val="005A92"/>
              </a:buClr>
              <a:buFont typeface="Wingdings" panose="05000000000000000000" pitchFamily="2" charset="2"/>
              <a:buChar char="ü"/>
            </a:pPr>
            <a:r>
              <a:rPr lang="en-US" sz="2000" b="1" dirty="0">
                <a:solidFill>
                  <a:srgbClr val="000000"/>
                </a:solidFill>
              </a:rPr>
              <a:t>Align with the vision and mission</a:t>
            </a:r>
            <a:r>
              <a:rPr lang="en-US" sz="2000" dirty="0">
                <a:solidFill>
                  <a:srgbClr val="000000"/>
                </a:solidFill>
              </a:rPr>
              <a:t>: ensure that each goal directly contributes to achieving the organization’s vision and mission, and has an impact on creating and sustaining </a:t>
            </a:r>
            <a:r>
              <a:rPr lang="en-US" sz="2000" b="1" dirty="0">
                <a:solidFill>
                  <a:srgbClr val="000000"/>
                </a:solidFill>
              </a:rPr>
              <a:t>competitive advantage</a:t>
            </a:r>
            <a:r>
              <a:rPr lang="en-US" sz="2000" dirty="0">
                <a:solidFill>
                  <a:srgbClr val="000000"/>
                </a:solidFill>
              </a:rPr>
              <a:t>.</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Be </a:t>
            </a:r>
            <a:r>
              <a:rPr lang="en-US" sz="2000" b="1" dirty="0">
                <a:solidFill>
                  <a:srgbClr val="000000"/>
                </a:solidFill>
              </a:rPr>
              <a:t>specific and measurable</a:t>
            </a:r>
            <a:r>
              <a:rPr lang="en-US" sz="2000" dirty="0">
                <a:solidFill>
                  <a:srgbClr val="000000"/>
                </a:solidFill>
              </a:rPr>
              <a:t>: clearly define what you want to achieve within a specific timeframe; establish </a:t>
            </a:r>
            <a:r>
              <a:rPr lang="de-AT" sz="2000" dirty="0" err="1">
                <a:solidFill>
                  <a:srgbClr val="000000"/>
                </a:solidFill>
              </a:rPr>
              <a:t>measurable</a:t>
            </a:r>
            <a:r>
              <a:rPr lang="de-AT" sz="2000" dirty="0">
                <a:solidFill>
                  <a:srgbClr val="000000"/>
                </a:solidFill>
              </a:rPr>
              <a:t> </a:t>
            </a:r>
            <a:r>
              <a:rPr lang="de-AT" sz="2000" dirty="0" err="1">
                <a:solidFill>
                  <a:srgbClr val="000000"/>
                </a:solidFill>
              </a:rPr>
              <a:t>criteria</a:t>
            </a:r>
            <a:r>
              <a:rPr lang="de-AT" sz="2000" dirty="0">
                <a:solidFill>
                  <a:srgbClr val="000000"/>
                </a:solidFill>
              </a:rPr>
              <a:t> </a:t>
            </a:r>
            <a:r>
              <a:rPr lang="de-AT" sz="2000" dirty="0" err="1">
                <a:solidFill>
                  <a:srgbClr val="000000"/>
                </a:solidFill>
              </a:rPr>
              <a:t>for</a:t>
            </a:r>
            <a:r>
              <a:rPr lang="de-AT" sz="2000" dirty="0">
                <a:solidFill>
                  <a:srgbClr val="000000"/>
                </a:solidFill>
              </a:rPr>
              <a:t> </a:t>
            </a:r>
            <a:r>
              <a:rPr lang="de-AT" sz="2000" dirty="0" err="1">
                <a:solidFill>
                  <a:srgbClr val="000000"/>
                </a:solidFill>
              </a:rPr>
              <a:t>success</a:t>
            </a:r>
            <a:r>
              <a:rPr lang="de-AT" sz="2000" dirty="0">
                <a:solidFill>
                  <a:srgbClr val="000000"/>
                </a:solidFill>
              </a:rPr>
              <a:t>.</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Formulate </a:t>
            </a:r>
            <a:r>
              <a:rPr lang="en-US" sz="2000" b="1" dirty="0">
                <a:solidFill>
                  <a:srgbClr val="000000"/>
                </a:solidFill>
              </a:rPr>
              <a:t>challenging yet achievable goals</a:t>
            </a:r>
            <a:r>
              <a:rPr lang="en-US" sz="2000" dirty="0">
                <a:solidFill>
                  <a:srgbClr val="000000"/>
                </a:solidFill>
              </a:rPr>
              <a:t>.</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Limit the number of strategic goals to a </a:t>
            </a:r>
            <a:r>
              <a:rPr lang="en-US" sz="2000" b="1" dirty="0">
                <a:solidFill>
                  <a:srgbClr val="000000"/>
                </a:solidFill>
              </a:rPr>
              <a:t>focused few </a:t>
            </a:r>
            <a:r>
              <a:rPr lang="en-US" sz="2000" dirty="0">
                <a:solidFill>
                  <a:srgbClr val="000000"/>
                </a:solidFill>
              </a:rPr>
              <a:t>(typically three to five) to ensure clarity of direction, prioritization, and optimal allocation of resources.</a:t>
            </a:r>
          </a:p>
          <a:p>
            <a:pPr marL="285750" indent="-285750">
              <a:spcAft>
                <a:spcPts val="1200"/>
              </a:spcAft>
              <a:buClr>
                <a:srgbClr val="005A92"/>
              </a:buClr>
              <a:buFont typeface="Wingdings" panose="05000000000000000000" pitchFamily="2" charset="2"/>
              <a:buChar char="ü"/>
            </a:pPr>
            <a:r>
              <a:rPr lang="en-US" sz="2000" b="1" dirty="0">
                <a:solidFill>
                  <a:srgbClr val="000000"/>
                </a:solidFill>
              </a:rPr>
              <a:t>Agree on goals: </a:t>
            </a:r>
            <a:r>
              <a:rPr lang="en-US" sz="2000" dirty="0">
                <a:solidFill>
                  <a:srgbClr val="000000"/>
                </a:solidFill>
              </a:rPr>
              <a:t>don’t just set them from the top down, but work them out in consultation with the people who will be responsible for achieving them.</a:t>
            </a:r>
          </a:p>
          <a:p>
            <a:pPr marL="285750" indent="-285750">
              <a:spcAft>
                <a:spcPts val="1200"/>
              </a:spcAft>
              <a:buClr>
                <a:srgbClr val="005A92"/>
              </a:buClr>
              <a:buFont typeface="Wingdings" panose="05000000000000000000" pitchFamily="2" charset="2"/>
              <a:buChar char="ü"/>
            </a:pPr>
            <a:r>
              <a:rPr lang="en-US" sz="2000" dirty="0">
                <a:solidFill>
                  <a:srgbClr val="000000"/>
                </a:solidFill>
              </a:rPr>
              <a:t>Use the </a:t>
            </a:r>
            <a:r>
              <a:rPr lang="en-US" sz="2000" b="1" dirty="0">
                <a:solidFill>
                  <a:srgbClr val="000000"/>
                </a:solidFill>
              </a:rPr>
              <a:t>“Pyramid Principle” </a:t>
            </a:r>
            <a:r>
              <a:rPr lang="en-US" sz="2000" dirty="0">
                <a:solidFill>
                  <a:srgbClr val="000000"/>
                </a:solidFill>
              </a:rPr>
              <a:t>to create a hierarchy of well-aligned goals</a:t>
            </a:r>
            <a:endParaRPr lang="de-DE" sz="2000" dirty="0">
              <a:solidFill>
                <a:srgbClr val="000000"/>
              </a:solidFill>
            </a:endParaRPr>
          </a:p>
        </p:txBody>
      </p:sp>
      <p:pic>
        <p:nvPicPr>
          <p:cNvPr id="5" name="Grafik 4" descr="Lupe">
            <a:extLst>
              <a:ext uri="{FF2B5EF4-FFF2-40B4-BE49-F238E27FC236}">
                <a16:creationId xmlns:a16="http://schemas.microsoft.com/office/drawing/2014/main" id="{6F74A772-6790-9125-4779-0FA10DF93C6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5646" y="1268413"/>
            <a:ext cx="1856319" cy="1856319"/>
          </a:xfrm>
          <a:prstGeom prst="rect">
            <a:avLst/>
          </a:prstGeom>
        </p:spPr>
      </p:pic>
      <p:sp>
        <p:nvSpPr>
          <p:cNvPr id="9" name="Textfeld 8">
            <a:extLst>
              <a:ext uri="{FF2B5EF4-FFF2-40B4-BE49-F238E27FC236}">
                <a16:creationId xmlns:a16="http://schemas.microsoft.com/office/drawing/2014/main" id="{F14EAF78-FCC4-3630-5BA8-844C4E5EED44}"/>
              </a:ext>
            </a:extLst>
          </p:cNvPr>
          <p:cNvSpPr txBox="1"/>
          <p:nvPr/>
        </p:nvSpPr>
        <p:spPr>
          <a:xfrm>
            <a:off x="10642761" y="6642555"/>
            <a:ext cx="1189749" cy="215444"/>
          </a:xfrm>
          <a:prstGeom prst="rect">
            <a:avLst/>
          </a:prstGeom>
          <a:noFill/>
        </p:spPr>
        <p:txBody>
          <a:bodyPr wrap="none" rtlCol="0">
            <a:spAutoFit/>
          </a:bodyPr>
          <a:lstStyle/>
          <a:p>
            <a:r>
              <a:rPr lang="de-DE" sz="800" dirty="0"/>
              <a:t>Picture source: </a:t>
            </a:r>
            <a:r>
              <a:rPr lang="de-DE" sz="800" dirty="0" err="1"/>
              <a:t>ChatGPT</a:t>
            </a:r>
            <a:endParaRPr lang="de-DE" sz="800" dirty="0"/>
          </a:p>
        </p:txBody>
      </p:sp>
    </p:spTree>
    <p:extLst>
      <p:ext uri="{BB962C8B-B14F-4D97-AF65-F5344CB8AC3E}">
        <p14:creationId xmlns:p14="http://schemas.microsoft.com/office/powerpoint/2010/main" val="8983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254795B-2D88-F451-492F-1BF24A13B571}"/>
              </a:ext>
            </a:extLst>
          </p:cNvPr>
          <p:cNvSpPr txBox="1">
            <a:spLocks/>
          </p:cNvSpPr>
          <p:nvPr/>
        </p:nvSpPr>
        <p:spPr>
          <a:xfrm>
            <a:off x="365945" y="2283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dirty="0">
                <a:solidFill>
                  <a:srgbClr val="DA2128"/>
                </a:solidFill>
              </a:rPr>
              <a:t>The </a:t>
            </a:r>
            <a:r>
              <a:rPr lang="de-AT" dirty="0" err="1">
                <a:solidFill>
                  <a:srgbClr val="DA2128"/>
                </a:solidFill>
              </a:rPr>
              <a:t>Pyramid</a:t>
            </a:r>
            <a:r>
              <a:rPr lang="de-AT" dirty="0">
                <a:solidFill>
                  <a:srgbClr val="DA2128"/>
                </a:solidFill>
              </a:rPr>
              <a:t> </a:t>
            </a:r>
            <a:r>
              <a:rPr lang="de-AT" dirty="0" err="1">
                <a:solidFill>
                  <a:srgbClr val="DA2128"/>
                </a:solidFill>
              </a:rPr>
              <a:t>Principle</a:t>
            </a:r>
            <a:r>
              <a:rPr lang="de-AT" dirty="0">
                <a:solidFill>
                  <a:srgbClr val="DA2128"/>
                </a:solidFill>
              </a:rPr>
              <a:t> </a:t>
            </a:r>
            <a:r>
              <a:rPr lang="de-AT" dirty="0"/>
              <a:t>| Barbara Minto (2008)</a:t>
            </a:r>
          </a:p>
        </p:txBody>
      </p:sp>
      <p:sp>
        <p:nvSpPr>
          <p:cNvPr id="2" name="Textfeld 1">
            <a:extLst>
              <a:ext uri="{FF2B5EF4-FFF2-40B4-BE49-F238E27FC236}">
                <a16:creationId xmlns:a16="http://schemas.microsoft.com/office/drawing/2014/main" id="{5F399D59-F46D-488C-BEF3-87C862BD5E4D}"/>
              </a:ext>
            </a:extLst>
          </p:cNvPr>
          <p:cNvSpPr txBox="1"/>
          <p:nvPr/>
        </p:nvSpPr>
        <p:spPr>
          <a:xfrm>
            <a:off x="2412232" y="6642556"/>
            <a:ext cx="6857968" cy="215444"/>
          </a:xfrm>
          <a:prstGeom prst="rect">
            <a:avLst/>
          </a:prstGeom>
          <a:noFill/>
        </p:spPr>
        <p:txBody>
          <a:bodyPr wrap="none" rtlCol="0">
            <a:spAutoFit/>
          </a:bodyPr>
          <a:lstStyle/>
          <a:p>
            <a:r>
              <a:rPr lang="en-US" sz="800" dirty="0"/>
              <a:t>For the concept of the Pyramid Principle, see Minto, B. (2008). </a:t>
            </a:r>
            <a:r>
              <a:rPr lang="en-US" sz="800" i="1" dirty="0"/>
              <a:t>The Pyramid Principle</a:t>
            </a:r>
            <a:r>
              <a:rPr lang="en-US" sz="800" dirty="0"/>
              <a:t>, 3rd ed. Harlow: Financial Times Prentice Hall. </a:t>
            </a:r>
            <a:r>
              <a:rPr lang="de-DE" sz="800" dirty="0"/>
              <a:t>Picture source: pixabay.com</a:t>
            </a:r>
          </a:p>
        </p:txBody>
      </p:sp>
      <p:sp>
        <p:nvSpPr>
          <p:cNvPr id="9" name="Rechteck 8">
            <a:extLst>
              <a:ext uri="{FF2B5EF4-FFF2-40B4-BE49-F238E27FC236}">
                <a16:creationId xmlns:a16="http://schemas.microsoft.com/office/drawing/2014/main" id="{C03B3CA4-AD2E-40EC-82E7-A36BB64EB8B9}"/>
              </a:ext>
            </a:extLst>
          </p:cNvPr>
          <p:cNvSpPr/>
          <p:nvPr/>
        </p:nvSpPr>
        <p:spPr>
          <a:xfrm>
            <a:off x="0" y="6488668"/>
            <a:ext cx="463297" cy="369332"/>
          </a:xfrm>
          <a:prstGeom prst="rect">
            <a:avLst/>
          </a:prstGeom>
          <a:solidFill>
            <a:schemeClr val="bg1">
              <a:lumMod val="75000"/>
              <a:alpha val="30000"/>
            </a:schemeClr>
          </a:solidFill>
        </p:spPr>
        <p:txBody>
          <a:bodyPr wrap="square" rtlCol="0">
            <a:spAutoFit/>
          </a:bodyPr>
          <a:lstStyle/>
          <a:p>
            <a:pPr algn="ctr"/>
            <a:fld id="{65DFD7A7-ED56-427F-B8C7-C395DB1CAFE4}" type="slidenum">
              <a:rPr lang="de-DE" smtClean="0">
                <a:solidFill>
                  <a:schemeClr val="tx1"/>
                </a:solidFill>
              </a:rPr>
              <a:t>8</a:t>
            </a:fld>
            <a:endParaRPr lang="de-DE" dirty="0">
              <a:solidFill>
                <a:schemeClr val="tx1"/>
              </a:solidFill>
            </a:endParaRPr>
          </a:p>
        </p:txBody>
      </p:sp>
      <p:pic>
        <p:nvPicPr>
          <p:cNvPr id="18" name="Grafik 17">
            <a:extLst>
              <a:ext uri="{FF2B5EF4-FFF2-40B4-BE49-F238E27FC236}">
                <a16:creationId xmlns:a16="http://schemas.microsoft.com/office/drawing/2014/main" id="{A04913DA-C557-41B5-B89B-B8FA413AFF21}"/>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430781" y="1131513"/>
            <a:ext cx="10275569" cy="5248183"/>
          </a:xfrm>
          <a:prstGeom prst="rect">
            <a:avLst/>
          </a:prstGeom>
          <a:noFill/>
          <a:ln>
            <a:noFill/>
          </a:ln>
        </p:spPr>
      </p:pic>
    </p:spTree>
    <p:extLst>
      <p:ext uri="{BB962C8B-B14F-4D97-AF65-F5344CB8AC3E}">
        <p14:creationId xmlns:p14="http://schemas.microsoft.com/office/powerpoint/2010/main" val="41968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4D559A-A104-02D2-8275-75F7681BE9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5729" cy="6857999"/>
          </a:xfrm>
          <a:prstGeom prst="rect">
            <a:avLst/>
          </a:prstGeom>
        </p:spPr>
      </p:pic>
      <p:sp>
        <p:nvSpPr>
          <p:cNvPr id="9" name="Textfeld 8">
            <a:extLst>
              <a:ext uri="{FF2B5EF4-FFF2-40B4-BE49-F238E27FC236}">
                <a16:creationId xmlns:a16="http://schemas.microsoft.com/office/drawing/2014/main" id="{8740ADBD-380B-4755-B648-BB25FE187863}"/>
              </a:ext>
            </a:extLst>
          </p:cNvPr>
          <p:cNvSpPr txBox="1"/>
          <p:nvPr/>
        </p:nvSpPr>
        <p:spPr>
          <a:xfrm>
            <a:off x="348917" y="4758210"/>
            <a:ext cx="11135360" cy="769441"/>
          </a:xfrm>
          <a:prstGeom prst="rect">
            <a:avLst/>
          </a:prstGeom>
          <a:solidFill>
            <a:schemeClr val="bg1">
              <a:lumMod val="75000"/>
              <a:alpha val="50000"/>
            </a:schemeClr>
          </a:solidFill>
        </p:spPr>
        <p:txBody>
          <a:bodyPr wrap="square" rtlCol="0">
            <a:spAutoFit/>
          </a:bodyPr>
          <a:lstStyle/>
          <a:p>
            <a:pPr algn="ctr">
              <a:spcAft>
                <a:spcPts val="600"/>
              </a:spcAft>
            </a:pPr>
            <a:r>
              <a:rPr lang="en-US" sz="4400" dirty="0">
                <a:solidFill>
                  <a:srgbClr val="FF0000"/>
                </a:solidFill>
              </a:rPr>
              <a:t>ARENA</a:t>
            </a:r>
            <a:r>
              <a:rPr lang="en-US" sz="4400" dirty="0">
                <a:solidFill>
                  <a:srgbClr val="FFFFFF"/>
                </a:solidFill>
              </a:rPr>
              <a:t> | Where we want to play</a:t>
            </a:r>
          </a:p>
        </p:txBody>
      </p:sp>
      <p:sp>
        <p:nvSpPr>
          <p:cNvPr id="5" name="Textfeld 4">
            <a:extLst>
              <a:ext uri="{FF2B5EF4-FFF2-40B4-BE49-F238E27FC236}">
                <a16:creationId xmlns:a16="http://schemas.microsoft.com/office/drawing/2014/main" id="{EB22B2D7-DBFE-4F01-AFEA-9BA6C1B29042}"/>
              </a:ext>
            </a:extLst>
          </p:cNvPr>
          <p:cNvSpPr txBox="1"/>
          <p:nvPr/>
        </p:nvSpPr>
        <p:spPr>
          <a:xfrm>
            <a:off x="10642761" y="6642555"/>
            <a:ext cx="1189749" cy="215444"/>
          </a:xfrm>
          <a:prstGeom prst="rect">
            <a:avLst/>
          </a:prstGeom>
          <a:noFill/>
        </p:spPr>
        <p:txBody>
          <a:bodyPr wrap="none" rtlCol="0">
            <a:spAutoFit/>
          </a:bodyPr>
          <a:lstStyle/>
          <a:p>
            <a:r>
              <a:rPr lang="de-DE" sz="800" dirty="0">
                <a:solidFill>
                  <a:schemeClr val="bg1"/>
                </a:solidFill>
              </a:rPr>
              <a:t>Picture source: </a:t>
            </a:r>
            <a:r>
              <a:rPr lang="de-DE" sz="800" dirty="0" err="1">
                <a:solidFill>
                  <a:schemeClr val="bg1"/>
                </a:solidFill>
              </a:rPr>
              <a:t>ChatGPT</a:t>
            </a:r>
            <a:endParaRPr lang="de-DE" sz="800" dirty="0">
              <a:solidFill>
                <a:schemeClr val="bg1"/>
              </a:solidFill>
            </a:endParaRPr>
          </a:p>
        </p:txBody>
      </p:sp>
      <p:sp>
        <p:nvSpPr>
          <p:cNvPr id="6" name="Textfeld 5">
            <a:extLst>
              <a:ext uri="{FF2B5EF4-FFF2-40B4-BE49-F238E27FC236}">
                <a16:creationId xmlns:a16="http://schemas.microsoft.com/office/drawing/2014/main" id="{5A65B681-DD9A-413B-A85C-9A13B6B857A9}"/>
              </a:ext>
            </a:extLst>
          </p:cNvPr>
          <p:cNvSpPr txBox="1"/>
          <p:nvPr/>
        </p:nvSpPr>
        <p:spPr>
          <a:xfrm>
            <a:off x="348917" y="4234990"/>
            <a:ext cx="3648048" cy="523220"/>
          </a:xfrm>
          <a:prstGeom prst="rect">
            <a:avLst/>
          </a:prstGeom>
          <a:solidFill>
            <a:srgbClr val="D51317">
              <a:alpha val="70000"/>
            </a:srgbClr>
          </a:solidFill>
        </p:spPr>
        <p:txBody>
          <a:bodyPr wrap="square" rtlCol="0">
            <a:spAutoFit/>
          </a:bodyPr>
          <a:lstStyle/>
          <a:p>
            <a:r>
              <a:rPr lang="de-AT" sz="2800" dirty="0"/>
              <a:t>     </a:t>
            </a:r>
            <a:r>
              <a:rPr lang="de-AT" sz="2800" dirty="0">
                <a:solidFill>
                  <a:schemeClr val="bg1"/>
                </a:solidFill>
              </a:rPr>
              <a:t>Straight-A </a:t>
            </a:r>
            <a:r>
              <a:rPr lang="de-AT" sz="2800" dirty="0" err="1">
                <a:solidFill>
                  <a:schemeClr val="bg1"/>
                </a:solidFill>
              </a:rPr>
              <a:t>Strategy</a:t>
            </a:r>
            <a:endParaRPr lang="de-AT" sz="2800" dirty="0">
              <a:solidFill>
                <a:schemeClr val="bg1"/>
              </a:solidFill>
            </a:endParaRPr>
          </a:p>
        </p:txBody>
      </p:sp>
    </p:spTree>
    <p:extLst>
      <p:ext uri="{BB962C8B-B14F-4D97-AF65-F5344CB8AC3E}">
        <p14:creationId xmlns:p14="http://schemas.microsoft.com/office/powerpoint/2010/main" val="11816365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Breitbild</PresentationFormat>
  <Paragraphs>168</Paragraphs>
  <Slides>20</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Arial</vt:lpstr>
      <vt:lpstr>Calibri</vt:lpstr>
      <vt:lpstr>Calibri Light</vt:lpstr>
      <vt:lpstr>MinionPro-Regular</vt:lpstr>
      <vt:lpstr>MyriadPro-Regular</vt:lpstr>
      <vt:lpstr>MyriadPro-Semibold</vt:lpstr>
      <vt:lpstr>Symbol</vt:lpstr>
      <vt:lpstr>Wingdings</vt:lpstr>
      <vt:lpstr>Office</vt:lpstr>
      <vt:lpstr>PowerPoint-Präsentation</vt:lpstr>
      <vt:lpstr>Aspiration | The “5As”</vt:lpstr>
      <vt:lpstr>Formulating your aspiration</vt:lpstr>
      <vt:lpstr>Formulating the mission statement | Tips</vt:lpstr>
      <vt:lpstr>Formulating the vision| Tips</vt:lpstr>
      <vt:lpstr>Formulating organizational values| Tips</vt:lpstr>
      <vt:lpstr>Formulating strategic goals| Tips</vt:lpstr>
      <vt:lpstr>PowerPoint-Präsentation</vt:lpstr>
      <vt:lpstr>PowerPoint-Präsentation</vt:lpstr>
      <vt:lpstr>Arena| Defining your ‟playing field”</vt:lpstr>
      <vt:lpstr>Blue Ocean strategy| Kim &amp; Mauborgne</vt:lpstr>
      <vt:lpstr>Choosing your arena|Attractiveness &amp; ability to compete</vt:lpstr>
      <vt:lpstr>Porter’s Five Forces|Assessing industry attractiveness</vt:lpstr>
      <vt:lpstr>Arena|Market size analysis (selected methods)</vt:lpstr>
      <vt:lpstr>Arena|Market composition analysis</vt:lpstr>
      <vt:lpstr>Arena|Competitive map</vt:lpstr>
      <vt:lpstr>Arena|PESTEL analysis (macro environment)</vt:lpstr>
      <vt:lpstr>Arena|Further market analysis methods</vt:lpstr>
      <vt:lpstr>Arena selection|Scoring model</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Victoria Ranacher-Lackner</dc:creator>
  <cp:lastModifiedBy>Sternad Dietmar</cp:lastModifiedBy>
  <cp:revision>62</cp:revision>
  <dcterms:created xsi:type="dcterms:W3CDTF">2022-05-12T13:29:49Z</dcterms:created>
  <dcterms:modified xsi:type="dcterms:W3CDTF">2025-09-04T13:16:27Z</dcterms:modified>
</cp:coreProperties>
</file>