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41" r:id="rId2"/>
    <p:sldId id="606" r:id="rId3"/>
    <p:sldId id="614" r:id="rId4"/>
    <p:sldId id="459" r:id="rId5"/>
    <p:sldId id="610" r:id="rId6"/>
    <p:sldId id="611" r:id="rId7"/>
    <p:sldId id="612" r:id="rId8"/>
    <p:sldId id="615" r:id="rId9"/>
    <p:sldId id="616" r:id="rId10"/>
    <p:sldId id="617" r:id="rId11"/>
    <p:sldId id="618" r:id="rId12"/>
    <p:sldId id="613" r:id="rId13"/>
    <p:sldId id="620" r:id="rId14"/>
    <p:sldId id="627" r:id="rId15"/>
    <p:sldId id="628" r:id="rId16"/>
    <p:sldId id="629" r:id="rId17"/>
    <p:sldId id="622" r:id="rId18"/>
    <p:sldId id="623" r:id="rId19"/>
    <p:sldId id="624" r:id="rId20"/>
    <p:sldId id="607" r:id="rId21"/>
    <p:sldId id="625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2"/>
    <a:srgbClr val="D51317"/>
    <a:srgbClr val="DA2128"/>
    <a:srgbClr val="A35E69"/>
    <a:srgbClr val="FF0000"/>
    <a:srgbClr val="EA1D24"/>
    <a:srgbClr val="EAE4DC"/>
    <a:srgbClr val="FFFFFF"/>
    <a:srgbClr val="FFCC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6D87D-DB72-48A0-A74C-3AACEF95A44B}" v="118" dt="2023-08-09T17:16:34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4" autoAdjust="0"/>
    <p:restoredTop sz="78115" autoAdjust="0"/>
  </p:normalViewPr>
  <p:slideViewPr>
    <p:cSldViewPr snapToGrid="0">
      <p:cViewPr varScale="1">
        <p:scale>
          <a:sx n="102" d="100"/>
          <a:sy n="102" d="100"/>
        </p:scale>
        <p:origin x="3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7C0-D153-4CC0-B115-B22DF8FD3226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C270-D155-4F7E-80DB-88976B7722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4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031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471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14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377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73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983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076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1629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815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912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089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58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06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99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9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34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090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281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848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4D-193D-4CCB-B7D4-627B6444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AB3030-B6CF-4507-B992-42DBA66A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5E59-235F-4536-B3BC-D1D8399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E1FF-2AD0-4913-A2E2-5DB0FFFFD7B7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1236-51AA-4266-8EFD-0DCEA5F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C289-8251-4255-8960-F7FA3AB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FH Kärnten</a:t>
            </a:r>
          </a:p>
        </p:txBody>
      </p:sp>
    </p:spTree>
    <p:extLst>
      <p:ext uri="{BB962C8B-B14F-4D97-AF65-F5344CB8AC3E}">
        <p14:creationId xmlns:p14="http://schemas.microsoft.com/office/powerpoint/2010/main" val="23284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B5F2-41A4-4DA7-8E4F-589335D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B78802-BE41-48E6-B120-80D1C209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96E5C-2E3E-4F36-BFA5-E3C13F9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BE3-EB5F-42E9-A2D2-4F813EF7685D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734F0-6F7C-48FB-B229-32A1403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9831-17DA-46CA-BFDF-FFFBAA5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AD98B-E7E2-47CF-B1CA-7B04E47C6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C0E8-6EC4-4506-8C86-493F2EBA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F720B-C39A-49F7-BCF4-045AAC7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181C-993E-44A0-9779-C1E16704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D0B-A30F-4EAA-B977-30EC4ADBC71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071A-139D-4465-8D45-198F3DA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D1DDA-4CFA-4D5C-AA0A-75C73C7C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B9DFB-684A-449B-A021-A12CBA8F5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F50F-FE26-4AA2-A85A-DB1C1EEE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55308-03D9-4332-8075-A618530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86"/>
            <a:ext cx="10515600" cy="478377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4pPr marL="1600200" indent="-228600"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46465-F287-42A1-A830-5E3CFA7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5FD5-D3B4-474A-A04A-3A22655B0320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F12DA-EFB5-427A-900F-B447A06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2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793D2-94B1-47CC-A04E-C8DC75C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14297-81E3-4687-A273-2F1E39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E589E-AA80-4452-91EC-0F4849B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44C-1EA5-4F64-827F-599735B00046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B7958-CC64-4D1F-9C6A-EEFE16DD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FC62B-8690-422D-B7C8-CAA7E27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CAFF1F-972A-4795-B223-750DE142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E4B11-1B60-4A77-AFDB-E74CEA62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8BDE8-09FD-4AAF-B246-CDD1164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975E7-0A5E-453C-BB65-FD030CB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F481-9509-406A-8C08-3B80D5B68AE4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BFE7C-90A8-4980-AB8C-FFAFC01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6FDA6-C786-4649-A565-5CF13B3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320145-4EC4-CDC4-367F-5921DE8AE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1E7D1E-E408-4186-834F-FC04B1B3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AE72A-239D-4F57-B68B-57298E8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DCFEB-A06E-4BE8-AC60-B2C996C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8879A-2F27-49EE-A5F6-24A382B95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D1FCE-4E05-49C0-9E68-3077DA3F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AF67C-E1E0-4239-9656-78F10DA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302-81A9-444D-B5DA-5F32F4C660C1}" type="datetime1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2996E9-841C-4151-9B64-9EFB37F4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D1E29-11CA-4D5B-B217-0A6D90B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1851AB-EC72-5FB1-54F6-E87A1A5CF56E}"/>
              </a:ext>
            </a:extLst>
          </p:cNvPr>
          <p:cNvSpPr txBox="1">
            <a:spLocks/>
          </p:cNvSpPr>
          <p:nvPr userDrawn="1"/>
        </p:nvSpPr>
        <p:spPr>
          <a:xfrm>
            <a:off x="838200" y="-40925"/>
            <a:ext cx="968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FA3C2F-D4E6-4374-B58D-F33FA3F0E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148B10-1E1A-4F3D-84F2-A2897F9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1355-D174-4AC0-8385-FF4E465F5798}" type="datetime1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287D8-C0E8-4C3A-A6EC-0314D0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27469-EC7B-410B-A09B-3CD3FBA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2ADC0D-F5D3-F7FA-5289-754B06C8B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E7F8D0-0784-4D00-8003-595DB31B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BB8E2-918D-4DED-995D-17FD6184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011-5297-4020-BB55-467546749109}" type="datetime1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AF27E1-4820-4422-97A0-DC58FFD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FD73E-D50D-48A5-A118-7661BAD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AF2A8B-8285-4A6F-B191-A935D8F9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105D-6582-40BE-9896-9C956DB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2B216-55B3-4788-AABD-E19E0ED1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886D6-4849-4FB6-8DCF-80C99157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06709-B415-47D2-BFF0-3FF87A4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1624-7DEB-494E-8800-6D26CE59FE5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7DEF8-D5F1-440F-BD31-CB84585B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C11082-710B-4D8A-9632-A04921A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9917EB-710C-4EFE-BE7F-8E4E8C86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F4B62-9E8A-44E7-B8FF-15667A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2647F-F3D9-4A2D-BC7D-F7395887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A8BA1-03C3-4BEF-8570-50E85A1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B3BDF-43DE-45AC-8211-48616BE8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7D88-2524-4BBC-9876-7D349B0B05B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2464AC-4F9B-4C14-AFC2-56374F7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880F-A035-4510-9EF2-19103144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362AD-82A4-4154-BD03-7A8621439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7C28F8-4BE6-4CFB-BC85-5FFDE976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8AD9-824C-401B-8796-0CAD9F7C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D075-95E6-415E-9C65-8F5F812E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6CE-33A4-4B2C-87B0-772486C516BA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F358-CB27-48C6-A84B-1FDA4B5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Victoria Ranacher-Lackner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DE858-FBBF-42B2-AA42-003E3D33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6760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7D94E0-3AD9-438C-AAF9-287EBD030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528320" y="4381139"/>
            <a:ext cx="11066649" cy="1446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ADVANTAGE &amp; ABILITIES</a:t>
            </a:r>
            <a:r>
              <a:rPr lang="en-US" sz="4400" dirty="0">
                <a:solidFill>
                  <a:srgbClr val="FFFFFF"/>
                </a:solidFill>
              </a:rPr>
              <a:t> |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How to create superior value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65B681-DD9A-413B-A85C-9A13B6B857A9}"/>
              </a:ext>
            </a:extLst>
          </p:cNvPr>
          <p:cNvSpPr txBox="1"/>
          <p:nvPr/>
        </p:nvSpPr>
        <p:spPr>
          <a:xfrm>
            <a:off x="528320" y="3857918"/>
            <a:ext cx="3732595" cy="523220"/>
          </a:xfrm>
          <a:prstGeom prst="rect">
            <a:avLst/>
          </a:prstGeom>
          <a:solidFill>
            <a:srgbClr val="D5131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  Straight-A </a:t>
            </a:r>
            <a:r>
              <a:rPr lang="de-AT" sz="2800" dirty="0" err="1"/>
              <a:t>Strategy</a:t>
            </a:r>
            <a:endParaRPr lang="de-AT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5726DD-7266-F127-DE5B-BDF0675A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122" y="2895444"/>
            <a:ext cx="2139884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26873" y="1889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Competitive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advantage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/>
              <a:t>| </a:t>
            </a:r>
            <a:r>
              <a:rPr lang="de-AT" sz="3600" dirty="0" err="1"/>
              <a:t>Ecosystem</a:t>
            </a:r>
            <a:r>
              <a:rPr lang="de-AT" sz="3600" dirty="0"/>
              <a:t> </a:t>
            </a:r>
            <a:r>
              <a:rPr lang="de-AT" sz="3600" dirty="0" err="1"/>
              <a:t>advantages</a:t>
            </a:r>
            <a:endParaRPr lang="de-AT" sz="36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E5D12A-5C29-41CE-AFA1-9444BE39A7EE}"/>
              </a:ext>
            </a:extLst>
          </p:cNvPr>
          <p:cNvGrpSpPr/>
          <p:nvPr/>
        </p:nvGrpSpPr>
        <p:grpSpPr>
          <a:xfrm>
            <a:off x="3539395" y="2458173"/>
            <a:ext cx="6816824" cy="369332"/>
            <a:chOff x="3539395" y="2458173"/>
            <a:chExt cx="6816824" cy="369332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D90F8A9A-CE57-456A-80ED-52EE0C2FB37F}"/>
                </a:ext>
              </a:extLst>
            </p:cNvPr>
            <p:cNvSpPr/>
            <p:nvPr/>
          </p:nvSpPr>
          <p:spPr>
            <a:xfrm>
              <a:off x="3539395" y="2542478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AE01BDA-2AEE-4ECB-BF3A-2ACB42648410}"/>
                </a:ext>
              </a:extLst>
            </p:cNvPr>
            <p:cNvSpPr txBox="1"/>
            <p:nvPr/>
          </p:nvSpPr>
          <p:spPr>
            <a:xfrm>
              <a:off x="3802565" y="2458173"/>
              <a:ext cx="6553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Regulatory</a:t>
              </a:r>
              <a:r>
                <a:rPr lang="de-DE" dirty="0"/>
                <a:t> </a:t>
              </a:r>
              <a:r>
                <a:rPr lang="de-DE" dirty="0" err="1"/>
                <a:t>requirements</a:t>
              </a:r>
              <a:r>
                <a:rPr lang="de-DE" dirty="0"/>
                <a:t>, legal </a:t>
              </a:r>
              <a:r>
                <a:rPr lang="de-DE" dirty="0" err="1"/>
                <a:t>barriers</a:t>
              </a:r>
              <a:r>
                <a:rPr lang="de-DE" dirty="0"/>
                <a:t> – </a:t>
              </a:r>
              <a:r>
                <a:rPr lang="de-DE" dirty="0" err="1"/>
                <a:t>challenges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competitors</a:t>
              </a:r>
              <a:endParaRPr lang="de-DE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0BC1D08-3625-4291-A453-F95537C7A2BE}"/>
              </a:ext>
            </a:extLst>
          </p:cNvPr>
          <p:cNvGrpSpPr/>
          <p:nvPr/>
        </p:nvGrpSpPr>
        <p:grpSpPr>
          <a:xfrm>
            <a:off x="3573314" y="3311222"/>
            <a:ext cx="7542017" cy="369332"/>
            <a:chOff x="3539395" y="3174857"/>
            <a:chExt cx="7542017" cy="369332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B4F044E5-FFFC-4D8A-8C51-556ED2BB61E9}"/>
                </a:ext>
              </a:extLst>
            </p:cNvPr>
            <p:cNvSpPr/>
            <p:nvPr/>
          </p:nvSpPr>
          <p:spPr>
            <a:xfrm>
              <a:off x="3539395" y="3252916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F398A1D-E069-46B3-9C44-D7FE2FC549BB}"/>
                </a:ext>
              </a:extLst>
            </p:cNvPr>
            <p:cNvSpPr txBox="1"/>
            <p:nvPr/>
          </p:nvSpPr>
          <p:spPr>
            <a:xfrm>
              <a:off x="3813717" y="3174857"/>
              <a:ext cx="726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Exclusive</a:t>
              </a:r>
              <a:r>
                <a:rPr lang="de-DE" dirty="0"/>
                <a:t> </a:t>
              </a:r>
              <a:r>
                <a:rPr lang="de-DE" dirty="0" err="1"/>
                <a:t>assess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distribution</a:t>
              </a:r>
              <a:r>
                <a:rPr lang="de-DE" dirty="0"/>
                <a:t> </a:t>
              </a:r>
              <a:r>
                <a:rPr lang="de-DE" dirty="0" err="1"/>
                <a:t>channels</a:t>
              </a:r>
              <a:r>
                <a:rPr lang="de-DE" dirty="0"/>
                <a:t> – </a:t>
              </a:r>
              <a:r>
                <a:rPr lang="de-DE" dirty="0" err="1"/>
                <a:t>difficult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competitors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match</a:t>
              </a:r>
              <a:endParaRPr lang="de-DE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68B81DE-5052-4196-A1F0-D651786742F5}"/>
              </a:ext>
            </a:extLst>
          </p:cNvPr>
          <p:cNvGrpSpPr/>
          <p:nvPr/>
        </p:nvGrpSpPr>
        <p:grpSpPr>
          <a:xfrm>
            <a:off x="3573314" y="4196384"/>
            <a:ext cx="4679251" cy="369332"/>
            <a:chOff x="3539393" y="5447388"/>
            <a:chExt cx="4679251" cy="369332"/>
          </a:xfrm>
        </p:grpSpPr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2BB64648-F857-49F1-B93B-9424BE2E15E5}"/>
                </a:ext>
              </a:extLst>
            </p:cNvPr>
            <p:cNvSpPr/>
            <p:nvPr/>
          </p:nvSpPr>
          <p:spPr>
            <a:xfrm>
              <a:off x="3539393" y="5531693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C966B1D-6339-4044-9304-02A6B7E69617}"/>
                </a:ext>
              </a:extLst>
            </p:cNvPr>
            <p:cNvSpPr txBox="1"/>
            <p:nvPr/>
          </p:nvSpPr>
          <p:spPr>
            <a:xfrm>
              <a:off x="3802563" y="5447388"/>
              <a:ext cx="4416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Advantage </a:t>
              </a:r>
              <a:r>
                <a:rPr lang="de-DE" dirty="0" err="1"/>
                <a:t>of</a:t>
              </a:r>
              <a:r>
                <a:rPr lang="de-DE" dirty="0"/>
                <a:t> an </a:t>
              </a:r>
              <a:r>
                <a:rPr lang="de-DE" dirty="0" err="1"/>
                <a:t>existing</a:t>
              </a:r>
              <a:r>
                <a:rPr lang="de-DE" dirty="0"/>
                <a:t> large </a:t>
              </a:r>
              <a:r>
                <a:rPr lang="de-DE" dirty="0" err="1"/>
                <a:t>customer</a:t>
              </a:r>
              <a:r>
                <a:rPr lang="de-DE" dirty="0"/>
                <a:t> </a:t>
              </a:r>
              <a:r>
                <a:rPr lang="de-DE" dirty="0" err="1"/>
                <a:t>base</a:t>
              </a:r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37841C68-ACD2-4791-BF2C-94FED18C15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96"/>
          <a:stretch/>
        </p:blipFill>
        <p:spPr>
          <a:xfrm>
            <a:off x="0" y="650389"/>
            <a:ext cx="3467175" cy="57876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7640B86-09F7-4775-91B4-F1EF175AB96C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Competitive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advantage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/>
              <a:t>| Network </a:t>
            </a:r>
            <a:r>
              <a:rPr lang="de-AT" sz="3600" dirty="0" err="1"/>
              <a:t>effects</a:t>
            </a:r>
            <a:endParaRPr lang="de-AT" sz="3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30267A-AC36-4897-B93E-DC8D8E8AD90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96FFC2-6E82-CB03-18D4-099B0C3F19E7}"/>
              </a:ext>
            </a:extLst>
          </p:cNvPr>
          <p:cNvSpPr txBox="1"/>
          <p:nvPr/>
        </p:nvSpPr>
        <p:spPr>
          <a:xfrm>
            <a:off x="5108312" y="6565612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de-DE" sz="800" dirty="0" err="1"/>
              <a:t>pictures</a:t>
            </a:r>
            <a:r>
              <a:rPr lang="de-DE" sz="800" dirty="0"/>
              <a:t>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495771-E27B-62E3-7761-1C27A3580764}"/>
              </a:ext>
            </a:extLst>
          </p:cNvPr>
          <p:cNvGrpSpPr/>
          <p:nvPr/>
        </p:nvGrpSpPr>
        <p:grpSpPr>
          <a:xfrm>
            <a:off x="4367887" y="1283822"/>
            <a:ext cx="2827697" cy="5163287"/>
            <a:chOff x="4367887" y="1283822"/>
            <a:chExt cx="2827697" cy="5163287"/>
          </a:xfrm>
        </p:grpSpPr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EE6654A9-8C3C-473C-A762-3F236FBC132C}"/>
                </a:ext>
              </a:extLst>
            </p:cNvPr>
            <p:cNvGrpSpPr/>
            <p:nvPr/>
          </p:nvGrpSpPr>
          <p:grpSpPr>
            <a:xfrm>
              <a:off x="4367887" y="1283822"/>
              <a:ext cx="2827697" cy="5163287"/>
              <a:chOff x="4434697" y="1272585"/>
              <a:chExt cx="2827697" cy="5163287"/>
            </a:xfrm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C7087772-359F-4C1C-A037-7293E0FAA0A0}"/>
                  </a:ext>
                </a:extLst>
              </p:cNvPr>
              <p:cNvSpPr/>
              <p:nvPr/>
            </p:nvSpPr>
            <p:spPr>
              <a:xfrm>
                <a:off x="4499247" y="1272585"/>
                <a:ext cx="2698595" cy="7917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err="1"/>
                  <a:t>Indirect</a:t>
                </a:r>
                <a:r>
                  <a:rPr lang="de-DE" sz="2000" b="1" dirty="0"/>
                  <a:t> </a:t>
                </a:r>
              </a:p>
              <a:p>
                <a:pPr algn="ctr"/>
                <a:r>
                  <a:rPr lang="de-DE" sz="2000" b="1" dirty="0"/>
                  <a:t>network </a:t>
                </a:r>
                <a:r>
                  <a:rPr lang="de-DE" sz="2000" b="1" dirty="0" err="1"/>
                  <a:t>effects</a:t>
                </a:r>
                <a:endParaRPr lang="de-DE" sz="2000" b="1" dirty="0"/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4939117F-F055-408C-BD64-98C0396ECD25}"/>
                  </a:ext>
                </a:extLst>
              </p:cNvPr>
              <p:cNvSpPr txBox="1"/>
              <p:nvPr/>
            </p:nvSpPr>
            <p:spPr>
              <a:xfrm>
                <a:off x="4434697" y="2279875"/>
                <a:ext cx="28276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/>
                  <a:t>Value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product</a:t>
                </a:r>
                <a:r>
                  <a:rPr lang="de-DE" dirty="0"/>
                  <a:t> </a:t>
                </a:r>
                <a:r>
                  <a:rPr lang="de-DE" dirty="0" err="1"/>
                  <a:t>increases</a:t>
                </a:r>
                <a:br>
                  <a:rPr lang="de-DE" dirty="0"/>
                </a:b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complementary</a:t>
                </a:r>
                <a:br>
                  <a:rPr lang="de-DE" dirty="0"/>
                </a:br>
                <a:r>
                  <a:rPr lang="de-DE" dirty="0" err="1"/>
                  <a:t>products</a:t>
                </a:r>
                <a:r>
                  <a:rPr lang="de-DE" dirty="0"/>
                  <a:t> </a:t>
                </a:r>
                <a:r>
                  <a:rPr lang="de-DE" dirty="0" err="1"/>
                  <a:t>grows</a:t>
                </a:r>
                <a:endParaRPr lang="de-DE" dirty="0"/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8D8ED915-1DCE-476D-842E-0D73889EB6AE}"/>
                  </a:ext>
                </a:extLst>
              </p:cNvPr>
              <p:cNvSpPr txBox="1"/>
              <p:nvPr/>
            </p:nvSpPr>
            <p:spPr>
              <a:xfrm>
                <a:off x="4885607" y="5697208"/>
                <a:ext cx="18373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i="1" dirty="0"/>
                  <a:t>e.g. Kindle </a:t>
                </a:r>
                <a:r>
                  <a:rPr lang="de-DE" sz="1400" i="1" dirty="0" err="1"/>
                  <a:t>delivers</a:t>
                </a:r>
                <a:br>
                  <a:rPr lang="de-DE" sz="1400" i="1" dirty="0"/>
                </a:br>
                <a:r>
                  <a:rPr lang="de-DE" sz="1400" i="1" dirty="0" err="1"/>
                  <a:t>more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value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if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there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are</a:t>
                </a:r>
                <a:br>
                  <a:rPr lang="de-DE" sz="1400" i="1" dirty="0"/>
                </a:br>
                <a:r>
                  <a:rPr lang="de-DE" sz="1400" i="1" dirty="0" err="1"/>
                  <a:t>more</a:t>
                </a:r>
                <a:r>
                  <a:rPr lang="de-DE" sz="1400" i="1" dirty="0"/>
                  <a:t> </a:t>
                </a:r>
                <a:r>
                  <a:rPr lang="de-DE" sz="1400" i="1" dirty="0" err="1"/>
                  <a:t>e-books</a:t>
                </a:r>
                <a:endParaRPr lang="de-DE" sz="1400" i="1" dirty="0"/>
              </a:p>
            </p:txBody>
          </p:sp>
        </p:grp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7120026-9521-8A3C-1B90-9BF7838B5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404" y="3582613"/>
              <a:ext cx="2034660" cy="2034660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7CA564E-59DD-50F5-CB60-E81B84D63236}"/>
              </a:ext>
            </a:extLst>
          </p:cNvPr>
          <p:cNvGrpSpPr/>
          <p:nvPr/>
        </p:nvGrpSpPr>
        <p:grpSpPr>
          <a:xfrm>
            <a:off x="7987504" y="1282389"/>
            <a:ext cx="2760884" cy="4963672"/>
            <a:chOff x="7987504" y="1282389"/>
            <a:chExt cx="2760884" cy="4963672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6CD20413-618A-430F-9334-CDFB583B1014}"/>
                </a:ext>
              </a:extLst>
            </p:cNvPr>
            <p:cNvGrpSpPr/>
            <p:nvPr/>
          </p:nvGrpSpPr>
          <p:grpSpPr>
            <a:xfrm>
              <a:off x="7987504" y="1282389"/>
              <a:ext cx="2760884" cy="4963672"/>
              <a:chOff x="7987504" y="1282389"/>
              <a:chExt cx="2760884" cy="4963672"/>
            </a:xfrm>
          </p:grpSpPr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E4DF8F8B-F3B0-499A-B5A1-E45C74780A5A}"/>
                  </a:ext>
                </a:extLst>
              </p:cNvPr>
              <p:cNvSpPr/>
              <p:nvPr/>
            </p:nvSpPr>
            <p:spPr>
              <a:xfrm>
                <a:off x="8020772" y="1282389"/>
                <a:ext cx="2698595" cy="7917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err="1"/>
                  <a:t>Platform</a:t>
                </a:r>
                <a:r>
                  <a:rPr lang="de-DE" sz="2000" b="1" dirty="0"/>
                  <a:t> </a:t>
                </a:r>
                <a:r>
                  <a:rPr lang="de-DE" sz="2000" b="1" dirty="0" err="1"/>
                  <a:t>business</a:t>
                </a:r>
                <a:r>
                  <a:rPr lang="de-DE" sz="2000" b="1" dirty="0"/>
                  <a:t> </a:t>
                </a:r>
                <a:r>
                  <a:rPr lang="de-DE" sz="2000" b="1" dirty="0" err="1"/>
                  <a:t>models</a:t>
                </a:r>
                <a:endParaRPr lang="de-DE" sz="2000" b="1" dirty="0"/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D0A73DF-C6E2-46C9-ADAC-F9CB69C35631}"/>
                  </a:ext>
                </a:extLst>
              </p:cNvPr>
              <p:cNvSpPr txBox="1"/>
              <p:nvPr/>
            </p:nvSpPr>
            <p:spPr>
              <a:xfrm>
                <a:off x="7987504" y="2289898"/>
                <a:ext cx="27608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types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customers</a:t>
                </a:r>
                <a:br>
                  <a:rPr lang="de-DE" dirty="0"/>
                </a:br>
                <a:r>
                  <a:rPr lang="de-DE" dirty="0" err="1"/>
                  <a:t>brought</a:t>
                </a:r>
                <a:r>
                  <a:rPr lang="de-DE" dirty="0"/>
                  <a:t> </a:t>
                </a:r>
                <a:r>
                  <a:rPr lang="de-DE" dirty="0" err="1"/>
                  <a:t>together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customer</a:t>
                </a:r>
                <a:r>
                  <a:rPr lang="de-DE" dirty="0"/>
                  <a:t> type A =</a:t>
                </a:r>
              </a:p>
              <a:p>
                <a:pPr algn="ctr"/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type B)</a:t>
                </a:r>
              </a:p>
            </p:txBody>
          </p:sp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5A179F3D-9659-40A2-8A2E-76D101102D0D}"/>
                  </a:ext>
                </a:extLst>
              </p:cNvPr>
              <p:cNvSpPr txBox="1"/>
              <p:nvPr/>
            </p:nvSpPr>
            <p:spPr>
              <a:xfrm>
                <a:off x="8444218" y="5722841"/>
                <a:ext cx="203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i="1" dirty="0"/>
                  <a:t>e.g. </a:t>
                </a:r>
                <a:r>
                  <a:rPr lang="de-DE" sz="1400" i="1" dirty="0" err="1"/>
                  <a:t>airbnb</a:t>
                </a:r>
                <a:r>
                  <a:rPr lang="de-DE" sz="1400" i="1" dirty="0"/>
                  <a:t>, booking.com,</a:t>
                </a:r>
                <a:br>
                  <a:rPr lang="de-DE" sz="1400" i="1" dirty="0"/>
                </a:br>
                <a:r>
                  <a:rPr lang="de-DE" sz="1400" i="1" dirty="0"/>
                  <a:t>Uber, Amazon, </a:t>
                </a:r>
                <a:r>
                  <a:rPr lang="de-DE" sz="1400" i="1" dirty="0" err="1"/>
                  <a:t>Etsy</a:t>
                </a:r>
                <a:r>
                  <a:rPr lang="de-DE" sz="1400" i="1" dirty="0"/>
                  <a:t> …</a:t>
                </a:r>
              </a:p>
            </p:txBody>
          </p:sp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60600F0-33DA-CC59-3199-284E1E86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3881" y="3595795"/>
              <a:ext cx="2021478" cy="2021478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F619BFC-BE2E-B1DF-6B45-63248A8C127E}"/>
              </a:ext>
            </a:extLst>
          </p:cNvPr>
          <p:cNvGrpSpPr/>
          <p:nvPr/>
        </p:nvGrpSpPr>
        <p:grpSpPr>
          <a:xfrm>
            <a:off x="858644" y="1282389"/>
            <a:ext cx="2698595" cy="4311301"/>
            <a:chOff x="858644" y="1282389"/>
            <a:chExt cx="2698595" cy="4311301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F700E018-946E-403D-8AFF-7E1A867A2A15}"/>
                </a:ext>
              </a:extLst>
            </p:cNvPr>
            <p:cNvGrpSpPr/>
            <p:nvPr/>
          </p:nvGrpSpPr>
          <p:grpSpPr>
            <a:xfrm>
              <a:off x="858644" y="1282389"/>
              <a:ext cx="2698595" cy="1930839"/>
              <a:chOff x="858644" y="1282389"/>
              <a:chExt cx="2698595" cy="1930839"/>
            </a:xfrm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12E63620-CA08-43D0-B375-2BC05BA1BA56}"/>
                  </a:ext>
                </a:extLst>
              </p:cNvPr>
              <p:cNvSpPr/>
              <p:nvPr/>
            </p:nvSpPr>
            <p:spPr>
              <a:xfrm>
                <a:off x="858644" y="1282389"/>
                <a:ext cx="2698595" cy="79173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 err="1"/>
                  <a:t>Direct</a:t>
                </a:r>
                <a:r>
                  <a:rPr lang="de-DE" sz="2000" b="1" dirty="0"/>
                  <a:t> </a:t>
                </a:r>
              </a:p>
              <a:p>
                <a:pPr algn="ctr"/>
                <a:r>
                  <a:rPr lang="de-DE" sz="2000" b="1" dirty="0"/>
                  <a:t>network </a:t>
                </a:r>
                <a:r>
                  <a:rPr lang="de-DE" sz="2000" b="1" dirty="0" err="1"/>
                  <a:t>effects</a:t>
                </a:r>
                <a:endParaRPr lang="de-DE" sz="2000" b="1" dirty="0"/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57E02D0C-3A51-499A-B4B8-CF72F4611915}"/>
                  </a:ext>
                </a:extLst>
              </p:cNvPr>
              <p:cNvSpPr txBox="1"/>
              <p:nvPr/>
            </p:nvSpPr>
            <p:spPr>
              <a:xfrm>
                <a:off x="1400167" y="2289898"/>
                <a:ext cx="16112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/>
                  <a:t>More </a:t>
                </a:r>
                <a:r>
                  <a:rPr lang="de-DE" dirty="0" err="1"/>
                  <a:t>users</a:t>
                </a:r>
                <a:r>
                  <a:rPr lang="de-DE" dirty="0"/>
                  <a:t>, </a:t>
                </a:r>
              </a:p>
              <a:p>
                <a:pPr algn="ctr"/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</a:p>
              <a:p>
                <a:pPr algn="ctr"/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user</a:t>
                </a:r>
                <a:endParaRPr lang="de-DE" dirty="0"/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B522B4F-63B9-4434-2D05-11779F44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4642" y="3490227"/>
              <a:ext cx="2103463" cy="2103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0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Sources </a:t>
            </a:r>
            <a:r>
              <a:rPr lang="de-AT" sz="4000" dirty="0" err="1">
                <a:solidFill>
                  <a:srgbClr val="FF0000"/>
                </a:solidFill>
              </a:rPr>
              <a:t>of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competitive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advantage</a:t>
            </a:r>
            <a:r>
              <a:rPr lang="de-AT" sz="4000" dirty="0"/>
              <a:t>| </a:t>
            </a:r>
            <a:r>
              <a:rPr lang="de-AT" sz="4000" dirty="0" err="1"/>
              <a:t>Overview</a:t>
            </a:r>
            <a:endParaRPr lang="de-AT" sz="4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A9EC48-B64D-49FE-BE68-E19291588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6" y="846299"/>
            <a:ext cx="5223200" cy="581824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5778736-322A-440A-82B0-7C77507B00D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FF0000"/>
                </a:solidFill>
              </a:rPr>
              <a:t>Competitive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advantage</a:t>
            </a:r>
            <a:r>
              <a:rPr lang="de-AT" sz="4000" dirty="0"/>
              <a:t>| </a:t>
            </a:r>
            <a:r>
              <a:rPr lang="de-AT" sz="4000" dirty="0" err="1"/>
              <a:t>Choose</a:t>
            </a:r>
            <a:r>
              <a:rPr lang="de-AT" sz="4000" dirty="0"/>
              <a:t> </a:t>
            </a:r>
            <a:r>
              <a:rPr lang="de-AT" sz="4000" dirty="0" err="1"/>
              <a:t>the</a:t>
            </a:r>
            <a:r>
              <a:rPr lang="de-AT" sz="4000" dirty="0"/>
              <a:t> </a:t>
            </a:r>
            <a:r>
              <a:rPr lang="de-AT" sz="4000" dirty="0" err="1"/>
              <a:t>right</a:t>
            </a:r>
            <a:r>
              <a:rPr lang="de-AT" sz="4000" dirty="0"/>
              <a:t> </a:t>
            </a:r>
            <a:r>
              <a:rPr lang="de-AT" sz="4000" dirty="0" err="1"/>
              <a:t>one</a:t>
            </a:r>
            <a:endParaRPr lang="de-AT" sz="4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0E90D03-7211-486C-ACE9-FA0811817029}"/>
              </a:ext>
            </a:extLst>
          </p:cNvPr>
          <p:cNvGrpSpPr/>
          <p:nvPr/>
        </p:nvGrpSpPr>
        <p:grpSpPr>
          <a:xfrm>
            <a:off x="3471954" y="2325751"/>
            <a:ext cx="4943066" cy="2103907"/>
            <a:chOff x="661550" y="2970315"/>
            <a:chExt cx="6571771" cy="223757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15B69BD-AE8F-4191-87AC-59E536EFA80D}"/>
                </a:ext>
              </a:extLst>
            </p:cNvPr>
            <p:cNvSpPr/>
            <p:nvPr/>
          </p:nvSpPr>
          <p:spPr>
            <a:xfrm>
              <a:off x="2117035" y="3357314"/>
              <a:ext cx="2558143" cy="9361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Differentiation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27B7717-2985-4E02-9053-3540F9EAD683}"/>
                </a:ext>
              </a:extLst>
            </p:cNvPr>
            <p:cNvSpPr/>
            <p:nvPr/>
          </p:nvSpPr>
          <p:spPr>
            <a:xfrm>
              <a:off x="4675178" y="3357314"/>
              <a:ext cx="2558143" cy="925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Cost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leadership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39D1E76-0015-4D2D-8C6A-628AEE5C4973}"/>
                </a:ext>
              </a:extLst>
            </p:cNvPr>
            <p:cNvSpPr/>
            <p:nvPr/>
          </p:nvSpPr>
          <p:spPr>
            <a:xfrm>
              <a:off x="2117035" y="4282600"/>
              <a:ext cx="5116286" cy="9252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Focus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5E9A6B3-5909-4753-B56E-C39D2D9282F1}"/>
                </a:ext>
              </a:extLst>
            </p:cNvPr>
            <p:cNvSpPr txBox="1"/>
            <p:nvPr/>
          </p:nvSpPr>
          <p:spPr>
            <a:xfrm>
              <a:off x="661550" y="3692690"/>
              <a:ext cx="1124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/>
                <a:t>industrywide</a:t>
              </a:r>
              <a:endParaRPr lang="de-DE" sz="1400" i="1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7354904-C51F-4C02-9D42-98A7459E3BF7}"/>
                </a:ext>
              </a:extLst>
            </p:cNvPr>
            <p:cNvSpPr txBox="1"/>
            <p:nvPr/>
          </p:nvSpPr>
          <p:spPr>
            <a:xfrm>
              <a:off x="1337632" y="4622900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/>
                <a:t>niche</a:t>
              </a:r>
              <a:endParaRPr lang="de-DE" sz="1400" i="1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7DD2937-8F08-447B-8733-1735219CA5FE}"/>
                </a:ext>
              </a:extLst>
            </p:cNvPr>
            <p:cNvSpPr txBox="1"/>
            <p:nvPr/>
          </p:nvSpPr>
          <p:spPr>
            <a:xfrm>
              <a:off x="5400128" y="2970316"/>
              <a:ext cx="1319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 err="1"/>
                <a:t>Cost</a:t>
              </a:r>
              <a:r>
                <a:rPr lang="de-DE" sz="1400" i="1" dirty="0"/>
                <a:t> </a:t>
              </a:r>
              <a:r>
                <a:rPr lang="de-DE" sz="1400" i="1" dirty="0" err="1"/>
                <a:t>advantage</a:t>
              </a:r>
              <a:endParaRPr lang="de-DE" sz="1400" i="1" dirty="0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B21EE4D-02A8-4FC6-B0ED-58A143BF6341}"/>
                </a:ext>
              </a:extLst>
            </p:cNvPr>
            <p:cNvSpPr txBox="1"/>
            <p:nvPr/>
          </p:nvSpPr>
          <p:spPr>
            <a:xfrm>
              <a:off x="2966517" y="2970315"/>
              <a:ext cx="1089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Unique </a:t>
              </a:r>
              <a:r>
                <a:rPr lang="de-DE" sz="1400" i="1" dirty="0" err="1"/>
                <a:t>offer</a:t>
              </a:r>
              <a:endParaRPr lang="de-DE" sz="1400" i="1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A4728C7E-18B4-4654-9814-AC0D60A2B57C}"/>
              </a:ext>
            </a:extLst>
          </p:cNvPr>
          <p:cNvSpPr txBox="1"/>
          <p:nvPr/>
        </p:nvSpPr>
        <p:spPr>
          <a:xfrm>
            <a:off x="3580104" y="965332"/>
            <a:ext cx="5256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/>
              <a:t>Basic </a:t>
            </a:r>
            <a:r>
              <a:rPr lang="de-DE" sz="2000" b="1" dirty="0" err="1"/>
              <a:t>choice</a:t>
            </a:r>
            <a:r>
              <a:rPr lang="de-DE" sz="2000" b="1" dirty="0"/>
              <a:t>: </a:t>
            </a:r>
            <a:r>
              <a:rPr lang="de-DE" sz="2000" b="1" dirty="0" err="1"/>
              <a:t>generic</a:t>
            </a:r>
            <a:r>
              <a:rPr lang="de-DE" sz="2000" b="1" dirty="0"/>
              <a:t> </a:t>
            </a:r>
            <a:r>
              <a:rPr lang="de-DE" sz="2000" b="1" dirty="0" err="1"/>
              <a:t>strategies</a:t>
            </a:r>
            <a:r>
              <a:rPr lang="de-DE" sz="2000" b="1" dirty="0"/>
              <a:t> </a:t>
            </a:r>
            <a:r>
              <a:rPr lang="de-DE" sz="2000" b="1" i="1" dirty="0"/>
              <a:t>(Michael Porter)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723F5FA-EF7D-4ED4-B2AA-5EFF1A34D6CC}"/>
              </a:ext>
            </a:extLst>
          </p:cNvPr>
          <p:cNvGrpSpPr/>
          <p:nvPr/>
        </p:nvGrpSpPr>
        <p:grpSpPr>
          <a:xfrm>
            <a:off x="6208388" y="3279778"/>
            <a:ext cx="1904352" cy="962772"/>
            <a:chOff x="4817220" y="3909779"/>
            <a:chExt cx="2531823" cy="102393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A39D985-C71A-4A51-A2D6-165667E513E0}"/>
                </a:ext>
              </a:extLst>
            </p:cNvPr>
            <p:cNvSpPr/>
            <p:nvPr/>
          </p:nvSpPr>
          <p:spPr>
            <a:xfrm>
              <a:off x="4817220" y="3909779"/>
              <a:ext cx="751114" cy="53342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                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53CA253D-A31A-4FD9-B66E-A6031F226C86}"/>
                </a:ext>
              </a:extLst>
            </p:cNvPr>
            <p:cNvSpPr txBox="1"/>
            <p:nvPr/>
          </p:nvSpPr>
          <p:spPr>
            <a:xfrm>
              <a:off x="5594655" y="4246324"/>
              <a:ext cx="1754388" cy="68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FF0000"/>
                  </a:solidFill>
                </a:rPr>
                <a:t>“Stuck in </a:t>
              </a:r>
              <a:br>
                <a:rPr lang="de-DE" b="1" dirty="0">
                  <a:solidFill>
                    <a:srgbClr val="FF0000"/>
                  </a:solidFill>
                </a:rPr>
              </a:br>
              <a:r>
                <a:rPr lang="de-DE" b="1" dirty="0" err="1">
                  <a:solidFill>
                    <a:srgbClr val="FF0000"/>
                  </a:solidFill>
                </a:rPr>
                <a:t>the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middle</a:t>
              </a:r>
              <a:r>
                <a:rPr lang="de-DE" b="1" dirty="0">
                  <a:solidFill>
                    <a:srgbClr val="FF0000"/>
                  </a:solidFill>
                </a:rPr>
                <a:t>”</a:t>
              </a: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DC7793AC-A669-4333-A15C-DD7A7FF94A9A}"/>
              </a:ext>
            </a:extLst>
          </p:cNvPr>
          <p:cNvSpPr txBox="1"/>
          <p:nvPr/>
        </p:nvSpPr>
        <p:spPr>
          <a:xfrm>
            <a:off x="8666790" y="1814152"/>
            <a:ext cx="3253838" cy="3570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Not </a:t>
            </a:r>
            <a:r>
              <a:rPr lang="de-DE" dirty="0" err="1"/>
              <a:t>necessarily</a:t>
            </a:r>
            <a:r>
              <a:rPr lang="de-DE" dirty="0"/>
              <a:t> a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Keep </a:t>
            </a:r>
            <a:r>
              <a:rPr lang="de-DE" dirty="0" err="1"/>
              <a:t>hidden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 in </a:t>
            </a:r>
            <a:r>
              <a:rPr lang="de-DE" dirty="0" err="1"/>
              <a:t>mind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Preconditions</a:t>
            </a:r>
            <a:endParaRPr lang="de-D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operations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economies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cost-conscious</a:t>
            </a:r>
            <a:r>
              <a:rPr lang="de-DE" dirty="0"/>
              <a:t> </a:t>
            </a:r>
            <a:r>
              <a:rPr lang="de-DE" dirty="0" err="1"/>
              <a:t>culture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low-cost</a:t>
            </a:r>
            <a:r>
              <a:rPr lang="de-DE" dirty="0"/>
              <a:t> </a:t>
            </a:r>
            <a:r>
              <a:rPr lang="de-DE" dirty="0" err="1"/>
              <a:t>inputs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overhead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demand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standardization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2DA0CD4-0846-4075-A29A-FB283160C259}"/>
              </a:ext>
            </a:extLst>
          </p:cNvPr>
          <p:cNvSpPr txBox="1"/>
          <p:nvPr/>
        </p:nvSpPr>
        <p:spPr>
          <a:xfrm>
            <a:off x="176561" y="1814152"/>
            <a:ext cx="3253838" cy="3493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Unique </a:t>
            </a:r>
            <a:r>
              <a:rPr lang="de-DE" dirty="0" err="1"/>
              <a:t>product</a:t>
            </a:r>
            <a:r>
              <a:rPr lang="de-DE" dirty="0"/>
              <a:t>/</a:t>
            </a:r>
            <a:r>
              <a:rPr lang="de-DE" dirty="0" err="1"/>
              <a:t>service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Preconditions</a:t>
            </a:r>
            <a:endParaRPr lang="de-D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Deep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needs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Focus on </a:t>
            </a:r>
            <a:r>
              <a:rPr lang="de-DE" dirty="0" err="1"/>
              <a:t>exceptional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Culture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innovation</a:t>
            </a:r>
            <a:r>
              <a:rPr lang="de-DE" dirty="0"/>
              <a:t> and </a:t>
            </a:r>
            <a:r>
              <a:rPr lang="de-DE" dirty="0" err="1"/>
              <a:t>creativity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skilled</a:t>
            </a:r>
            <a:r>
              <a:rPr lang="de-DE" dirty="0"/>
              <a:t> </a:t>
            </a:r>
            <a:r>
              <a:rPr lang="de-DE" dirty="0" err="1"/>
              <a:t>workforce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Identify</a:t>
            </a:r>
            <a:r>
              <a:rPr lang="de-DE" dirty="0"/>
              <a:t> and </a:t>
            </a:r>
            <a:r>
              <a:rPr lang="de-DE" dirty="0" err="1"/>
              <a:t>communicate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USP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F7ED79B-6470-43E3-B356-E6EAA62F818F}"/>
              </a:ext>
            </a:extLst>
          </p:cNvPr>
          <p:cNvGrpSpPr/>
          <p:nvPr/>
        </p:nvGrpSpPr>
        <p:grpSpPr>
          <a:xfrm>
            <a:off x="225273" y="5527542"/>
            <a:ext cx="11695355" cy="1135291"/>
            <a:chOff x="225273" y="5527542"/>
            <a:chExt cx="11695355" cy="1135291"/>
          </a:xfrm>
        </p:grpSpPr>
        <p:sp>
          <p:nvSpPr>
            <p:cNvPr id="26" name="Geschweifte Klammer rechts 25">
              <a:extLst>
                <a:ext uri="{FF2B5EF4-FFF2-40B4-BE49-F238E27FC236}">
                  <a16:creationId xmlns:a16="http://schemas.microsoft.com/office/drawing/2014/main" id="{8AE2E47D-16B0-4E64-9269-4F9F82883552}"/>
                </a:ext>
              </a:extLst>
            </p:cNvPr>
            <p:cNvSpPr/>
            <p:nvPr/>
          </p:nvSpPr>
          <p:spPr>
            <a:xfrm rot="5400000">
              <a:off x="5890388" y="-137573"/>
              <a:ext cx="365126" cy="11695355"/>
            </a:xfrm>
            <a:prstGeom prst="rightBrac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D45357D-B681-4D19-8289-702351EE5174}"/>
                </a:ext>
              </a:extLst>
            </p:cNvPr>
            <p:cNvSpPr txBox="1"/>
            <p:nvPr/>
          </p:nvSpPr>
          <p:spPr>
            <a:xfrm>
              <a:off x="1948486" y="6016502"/>
              <a:ext cx="82950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Chosen </a:t>
              </a:r>
              <a:r>
                <a:rPr lang="de-DE" dirty="0" err="1"/>
                <a:t>strategy</a:t>
              </a:r>
              <a:r>
                <a:rPr lang="de-DE" dirty="0"/>
                <a:t> must </a:t>
              </a:r>
              <a:r>
                <a:rPr lang="de-DE" dirty="0" err="1"/>
                <a:t>result</a:t>
              </a:r>
              <a:r>
                <a:rPr lang="de-DE" dirty="0"/>
                <a:t> in </a:t>
              </a:r>
              <a:r>
                <a:rPr lang="de-DE" b="1" dirty="0" err="1"/>
                <a:t>lower</a:t>
              </a:r>
              <a:r>
                <a:rPr lang="de-DE" b="1" dirty="0"/>
                <a:t> </a:t>
              </a:r>
              <a:r>
                <a:rPr lang="de-DE" b="1" dirty="0" err="1"/>
                <a:t>cost</a:t>
              </a:r>
              <a:r>
                <a:rPr lang="de-DE" b="1" dirty="0"/>
                <a:t> </a:t>
              </a:r>
              <a:r>
                <a:rPr lang="de-DE" b="1" dirty="0" err="1"/>
                <a:t>structure</a:t>
              </a:r>
              <a:r>
                <a:rPr lang="de-DE" b="1" dirty="0"/>
                <a:t> </a:t>
              </a:r>
              <a:r>
                <a:rPr lang="de-DE" dirty="0"/>
                <a:t>and/</a:t>
              </a:r>
              <a:r>
                <a:rPr lang="de-DE" dirty="0" err="1"/>
                <a:t>or</a:t>
              </a:r>
              <a:br>
                <a:rPr lang="de-DE" dirty="0"/>
              </a:br>
              <a:r>
                <a:rPr lang="de-DE" dirty="0" err="1"/>
                <a:t>allow</a:t>
              </a:r>
              <a:r>
                <a:rPr lang="de-DE" dirty="0"/>
                <a:t> </a:t>
              </a:r>
              <a:r>
                <a:rPr lang="de-DE" dirty="0" err="1"/>
                <a:t>you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achieve</a:t>
              </a:r>
              <a:r>
                <a:rPr lang="de-DE" dirty="0"/>
                <a:t> </a:t>
              </a:r>
              <a:r>
                <a:rPr lang="de-DE" b="1" dirty="0" err="1"/>
                <a:t>higher</a:t>
              </a:r>
              <a:r>
                <a:rPr lang="de-DE" b="1" dirty="0"/>
                <a:t> </a:t>
              </a:r>
              <a:r>
                <a:rPr lang="de-DE" b="1" dirty="0" err="1"/>
                <a:t>profit</a:t>
              </a:r>
              <a:r>
                <a:rPr lang="de-DE" b="1" dirty="0"/>
                <a:t> </a:t>
              </a:r>
              <a:r>
                <a:rPr lang="de-DE" b="1" dirty="0" err="1"/>
                <a:t>margins</a:t>
              </a:r>
              <a:r>
                <a:rPr lang="de-DE" b="1" dirty="0"/>
                <a:t> </a:t>
              </a:r>
              <a:r>
                <a:rPr lang="de-DE" b="1" dirty="0" err="1"/>
                <a:t>through</a:t>
              </a:r>
              <a:r>
                <a:rPr lang="de-DE" b="1" dirty="0"/>
                <a:t> </a:t>
              </a:r>
              <a:r>
                <a:rPr lang="de-DE" b="1" dirty="0" err="1"/>
                <a:t>creating</a:t>
              </a:r>
              <a:r>
                <a:rPr lang="de-DE" b="1" dirty="0"/>
                <a:t> </a:t>
              </a:r>
              <a:r>
                <a:rPr lang="de-DE" b="1" dirty="0" err="1"/>
                <a:t>more</a:t>
              </a:r>
              <a:r>
                <a:rPr lang="de-DE" b="1" dirty="0"/>
                <a:t> </a:t>
              </a:r>
              <a:r>
                <a:rPr lang="de-DE" b="1" dirty="0" err="1"/>
                <a:t>value</a:t>
              </a:r>
              <a:r>
                <a:rPr lang="de-DE" b="1" dirty="0"/>
                <a:t> </a:t>
              </a:r>
              <a:r>
                <a:rPr lang="de-DE" b="1" dirty="0" err="1"/>
                <a:t>for</a:t>
              </a:r>
              <a:r>
                <a:rPr lang="de-DE" b="1" dirty="0"/>
                <a:t> </a:t>
              </a:r>
              <a:r>
                <a:rPr lang="de-DE" b="1" dirty="0" err="1"/>
                <a:t>customers</a:t>
              </a:r>
              <a:endParaRPr lang="de-DE" b="1" dirty="0"/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2F7F5D7C-BFDE-4C21-BEB6-A099046FDF9C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232788" y="2242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Abilities</a:t>
            </a:r>
            <a:r>
              <a:rPr lang="de-AT" sz="3600" dirty="0"/>
              <a:t>| </a:t>
            </a:r>
            <a:r>
              <a:rPr lang="de-AT" sz="3600" dirty="0" err="1"/>
              <a:t>Ways</a:t>
            </a:r>
            <a:r>
              <a:rPr lang="de-AT" sz="3600" dirty="0"/>
              <a:t> </a:t>
            </a:r>
            <a:r>
              <a:rPr lang="de-AT" sz="3600" dirty="0" err="1"/>
              <a:t>to</a:t>
            </a:r>
            <a:r>
              <a:rPr lang="de-AT" sz="3600" dirty="0"/>
              <a:t> </a:t>
            </a:r>
            <a:r>
              <a:rPr lang="de-AT" sz="3600" dirty="0" err="1"/>
              <a:t>describe</a:t>
            </a:r>
            <a:r>
              <a:rPr lang="de-AT" sz="3600" dirty="0"/>
              <a:t> an </a:t>
            </a:r>
            <a:r>
              <a:rPr lang="de-AT" sz="3600" dirty="0" err="1"/>
              <a:t>organization’s</a:t>
            </a:r>
            <a:r>
              <a:rPr lang="de-AT" sz="3600" dirty="0"/>
              <a:t> </a:t>
            </a:r>
            <a:r>
              <a:rPr lang="de-AT" sz="3600" dirty="0" err="1"/>
              <a:t>abilities</a:t>
            </a:r>
            <a:endParaRPr lang="de-AT" sz="3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30267A-AC36-4897-B93E-DC8D8E8AD90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9B03E04-E943-AB03-4C3F-CF2ACECDCE58}"/>
              </a:ext>
            </a:extLst>
          </p:cNvPr>
          <p:cNvGrpSpPr/>
          <p:nvPr/>
        </p:nvGrpSpPr>
        <p:grpSpPr>
          <a:xfrm>
            <a:off x="770962" y="1274943"/>
            <a:ext cx="9900799" cy="659145"/>
            <a:chOff x="770962" y="1274943"/>
            <a:chExt cx="9900799" cy="659145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12E63620-CA08-43D0-B375-2BC05BA1BA56}"/>
                </a:ext>
              </a:extLst>
            </p:cNvPr>
            <p:cNvSpPr/>
            <p:nvPr/>
          </p:nvSpPr>
          <p:spPr>
            <a:xfrm>
              <a:off x="770962" y="1274943"/>
              <a:ext cx="2773904" cy="6591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Resources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3FA5A4F-CCA0-D386-EA57-ECA83773C84D}"/>
                </a:ext>
              </a:extLst>
            </p:cNvPr>
            <p:cNvSpPr txBox="1"/>
            <p:nvPr/>
          </p:nvSpPr>
          <p:spPr>
            <a:xfrm>
              <a:off x="3748391" y="1407323"/>
              <a:ext cx="6923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Assets</a:t>
              </a:r>
              <a:r>
                <a:rPr lang="de-DE" dirty="0"/>
                <a:t> </a:t>
              </a:r>
              <a:r>
                <a:rPr lang="de-DE" dirty="0" err="1"/>
                <a:t>that</a:t>
              </a:r>
              <a:r>
                <a:rPr lang="de-DE" dirty="0"/>
                <a:t> a </a:t>
              </a:r>
              <a:r>
                <a:rPr lang="de-DE" dirty="0" err="1"/>
                <a:t>company</a:t>
              </a:r>
              <a:r>
                <a:rPr lang="de-DE" dirty="0"/>
                <a:t> </a:t>
              </a:r>
              <a:r>
                <a:rPr lang="de-DE" dirty="0" err="1"/>
                <a:t>owns</a:t>
              </a:r>
              <a:r>
                <a:rPr lang="de-DE" dirty="0"/>
                <a:t> (</a:t>
              </a:r>
              <a:r>
                <a:rPr lang="de-DE" dirty="0" err="1"/>
                <a:t>physical</a:t>
              </a:r>
              <a:r>
                <a:rPr lang="de-DE" dirty="0"/>
                <a:t> and </a:t>
              </a:r>
              <a:r>
                <a:rPr lang="de-DE" dirty="0" err="1"/>
                <a:t>intangible</a:t>
              </a:r>
              <a:r>
                <a:rPr lang="de-DE" dirty="0"/>
                <a:t>) – </a:t>
              </a:r>
              <a:r>
                <a:rPr lang="de-DE" i="1" dirty="0" err="1"/>
                <a:t>What</a:t>
              </a:r>
              <a:r>
                <a:rPr lang="de-DE" i="1" dirty="0"/>
                <a:t> </a:t>
              </a:r>
              <a:r>
                <a:rPr lang="de-DE" i="1" dirty="0" err="1"/>
                <a:t>we</a:t>
              </a:r>
              <a:r>
                <a:rPr lang="de-DE" i="1" dirty="0"/>
                <a:t> ‟</a:t>
              </a:r>
              <a:r>
                <a:rPr lang="de-DE" i="1" dirty="0" err="1"/>
                <a:t>have</a:t>
              </a:r>
              <a:r>
                <a:rPr lang="de-DE" i="1" dirty="0"/>
                <a:t>”</a:t>
              </a:r>
              <a:endParaRPr lang="de-AT" i="1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1025B7A-ECEE-B18B-5428-2EDE3BAB198F}"/>
              </a:ext>
            </a:extLst>
          </p:cNvPr>
          <p:cNvGrpSpPr/>
          <p:nvPr/>
        </p:nvGrpSpPr>
        <p:grpSpPr>
          <a:xfrm>
            <a:off x="770962" y="2270933"/>
            <a:ext cx="9882011" cy="659145"/>
            <a:chOff x="770962" y="2270933"/>
            <a:chExt cx="9882011" cy="65914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DEE658D-4E50-199E-96A5-DF8AEA0AF0F4}"/>
                </a:ext>
              </a:extLst>
            </p:cNvPr>
            <p:cNvSpPr/>
            <p:nvPr/>
          </p:nvSpPr>
          <p:spPr>
            <a:xfrm>
              <a:off x="770962" y="2270933"/>
              <a:ext cx="2773904" cy="6591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Capabilities</a:t>
              </a:r>
              <a:endParaRPr lang="de-DE" sz="2000" b="1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2C9CC79-EA08-6CF9-E34B-700AB687C024}"/>
                </a:ext>
              </a:extLst>
            </p:cNvPr>
            <p:cNvSpPr txBox="1"/>
            <p:nvPr/>
          </p:nvSpPr>
          <p:spPr>
            <a:xfrm>
              <a:off x="3748391" y="2345274"/>
              <a:ext cx="6904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organization’s</a:t>
              </a:r>
              <a:r>
                <a:rPr lang="de-DE" dirty="0"/>
                <a:t> </a:t>
              </a:r>
              <a:r>
                <a:rPr lang="de-DE" b="1" dirty="0" err="1"/>
                <a:t>ability</a:t>
              </a:r>
              <a:r>
                <a:rPr lang="de-DE" b="1" dirty="0"/>
                <a:t> </a:t>
              </a:r>
              <a:r>
                <a:rPr lang="de-DE" b="1" dirty="0" err="1"/>
                <a:t>to</a:t>
              </a:r>
              <a:r>
                <a:rPr lang="de-DE" b="1" dirty="0"/>
                <a:t> </a:t>
              </a:r>
              <a:r>
                <a:rPr lang="de-DE" b="1" dirty="0" err="1"/>
                <a:t>use</a:t>
              </a:r>
              <a:r>
                <a:rPr lang="de-DE" b="1" dirty="0"/>
                <a:t> </a:t>
              </a:r>
              <a:r>
                <a:rPr lang="de-DE" b="1" dirty="0" err="1"/>
                <a:t>resouces</a:t>
              </a:r>
              <a:r>
                <a:rPr lang="de-DE" b="1" dirty="0"/>
                <a:t> </a:t>
              </a:r>
              <a:r>
                <a:rPr lang="de-DE" b="1" dirty="0" err="1"/>
                <a:t>effectively</a:t>
              </a:r>
              <a:r>
                <a:rPr lang="de-DE" b="1" dirty="0"/>
                <a:t> </a:t>
              </a:r>
              <a:r>
                <a:rPr lang="de-DE" dirty="0"/>
                <a:t>– </a:t>
              </a:r>
              <a:r>
                <a:rPr lang="de-DE" i="1" dirty="0" err="1"/>
                <a:t>What</a:t>
              </a:r>
              <a:r>
                <a:rPr lang="de-DE" i="1" dirty="0"/>
                <a:t> </a:t>
              </a:r>
              <a:r>
                <a:rPr lang="de-DE" i="1" dirty="0" err="1"/>
                <a:t>we</a:t>
              </a:r>
              <a:r>
                <a:rPr lang="de-DE" i="1" dirty="0"/>
                <a:t> </a:t>
              </a:r>
              <a:r>
                <a:rPr lang="de-DE" i="1" dirty="0" err="1"/>
                <a:t>excel</a:t>
              </a:r>
              <a:r>
                <a:rPr lang="de-DE" i="1" dirty="0"/>
                <a:t> at</a:t>
              </a:r>
              <a:endParaRPr lang="de-AT" i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009044B-8DAD-29D8-AC63-2A836D149670}"/>
              </a:ext>
            </a:extLst>
          </p:cNvPr>
          <p:cNvGrpSpPr/>
          <p:nvPr/>
        </p:nvGrpSpPr>
        <p:grpSpPr>
          <a:xfrm>
            <a:off x="770962" y="3266923"/>
            <a:ext cx="10633963" cy="662633"/>
            <a:chOff x="770962" y="3266923"/>
            <a:chExt cx="10633963" cy="662633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C02F3AC-85AB-A1B5-E277-0CAE0463A2CD}"/>
                </a:ext>
              </a:extLst>
            </p:cNvPr>
            <p:cNvSpPr/>
            <p:nvPr/>
          </p:nvSpPr>
          <p:spPr>
            <a:xfrm>
              <a:off x="770962" y="3266923"/>
              <a:ext cx="2773904" cy="6591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Dynamic </a:t>
              </a:r>
              <a:r>
                <a:rPr lang="de-DE" sz="2000" b="1" dirty="0" err="1"/>
                <a:t>capabilities</a:t>
              </a:r>
              <a:endParaRPr lang="de-DE" sz="2000" b="1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F902D03-8386-D1B9-2A72-32914B2ABD26}"/>
                </a:ext>
              </a:extLst>
            </p:cNvPr>
            <p:cNvSpPr txBox="1"/>
            <p:nvPr/>
          </p:nvSpPr>
          <p:spPr>
            <a:xfrm>
              <a:off x="3748391" y="3283225"/>
              <a:ext cx="76565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dirty="0"/>
                <a:t>The</a:t>
              </a:r>
              <a:r>
                <a:rPr lang="en-US" sz="1800" b="0" i="0" u="none" strike="noStrike" baseline="0" dirty="0">
                  <a:latin typeface="MinionPro-Regular" panose="02040503050306020203" pitchFamily="18" charset="0"/>
                </a:rPr>
                <a:t> </a:t>
              </a:r>
              <a:r>
                <a:rPr lang="en-US" dirty="0"/>
                <a:t>organization’s </a:t>
              </a:r>
              <a:r>
                <a:rPr lang="en-US" b="1" dirty="0"/>
                <a:t>ability to adapt, innovate, and renew its resource and capability base </a:t>
              </a:r>
              <a:r>
                <a:rPr lang="en-US" dirty="0"/>
                <a:t>to stay competitive in </a:t>
              </a:r>
              <a:r>
                <a:rPr lang="de-AT" dirty="0" err="1"/>
                <a:t>changing</a:t>
              </a:r>
              <a:r>
                <a:rPr lang="de-AT" dirty="0"/>
                <a:t> </a:t>
              </a:r>
              <a:r>
                <a:rPr lang="de-AT" dirty="0" err="1"/>
                <a:t>markets</a:t>
              </a:r>
              <a:endParaRPr lang="de-AT" b="1" i="1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32F7532-F883-2061-2410-A04F9E3DB051}"/>
              </a:ext>
            </a:extLst>
          </p:cNvPr>
          <p:cNvGrpSpPr/>
          <p:nvPr/>
        </p:nvGrpSpPr>
        <p:grpSpPr>
          <a:xfrm>
            <a:off x="770962" y="4262913"/>
            <a:ext cx="10633963" cy="1259309"/>
            <a:chOff x="770962" y="4262913"/>
            <a:chExt cx="10633963" cy="1259309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4289B74E-84F6-365A-5674-8AB26A1B0AD6}"/>
                </a:ext>
              </a:extLst>
            </p:cNvPr>
            <p:cNvSpPr/>
            <p:nvPr/>
          </p:nvSpPr>
          <p:spPr>
            <a:xfrm>
              <a:off x="770962" y="4262913"/>
              <a:ext cx="2773904" cy="6591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Core </a:t>
              </a:r>
              <a:r>
                <a:rPr lang="de-DE" sz="2000" b="1" dirty="0" err="1"/>
                <a:t>competencies</a:t>
              </a:r>
              <a:endParaRPr lang="de-DE" sz="2000" b="1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5273052-DD4D-C52F-0431-9710DD5469F8}"/>
                </a:ext>
              </a:extLst>
            </p:cNvPr>
            <p:cNvSpPr txBox="1"/>
            <p:nvPr/>
          </p:nvSpPr>
          <p:spPr>
            <a:xfrm>
              <a:off x="3748391" y="4321893"/>
              <a:ext cx="765653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/>
                <a:t>Unique resources and capabilities</a:t>
              </a:r>
              <a:r>
                <a:rPr lang="en-US" dirty="0"/>
                <a:t> that lie at the heart of your organization’s ability to create value (must (a) help create superior value for customers, </a:t>
              </a:r>
              <a:br>
                <a:rPr lang="en-US" dirty="0"/>
              </a:br>
              <a:r>
                <a:rPr lang="en-US" dirty="0"/>
                <a:t>(b) be “extendable” for being used in other product/service offers or markets, and (c) difficult for competitors to copy) (Hamel &amp; Prahalad)</a:t>
              </a:r>
              <a:endParaRPr lang="de-AT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D8E6ED1-AF75-ECB5-5A40-41A1EC1B10F7}"/>
              </a:ext>
            </a:extLst>
          </p:cNvPr>
          <p:cNvGrpSpPr/>
          <p:nvPr/>
        </p:nvGrpSpPr>
        <p:grpSpPr>
          <a:xfrm>
            <a:off x="770962" y="5749446"/>
            <a:ext cx="10477411" cy="811444"/>
            <a:chOff x="770962" y="5749446"/>
            <a:chExt cx="10477411" cy="811444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142AF0FF-4E90-2995-C985-5116ED6B931C}"/>
                </a:ext>
              </a:extLst>
            </p:cNvPr>
            <p:cNvCxnSpPr/>
            <p:nvPr/>
          </p:nvCxnSpPr>
          <p:spPr>
            <a:xfrm>
              <a:off x="770962" y="5749446"/>
              <a:ext cx="10477411" cy="0"/>
            </a:xfrm>
            <a:prstGeom prst="line">
              <a:avLst/>
            </a:prstGeom>
            <a:ln>
              <a:solidFill>
                <a:srgbClr val="005A9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AC6028BB-4F6A-C2D7-8660-F36594B2D9C9}"/>
                </a:ext>
              </a:extLst>
            </p:cNvPr>
            <p:cNvGrpSpPr/>
            <p:nvPr/>
          </p:nvGrpSpPr>
          <p:grpSpPr>
            <a:xfrm>
              <a:off x="3489526" y="5914559"/>
              <a:ext cx="6864519" cy="646331"/>
              <a:chOff x="3489526" y="5914559"/>
              <a:chExt cx="6864519" cy="646331"/>
            </a:xfrm>
          </p:grpSpPr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4F8A7CF-638D-DFF7-3DDE-5061A6615767}"/>
                  </a:ext>
                </a:extLst>
              </p:cNvPr>
              <p:cNvSpPr txBox="1"/>
              <p:nvPr/>
            </p:nvSpPr>
            <p:spPr>
              <a:xfrm>
                <a:off x="3748391" y="5914559"/>
                <a:ext cx="66056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extent</a:t>
                </a:r>
                <a:r>
                  <a:rPr lang="de-DE" dirty="0"/>
                  <a:t>, </a:t>
                </a:r>
                <a:r>
                  <a:rPr lang="de-DE" dirty="0" err="1"/>
                  <a:t>missing</a:t>
                </a:r>
                <a:r>
                  <a:rPr lang="de-DE" dirty="0"/>
                  <a:t> </a:t>
                </a:r>
                <a:r>
                  <a:rPr lang="de-DE" dirty="0" err="1"/>
                  <a:t>resources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substituted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capabilities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i="1" dirty="0"/>
                  <a:t>(e.g. Uber: </a:t>
                </a:r>
                <a:r>
                  <a:rPr lang="de-DE" i="1" dirty="0" err="1"/>
                  <a:t>technological</a:t>
                </a:r>
                <a:r>
                  <a:rPr lang="de-DE" i="1" dirty="0"/>
                  <a:t> </a:t>
                </a:r>
                <a:r>
                  <a:rPr lang="de-DE" i="1" dirty="0" err="1"/>
                  <a:t>capabilities</a:t>
                </a:r>
                <a:r>
                  <a:rPr lang="de-DE" i="1" dirty="0"/>
                  <a:t> </a:t>
                </a:r>
                <a:r>
                  <a:rPr lang="de-DE" i="1" dirty="0" err="1"/>
                  <a:t>instead</a:t>
                </a:r>
                <a:r>
                  <a:rPr lang="de-DE" i="1" dirty="0"/>
                  <a:t> </a:t>
                </a:r>
                <a:r>
                  <a:rPr lang="de-DE" i="1" dirty="0" err="1"/>
                  <a:t>of</a:t>
                </a:r>
                <a:r>
                  <a:rPr lang="de-DE" i="1" dirty="0"/>
                  <a:t> a </a:t>
                </a:r>
                <a:r>
                  <a:rPr lang="de-DE" i="1" dirty="0" err="1"/>
                  <a:t>fleet</a:t>
                </a:r>
                <a:r>
                  <a:rPr lang="de-DE" i="1" dirty="0"/>
                  <a:t> </a:t>
                </a:r>
                <a:r>
                  <a:rPr lang="de-DE" i="1" dirty="0" err="1"/>
                  <a:t>of</a:t>
                </a:r>
                <a:r>
                  <a:rPr lang="de-DE" i="1" dirty="0"/>
                  <a:t> </a:t>
                </a:r>
                <a:r>
                  <a:rPr lang="de-DE" i="1" dirty="0" err="1"/>
                  <a:t>vehicles</a:t>
                </a:r>
                <a:r>
                  <a:rPr lang="de-DE" i="1" dirty="0"/>
                  <a:t>)</a:t>
                </a:r>
                <a:endParaRPr lang="de-AT" i="1" dirty="0"/>
              </a:p>
            </p:txBody>
          </p:sp>
          <p:sp>
            <p:nvSpPr>
              <p:cNvPr id="35" name="Pfeil: nach rechts 34">
                <a:extLst>
                  <a:ext uri="{FF2B5EF4-FFF2-40B4-BE49-F238E27FC236}">
                    <a16:creationId xmlns:a16="http://schemas.microsoft.com/office/drawing/2014/main" id="{F337C40A-4AD0-7CAE-46A9-262CE1470F0E}"/>
                  </a:ext>
                </a:extLst>
              </p:cNvPr>
              <p:cNvSpPr/>
              <p:nvPr/>
            </p:nvSpPr>
            <p:spPr>
              <a:xfrm>
                <a:off x="3489526" y="5959434"/>
                <a:ext cx="247402" cy="291482"/>
              </a:xfrm>
              <a:prstGeom prst="rightArrow">
                <a:avLst/>
              </a:prstGeom>
              <a:solidFill>
                <a:srgbClr val="DA21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17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232788" y="2242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>
                <a:solidFill>
                  <a:srgbClr val="FF0000"/>
                </a:solidFill>
              </a:rPr>
              <a:t>RBV</a:t>
            </a:r>
            <a:r>
              <a:rPr lang="de-AT" sz="3600" dirty="0"/>
              <a:t>| The </a:t>
            </a:r>
            <a:r>
              <a:rPr lang="de-AT" sz="3600" dirty="0" err="1"/>
              <a:t>resource-based</a:t>
            </a:r>
            <a:r>
              <a:rPr lang="de-AT" sz="3600" dirty="0"/>
              <a:t> </a:t>
            </a:r>
            <a:r>
              <a:rPr lang="de-AT" sz="3600" dirty="0" err="1"/>
              <a:t>view</a:t>
            </a:r>
            <a:endParaRPr lang="de-AT" sz="3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30267A-AC36-4897-B93E-DC8D8E8AD90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88468BF-8477-E375-0283-79945DF7398C}"/>
              </a:ext>
            </a:extLst>
          </p:cNvPr>
          <p:cNvGrpSpPr/>
          <p:nvPr/>
        </p:nvGrpSpPr>
        <p:grpSpPr>
          <a:xfrm>
            <a:off x="2061559" y="1325800"/>
            <a:ext cx="8151326" cy="923330"/>
            <a:chOff x="1669081" y="1275267"/>
            <a:chExt cx="8151326" cy="923330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ECCAB7B8-9970-AC9A-570E-6D39C06C0A91}"/>
                </a:ext>
              </a:extLst>
            </p:cNvPr>
            <p:cNvSpPr txBox="1"/>
            <p:nvPr/>
          </p:nvSpPr>
          <p:spPr>
            <a:xfrm>
              <a:off x="1925877" y="1275267"/>
              <a:ext cx="78945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dirty="0"/>
                <a:t>According to this view, a </a:t>
              </a:r>
              <a:r>
                <a:rPr lang="en-US" b="1" dirty="0"/>
                <a:t>company’s unique resources and capabilities </a:t>
              </a:r>
              <a:r>
                <a:rPr lang="en-US" dirty="0"/>
                <a:t>are the primary determinants of its ability to achieve and sustain superior performance.</a:t>
              </a:r>
            </a:p>
            <a:p>
              <a:pPr algn="l"/>
              <a:endParaRPr lang="en-US" dirty="0"/>
            </a:p>
          </p:txBody>
        </p:sp>
        <p:sp>
          <p:nvSpPr>
            <p:cNvPr id="4" name="Pfeil: nach rechts 3">
              <a:extLst>
                <a:ext uri="{FF2B5EF4-FFF2-40B4-BE49-F238E27FC236}">
                  <a16:creationId xmlns:a16="http://schemas.microsoft.com/office/drawing/2014/main" id="{38EA1D0F-D40A-2EE2-DD77-454E463AFB08}"/>
                </a:ext>
              </a:extLst>
            </p:cNvPr>
            <p:cNvSpPr/>
            <p:nvPr/>
          </p:nvSpPr>
          <p:spPr>
            <a:xfrm>
              <a:off x="1669081" y="1324375"/>
              <a:ext cx="247402" cy="291482"/>
            </a:xfrm>
            <a:prstGeom prst="rightArrow">
              <a:avLst/>
            </a:prstGeom>
            <a:solidFill>
              <a:srgbClr val="DA2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8A218D7-EDCC-422B-A435-B199283C41EE}"/>
              </a:ext>
            </a:extLst>
          </p:cNvPr>
          <p:cNvGrpSpPr/>
          <p:nvPr/>
        </p:nvGrpSpPr>
        <p:grpSpPr>
          <a:xfrm>
            <a:off x="839078" y="2575526"/>
            <a:ext cx="10706272" cy="3581249"/>
            <a:chOff x="463297" y="2500501"/>
            <a:chExt cx="10706272" cy="3581249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D1A6A0B1-DDB5-F9E7-C748-1E7C7FA9197D}"/>
                </a:ext>
              </a:extLst>
            </p:cNvPr>
            <p:cNvSpPr/>
            <p:nvPr/>
          </p:nvSpPr>
          <p:spPr>
            <a:xfrm>
              <a:off x="1325157" y="3532974"/>
              <a:ext cx="804797" cy="8047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/>
                <a:t>V</a:t>
              </a:r>
              <a:endParaRPr lang="de-AT" sz="3200" b="1" dirty="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0545AA0-C08D-C11C-D37C-6DAEBEA52C20}"/>
                </a:ext>
              </a:extLst>
            </p:cNvPr>
            <p:cNvSpPr/>
            <p:nvPr/>
          </p:nvSpPr>
          <p:spPr>
            <a:xfrm>
              <a:off x="4004166" y="3570088"/>
              <a:ext cx="804797" cy="8047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/>
                <a:t>R</a:t>
              </a:r>
              <a:endParaRPr lang="de-AT" sz="3200" b="1" dirty="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2198E2D-F61E-741B-79D1-37F0689F9E93}"/>
                </a:ext>
              </a:extLst>
            </p:cNvPr>
            <p:cNvSpPr/>
            <p:nvPr/>
          </p:nvSpPr>
          <p:spPr>
            <a:xfrm>
              <a:off x="6488500" y="3570088"/>
              <a:ext cx="804797" cy="8047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/>
                <a:t>I</a:t>
              </a:r>
              <a:endParaRPr lang="de-AT" sz="3200" b="1" dirty="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B151204-BEDF-E608-DE1D-B33408B6F9CC}"/>
                </a:ext>
              </a:extLst>
            </p:cNvPr>
            <p:cNvSpPr/>
            <p:nvPr/>
          </p:nvSpPr>
          <p:spPr>
            <a:xfrm>
              <a:off x="9167509" y="3607202"/>
              <a:ext cx="804797" cy="80479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b="1" dirty="0"/>
                <a:t>N</a:t>
              </a:r>
              <a:endParaRPr lang="de-AT" sz="3200" b="1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25DAFE0-81A0-0606-8A9B-D241D3078DA7}"/>
                </a:ext>
              </a:extLst>
            </p:cNvPr>
            <p:cNvSpPr/>
            <p:nvPr/>
          </p:nvSpPr>
          <p:spPr>
            <a:xfrm>
              <a:off x="3841336" y="2500501"/>
              <a:ext cx="5910690" cy="804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97CAA9E-1C27-5E37-8B13-45A3AD21FCAE}"/>
                </a:ext>
              </a:extLst>
            </p:cNvPr>
            <p:cNvSpPr txBox="1"/>
            <p:nvPr/>
          </p:nvSpPr>
          <p:spPr>
            <a:xfrm>
              <a:off x="4132398" y="2567418"/>
              <a:ext cx="53094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‟VRIN” </a:t>
              </a:r>
              <a:r>
                <a:rPr lang="de-DE" dirty="0" err="1"/>
                <a:t>resources</a:t>
              </a:r>
              <a:r>
                <a:rPr lang="de-DE" dirty="0"/>
                <a:t> &amp; </a:t>
              </a:r>
              <a:r>
                <a:rPr lang="de-DE" dirty="0" err="1"/>
                <a:t>capabilities</a:t>
              </a:r>
              <a:r>
                <a:rPr lang="de-DE" dirty="0"/>
                <a:t> </a:t>
              </a:r>
              <a:r>
                <a:rPr lang="de-DE" dirty="0" err="1"/>
                <a:t>create</a:t>
              </a:r>
              <a:r>
                <a:rPr lang="de-DE" dirty="0"/>
                <a:t> </a:t>
              </a:r>
              <a:r>
                <a:rPr lang="de-DE" dirty="0" err="1"/>
                <a:t>entry</a:t>
              </a:r>
              <a:r>
                <a:rPr lang="de-DE" dirty="0"/>
                <a:t> </a:t>
              </a:r>
              <a:r>
                <a:rPr lang="de-DE" dirty="0" err="1"/>
                <a:t>barriers</a:t>
              </a:r>
              <a:r>
                <a:rPr lang="de-DE" dirty="0"/>
                <a:t> – </a:t>
              </a:r>
              <a:br>
                <a:rPr lang="de-DE" dirty="0"/>
              </a:br>
              <a:r>
                <a:rPr lang="de-DE" dirty="0" err="1"/>
                <a:t>enable</a:t>
              </a:r>
              <a:r>
                <a:rPr lang="de-DE" dirty="0"/>
                <a:t> </a:t>
              </a:r>
              <a:r>
                <a:rPr lang="de-DE" dirty="0" err="1"/>
                <a:t>sustainable</a:t>
              </a:r>
              <a:r>
                <a:rPr lang="de-DE" dirty="0"/>
                <a:t> </a:t>
              </a:r>
              <a:r>
                <a:rPr lang="de-DE" dirty="0" err="1"/>
                <a:t>advantage</a:t>
              </a:r>
              <a:r>
                <a:rPr lang="de-DE" dirty="0"/>
                <a:t> </a:t>
              </a:r>
              <a:r>
                <a:rPr lang="de-DE" dirty="0" err="1"/>
                <a:t>over</a:t>
              </a:r>
              <a:r>
                <a:rPr lang="de-DE" dirty="0"/>
                <a:t> time </a:t>
              </a:r>
              <a:r>
                <a:rPr lang="de-DE" i="1" dirty="0"/>
                <a:t>(Jay Barney)</a:t>
              </a:r>
              <a:endParaRPr lang="de-AT" i="1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CD24979-CE7B-AB24-F63E-E18D8B2A548B}"/>
                </a:ext>
              </a:extLst>
            </p:cNvPr>
            <p:cNvSpPr/>
            <p:nvPr/>
          </p:nvSpPr>
          <p:spPr>
            <a:xfrm>
              <a:off x="1407088" y="2500501"/>
              <a:ext cx="2434248" cy="804797"/>
            </a:xfrm>
            <a:prstGeom prst="rect">
              <a:avLst/>
            </a:prstGeom>
            <a:solidFill>
              <a:srgbClr val="D51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</a:rPr>
                <a:t>‟VRIN” </a:t>
              </a:r>
              <a:r>
                <a:rPr lang="de-DE" sz="2400" b="1" dirty="0" err="1">
                  <a:solidFill>
                    <a:schemeClr val="bg1"/>
                  </a:solidFill>
                </a:rPr>
                <a:t>criteria</a:t>
              </a:r>
              <a:endParaRPr lang="de-AT" sz="2400" b="1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FA50E9E-75BD-BFD1-B7D7-9DFA47CAEE17}"/>
                </a:ext>
              </a:extLst>
            </p:cNvPr>
            <p:cNvSpPr txBox="1"/>
            <p:nvPr/>
          </p:nvSpPr>
          <p:spPr>
            <a:xfrm>
              <a:off x="1022431" y="4411999"/>
              <a:ext cx="154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VALUABLE</a:t>
              </a:r>
              <a:endParaRPr lang="de-AT" sz="2400" b="1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1296881C-65A1-6CD5-E57C-237EDBA711D6}"/>
                </a:ext>
              </a:extLst>
            </p:cNvPr>
            <p:cNvSpPr txBox="1"/>
            <p:nvPr/>
          </p:nvSpPr>
          <p:spPr>
            <a:xfrm>
              <a:off x="3666994" y="4411999"/>
              <a:ext cx="154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RARE</a:t>
              </a:r>
              <a:endParaRPr lang="de-AT" sz="2400" b="1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7A56F266-2AA5-7232-1024-2836D7AD2848}"/>
                </a:ext>
              </a:extLst>
            </p:cNvPr>
            <p:cNvSpPr txBox="1"/>
            <p:nvPr/>
          </p:nvSpPr>
          <p:spPr>
            <a:xfrm>
              <a:off x="6036254" y="4415300"/>
              <a:ext cx="1770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INIMITABLE</a:t>
              </a:r>
              <a:endParaRPr lang="de-AT" sz="2400" b="1" dirty="0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E092320-8DA3-D502-07EE-38F2C3BC80EA}"/>
                </a:ext>
              </a:extLst>
            </p:cNvPr>
            <p:cNvSpPr txBox="1"/>
            <p:nvPr/>
          </p:nvSpPr>
          <p:spPr>
            <a:xfrm>
              <a:off x="7989056" y="4411999"/>
              <a:ext cx="31805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/>
                <a:t>NON-SUBSTITUTABLE</a:t>
              </a:r>
              <a:endParaRPr lang="de-AT" sz="2400" b="1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353E96A-4638-0D42-9304-46E5696C11A2}"/>
                </a:ext>
              </a:extLst>
            </p:cNvPr>
            <p:cNvSpPr txBox="1"/>
            <p:nvPr/>
          </p:nvSpPr>
          <p:spPr>
            <a:xfrm>
              <a:off x="463297" y="4873664"/>
              <a:ext cx="27118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Enable the company to create superior value, i.e.</a:t>
              </a:r>
            </a:p>
            <a:p>
              <a:pPr algn="ctr"/>
              <a:r>
                <a:rPr lang="en-US" dirty="0"/>
                <a:t>allow it to create a competitive advantage.</a:t>
              </a:r>
              <a:endParaRPr lang="de-AT" dirty="0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547B92B7-F5CE-7AB3-A857-BA8B3E8A5ACB}"/>
                </a:ext>
              </a:extLst>
            </p:cNvPr>
            <p:cNvSpPr txBox="1"/>
            <p:nvPr/>
          </p:nvSpPr>
          <p:spPr>
            <a:xfrm>
              <a:off x="3266945" y="4881421"/>
              <a:ext cx="234079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Are quite uncommon, not widely held by or available to</a:t>
              </a:r>
            </a:p>
            <a:p>
              <a:pPr algn="ctr"/>
              <a:r>
                <a:rPr lang="de-AT" dirty="0" err="1"/>
                <a:t>competitors</a:t>
              </a:r>
              <a:r>
                <a:rPr lang="de-AT" dirty="0"/>
                <a:t>.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64BEC28-13D3-9EA8-8A74-A0324CE2C632}"/>
                </a:ext>
              </a:extLst>
            </p:cNvPr>
            <p:cNvSpPr txBox="1"/>
            <p:nvPr/>
          </p:nvSpPr>
          <p:spPr>
            <a:xfrm>
              <a:off x="5873143" y="4881421"/>
              <a:ext cx="21159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Are </a:t>
              </a:r>
              <a:r>
                <a:rPr lang="de-DE" dirty="0" err="1"/>
                <a:t>difficult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others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replicate</a:t>
              </a:r>
              <a:endParaRPr lang="de-AT" dirty="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916A249F-F2AE-A799-6083-B29887F32AA9}"/>
                </a:ext>
              </a:extLst>
            </p:cNvPr>
            <p:cNvSpPr txBox="1"/>
            <p:nvPr/>
          </p:nvSpPr>
          <p:spPr>
            <a:xfrm>
              <a:off x="8482956" y="4857408"/>
              <a:ext cx="211591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/>
                <a:t>Do not </a:t>
              </a:r>
              <a:r>
                <a:rPr lang="de-DE" dirty="0" err="1"/>
                <a:t>have</a:t>
              </a:r>
              <a:r>
                <a:rPr lang="de-DE" dirty="0"/>
                <a:t> </a:t>
              </a:r>
              <a:r>
                <a:rPr lang="de-DE" dirty="0" err="1"/>
                <a:t>readily</a:t>
              </a:r>
              <a:r>
                <a:rPr lang="de-DE" dirty="0"/>
                <a:t> </a:t>
              </a:r>
              <a:r>
                <a:rPr lang="de-DE" dirty="0" err="1"/>
                <a:t>available</a:t>
              </a:r>
              <a:r>
                <a:rPr lang="de-DE" dirty="0"/>
                <a:t> alternatives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232788" y="2242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>
                <a:solidFill>
                  <a:srgbClr val="FF0000"/>
                </a:solidFill>
              </a:rPr>
              <a:t>Options </a:t>
            </a:r>
            <a:r>
              <a:rPr lang="de-AT" sz="3600" dirty="0" err="1">
                <a:solidFill>
                  <a:srgbClr val="FF0000"/>
                </a:solidFill>
              </a:rPr>
              <a:t>for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managing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abilities</a:t>
            </a:r>
            <a:endParaRPr lang="de-AT" sz="3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30267A-AC36-4897-B93E-DC8D8E8AD90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2E9F75D-A137-FEE3-6EC1-07F6D761D739}"/>
              </a:ext>
            </a:extLst>
          </p:cNvPr>
          <p:cNvSpPr txBox="1"/>
          <p:nvPr/>
        </p:nvSpPr>
        <p:spPr>
          <a:xfrm>
            <a:off x="3928483" y="1236420"/>
            <a:ext cx="43350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organization’s</a:t>
            </a:r>
            <a:r>
              <a:rPr lang="de-DE" sz="2000" dirty="0"/>
              <a:t> </a:t>
            </a:r>
            <a:r>
              <a:rPr lang="de-DE" sz="2000" dirty="0" err="1"/>
              <a:t>aspiration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and </a:t>
            </a:r>
            <a:r>
              <a:rPr lang="de-DE" sz="2000" dirty="0" err="1"/>
              <a:t>dependent</a:t>
            </a:r>
            <a:r>
              <a:rPr lang="de-DE" sz="2000" dirty="0"/>
              <a:t> on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developed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core</a:t>
            </a:r>
            <a:r>
              <a:rPr lang="de-DE" sz="2000" dirty="0"/>
              <a:t> </a:t>
            </a:r>
            <a:r>
              <a:rPr lang="de-DE" sz="2000" dirty="0" err="1"/>
              <a:t>competencies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endParaRPr lang="de-AT" sz="20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2A0C805-9BEE-38AB-1A5B-1B8956C0752C}"/>
              </a:ext>
            </a:extLst>
          </p:cNvPr>
          <p:cNvGrpSpPr/>
          <p:nvPr/>
        </p:nvGrpSpPr>
        <p:grpSpPr>
          <a:xfrm>
            <a:off x="708330" y="2252083"/>
            <a:ext cx="5387670" cy="2737915"/>
            <a:chOff x="708330" y="2252083"/>
            <a:chExt cx="5387670" cy="2737915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26184817-8F43-4EF7-B009-51EB8E52776B}"/>
                </a:ext>
              </a:extLst>
            </p:cNvPr>
            <p:cNvSpPr/>
            <p:nvPr/>
          </p:nvSpPr>
          <p:spPr>
            <a:xfrm>
              <a:off x="708330" y="3119077"/>
              <a:ext cx="3425257" cy="10749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Invest</a:t>
              </a:r>
              <a:r>
                <a:rPr lang="de-DE" sz="2000" b="1" dirty="0"/>
                <a:t> in </a:t>
              </a:r>
              <a:r>
                <a:rPr lang="de-DE" sz="2000" b="1" dirty="0" err="1"/>
                <a:t>strengthening</a:t>
              </a:r>
              <a:r>
                <a:rPr lang="de-DE" sz="2000" b="1" dirty="0"/>
                <a:t> </a:t>
              </a:r>
              <a:r>
                <a:rPr lang="de-DE" sz="2000" b="1" dirty="0" err="1"/>
                <a:t>existing</a:t>
              </a:r>
              <a:r>
                <a:rPr lang="de-DE" sz="2000" b="1" dirty="0"/>
                <a:t> </a:t>
              </a:r>
              <a:r>
                <a:rPr lang="de-DE" sz="2000" b="1" dirty="0" err="1"/>
                <a:t>core</a:t>
              </a:r>
              <a:r>
                <a:rPr lang="de-DE" sz="2000" b="1" dirty="0"/>
                <a:t> </a:t>
              </a:r>
              <a:r>
                <a:rPr lang="de-DE" sz="2000" b="1" dirty="0" err="1"/>
                <a:t>competencies</a:t>
              </a:r>
              <a:endParaRPr lang="de-DE" sz="2000" b="1" dirty="0"/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AA3DE15-C0AB-29BD-F210-E46FDC54660E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3928483" y="2252083"/>
              <a:ext cx="2167517" cy="702240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3995142C-934C-38B7-19E4-C2E7548A1FB8}"/>
                </a:ext>
              </a:extLst>
            </p:cNvPr>
            <p:cNvSpPr txBox="1"/>
            <p:nvPr/>
          </p:nvSpPr>
          <p:spPr>
            <a:xfrm>
              <a:off x="741733" y="4343667"/>
              <a:ext cx="34252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/>
                <a:t>e.g. Apple </a:t>
              </a:r>
              <a:r>
                <a:rPr lang="de-DE" i="1" dirty="0" err="1"/>
                <a:t>further</a:t>
              </a:r>
              <a:r>
                <a:rPr lang="de-DE" i="1" dirty="0"/>
                <a:t> </a:t>
              </a:r>
              <a:r>
                <a:rPr lang="de-DE" i="1" dirty="0" err="1"/>
                <a:t>strengthening</a:t>
              </a:r>
              <a:r>
                <a:rPr lang="de-DE" i="1" dirty="0"/>
                <a:t> </a:t>
              </a:r>
              <a:r>
                <a:rPr lang="de-DE" i="1" dirty="0" err="1"/>
                <a:t>its</a:t>
              </a:r>
              <a:r>
                <a:rPr lang="de-DE" i="1" dirty="0"/>
                <a:t> design and </a:t>
              </a:r>
              <a:r>
                <a:rPr lang="de-DE" i="1" dirty="0" err="1"/>
                <a:t>innovation</a:t>
              </a:r>
              <a:r>
                <a:rPr lang="de-DE" i="1" dirty="0"/>
                <a:t> </a:t>
              </a:r>
              <a:r>
                <a:rPr lang="de-DE" i="1" dirty="0" err="1"/>
                <a:t>capabilities</a:t>
              </a:r>
              <a:endParaRPr lang="de-AT" i="1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17F04DF-DF8E-18BB-920D-0A1A96C2ADF0}"/>
              </a:ext>
            </a:extLst>
          </p:cNvPr>
          <p:cNvGrpSpPr/>
          <p:nvPr/>
        </p:nvGrpSpPr>
        <p:grpSpPr>
          <a:xfrm>
            <a:off x="4380544" y="2252083"/>
            <a:ext cx="3425258" cy="2989904"/>
            <a:chOff x="4380544" y="2252083"/>
            <a:chExt cx="3425258" cy="2989904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B1CC0DBA-0781-A0B9-CB0C-E9C51EC7477B}"/>
                </a:ext>
              </a:extLst>
            </p:cNvPr>
            <p:cNvSpPr/>
            <p:nvPr/>
          </p:nvSpPr>
          <p:spPr>
            <a:xfrm>
              <a:off x="4380544" y="3099006"/>
              <a:ext cx="3425257" cy="10749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Leverage</a:t>
              </a:r>
              <a:r>
                <a:rPr lang="de-DE" sz="2000" b="1" dirty="0"/>
                <a:t> </a:t>
              </a:r>
              <a:r>
                <a:rPr lang="de-DE" sz="2000" b="1" dirty="0" err="1"/>
                <a:t>your</a:t>
              </a:r>
              <a:r>
                <a:rPr lang="de-DE" sz="2000" b="1" dirty="0"/>
                <a:t> </a:t>
              </a:r>
              <a:br>
                <a:rPr lang="de-DE" sz="2000" b="1" dirty="0"/>
              </a:br>
              <a:r>
                <a:rPr lang="de-DE" sz="2000" b="1" dirty="0" err="1"/>
                <a:t>existing</a:t>
              </a:r>
              <a:r>
                <a:rPr lang="de-DE" sz="2000" b="1" dirty="0"/>
                <a:t> </a:t>
              </a:r>
              <a:r>
                <a:rPr lang="de-DE" sz="2000" b="1" dirty="0" err="1"/>
                <a:t>abilities</a:t>
              </a:r>
              <a:endParaRPr lang="de-DE" sz="2000" b="1" dirty="0"/>
            </a:p>
          </p:txBody>
        </p:sp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46FFA4B4-8AF3-70DD-FF96-06CDF3CE7D21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6096000" y="2252083"/>
              <a:ext cx="0" cy="702239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136C177-4928-45A9-A85C-8FC86A1325EF}"/>
                </a:ext>
              </a:extLst>
            </p:cNvPr>
            <p:cNvSpPr txBox="1"/>
            <p:nvPr/>
          </p:nvSpPr>
          <p:spPr>
            <a:xfrm>
              <a:off x="4380544" y="4318657"/>
              <a:ext cx="34252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/>
                <a:t>e.g. Disney </a:t>
              </a:r>
              <a:r>
                <a:rPr lang="de-DE" i="1" dirty="0" err="1"/>
                <a:t>leveraging</a:t>
              </a:r>
              <a:r>
                <a:rPr lang="de-DE" i="1" dirty="0"/>
                <a:t> </a:t>
              </a:r>
              <a:r>
                <a:rPr lang="de-DE" i="1" dirty="0" err="1"/>
                <a:t>its</a:t>
              </a:r>
              <a:r>
                <a:rPr lang="de-DE" i="1" dirty="0"/>
                <a:t> strong </a:t>
              </a:r>
              <a:r>
                <a:rPr lang="de-DE" i="1" dirty="0" err="1"/>
                <a:t>brand</a:t>
              </a:r>
              <a:r>
                <a:rPr lang="de-DE" i="1" dirty="0"/>
                <a:t> and </a:t>
              </a:r>
              <a:r>
                <a:rPr lang="de-DE" i="1" dirty="0" err="1"/>
                <a:t>vast</a:t>
              </a:r>
              <a:r>
                <a:rPr lang="de-DE" i="1" dirty="0"/>
                <a:t> </a:t>
              </a:r>
              <a:r>
                <a:rPr lang="de-DE" i="1" dirty="0" err="1"/>
                <a:t>library</a:t>
              </a:r>
              <a:r>
                <a:rPr lang="de-DE" i="1" dirty="0"/>
                <a:t> </a:t>
              </a:r>
              <a:r>
                <a:rPr lang="de-DE" i="1" dirty="0" err="1"/>
                <a:t>of</a:t>
              </a:r>
              <a:r>
                <a:rPr lang="de-DE" i="1" dirty="0"/>
                <a:t> </a:t>
              </a:r>
              <a:r>
                <a:rPr lang="de-DE" i="1" dirty="0" err="1"/>
                <a:t>content</a:t>
              </a:r>
              <a:br>
                <a:rPr lang="de-DE" i="1" dirty="0"/>
              </a:br>
              <a:r>
                <a:rPr lang="de-DE" i="1" dirty="0" err="1"/>
                <a:t>to</a:t>
              </a:r>
              <a:r>
                <a:rPr lang="de-DE" i="1" dirty="0"/>
                <a:t> </a:t>
              </a:r>
              <a:r>
                <a:rPr lang="de-DE" i="1" dirty="0" err="1"/>
                <a:t>expand</a:t>
              </a:r>
              <a:r>
                <a:rPr lang="de-DE" i="1" dirty="0"/>
                <a:t> </a:t>
              </a:r>
              <a:r>
                <a:rPr lang="de-DE" i="1" dirty="0" err="1"/>
                <a:t>into</a:t>
              </a:r>
              <a:r>
                <a:rPr lang="de-DE" i="1" dirty="0"/>
                <a:t> </a:t>
              </a:r>
              <a:r>
                <a:rPr lang="de-DE" i="1" dirty="0" err="1"/>
                <a:t>streaming</a:t>
              </a:r>
              <a:r>
                <a:rPr lang="de-DE" i="1" dirty="0"/>
                <a:t> </a:t>
              </a:r>
              <a:r>
                <a:rPr lang="de-DE" i="1" dirty="0" err="1"/>
                <a:t>services</a:t>
              </a:r>
              <a:endParaRPr lang="de-AT" i="1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06BBDBB-B87A-266B-FC93-C9943075F514}"/>
              </a:ext>
            </a:extLst>
          </p:cNvPr>
          <p:cNvGrpSpPr/>
          <p:nvPr/>
        </p:nvGrpSpPr>
        <p:grpSpPr>
          <a:xfrm>
            <a:off x="6096000" y="2252083"/>
            <a:ext cx="5382015" cy="3543902"/>
            <a:chOff x="6096000" y="2252083"/>
            <a:chExt cx="5382015" cy="3543902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218DFFF0-0AE5-8EBD-2955-4C52279187D8}"/>
                </a:ext>
              </a:extLst>
            </p:cNvPr>
            <p:cNvSpPr/>
            <p:nvPr/>
          </p:nvSpPr>
          <p:spPr>
            <a:xfrm>
              <a:off x="8052758" y="3099006"/>
              <a:ext cx="3425257" cy="10749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Develop</a:t>
              </a:r>
              <a:r>
                <a:rPr lang="de-DE" sz="2000" b="1" dirty="0"/>
                <a:t> </a:t>
              </a:r>
              <a:r>
                <a:rPr lang="de-DE" sz="2000" b="1" dirty="0" err="1"/>
                <a:t>new</a:t>
              </a:r>
              <a:r>
                <a:rPr lang="de-DE" sz="2000" b="1" dirty="0"/>
                <a:t> </a:t>
              </a:r>
              <a:r>
                <a:rPr lang="de-DE" sz="2000" b="1" dirty="0" err="1"/>
                <a:t>resources</a:t>
              </a:r>
              <a:r>
                <a:rPr lang="de-DE" sz="2000" b="1" dirty="0"/>
                <a:t> and </a:t>
              </a:r>
              <a:r>
                <a:rPr lang="de-DE" sz="2000" b="1" dirty="0" err="1"/>
                <a:t>capabilities</a:t>
              </a:r>
              <a:endParaRPr lang="de-DE" sz="2000" b="1" dirty="0"/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62D067-1B23-D230-CD5F-B40D294F86F3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>
              <a:off x="6096000" y="2252083"/>
              <a:ext cx="2167516" cy="702239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41247D0-1340-8BB0-493F-3E791DF990F5}"/>
                </a:ext>
              </a:extLst>
            </p:cNvPr>
            <p:cNvSpPr txBox="1"/>
            <p:nvPr/>
          </p:nvSpPr>
          <p:spPr>
            <a:xfrm>
              <a:off x="8009173" y="4318657"/>
              <a:ext cx="342525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i="1" dirty="0"/>
                <a:t>e.g. Toyota </a:t>
              </a:r>
              <a:r>
                <a:rPr lang="de-DE" i="1" dirty="0" err="1"/>
                <a:t>investing</a:t>
              </a:r>
              <a:r>
                <a:rPr lang="de-DE" i="1" dirty="0"/>
                <a:t> </a:t>
              </a:r>
              <a:r>
                <a:rPr lang="de-DE" i="1" dirty="0" err="1"/>
                <a:t>into</a:t>
              </a:r>
              <a:br>
                <a:rPr lang="de-DE" i="1" dirty="0"/>
              </a:br>
              <a:r>
                <a:rPr lang="de-DE" i="1" dirty="0"/>
                <a:t>hydrogen </a:t>
              </a:r>
              <a:r>
                <a:rPr lang="de-DE" i="1" dirty="0" err="1"/>
                <a:t>fuel</a:t>
              </a:r>
              <a:r>
                <a:rPr lang="de-DE" i="1" dirty="0"/>
                <a:t> </a:t>
              </a:r>
              <a:r>
                <a:rPr lang="de-DE" i="1" dirty="0" err="1"/>
                <a:t>cell</a:t>
              </a:r>
              <a:r>
                <a:rPr lang="de-DE" i="1" dirty="0"/>
                <a:t> </a:t>
              </a:r>
              <a:r>
                <a:rPr lang="de-DE" i="1" dirty="0" err="1"/>
                <a:t>technology</a:t>
              </a:r>
              <a:br>
                <a:rPr lang="de-DE" i="1" dirty="0"/>
              </a:br>
              <a:r>
                <a:rPr lang="de-DE" i="1" dirty="0" err="1"/>
                <a:t>with</a:t>
              </a:r>
              <a:r>
                <a:rPr lang="de-DE" i="1" dirty="0"/>
                <a:t> </a:t>
              </a:r>
              <a:r>
                <a:rPr lang="de-DE" i="1" dirty="0" err="1"/>
                <a:t>the</a:t>
              </a:r>
              <a:r>
                <a:rPr lang="de-DE" i="1" dirty="0"/>
                <a:t> </a:t>
              </a:r>
              <a:r>
                <a:rPr lang="de-DE" i="1" dirty="0" err="1"/>
                <a:t>aim</a:t>
              </a:r>
              <a:r>
                <a:rPr lang="de-DE" i="1" dirty="0"/>
                <a:t> </a:t>
              </a:r>
              <a:r>
                <a:rPr lang="de-DE" i="1" dirty="0" err="1"/>
                <a:t>of</a:t>
              </a:r>
              <a:r>
                <a:rPr lang="de-DE" i="1" dirty="0"/>
                <a:t> </a:t>
              </a:r>
              <a:r>
                <a:rPr lang="de-DE" i="1" dirty="0" err="1"/>
                <a:t>gaining</a:t>
              </a:r>
              <a:r>
                <a:rPr lang="de-DE" i="1" dirty="0"/>
                <a:t> a </a:t>
              </a:r>
              <a:r>
                <a:rPr lang="de-DE" i="1" dirty="0" err="1"/>
                <a:t>competitive</a:t>
              </a:r>
              <a:r>
                <a:rPr lang="de-DE" i="1" dirty="0"/>
                <a:t> </a:t>
              </a:r>
              <a:r>
                <a:rPr lang="de-DE" i="1" dirty="0" err="1"/>
                <a:t>advantage</a:t>
              </a:r>
              <a:r>
                <a:rPr lang="de-DE" i="1" dirty="0"/>
                <a:t> in </a:t>
              </a:r>
              <a:r>
                <a:rPr lang="de-DE" i="1" dirty="0" err="1"/>
                <a:t>the</a:t>
              </a:r>
              <a:r>
                <a:rPr lang="de-DE" i="1" dirty="0"/>
                <a:t> </a:t>
              </a:r>
              <a:r>
                <a:rPr lang="de-DE" i="1" dirty="0" err="1"/>
                <a:t>future</a:t>
              </a:r>
              <a:endParaRPr lang="de-AT" i="1" dirty="0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710EC12-2A76-E2F0-9247-47FD361EE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1066" y="749947"/>
            <a:ext cx="2963365" cy="166689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C2096ED-B965-CC77-58E1-5AEF94BAB1EA}"/>
              </a:ext>
            </a:extLst>
          </p:cNvPr>
          <p:cNvSpPr txBox="1"/>
          <p:nvPr/>
        </p:nvSpPr>
        <p:spPr>
          <a:xfrm>
            <a:off x="5108312" y="6565612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605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Limits </a:t>
            </a:r>
            <a:r>
              <a:rPr lang="de-AT" sz="4000" dirty="0" err="1">
                <a:solidFill>
                  <a:srgbClr val="FF0000"/>
                </a:solidFill>
              </a:rPr>
              <a:t>of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advantage</a:t>
            </a:r>
            <a:r>
              <a:rPr lang="de-AT" sz="4000" dirty="0"/>
              <a:t>| </a:t>
            </a:r>
            <a:r>
              <a:rPr lang="de-AT" sz="4000" dirty="0" err="1"/>
              <a:t>Local</a:t>
            </a:r>
            <a:r>
              <a:rPr lang="de-AT" sz="4000" dirty="0"/>
              <a:t> &amp; temporal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3384A1B-1875-4543-94FA-F648BABBCBC0}"/>
              </a:ext>
            </a:extLst>
          </p:cNvPr>
          <p:cNvGrpSpPr/>
          <p:nvPr/>
        </p:nvGrpSpPr>
        <p:grpSpPr>
          <a:xfrm>
            <a:off x="2761359" y="2230244"/>
            <a:ext cx="6327309" cy="2345804"/>
            <a:chOff x="2270705" y="2230244"/>
            <a:chExt cx="6327309" cy="2345804"/>
          </a:xfrm>
        </p:grpSpPr>
        <p:sp>
          <p:nvSpPr>
            <p:cNvPr id="3" name="Pfeil: nach unten 2">
              <a:extLst>
                <a:ext uri="{FF2B5EF4-FFF2-40B4-BE49-F238E27FC236}">
                  <a16:creationId xmlns:a16="http://schemas.microsoft.com/office/drawing/2014/main" id="{6FD46996-980E-4724-83D4-1ECF8F6387BD}"/>
                </a:ext>
              </a:extLst>
            </p:cNvPr>
            <p:cNvSpPr/>
            <p:nvPr/>
          </p:nvSpPr>
          <p:spPr>
            <a:xfrm>
              <a:off x="5122126" y="2230244"/>
              <a:ext cx="624469" cy="42831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400891C-EDD4-4BF5-80B6-73C04E42ECED}"/>
                </a:ext>
              </a:extLst>
            </p:cNvPr>
            <p:cNvSpPr txBox="1"/>
            <p:nvPr/>
          </p:nvSpPr>
          <p:spPr>
            <a:xfrm>
              <a:off x="2270705" y="2790944"/>
              <a:ext cx="632730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2000" dirty="0" err="1"/>
                <a:t>Buyers</a:t>
              </a:r>
              <a:r>
                <a:rPr lang="de-DE" sz="2000" dirty="0"/>
                <a:t> and </a:t>
              </a:r>
              <a:r>
                <a:rPr lang="de-DE" sz="2000" dirty="0" err="1"/>
                <a:t>their</a:t>
              </a:r>
              <a:r>
                <a:rPr lang="de-DE" sz="2000" dirty="0"/>
                <a:t> </a:t>
              </a:r>
              <a:r>
                <a:rPr lang="de-DE" sz="2000" dirty="0" err="1"/>
                <a:t>needs</a:t>
              </a:r>
              <a:r>
                <a:rPr lang="de-DE" sz="2000" dirty="0"/>
                <a:t> </a:t>
              </a:r>
              <a:r>
                <a:rPr lang="de-DE" sz="2000" dirty="0" err="1"/>
                <a:t>differ</a:t>
              </a:r>
              <a:r>
                <a:rPr lang="de-DE" sz="2000" dirty="0"/>
                <a:t> </a:t>
              </a:r>
              <a:r>
                <a:rPr lang="de-DE" sz="2000" dirty="0" err="1"/>
                <a:t>from</a:t>
              </a:r>
              <a:r>
                <a:rPr lang="de-DE" sz="2000" dirty="0"/>
                <a:t> </a:t>
              </a:r>
              <a:r>
                <a:rPr lang="de-DE" sz="2000" dirty="0" err="1"/>
                <a:t>region</a:t>
              </a:r>
              <a:r>
                <a:rPr lang="de-DE" sz="2000" dirty="0"/>
                <a:t> </a:t>
              </a:r>
              <a:r>
                <a:rPr lang="de-DE" sz="2000" dirty="0" err="1"/>
                <a:t>to</a:t>
              </a:r>
              <a:r>
                <a:rPr lang="de-DE" sz="2000" dirty="0"/>
                <a:t> </a:t>
              </a:r>
              <a:r>
                <a:rPr lang="de-DE" sz="2000" dirty="0" err="1"/>
                <a:t>region</a:t>
              </a:r>
              <a:r>
                <a:rPr lang="de-DE" sz="2000" dirty="0"/>
                <a:t>.</a:t>
              </a:r>
            </a:p>
            <a:p>
              <a:pPr algn="ctr">
                <a:spcAft>
                  <a:spcPts val="1200"/>
                </a:spcAft>
              </a:pPr>
              <a:r>
                <a:rPr lang="de-DE" sz="2000" dirty="0" err="1"/>
                <a:t>Buyer</a:t>
              </a:r>
              <a:r>
                <a:rPr lang="de-DE" sz="2000" dirty="0"/>
                <a:t> </a:t>
              </a:r>
              <a:r>
                <a:rPr lang="de-DE" sz="2000" dirty="0" err="1"/>
                <a:t>preferences</a:t>
              </a:r>
              <a:r>
                <a:rPr lang="de-DE" sz="2000" dirty="0"/>
                <a:t> </a:t>
              </a:r>
              <a:r>
                <a:rPr lang="de-DE" sz="2000" dirty="0" err="1"/>
                <a:t>change</a:t>
              </a:r>
              <a:r>
                <a:rPr lang="de-DE" sz="2000" dirty="0"/>
                <a:t> </a:t>
              </a:r>
              <a:r>
                <a:rPr lang="de-DE" sz="2000" dirty="0" err="1"/>
                <a:t>over</a:t>
              </a:r>
              <a:r>
                <a:rPr lang="de-DE" sz="2000" dirty="0"/>
                <a:t> time.</a:t>
              </a:r>
            </a:p>
            <a:p>
              <a:pPr algn="ctr">
                <a:spcAft>
                  <a:spcPts val="1200"/>
                </a:spcAft>
              </a:pPr>
              <a:r>
                <a:rPr lang="de-DE" sz="2000" dirty="0" err="1"/>
                <a:t>Competitors</a:t>
              </a:r>
              <a:r>
                <a:rPr lang="de-DE" sz="2000" dirty="0"/>
                <a:t> </a:t>
              </a:r>
              <a:r>
                <a:rPr lang="de-DE" sz="2000" dirty="0" err="1"/>
                <a:t>notice</a:t>
              </a:r>
              <a:r>
                <a:rPr lang="de-DE" sz="2000" dirty="0"/>
                <a:t> </a:t>
              </a:r>
              <a:r>
                <a:rPr lang="de-DE" sz="2000" dirty="0" err="1"/>
                <a:t>good</a:t>
              </a:r>
              <a:r>
                <a:rPr lang="de-DE" sz="2000" dirty="0"/>
                <a:t> </a:t>
              </a:r>
              <a:r>
                <a:rPr lang="de-DE" sz="2000" dirty="0" err="1"/>
                <a:t>opportunities</a:t>
              </a:r>
              <a:r>
                <a:rPr lang="de-DE" sz="2000" dirty="0"/>
                <a:t> and </a:t>
              </a:r>
              <a:r>
                <a:rPr lang="de-DE" sz="2000" dirty="0" err="1"/>
                <a:t>make</a:t>
              </a:r>
              <a:r>
                <a:rPr lang="de-DE" sz="2000" dirty="0"/>
                <a:t> </a:t>
              </a:r>
              <a:r>
                <a:rPr lang="de-DE" sz="2000" dirty="0" err="1"/>
                <a:t>progress</a:t>
              </a:r>
              <a:r>
                <a:rPr lang="de-DE" sz="2000" dirty="0"/>
                <a:t>.</a:t>
              </a:r>
            </a:p>
            <a:p>
              <a:pPr algn="ctr">
                <a:spcAft>
                  <a:spcPts val="1200"/>
                </a:spcAft>
              </a:pPr>
              <a:r>
                <a:rPr lang="de-DE" sz="2000" dirty="0" err="1"/>
                <a:t>Unforseen</a:t>
              </a:r>
              <a:r>
                <a:rPr lang="de-DE" sz="2000" dirty="0"/>
                <a:t> </a:t>
              </a:r>
              <a:r>
                <a:rPr lang="de-DE" sz="2000" dirty="0" err="1"/>
                <a:t>events</a:t>
              </a:r>
              <a:r>
                <a:rPr lang="de-DE" sz="2000" dirty="0"/>
                <a:t> </a:t>
              </a:r>
              <a:r>
                <a:rPr lang="de-DE" sz="2000" dirty="0" err="1"/>
                <a:t>occur</a:t>
              </a:r>
              <a:r>
                <a:rPr lang="de-DE" sz="2000" dirty="0"/>
                <a:t>.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7145CB8-2941-44C6-80A6-4BBD4321EC9B}"/>
              </a:ext>
            </a:extLst>
          </p:cNvPr>
          <p:cNvGrpSpPr/>
          <p:nvPr/>
        </p:nvGrpSpPr>
        <p:grpSpPr>
          <a:xfrm>
            <a:off x="3955538" y="4708431"/>
            <a:ext cx="3988721" cy="1756458"/>
            <a:chOff x="3464884" y="4708431"/>
            <a:chExt cx="3988721" cy="1756458"/>
          </a:xfrm>
        </p:grpSpPr>
        <p:sp>
          <p:nvSpPr>
            <p:cNvPr id="24" name="Pfeil: nach unten 23">
              <a:extLst>
                <a:ext uri="{FF2B5EF4-FFF2-40B4-BE49-F238E27FC236}">
                  <a16:creationId xmlns:a16="http://schemas.microsoft.com/office/drawing/2014/main" id="{37AE141B-BF70-4837-B563-D5E59A10B103}"/>
                </a:ext>
              </a:extLst>
            </p:cNvPr>
            <p:cNvSpPr/>
            <p:nvPr/>
          </p:nvSpPr>
          <p:spPr>
            <a:xfrm>
              <a:off x="5147011" y="4708431"/>
              <a:ext cx="624469" cy="42831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81469E9-3631-4D91-AB9E-6852EA276D5E}"/>
                </a:ext>
              </a:extLst>
            </p:cNvPr>
            <p:cNvSpPr txBox="1"/>
            <p:nvPr/>
          </p:nvSpPr>
          <p:spPr>
            <a:xfrm>
              <a:off x="3464884" y="5264560"/>
              <a:ext cx="39887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 err="1"/>
                <a:t>Remain</a:t>
              </a:r>
              <a:r>
                <a:rPr lang="de-DE" sz="2400" b="1" dirty="0"/>
                <a:t> </a:t>
              </a:r>
              <a:r>
                <a:rPr lang="de-DE" sz="2400" b="1" dirty="0" err="1"/>
                <a:t>adaptable</a:t>
              </a:r>
              <a:r>
                <a:rPr lang="de-DE" sz="2400" b="1" dirty="0"/>
                <a:t>!</a:t>
              </a:r>
            </a:p>
            <a:p>
              <a:pPr algn="ctr"/>
              <a:r>
                <a:rPr lang="de-DE" sz="2400" b="1" dirty="0"/>
                <a:t>Start </a:t>
              </a:r>
              <a:r>
                <a:rPr lang="de-DE" sz="2400" b="1" dirty="0" err="1"/>
                <a:t>with</a:t>
              </a:r>
              <a:r>
                <a:rPr lang="de-DE" sz="2400" b="1" dirty="0"/>
                <a:t> an </a:t>
              </a:r>
              <a:r>
                <a:rPr lang="de-DE" sz="2400" b="1" dirty="0" err="1"/>
                <a:t>attractive</a:t>
              </a:r>
              <a:r>
                <a:rPr lang="de-DE" sz="2400" b="1" dirty="0"/>
                <a:t> </a:t>
              </a:r>
              <a:r>
                <a:rPr lang="de-DE" sz="2400" b="1" dirty="0" err="1"/>
                <a:t>niche</a:t>
              </a:r>
              <a:r>
                <a:rPr lang="de-DE" sz="2400" b="1" dirty="0"/>
                <a:t>!</a:t>
              </a:r>
            </a:p>
            <a:p>
              <a:pPr algn="ctr"/>
              <a:r>
                <a:rPr lang="de-DE" sz="2400" b="1" dirty="0"/>
                <a:t>             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15727ED-A832-48DD-AF16-6EFC06F56F32}"/>
              </a:ext>
            </a:extLst>
          </p:cNvPr>
          <p:cNvGrpSpPr/>
          <p:nvPr/>
        </p:nvGrpSpPr>
        <p:grpSpPr>
          <a:xfrm>
            <a:off x="779451" y="1268421"/>
            <a:ext cx="10545021" cy="955242"/>
            <a:chOff x="779451" y="1268421"/>
            <a:chExt cx="10545021" cy="955242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497DAAF-7F55-4DFE-AB79-9FE7C5D7DF05}"/>
                </a:ext>
              </a:extLst>
            </p:cNvPr>
            <p:cNvSpPr/>
            <p:nvPr/>
          </p:nvSpPr>
          <p:spPr>
            <a:xfrm>
              <a:off x="1722455" y="1444510"/>
              <a:ext cx="8759691" cy="657922"/>
            </a:xfrm>
            <a:prstGeom prst="rect">
              <a:avLst/>
            </a:prstGeom>
            <a:solidFill>
              <a:srgbClr val="005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Every </a:t>
              </a:r>
              <a:r>
                <a:rPr lang="de-DE" sz="2400" dirty="0" err="1"/>
                <a:t>advantage</a:t>
              </a:r>
              <a:r>
                <a:rPr lang="de-DE" sz="2400" dirty="0"/>
                <a:t> </a:t>
              </a:r>
              <a:r>
                <a:rPr lang="de-DE" sz="2400" dirty="0" err="1"/>
                <a:t>is</a:t>
              </a:r>
              <a:r>
                <a:rPr lang="de-DE" sz="2400" dirty="0"/>
                <a:t> </a:t>
              </a:r>
              <a:r>
                <a:rPr lang="de-DE" sz="2400" dirty="0" err="1"/>
                <a:t>always</a:t>
              </a:r>
              <a:r>
                <a:rPr lang="de-DE" sz="2400" dirty="0"/>
                <a:t> </a:t>
              </a:r>
              <a:r>
                <a:rPr lang="de-DE" sz="2400" dirty="0" err="1"/>
                <a:t>both</a:t>
              </a:r>
              <a:r>
                <a:rPr lang="de-DE" sz="2400" dirty="0"/>
                <a:t> </a:t>
              </a:r>
              <a:r>
                <a:rPr lang="de-DE" sz="2400" dirty="0" err="1"/>
                <a:t>local</a:t>
              </a:r>
              <a:r>
                <a:rPr lang="de-DE" sz="2400" dirty="0"/>
                <a:t> and temporal.</a:t>
              </a:r>
            </a:p>
          </p:txBody>
        </p:sp>
        <p:pic>
          <p:nvPicPr>
            <p:cNvPr id="31" name="Grafik 30" descr="Armbanduhr">
              <a:extLst>
                <a:ext uri="{FF2B5EF4-FFF2-40B4-BE49-F238E27FC236}">
                  <a16:creationId xmlns:a16="http://schemas.microsoft.com/office/drawing/2014/main" id="{9D1C1D74-82D4-4E96-88B2-F30D9F11F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10072" y="1309263"/>
              <a:ext cx="914400" cy="914400"/>
            </a:xfrm>
            <a:prstGeom prst="rect">
              <a:avLst/>
            </a:prstGeom>
          </p:spPr>
        </p:pic>
        <p:pic>
          <p:nvPicPr>
            <p:cNvPr id="33" name="Grafik 32" descr="Karte mit Stecknadel">
              <a:extLst>
                <a:ext uri="{FF2B5EF4-FFF2-40B4-BE49-F238E27FC236}">
                  <a16:creationId xmlns:a16="http://schemas.microsoft.com/office/drawing/2014/main" id="{33FF5D32-FB6A-48E1-8436-5A972156E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9451" y="126842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6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E0AF6AF-99DE-4E35-942B-0CC1306D1BEB}"/>
              </a:ext>
            </a:extLst>
          </p:cNvPr>
          <p:cNvGrpSpPr/>
          <p:nvPr/>
        </p:nvGrpSpPr>
        <p:grpSpPr>
          <a:xfrm>
            <a:off x="440268" y="1712069"/>
            <a:ext cx="5859312" cy="3849485"/>
            <a:chOff x="440268" y="1712069"/>
            <a:chExt cx="5859312" cy="3849485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3EE803A-8211-4EA3-86D3-69A2F9A64C33}"/>
                </a:ext>
              </a:extLst>
            </p:cNvPr>
            <p:cNvGrpSpPr/>
            <p:nvPr/>
          </p:nvGrpSpPr>
          <p:grpSpPr>
            <a:xfrm>
              <a:off x="440268" y="1712069"/>
              <a:ext cx="5342699" cy="3849485"/>
              <a:chOff x="440268" y="1712069"/>
              <a:chExt cx="5342699" cy="3849485"/>
            </a:xfrm>
          </p:grpSpPr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D7A506B1-C28C-41DF-87A2-818E585263E6}"/>
                  </a:ext>
                </a:extLst>
              </p:cNvPr>
              <p:cNvGrpSpPr/>
              <p:nvPr/>
            </p:nvGrpSpPr>
            <p:grpSpPr>
              <a:xfrm>
                <a:off x="440268" y="3294953"/>
                <a:ext cx="4236375" cy="2266601"/>
                <a:chOff x="176561" y="2517543"/>
                <a:chExt cx="4236375" cy="2266601"/>
              </a:xfrm>
            </p:grpSpPr>
            <p:pic>
              <p:nvPicPr>
                <p:cNvPr id="8" name="Grafik 7">
                  <a:extLst>
                    <a:ext uri="{FF2B5EF4-FFF2-40B4-BE49-F238E27FC236}">
                      <a16:creationId xmlns:a16="http://schemas.microsoft.com/office/drawing/2014/main" id="{767B2CA9-2081-4154-8958-EF2DA271EB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561" y="2517543"/>
                  <a:ext cx="3992545" cy="2266601"/>
                </a:xfrm>
                <a:prstGeom prst="rect">
                  <a:avLst/>
                </a:prstGeom>
              </p:spPr>
            </p:pic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1666E36C-E48C-4F96-BFA0-7951014A34E0}"/>
                    </a:ext>
                  </a:extLst>
                </p:cNvPr>
                <p:cNvSpPr/>
                <p:nvPr/>
              </p:nvSpPr>
              <p:spPr>
                <a:xfrm>
                  <a:off x="3909266" y="3021184"/>
                  <a:ext cx="130506" cy="13050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FE1FC55B-C3CC-4FEA-BD8B-B67D496F2C24}"/>
                    </a:ext>
                  </a:extLst>
                </p:cNvPr>
                <p:cNvSpPr/>
                <p:nvPr/>
              </p:nvSpPr>
              <p:spPr>
                <a:xfrm>
                  <a:off x="4059814" y="3016716"/>
                  <a:ext cx="353122" cy="353122"/>
                </a:xfrm>
                <a:prstGeom prst="ellipse">
                  <a:avLst/>
                </a:prstGeom>
                <a:solidFill>
                  <a:srgbClr val="D513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1</a:t>
                  </a:r>
                </a:p>
              </p:txBody>
            </p:sp>
          </p:grp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619F4440-7B92-4B79-B92B-44E3E9881863}"/>
                  </a:ext>
                </a:extLst>
              </p:cNvPr>
              <p:cNvGrpSpPr/>
              <p:nvPr/>
            </p:nvGrpSpPr>
            <p:grpSpPr>
              <a:xfrm>
                <a:off x="2496811" y="1712069"/>
                <a:ext cx="3286156" cy="1484257"/>
                <a:chOff x="2496811" y="1712069"/>
                <a:chExt cx="3286156" cy="1484257"/>
              </a:xfrm>
            </p:grpSpPr>
            <p:cxnSp>
              <p:nvCxnSpPr>
                <p:cNvPr id="47" name="Gerade Verbindung mit Pfeil 46">
                  <a:extLst>
                    <a:ext uri="{FF2B5EF4-FFF2-40B4-BE49-F238E27FC236}">
                      <a16:creationId xmlns:a16="http://schemas.microsoft.com/office/drawing/2014/main" id="{F4CB89A7-4532-425C-9D0A-13A0E6F54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6274" y="2658359"/>
                  <a:ext cx="390369" cy="537967"/>
                </a:xfrm>
                <a:prstGeom prst="straightConnector1">
                  <a:avLst/>
                </a:prstGeom>
                <a:ln>
                  <a:solidFill>
                    <a:srgbClr val="A35E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feld 47">
                  <a:extLst>
                    <a:ext uri="{FF2B5EF4-FFF2-40B4-BE49-F238E27FC236}">
                      <a16:creationId xmlns:a16="http://schemas.microsoft.com/office/drawing/2014/main" id="{D672C730-B515-4DEA-8E3A-DC855ADC3FA9}"/>
                    </a:ext>
                  </a:extLst>
                </p:cNvPr>
                <p:cNvSpPr txBox="1"/>
                <p:nvPr/>
              </p:nvSpPr>
              <p:spPr>
                <a:xfrm>
                  <a:off x="2496811" y="1712069"/>
                  <a:ext cx="328615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 err="1"/>
                    <a:t>Particularly</a:t>
                  </a:r>
                  <a:r>
                    <a:rPr lang="de-DE" dirty="0"/>
                    <a:t> </a:t>
                  </a:r>
                  <a:r>
                    <a:rPr lang="de-DE" dirty="0" err="1"/>
                    <a:t>attractive</a:t>
                  </a:r>
                  <a:r>
                    <a:rPr lang="de-DE" dirty="0"/>
                    <a:t> </a:t>
                  </a:r>
                  <a:r>
                    <a:rPr lang="de-DE" dirty="0" err="1"/>
                    <a:t>niche</a:t>
                  </a:r>
                  <a:r>
                    <a:rPr lang="de-DE" dirty="0"/>
                    <a:t>,</a:t>
                  </a:r>
                </a:p>
                <a:p>
                  <a:pPr algn="ctr"/>
                  <a:r>
                    <a:rPr lang="de-DE" dirty="0" err="1"/>
                    <a:t>ideally</a:t>
                  </a:r>
                  <a:r>
                    <a:rPr lang="de-DE" dirty="0"/>
                    <a:t> </a:t>
                  </a:r>
                  <a:r>
                    <a:rPr lang="de-DE" dirty="0" err="1"/>
                    <a:t>with</a:t>
                  </a:r>
                  <a:r>
                    <a:rPr lang="de-DE" dirty="0"/>
                    <a:t> high </a:t>
                  </a:r>
                  <a:r>
                    <a:rPr lang="de-DE" dirty="0" err="1"/>
                    <a:t>profit</a:t>
                  </a:r>
                  <a:r>
                    <a:rPr lang="de-DE" dirty="0"/>
                    <a:t> potential/</a:t>
                  </a:r>
                </a:p>
                <a:p>
                  <a:pPr algn="ctr"/>
                  <a:r>
                    <a:rPr lang="de-DE" dirty="0" err="1"/>
                    <a:t>low</a:t>
                  </a:r>
                  <a:r>
                    <a:rPr lang="de-DE" dirty="0"/>
                    <a:t> </a:t>
                  </a:r>
                  <a:r>
                    <a:rPr lang="de-DE" dirty="0" err="1"/>
                    <a:t>competition</a:t>
                  </a:r>
                  <a:endParaRPr lang="de-DE" dirty="0"/>
                </a:p>
              </p:txBody>
            </p:sp>
          </p:grp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1753524-64D2-0760-9DB8-8E5C0FD7296A}"/>
                </a:ext>
              </a:extLst>
            </p:cNvPr>
            <p:cNvSpPr txBox="1"/>
            <p:nvPr/>
          </p:nvSpPr>
          <p:spPr>
            <a:xfrm>
              <a:off x="3694640" y="3196326"/>
              <a:ext cx="2604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HARVARD </a:t>
              </a:r>
              <a:br>
                <a:rPr lang="de-DE" b="1" dirty="0"/>
              </a:br>
              <a:r>
                <a:rPr lang="de-DE" b="1" dirty="0"/>
                <a:t>UNIVERSITY</a:t>
              </a:r>
              <a:endParaRPr lang="de-AT" b="1" dirty="0"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Establish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local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advantage</a:t>
            </a:r>
            <a:r>
              <a:rPr lang="de-AT" sz="3600" dirty="0"/>
              <a:t>| </a:t>
            </a:r>
            <a:r>
              <a:rPr lang="de-AT" sz="3600" dirty="0" err="1"/>
              <a:t>Then</a:t>
            </a:r>
            <a:r>
              <a:rPr lang="de-AT" sz="3600" dirty="0"/>
              <a:t> </a:t>
            </a:r>
            <a:r>
              <a:rPr lang="de-AT" sz="3600" dirty="0" err="1"/>
              <a:t>expand</a:t>
            </a:r>
            <a:r>
              <a:rPr lang="de-AT" sz="3600" dirty="0"/>
              <a:t> </a:t>
            </a:r>
            <a:r>
              <a:rPr lang="de-AT" sz="3600" dirty="0" err="1"/>
              <a:t>from</a:t>
            </a:r>
            <a:r>
              <a:rPr lang="de-AT" sz="3600" dirty="0"/>
              <a:t> </a:t>
            </a:r>
            <a:r>
              <a:rPr lang="de-AT" sz="3600" dirty="0" err="1"/>
              <a:t>there</a:t>
            </a:r>
            <a:endParaRPr lang="de-AT" sz="36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32CFD30-0BEE-4916-9492-ADFF1EB99C8C}"/>
              </a:ext>
            </a:extLst>
          </p:cNvPr>
          <p:cNvGrpSpPr/>
          <p:nvPr/>
        </p:nvGrpSpPr>
        <p:grpSpPr>
          <a:xfrm>
            <a:off x="2947255" y="3003425"/>
            <a:ext cx="1192634" cy="1005517"/>
            <a:chOff x="2947255" y="3003425"/>
            <a:chExt cx="1192634" cy="1005517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85AE79EF-0A8D-4303-8610-DAEBCF7D7515}"/>
                </a:ext>
              </a:extLst>
            </p:cNvPr>
            <p:cNvSpPr/>
            <p:nvPr/>
          </p:nvSpPr>
          <p:spPr>
            <a:xfrm>
              <a:off x="3630062" y="3655820"/>
              <a:ext cx="353122" cy="353122"/>
            </a:xfrm>
            <a:prstGeom prst="ellipse">
              <a:avLst/>
            </a:prstGeom>
            <a:solidFill>
              <a:srgbClr val="D51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CCD4FC5-B2F9-4063-84F4-CCB1E4233B14}"/>
                </a:ext>
              </a:extLst>
            </p:cNvPr>
            <p:cNvSpPr txBox="1"/>
            <p:nvPr/>
          </p:nvSpPr>
          <p:spPr>
            <a:xfrm>
              <a:off x="2947255" y="3003425"/>
              <a:ext cx="1192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Local</a:t>
              </a:r>
              <a:r>
                <a:rPr lang="de-DE" dirty="0"/>
                <a:t> </a:t>
              </a:r>
              <a:r>
                <a:rPr lang="de-DE" dirty="0" err="1"/>
                <a:t>unis</a:t>
              </a:r>
              <a:r>
                <a:rPr lang="de-DE" dirty="0"/>
                <a:t>/</a:t>
              </a:r>
            </a:p>
            <a:p>
              <a:pPr algn="ctr"/>
              <a:r>
                <a:rPr lang="de-DE" dirty="0"/>
                <a:t>Ivy </a:t>
              </a:r>
              <a:r>
                <a:rPr lang="de-DE" dirty="0" err="1"/>
                <a:t>league</a:t>
              </a:r>
              <a:endParaRPr lang="de-DE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E8D97F2-D8AF-97C2-7D04-C98A8B2A6AC9}"/>
              </a:ext>
            </a:extLst>
          </p:cNvPr>
          <p:cNvGrpSpPr/>
          <p:nvPr/>
        </p:nvGrpSpPr>
        <p:grpSpPr>
          <a:xfrm>
            <a:off x="5960437" y="1430624"/>
            <a:ext cx="5505254" cy="2972960"/>
            <a:chOff x="5960437" y="1430624"/>
            <a:chExt cx="5505254" cy="297296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99F17314-1415-B6CE-6724-5437184CE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437" y="1444510"/>
              <a:ext cx="5505254" cy="2959074"/>
            </a:xfrm>
            <a:prstGeom prst="rect">
              <a:avLst/>
            </a:prstGeom>
          </p:spPr>
        </p:pic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9A1E8791-119B-40C9-B052-48B23EC2E445}"/>
                </a:ext>
              </a:extLst>
            </p:cNvPr>
            <p:cNvGrpSpPr/>
            <p:nvPr/>
          </p:nvGrpSpPr>
          <p:grpSpPr>
            <a:xfrm>
              <a:off x="7554254" y="1430624"/>
              <a:ext cx="1331005" cy="985995"/>
              <a:chOff x="7554254" y="1430624"/>
              <a:chExt cx="1331005" cy="985995"/>
            </a:xfrm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EE5C980E-3D61-4A4D-BD8B-FFC7217EF953}"/>
                  </a:ext>
                </a:extLst>
              </p:cNvPr>
              <p:cNvSpPr/>
              <p:nvPr/>
            </p:nvSpPr>
            <p:spPr>
              <a:xfrm>
                <a:off x="8048188" y="2063497"/>
                <a:ext cx="353122" cy="353122"/>
              </a:xfrm>
              <a:prstGeom prst="ellipse">
                <a:avLst/>
              </a:prstGeom>
              <a:solidFill>
                <a:srgbClr val="D513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4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F763A7A3-70A7-4B94-9695-152DDAB63514}"/>
                  </a:ext>
                </a:extLst>
              </p:cNvPr>
              <p:cNvSpPr txBox="1"/>
              <p:nvPr/>
            </p:nvSpPr>
            <p:spPr>
              <a:xfrm>
                <a:off x="7554254" y="1430624"/>
                <a:ext cx="1331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err="1"/>
                  <a:t>Universities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UK</a:t>
                </a:r>
              </a:p>
            </p:txBody>
          </p:sp>
        </p:grp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F570207-372C-48A6-BFFB-9ABF47D32380}"/>
              </a:ext>
            </a:extLst>
          </p:cNvPr>
          <p:cNvGrpSpPr/>
          <p:nvPr/>
        </p:nvGrpSpPr>
        <p:grpSpPr>
          <a:xfrm>
            <a:off x="1114515" y="2357318"/>
            <a:ext cx="1278107" cy="1236684"/>
            <a:chOff x="1114515" y="2357318"/>
            <a:chExt cx="1278107" cy="1236684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AF8F9824-25D2-4222-9700-A91F4AA938C4}"/>
                </a:ext>
              </a:extLst>
            </p:cNvPr>
            <p:cNvSpPr/>
            <p:nvPr/>
          </p:nvSpPr>
          <p:spPr>
            <a:xfrm>
              <a:off x="1520970" y="3240880"/>
              <a:ext cx="353122" cy="353122"/>
            </a:xfrm>
            <a:prstGeom prst="ellipse">
              <a:avLst/>
            </a:prstGeom>
            <a:solidFill>
              <a:srgbClr val="D51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AC069E-6F55-4A2B-946B-725C6F02CF75}"/>
                </a:ext>
              </a:extLst>
            </p:cNvPr>
            <p:cNvSpPr txBox="1"/>
            <p:nvPr/>
          </p:nvSpPr>
          <p:spPr>
            <a:xfrm>
              <a:off x="1114515" y="2357318"/>
              <a:ext cx="1278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Other </a:t>
              </a:r>
            </a:p>
            <a:p>
              <a:pPr algn="ctr"/>
              <a:r>
                <a:rPr lang="de-DE" dirty="0" err="1"/>
                <a:t>Universities</a:t>
              </a:r>
              <a:endParaRPr lang="de-DE" dirty="0"/>
            </a:p>
            <a:p>
              <a:pPr algn="ctr"/>
              <a:r>
                <a:rPr lang="de-DE" dirty="0"/>
                <a:t>USA/CAN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A023C84-AB17-6D39-5439-8C0FEBDBB044}"/>
              </a:ext>
            </a:extLst>
          </p:cNvPr>
          <p:cNvGrpSpPr/>
          <p:nvPr/>
        </p:nvGrpSpPr>
        <p:grpSpPr>
          <a:xfrm>
            <a:off x="8613113" y="3445472"/>
            <a:ext cx="2216954" cy="756241"/>
            <a:chOff x="8613113" y="3445472"/>
            <a:chExt cx="2216954" cy="756241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CB891CCC-FE1E-4528-BFEA-C1ED45C96969}"/>
                </a:ext>
              </a:extLst>
            </p:cNvPr>
            <p:cNvSpPr/>
            <p:nvPr/>
          </p:nvSpPr>
          <p:spPr>
            <a:xfrm>
              <a:off x="9454298" y="3445472"/>
              <a:ext cx="353122" cy="353122"/>
            </a:xfrm>
            <a:prstGeom prst="ellipse">
              <a:avLst/>
            </a:prstGeom>
            <a:solidFill>
              <a:srgbClr val="D51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882B995-7CCB-A92F-1C45-4CA532590BB8}"/>
                </a:ext>
              </a:extLst>
            </p:cNvPr>
            <p:cNvSpPr txBox="1"/>
            <p:nvPr/>
          </p:nvSpPr>
          <p:spPr>
            <a:xfrm>
              <a:off x="8613113" y="3832381"/>
              <a:ext cx="2216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Worldwide </a:t>
              </a:r>
              <a:r>
                <a:rPr lang="de-DE" dirty="0" err="1"/>
                <a:t>expansion</a:t>
              </a:r>
              <a:endParaRPr lang="de-DE" dirty="0"/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573D20F-86F8-CB9A-23A0-E7F883A38DA7}"/>
              </a:ext>
            </a:extLst>
          </p:cNvPr>
          <p:cNvGrpSpPr/>
          <p:nvPr/>
        </p:nvGrpSpPr>
        <p:grpSpPr>
          <a:xfrm>
            <a:off x="7759189" y="5340612"/>
            <a:ext cx="3376922" cy="369332"/>
            <a:chOff x="7759189" y="5340612"/>
            <a:chExt cx="3376922" cy="369332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170C7377-D213-4BF1-B217-96A89BF63E6A}"/>
                </a:ext>
              </a:extLst>
            </p:cNvPr>
            <p:cNvSpPr/>
            <p:nvPr/>
          </p:nvSpPr>
          <p:spPr>
            <a:xfrm>
              <a:off x="7759189" y="5356822"/>
              <a:ext cx="353122" cy="353122"/>
            </a:xfrm>
            <a:prstGeom prst="ellipse">
              <a:avLst/>
            </a:prstGeom>
            <a:solidFill>
              <a:srgbClr val="D51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6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1933ABE8-2992-0504-03DC-DAE17483EA01}"/>
                </a:ext>
              </a:extLst>
            </p:cNvPr>
            <p:cNvSpPr txBox="1"/>
            <p:nvPr/>
          </p:nvSpPr>
          <p:spPr>
            <a:xfrm>
              <a:off x="8125607" y="5340612"/>
              <a:ext cx="3010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Instagram, </a:t>
              </a:r>
              <a:r>
                <a:rPr lang="de-DE" dirty="0" err="1"/>
                <a:t>Whatsapp</a:t>
              </a:r>
              <a:r>
                <a:rPr lang="de-DE" dirty="0"/>
                <a:t> </a:t>
              </a:r>
              <a:r>
                <a:rPr lang="de-DE" dirty="0">
                  <a:sym typeface="Wingdings" panose="05000000000000000000" pitchFamily="2" charset="2"/>
                </a:rPr>
                <a:t> </a:t>
              </a:r>
              <a:r>
                <a:rPr lang="de-DE" dirty="0" err="1">
                  <a:sym typeface="Wingdings" panose="05000000000000000000" pitchFamily="2" charset="2"/>
                </a:rPr>
                <a:t>Meta</a:t>
              </a:r>
              <a:endParaRPr lang="de-AT" dirty="0"/>
            </a:p>
          </p:txBody>
        </p: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FAD97C29-7F15-2204-B1D0-DCDE27F27DCE}"/>
              </a:ext>
            </a:extLst>
          </p:cNvPr>
          <p:cNvSpPr txBox="1"/>
          <p:nvPr/>
        </p:nvSpPr>
        <p:spPr>
          <a:xfrm>
            <a:off x="5108312" y="6565612"/>
            <a:ext cx="9941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Maps: Pixabay.com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84FDC6-1066-C1A0-1E5C-3E02D7895D2C}"/>
              </a:ext>
            </a:extLst>
          </p:cNvPr>
          <p:cNvSpPr txBox="1"/>
          <p:nvPr/>
        </p:nvSpPr>
        <p:spPr>
          <a:xfrm>
            <a:off x="211008" y="961401"/>
            <a:ext cx="293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EXAMPLE: FACEBOOK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4075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FF0000"/>
                </a:solidFill>
              </a:rPr>
              <a:t>Sustainable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advantage</a:t>
            </a:r>
            <a:r>
              <a:rPr lang="de-AT" sz="4000" dirty="0"/>
              <a:t>| </a:t>
            </a:r>
            <a:r>
              <a:rPr lang="de-AT" sz="4000" dirty="0" err="1"/>
              <a:t>Barriers</a:t>
            </a:r>
            <a:r>
              <a:rPr lang="de-AT" sz="4000" dirty="0"/>
              <a:t> </a:t>
            </a:r>
            <a:r>
              <a:rPr lang="de-AT" sz="4000" dirty="0" err="1"/>
              <a:t>to</a:t>
            </a:r>
            <a:r>
              <a:rPr lang="de-AT" sz="4000" dirty="0"/>
              <a:t> </a:t>
            </a:r>
            <a:r>
              <a:rPr lang="de-AT" sz="4000" dirty="0" err="1"/>
              <a:t>entry</a:t>
            </a:r>
            <a:endParaRPr lang="de-AT" sz="4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81469E9-3631-4D91-AB9E-6852EA276D5E}"/>
              </a:ext>
            </a:extLst>
          </p:cNvPr>
          <p:cNvSpPr txBox="1"/>
          <p:nvPr/>
        </p:nvSpPr>
        <p:spPr>
          <a:xfrm>
            <a:off x="173241" y="843294"/>
            <a:ext cx="526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/>
              <a:t>How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create</a:t>
            </a:r>
            <a:r>
              <a:rPr lang="de-DE" sz="2400" b="1" dirty="0"/>
              <a:t> a </a:t>
            </a:r>
            <a:r>
              <a:rPr lang="de-DE" sz="2400" b="1" dirty="0" err="1"/>
              <a:t>sustainable</a:t>
            </a:r>
            <a:r>
              <a:rPr lang="de-DE" sz="2400" b="1" dirty="0"/>
              <a:t> </a:t>
            </a:r>
            <a:r>
              <a:rPr lang="de-DE" sz="2400" b="1" dirty="0" err="1"/>
              <a:t>advantage</a:t>
            </a:r>
            <a:r>
              <a:rPr lang="de-DE" sz="2400" b="1" dirty="0"/>
              <a:t>?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3BD5149-24E6-4774-863E-EF07C0C65B8B}"/>
              </a:ext>
            </a:extLst>
          </p:cNvPr>
          <p:cNvGrpSpPr/>
          <p:nvPr/>
        </p:nvGrpSpPr>
        <p:grpSpPr>
          <a:xfrm>
            <a:off x="1899424" y="1588740"/>
            <a:ext cx="3148426" cy="4755698"/>
            <a:chOff x="1899424" y="1588740"/>
            <a:chExt cx="3148426" cy="4755698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FE2F051-7958-4BF8-B368-1FBFC668DC5E}"/>
                </a:ext>
              </a:extLst>
            </p:cNvPr>
            <p:cNvSpPr/>
            <p:nvPr/>
          </p:nvSpPr>
          <p:spPr>
            <a:xfrm>
              <a:off x="1929460" y="1588740"/>
              <a:ext cx="2408664" cy="24086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65D90A14-C2D7-45CC-90D5-4769499E0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9726" y="1878853"/>
              <a:ext cx="1768131" cy="1559547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BEC77DC-D49B-40D2-A3AA-C3EF1119D453}"/>
                </a:ext>
              </a:extLst>
            </p:cNvPr>
            <p:cNvSpPr txBox="1"/>
            <p:nvPr/>
          </p:nvSpPr>
          <p:spPr>
            <a:xfrm>
              <a:off x="2065162" y="4105275"/>
              <a:ext cx="2276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 err="1"/>
                <a:t>Barriers</a:t>
              </a:r>
              <a:r>
                <a:rPr lang="de-DE" sz="2400" b="1" dirty="0"/>
                <a:t> </a:t>
              </a:r>
              <a:r>
                <a:rPr lang="de-DE" sz="2400" b="1" dirty="0" err="1"/>
                <a:t>to</a:t>
              </a:r>
              <a:r>
                <a:rPr lang="de-DE" sz="2400" b="1" dirty="0"/>
                <a:t> </a:t>
              </a:r>
              <a:r>
                <a:rPr lang="de-DE" sz="2400" b="1" dirty="0" err="1"/>
                <a:t>entry</a:t>
              </a:r>
              <a:endParaRPr lang="de-DE" sz="2400" b="1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0EAE66A-7EFD-4339-BD44-63229FF96F2F}"/>
                </a:ext>
              </a:extLst>
            </p:cNvPr>
            <p:cNvSpPr txBox="1"/>
            <p:nvPr/>
          </p:nvSpPr>
          <p:spPr>
            <a:xfrm>
              <a:off x="1899424" y="4590112"/>
              <a:ext cx="314842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Isolating</a:t>
              </a:r>
              <a:r>
                <a:rPr lang="de-DE" dirty="0"/>
                <a:t> </a:t>
              </a:r>
              <a:r>
                <a:rPr lang="de-DE" dirty="0" err="1"/>
                <a:t>mechanisms</a:t>
              </a:r>
              <a:r>
                <a:rPr lang="de-DE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Legal (</a:t>
              </a:r>
              <a:r>
                <a:rPr lang="de-DE" dirty="0" err="1"/>
                <a:t>patents</a:t>
              </a:r>
              <a:r>
                <a:rPr lang="de-DE" dirty="0"/>
                <a:t>, </a:t>
              </a:r>
              <a:r>
                <a:rPr lang="de-DE" dirty="0" err="1"/>
                <a:t>copyrights</a:t>
              </a:r>
              <a:r>
                <a:rPr lang="de-DE" dirty="0"/>
                <a:t> 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Strong </a:t>
              </a:r>
              <a:r>
                <a:rPr lang="de-DE" dirty="0" err="1"/>
                <a:t>brand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Customer </a:t>
              </a:r>
              <a:r>
                <a:rPr lang="de-DE" dirty="0" err="1"/>
                <a:t>loyalty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Staff </a:t>
              </a:r>
              <a:r>
                <a:rPr lang="de-DE" dirty="0" err="1"/>
                <a:t>loyalty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/>
                <a:t>…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55EF5A-A945-4C6C-8599-16879E5F6FD0}"/>
              </a:ext>
            </a:extLst>
          </p:cNvPr>
          <p:cNvGrpSpPr/>
          <p:nvPr/>
        </p:nvGrpSpPr>
        <p:grpSpPr>
          <a:xfrm>
            <a:off x="6378759" y="1588740"/>
            <a:ext cx="3281669" cy="3647703"/>
            <a:chOff x="6378759" y="1588740"/>
            <a:chExt cx="3281669" cy="3647703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F76A951-79B6-450A-AC9B-DB16229471BD}"/>
                </a:ext>
              </a:extLst>
            </p:cNvPr>
            <p:cNvSpPr/>
            <p:nvPr/>
          </p:nvSpPr>
          <p:spPr>
            <a:xfrm>
              <a:off x="6665010" y="1588740"/>
              <a:ext cx="2408664" cy="240866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FF0F75C-D4C2-45E6-96D5-F4C8022B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3335" y="2143808"/>
              <a:ext cx="1768131" cy="1384115"/>
            </a:xfrm>
            <a:prstGeom prst="rect">
              <a:avLst/>
            </a:prstGeom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06D48BC-74A0-4517-A312-6CEF8A6BF32A}"/>
                </a:ext>
              </a:extLst>
            </p:cNvPr>
            <p:cNvSpPr txBox="1"/>
            <p:nvPr/>
          </p:nvSpPr>
          <p:spPr>
            <a:xfrm>
              <a:off x="6378759" y="4090807"/>
              <a:ext cx="3281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 err="1"/>
                <a:t>Become</a:t>
              </a:r>
              <a:r>
                <a:rPr lang="de-DE" sz="2400" b="1" dirty="0"/>
                <a:t> a </a:t>
              </a:r>
              <a:r>
                <a:rPr lang="de-DE" sz="2400" b="1" dirty="0" err="1"/>
                <a:t>moving</a:t>
              </a:r>
              <a:r>
                <a:rPr lang="de-DE" sz="2400" b="1" dirty="0"/>
                <a:t> </a:t>
              </a:r>
              <a:r>
                <a:rPr lang="de-DE" sz="2400" b="1" dirty="0" err="1"/>
                <a:t>target</a:t>
              </a:r>
              <a:endParaRPr lang="de-DE" sz="2400" b="1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7B68C1A9-2392-4899-AAA8-C66BD2F9E763}"/>
                </a:ext>
              </a:extLst>
            </p:cNvPr>
            <p:cNvSpPr txBox="1"/>
            <p:nvPr/>
          </p:nvSpPr>
          <p:spPr>
            <a:xfrm>
              <a:off x="6418602" y="4590112"/>
              <a:ext cx="3201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Continuously</a:t>
              </a:r>
              <a:r>
                <a:rPr lang="de-DE" dirty="0"/>
                <a:t> </a:t>
              </a:r>
              <a:r>
                <a:rPr lang="de-DE" dirty="0" err="1"/>
                <a:t>deepen</a:t>
              </a:r>
              <a:r>
                <a:rPr lang="de-DE" dirty="0"/>
                <a:t> </a:t>
              </a:r>
              <a:r>
                <a:rPr lang="de-DE" dirty="0" err="1"/>
                <a:t>advantage</a:t>
              </a:r>
              <a:endParaRPr lang="de-DE" dirty="0"/>
            </a:p>
            <a:p>
              <a:pPr algn="ctr"/>
              <a:r>
                <a:rPr lang="de-DE" dirty="0"/>
                <a:t>Innovation/</a:t>
              </a:r>
              <a:r>
                <a:rPr lang="de-DE" dirty="0" err="1"/>
                <a:t>improvement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428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/>
              <a:t>Competitive</a:t>
            </a:r>
            <a:r>
              <a:rPr lang="de-AT" dirty="0"/>
              <a:t> </a:t>
            </a:r>
            <a:r>
              <a:rPr lang="de-AT" dirty="0" err="1"/>
              <a:t>advantage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209E2-9DA3-7ED3-9B62-75596CFE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572" y="1722265"/>
            <a:ext cx="6592228" cy="175145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Every </a:t>
            </a:r>
            <a:r>
              <a:rPr lang="de-AT" dirty="0" err="1"/>
              <a:t>good</a:t>
            </a:r>
            <a:r>
              <a:rPr lang="de-AT" dirty="0"/>
              <a:t> </a:t>
            </a:r>
            <a:r>
              <a:rPr lang="de-AT" dirty="0" err="1"/>
              <a:t>strategy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based</a:t>
            </a:r>
            <a:r>
              <a:rPr lang="de-AT" dirty="0"/>
              <a:t> on a </a:t>
            </a:r>
            <a:r>
              <a:rPr lang="de-AT" dirty="0" err="1"/>
              <a:t>difference</a:t>
            </a:r>
            <a:r>
              <a:rPr lang="de-AT" dirty="0"/>
              <a:t>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need</a:t>
            </a:r>
            <a:r>
              <a:rPr lang="de-AT" dirty="0"/>
              <a:t> a </a:t>
            </a:r>
            <a:r>
              <a:rPr lang="de-AT" b="1" dirty="0" err="1"/>
              <a:t>competitive</a:t>
            </a:r>
            <a:r>
              <a:rPr lang="de-AT" b="1" dirty="0"/>
              <a:t> </a:t>
            </a:r>
            <a:r>
              <a:rPr lang="de-AT" b="1" dirty="0" err="1"/>
              <a:t>advantage</a:t>
            </a:r>
            <a:r>
              <a:rPr lang="de-AT" dirty="0"/>
              <a:t>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78AD31-218F-489A-B8F1-8C462854ED3A}"/>
              </a:ext>
            </a:extLst>
          </p:cNvPr>
          <p:cNvGrpSpPr/>
          <p:nvPr/>
        </p:nvGrpSpPr>
        <p:grpSpPr>
          <a:xfrm>
            <a:off x="4876800" y="3299097"/>
            <a:ext cx="7066156" cy="2403627"/>
            <a:chOff x="4876800" y="3299097"/>
            <a:chExt cx="7066156" cy="2403627"/>
          </a:xfrm>
        </p:grpSpPr>
        <p:sp>
          <p:nvSpPr>
            <p:cNvPr id="5" name="Pfeil: nach unten 4">
              <a:extLst>
                <a:ext uri="{FF2B5EF4-FFF2-40B4-BE49-F238E27FC236}">
                  <a16:creationId xmlns:a16="http://schemas.microsoft.com/office/drawing/2014/main" id="{24D33EC0-6826-424C-AD92-9A97773F2F74}"/>
                </a:ext>
              </a:extLst>
            </p:cNvPr>
            <p:cNvSpPr/>
            <p:nvPr/>
          </p:nvSpPr>
          <p:spPr>
            <a:xfrm>
              <a:off x="7803066" y="3299097"/>
              <a:ext cx="350334" cy="349251"/>
            </a:xfrm>
            <a:prstGeom prst="downArrow">
              <a:avLst/>
            </a:prstGeom>
            <a:solidFill>
              <a:srgbClr val="DA21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6177C9C-A388-4710-B036-47D36AE16DA9}"/>
                </a:ext>
              </a:extLst>
            </p:cNvPr>
            <p:cNvSpPr txBox="1"/>
            <p:nvPr/>
          </p:nvSpPr>
          <p:spPr>
            <a:xfrm>
              <a:off x="4876800" y="3763732"/>
              <a:ext cx="7066156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A </a:t>
              </a:r>
              <a:r>
                <a:rPr lang="en-US" sz="2000" dirty="0"/>
                <a:t>a set of unique attributes, strengths, or capabilities that your company possesses (and other companies in your market do not) which (a) </a:t>
              </a:r>
              <a:r>
                <a:rPr lang="en-US" sz="2000" b="1" dirty="0"/>
                <a:t>persuade customers</a:t>
              </a:r>
              <a:r>
                <a:rPr lang="en-US" sz="2000" dirty="0"/>
                <a:t> to buy from you rather than your competitors, (b) are based on a </a:t>
              </a:r>
              <a:r>
                <a:rPr lang="en-US" sz="2000" b="1" dirty="0"/>
                <a:t>sustainable source of competitive advantage</a:t>
              </a:r>
              <a:r>
                <a:rPr lang="en-US" sz="2000" dirty="0"/>
                <a:t>, and (c) result in an </a:t>
              </a:r>
              <a:r>
                <a:rPr lang="en-US" sz="2000" b="1" dirty="0"/>
                <a:t>economic advantage</a:t>
              </a:r>
              <a:r>
                <a:rPr lang="en-US" sz="2000" dirty="0"/>
                <a:t> (in terms of </a:t>
              </a:r>
              <a:r>
                <a:rPr lang="en-US" sz="2000" u="sng" dirty="0"/>
                <a:t>increased profitability and value creation</a:t>
              </a:r>
              <a:r>
                <a:rPr lang="en-US" sz="2000" dirty="0"/>
                <a:t>).</a:t>
              </a:r>
              <a:endParaRPr lang="de-DE" sz="2000" dirty="0"/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38A84416-FC5F-4EF7-AF7C-E352BD2EC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09" y="1773502"/>
            <a:ext cx="3980459" cy="39804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FA4D-E760-E871-F1EA-9F2E8AB2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Competitive</a:t>
            </a:r>
            <a:r>
              <a:rPr lang="de-AT" dirty="0"/>
              <a:t> </a:t>
            </a:r>
            <a:r>
              <a:rPr lang="de-AT" dirty="0" err="1"/>
              <a:t>advantage</a:t>
            </a:r>
            <a:r>
              <a:rPr lang="de-AT" dirty="0">
                <a:solidFill>
                  <a:srgbClr val="DA2128"/>
                </a:solidFill>
              </a:rPr>
              <a:t>|</a:t>
            </a:r>
            <a:r>
              <a:rPr lang="de-AT" dirty="0"/>
              <a:t> </a:t>
            </a: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essence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D7846-F5C4-98C4-21D6-87469D54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698"/>
            <a:ext cx="10515600" cy="47837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‘In order to be irreplaceable,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one must always be different.’</a:t>
            </a:r>
            <a:endParaRPr lang="de-AT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Coco Chanel</a:t>
            </a:r>
          </a:p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617D74-A3A4-6F9E-6C63-EFB2D2C3768B}"/>
              </a:ext>
            </a:extLst>
          </p:cNvPr>
          <p:cNvSpPr/>
          <p:nvPr/>
        </p:nvSpPr>
        <p:spPr>
          <a:xfrm>
            <a:off x="193680" y="6025651"/>
            <a:ext cx="12192000" cy="330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Source:  </a:t>
            </a:r>
            <a:r>
              <a:rPr lang="de-DE" sz="1200" dirty="0" err="1">
                <a:solidFill>
                  <a:schemeClr val="tx1"/>
                </a:solidFill>
              </a:rPr>
              <a:t>Haedrich</a:t>
            </a:r>
            <a:r>
              <a:rPr lang="de-DE" sz="1200" dirty="0">
                <a:solidFill>
                  <a:schemeClr val="tx1"/>
                </a:solidFill>
              </a:rPr>
              <a:t>, M. (1972). Coco Chanel: Her Life, Her Secrets. Boston, MA: Little Brown. Picture source: </a:t>
            </a:r>
            <a:r>
              <a:rPr lang="de-DE" sz="1200" dirty="0" err="1">
                <a:solidFill>
                  <a:schemeClr val="tx1"/>
                </a:solidFill>
              </a:rPr>
              <a:t>ChatGPT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7545F3-D214-47B5-9FE1-5221C6B3D936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CF6E171-27F8-831D-2430-F6AF3ECFB7E7}"/>
              </a:ext>
            </a:extLst>
          </p:cNvPr>
          <p:cNvSpPr/>
          <p:nvPr/>
        </p:nvSpPr>
        <p:spPr>
          <a:xfrm>
            <a:off x="3219189" y="3794331"/>
            <a:ext cx="1465545" cy="141498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51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7D94E0-3AD9-438C-AAF9-287EBD0306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7791481" y="5703838"/>
            <a:ext cx="4400519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590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37C8AA8-B659-44E2-917C-A4B72E9A36E4}"/>
              </a:ext>
            </a:extLst>
          </p:cNvPr>
          <p:cNvSpPr/>
          <p:nvPr/>
        </p:nvSpPr>
        <p:spPr>
          <a:xfrm>
            <a:off x="960863" y="1204332"/>
            <a:ext cx="9569444" cy="7471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COMPETITIVE ADVANTAGE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FF0000"/>
                </a:solidFill>
              </a:rPr>
              <a:t>Competitive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advantage</a:t>
            </a:r>
            <a:r>
              <a:rPr lang="de-AT" dirty="0"/>
              <a:t>| 3 </a:t>
            </a:r>
            <a:r>
              <a:rPr lang="de-AT" dirty="0" err="1"/>
              <a:t>criteria</a:t>
            </a:r>
            <a:endParaRPr lang="de-AT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FC880CE-57FA-4404-9D00-3B1C7970EE0F}"/>
              </a:ext>
            </a:extLst>
          </p:cNvPr>
          <p:cNvGrpSpPr/>
          <p:nvPr/>
        </p:nvGrpSpPr>
        <p:grpSpPr>
          <a:xfrm>
            <a:off x="960863" y="2015583"/>
            <a:ext cx="3077737" cy="3829669"/>
            <a:chOff x="960863" y="2015583"/>
            <a:chExt cx="3077737" cy="382966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E745DFB-38FA-41BD-8CA1-A3E93260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4759" y="2462561"/>
              <a:ext cx="1753813" cy="2628667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2FDE2DB-D9E3-4457-A9B5-F9B81EC1A6FC}"/>
                </a:ext>
              </a:extLst>
            </p:cNvPr>
            <p:cNvSpPr/>
            <p:nvPr/>
          </p:nvSpPr>
          <p:spPr>
            <a:xfrm>
              <a:off x="2064834" y="2015583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4600753-F8B3-4512-93F9-FF6480287962}"/>
                </a:ext>
              </a:extLst>
            </p:cNvPr>
            <p:cNvSpPr/>
            <p:nvPr/>
          </p:nvSpPr>
          <p:spPr>
            <a:xfrm>
              <a:off x="960863" y="5098121"/>
              <a:ext cx="3077737" cy="7471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IMPORTANT FOR THE </a:t>
              </a:r>
              <a:r>
                <a:rPr lang="de-DE" b="1" dirty="0"/>
                <a:t>CUSTOMER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B78ED4-3C94-4A05-BAA7-23722B9187A9}"/>
              </a:ext>
            </a:extLst>
          </p:cNvPr>
          <p:cNvGrpSpPr/>
          <p:nvPr/>
        </p:nvGrpSpPr>
        <p:grpSpPr>
          <a:xfrm>
            <a:off x="4202151" y="2038399"/>
            <a:ext cx="3077737" cy="3806853"/>
            <a:chOff x="4202151" y="2038399"/>
            <a:chExt cx="3077737" cy="3806853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18318EC-AB2C-45A7-8C3B-432147993AF5}"/>
                </a:ext>
              </a:extLst>
            </p:cNvPr>
            <p:cNvSpPr/>
            <p:nvPr/>
          </p:nvSpPr>
          <p:spPr>
            <a:xfrm>
              <a:off x="5468097" y="2038399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2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B5CAA08-2C02-4BED-85DC-089EAC951231}"/>
                </a:ext>
              </a:extLst>
            </p:cNvPr>
            <p:cNvSpPr/>
            <p:nvPr/>
          </p:nvSpPr>
          <p:spPr>
            <a:xfrm>
              <a:off x="4202151" y="5098121"/>
              <a:ext cx="3077737" cy="7471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BASED ON A </a:t>
              </a:r>
              <a:r>
                <a:rPr lang="de-DE" b="1" dirty="0"/>
                <a:t>SUSTAINABLE SOURCE </a:t>
              </a:r>
              <a:r>
                <a:rPr lang="de-DE" dirty="0"/>
                <a:t>OF ADVANTAGE</a:t>
              </a:r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217E3261-3C75-4C07-979B-BB2B871E8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2357" y="2594823"/>
              <a:ext cx="1864436" cy="2459829"/>
            </a:xfrm>
            <a:prstGeom prst="rect">
              <a:avLst/>
            </a:prstGeom>
          </p:spPr>
        </p:pic>
        <p:sp>
          <p:nvSpPr>
            <p:cNvPr id="26" name="Pfeil: nach rechts 25">
              <a:extLst>
                <a:ext uri="{FF2B5EF4-FFF2-40B4-BE49-F238E27FC236}">
                  <a16:creationId xmlns:a16="http://schemas.microsoft.com/office/drawing/2014/main" id="{56D17756-06BC-49F7-B9BE-AD029EB03E5B}"/>
                </a:ext>
              </a:extLst>
            </p:cNvPr>
            <p:cNvSpPr/>
            <p:nvPr/>
          </p:nvSpPr>
          <p:spPr>
            <a:xfrm>
              <a:off x="4862496" y="4350114"/>
              <a:ext cx="512956" cy="4103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8D8539-6693-4647-BEAF-6F2873FF0B1B}"/>
              </a:ext>
            </a:extLst>
          </p:cNvPr>
          <p:cNvGrpSpPr/>
          <p:nvPr/>
        </p:nvGrpSpPr>
        <p:grpSpPr>
          <a:xfrm>
            <a:off x="7452570" y="2026734"/>
            <a:ext cx="3077737" cy="3805508"/>
            <a:chOff x="7452570" y="2026734"/>
            <a:chExt cx="3077737" cy="3805508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D6AECD1-6D90-4430-8837-8BD2462C62E6}"/>
                </a:ext>
              </a:extLst>
            </p:cNvPr>
            <p:cNvSpPr/>
            <p:nvPr/>
          </p:nvSpPr>
          <p:spPr>
            <a:xfrm>
              <a:off x="8478482" y="2026734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3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8EF2082-F9AF-4B27-A8E5-265007C3C61C}"/>
                </a:ext>
              </a:extLst>
            </p:cNvPr>
            <p:cNvSpPr/>
            <p:nvPr/>
          </p:nvSpPr>
          <p:spPr>
            <a:xfrm>
              <a:off x="7452570" y="5085111"/>
              <a:ext cx="3077737" cy="74713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RESULTS IN AN </a:t>
              </a:r>
              <a:br>
                <a:rPr lang="de-DE" dirty="0"/>
              </a:br>
              <a:r>
                <a:rPr lang="de-DE" b="1" dirty="0"/>
                <a:t>ECONOMIC ADVANTAGE</a:t>
              </a: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FD42EB8F-F9FA-4B2F-B82E-03F7869ACE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6400" y="2614961"/>
              <a:ext cx="2077119" cy="2439691"/>
            </a:xfrm>
            <a:prstGeom prst="rect">
              <a:avLst/>
            </a:prstGeom>
          </p:spPr>
        </p:pic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6B3B351-5085-4423-B1D2-609A4E946C93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Start </a:t>
            </a:r>
            <a:r>
              <a:rPr lang="de-AT" dirty="0" err="1">
                <a:solidFill>
                  <a:srgbClr val="FF0000"/>
                </a:solidFill>
              </a:rPr>
              <a:t>with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customers</a:t>
            </a:r>
            <a:r>
              <a:rPr lang="de-AT" dirty="0"/>
              <a:t> | KPCs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43B4920-0685-43F5-88F0-295529D2005B}"/>
              </a:ext>
            </a:extLst>
          </p:cNvPr>
          <p:cNvSpPr txBox="1">
            <a:spLocks/>
          </p:cNvSpPr>
          <p:nvPr/>
        </p:nvSpPr>
        <p:spPr>
          <a:xfrm>
            <a:off x="5986462" y="1393186"/>
            <a:ext cx="5833831" cy="478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Low </a:t>
            </a:r>
            <a:r>
              <a:rPr lang="de-AT" dirty="0" err="1"/>
              <a:t>price</a:t>
            </a:r>
            <a:r>
              <a:rPr lang="de-AT" dirty="0"/>
              <a:t> (</a:t>
            </a:r>
            <a:r>
              <a:rPr lang="de-AT" dirty="0" err="1"/>
              <a:t>best</a:t>
            </a:r>
            <a:r>
              <a:rPr lang="de-AT" dirty="0"/>
              <a:t> </a:t>
            </a:r>
            <a:r>
              <a:rPr lang="de-AT" dirty="0" err="1"/>
              <a:t>value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money</a:t>
            </a:r>
            <a:r>
              <a:rPr lang="de-AT" dirty="0"/>
              <a:t>)</a:t>
            </a:r>
          </a:p>
          <a:p>
            <a:r>
              <a:rPr lang="de-AT" dirty="0"/>
              <a:t>High </a:t>
            </a:r>
            <a:r>
              <a:rPr lang="de-AT" dirty="0" err="1"/>
              <a:t>product</a:t>
            </a:r>
            <a:r>
              <a:rPr lang="de-AT" dirty="0"/>
              <a:t>/</a:t>
            </a:r>
            <a:r>
              <a:rPr lang="de-AT" dirty="0" err="1"/>
              <a:t>service</a:t>
            </a:r>
            <a:r>
              <a:rPr lang="de-AT" dirty="0"/>
              <a:t> </a:t>
            </a:r>
            <a:r>
              <a:rPr lang="de-AT" dirty="0" err="1"/>
              <a:t>quality</a:t>
            </a:r>
            <a:endParaRPr lang="de-AT" dirty="0"/>
          </a:p>
          <a:p>
            <a:r>
              <a:rPr lang="de-AT" dirty="0"/>
              <a:t>Convenience</a:t>
            </a:r>
          </a:p>
          <a:p>
            <a:r>
              <a:rPr lang="de-AT" dirty="0" err="1"/>
              <a:t>Relationship</a:t>
            </a:r>
            <a:r>
              <a:rPr lang="de-AT" dirty="0"/>
              <a:t>/</a:t>
            </a:r>
            <a:r>
              <a:rPr lang="de-AT" dirty="0" err="1"/>
              <a:t>reputation</a:t>
            </a:r>
            <a:endParaRPr lang="de-AT" dirty="0"/>
          </a:p>
          <a:p>
            <a:r>
              <a:rPr lang="de-AT" dirty="0" err="1"/>
              <a:t>Social</a:t>
            </a:r>
            <a:r>
              <a:rPr lang="de-AT" dirty="0"/>
              <a:t>/environmental </a:t>
            </a:r>
            <a:r>
              <a:rPr lang="de-AT" dirty="0" err="1"/>
              <a:t>responsibility</a:t>
            </a:r>
            <a:endParaRPr lang="de-AT" dirty="0"/>
          </a:p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9C5E14-4032-46C2-A778-720BDB8DB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48" y="891090"/>
            <a:ext cx="3981047" cy="596690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A9F99-0C8D-4B28-B0F2-C163C7DE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58" y="1448226"/>
            <a:ext cx="6592228" cy="1751458"/>
          </a:xfrm>
        </p:spPr>
        <p:txBody>
          <a:bodyPr/>
          <a:lstStyle/>
          <a:p>
            <a:pPr marL="0" indent="0">
              <a:lnSpc>
                <a:spcPts val="2100"/>
              </a:lnSpc>
              <a:buNone/>
            </a:pPr>
            <a:r>
              <a:rPr lang="de-AT" b="1" dirty="0"/>
              <a:t>Key </a:t>
            </a:r>
            <a:r>
              <a:rPr lang="de-AT" b="1" dirty="0" err="1"/>
              <a:t>purchasing</a:t>
            </a:r>
            <a:r>
              <a:rPr lang="de-AT" b="1" dirty="0"/>
              <a:t>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de-AT" b="1" dirty="0" err="1"/>
              <a:t>criteria</a:t>
            </a:r>
            <a:r>
              <a:rPr lang="de-AT" b="1" dirty="0"/>
              <a:t> (KPC)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399D59-F46D-488C-BEF3-87C862BD5E4D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The </a:t>
            </a:r>
            <a:r>
              <a:rPr lang="de-AT" dirty="0" err="1">
                <a:solidFill>
                  <a:srgbClr val="FF0000"/>
                </a:solidFill>
              </a:rPr>
              <a:t>value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map</a:t>
            </a:r>
            <a:r>
              <a:rPr lang="de-AT" dirty="0"/>
              <a:t>| Ranking KPCs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BE999E-0A6A-4C88-A8AE-28819AF26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" y="1211109"/>
            <a:ext cx="11775439" cy="465376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USP</a:t>
            </a:r>
            <a:r>
              <a:rPr lang="de-AT" dirty="0"/>
              <a:t>| Unique </a:t>
            </a:r>
            <a:r>
              <a:rPr lang="de-AT" dirty="0" err="1"/>
              <a:t>Selling</a:t>
            </a:r>
            <a:r>
              <a:rPr lang="de-AT" dirty="0"/>
              <a:t> Proposition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79EC615-88F5-4EE8-A7A1-C22649ADB0F2}"/>
              </a:ext>
            </a:extLst>
          </p:cNvPr>
          <p:cNvGrpSpPr/>
          <p:nvPr/>
        </p:nvGrpSpPr>
        <p:grpSpPr>
          <a:xfrm>
            <a:off x="990600" y="1282390"/>
            <a:ext cx="10037956" cy="1505415"/>
            <a:chOff x="990600" y="1282390"/>
            <a:chExt cx="10037956" cy="1505415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8C71611-811E-400C-B00A-1C5302048244}"/>
                </a:ext>
              </a:extLst>
            </p:cNvPr>
            <p:cNvSpPr/>
            <p:nvPr/>
          </p:nvSpPr>
          <p:spPr>
            <a:xfrm>
              <a:off x="990600" y="1282390"/>
              <a:ext cx="10037956" cy="15054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A912665-8E34-4284-9A69-BEB7EC74EF08}"/>
                </a:ext>
              </a:extLst>
            </p:cNvPr>
            <p:cNvSpPr/>
            <p:nvPr/>
          </p:nvSpPr>
          <p:spPr>
            <a:xfrm>
              <a:off x="1085385" y="1395012"/>
              <a:ext cx="96086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USP</a:t>
              </a:r>
              <a:r>
                <a:rPr lang="en-US" sz="2400" dirty="0">
                  <a:latin typeface="Calibri" panose="020F0502020204030204" pitchFamily="34" charset="0"/>
                  <a:ea typeface="Times New Roman" panose="02020603050405020304" pitchFamily="18" charset="0"/>
                </a:rPr>
                <a:t> = A distinctive and compelling aspect of your product, service, or brand that sets it apart from its competitors in the minds of customers</a:t>
              </a:r>
              <a:endParaRPr lang="de-DE" sz="2400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77761E0-02F0-4800-AE75-669BC11CB7D3}"/>
                </a:ext>
              </a:extLst>
            </p:cNvPr>
            <p:cNvSpPr txBox="1"/>
            <p:nvPr/>
          </p:nvSpPr>
          <p:spPr>
            <a:xfrm>
              <a:off x="1085385" y="2306638"/>
              <a:ext cx="8965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(</a:t>
              </a:r>
              <a:r>
                <a:rPr lang="de-DE" dirty="0" err="1"/>
                <a:t>answers</a:t>
              </a:r>
              <a:r>
                <a:rPr lang="de-DE" dirty="0"/>
                <a:t>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question</a:t>
              </a:r>
              <a:r>
                <a:rPr lang="de-DE" dirty="0"/>
                <a:t> </a:t>
              </a:r>
              <a:r>
                <a:rPr lang="en-US" dirty="0"/>
                <a:t>“Why should customers choose your product or service over others?”)</a:t>
              </a:r>
              <a:endParaRPr lang="de-DE" dirty="0"/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11EEDFFA-2C1B-49C4-B8BD-042BF68BD79D}"/>
              </a:ext>
            </a:extLst>
          </p:cNvPr>
          <p:cNvSpPr/>
          <p:nvPr/>
        </p:nvSpPr>
        <p:spPr>
          <a:xfrm>
            <a:off x="2490942" y="3394575"/>
            <a:ext cx="7210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“Live like a local in over 200 countries.”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(Airbnb) </a:t>
            </a:r>
            <a:endParaRPr lang="de-DE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FBE9E5-F925-48C7-82D9-F8FEF53DBD9F}"/>
              </a:ext>
            </a:extLst>
          </p:cNvPr>
          <p:cNvSpPr/>
          <p:nvPr/>
        </p:nvSpPr>
        <p:spPr>
          <a:xfrm>
            <a:off x="1530864" y="4198155"/>
            <a:ext cx="9364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Calibri" panose="020F0502020204030204" pitchFamily="34" charset="0"/>
              </a:rPr>
              <a:t>“Affordable furniture with modern Scandinavian design” </a:t>
            </a:r>
            <a:r>
              <a:rPr lang="en-US" sz="2800" dirty="0">
                <a:latin typeface="Calibri" panose="020F0502020204030204" pitchFamily="34" charset="0"/>
              </a:rPr>
              <a:t>(IKEA) 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652550" y="20662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FF0000"/>
                </a:solidFill>
              </a:rPr>
              <a:t>Competitive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advantage</a:t>
            </a:r>
            <a:r>
              <a:rPr lang="de-AT" sz="4000" dirty="0"/>
              <a:t>| Underlying </a:t>
            </a:r>
            <a:r>
              <a:rPr lang="de-AT" sz="4000" dirty="0" err="1"/>
              <a:t>sources</a:t>
            </a:r>
            <a:endParaRPr lang="de-AT" sz="4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A9EC48-B64D-49FE-BE68-E19291588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527" y="981229"/>
            <a:ext cx="8671156" cy="489554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B6A312E-A4C0-422D-9BA0-B22C9632907F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0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18196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FF0000"/>
                </a:solidFill>
              </a:rPr>
              <a:t>Competitive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advantage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/>
              <a:t>| </a:t>
            </a:r>
            <a:r>
              <a:rPr lang="de-AT" sz="4000" dirty="0" err="1"/>
              <a:t>Cost</a:t>
            </a:r>
            <a:r>
              <a:rPr lang="de-AT" sz="4000" dirty="0"/>
              <a:t> </a:t>
            </a:r>
            <a:r>
              <a:rPr lang="de-AT" sz="4000" dirty="0" err="1"/>
              <a:t>advantages</a:t>
            </a:r>
            <a:endParaRPr lang="de-AT" sz="4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A9EC48-B64D-49FE-BE68-E19291588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32" y="875331"/>
            <a:ext cx="3065468" cy="510733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E5D12A-5C29-41CE-AFA1-9444BE39A7EE}"/>
              </a:ext>
            </a:extLst>
          </p:cNvPr>
          <p:cNvGrpSpPr/>
          <p:nvPr/>
        </p:nvGrpSpPr>
        <p:grpSpPr>
          <a:xfrm>
            <a:off x="3539395" y="2458173"/>
            <a:ext cx="7038358" cy="369332"/>
            <a:chOff x="3539395" y="2458173"/>
            <a:chExt cx="7038358" cy="369332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D90F8A9A-CE57-456A-80ED-52EE0C2FB37F}"/>
                </a:ext>
              </a:extLst>
            </p:cNvPr>
            <p:cNvSpPr/>
            <p:nvPr/>
          </p:nvSpPr>
          <p:spPr>
            <a:xfrm>
              <a:off x="3539395" y="2542478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AE01BDA-2AEE-4ECB-BF3A-2ACB42648410}"/>
                </a:ext>
              </a:extLst>
            </p:cNvPr>
            <p:cNvSpPr txBox="1"/>
            <p:nvPr/>
          </p:nvSpPr>
          <p:spPr>
            <a:xfrm>
              <a:off x="3802565" y="2458173"/>
              <a:ext cx="6775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Access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cheaper</a:t>
              </a:r>
              <a:r>
                <a:rPr lang="de-DE" dirty="0"/>
                <a:t> </a:t>
              </a:r>
              <a:r>
                <a:rPr lang="de-DE" dirty="0" err="1"/>
                <a:t>raw</a:t>
              </a:r>
              <a:r>
                <a:rPr lang="de-DE" dirty="0"/>
                <a:t> </a:t>
              </a:r>
              <a:r>
                <a:rPr lang="de-DE" dirty="0" err="1"/>
                <a:t>materials</a:t>
              </a:r>
              <a:r>
                <a:rPr lang="de-DE" dirty="0"/>
                <a:t>, intermediate </a:t>
              </a:r>
              <a:r>
                <a:rPr lang="de-DE" dirty="0" err="1"/>
                <a:t>products</a:t>
              </a:r>
              <a:r>
                <a:rPr lang="de-DE" dirty="0"/>
                <a:t>, </a:t>
              </a:r>
              <a:r>
                <a:rPr lang="de-DE" dirty="0" err="1"/>
                <a:t>labor</a:t>
              </a:r>
              <a:r>
                <a:rPr lang="de-DE" dirty="0"/>
                <a:t>, </a:t>
              </a:r>
              <a:r>
                <a:rPr lang="de-DE" dirty="0" err="1"/>
                <a:t>capital</a:t>
              </a:r>
              <a:endParaRPr lang="de-DE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0BC1D08-3625-4291-A453-F95537C7A2BE}"/>
              </a:ext>
            </a:extLst>
          </p:cNvPr>
          <p:cNvGrpSpPr/>
          <p:nvPr/>
        </p:nvGrpSpPr>
        <p:grpSpPr>
          <a:xfrm>
            <a:off x="3539395" y="3174857"/>
            <a:ext cx="8242209" cy="646331"/>
            <a:chOff x="3539395" y="3174857"/>
            <a:chExt cx="8242209" cy="646331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B4F044E5-FFFC-4D8A-8C51-556ED2BB61E9}"/>
                </a:ext>
              </a:extLst>
            </p:cNvPr>
            <p:cNvSpPr/>
            <p:nvPr/>
          </p:nvSpPr>
          <p:spPr>
            <a:xfrm>
              <a:off x="3539395" y="3252916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F398A1D-E069-46B3-9C44-D7FE2FC549BB}"/>
                </a:ext>
              </a:extLst>
            </p:cNvPr>
            <p:cNvSpPr txBox="1"/>
            <p:nvPr/>
          </p:nvSpPr>
          <p:spPr>
            <a:xfrm>
              <a:off x="3813717" y="3174857"/>
              <a:ext cx="7967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Cost</a:t>
              </a:r>
              <a:r>
                <a:rPr lang="de-DE" dirty="0"/>
                <a:t> </a:t>
              </a:r>
              <a:r>
                <a:rPr lang="de-DE" dirty="0" err="1"/>
                <a:t>advantages</a:t>
              </a:r>
              <a:r>
                <a:rPr lang="de-DE" dirty="0"/>
                <a:t> due </a:t>
              </a:r>
              <a:r>
                <a:rPr lang="de-DE" dirty="0" err="1"/>
                <a:t>to</a:t>
              </a:r>
              <a:r>
                <a:rPr lang="de-DE" dirty="0"/>
                <a:t> large </a:t>
              </a:r>
              <a:r>
                <a:rPr lang="de-DE" dirty="0" err="1"/>
                <a:t>scale</a:t>
              </a:r>
              <a:r>
                <a:rPr lang="de-DE" dirty="0"/>
                <a:t> (</a:t>
              </a:r>
              <a:r>
                <a:rPr lang="de-DE" dirty="0" err="1"/>
                <a:t>learning</a:t>
              </a:r>
              <a:r>
                <a:rPr lang="de-DE" dirty="0"/>
                <a:t> </a:t>
              </a:r>
              <a:r>
                <a:rPr lang="de-DE" dirty="0" err="1"/>
                <a:t>curve</a:t>
              </a:r>
              <a:r>
                <a:rPr lang="de-DE" dirty="0"/>
                <a:t> </a:t>
              </a:r>
              <a:r>
                <a:rPr lang="de-DE" dirty="0" err="1"/>
                <a:t>effects</a:t>
              </a:r>
              <a:r>
                <a:rPr lang="de-DE" dirty="0"/>
                <a:t>, </a:t>
              </a:r>
              <a:r>
                <a:rPr lang="de-DE" dirty="0" err="1"/>
                <a:t>spread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fixed</a:t>
              </a:r>
              <a:r>
                <a:rPr lang="de-DE" dirty="0"/>
                <a:t> </a:t>
              </a:r>
              <a:r>
                <a:rPr lang="de-DE" dirty="0" err="1"/>
                <a:t>costs</a:t>
              </a:r>
              <a:r>
                <a:rPr lang="de-DE" dirty="0"/>
                <a:t>, …);</a:t>
              </a:r>
            </a:p>
            <a:p>
              <a:r>
                <a:rPr lang="de-DE" dirty="0" err="1"/>
                <a:t>important</a:t>
              </a:r>
              <a:r>
                <a:rPr lang="de-DE" dirty="0"/>
                <a:t> relative vs. </a:t>
              </a:r>
              <a:r>
                <a:rPr lang="de-DE" dirty="0" err="1"/>
                <a:t>competitors</a:t>
              </a:r>
              <a:r>
                <a:rPr lang="de-DE" dirty="0"/>
                <a:t> (</a:t>
              </a:r>
              <a:r>
                <a:rPr lang="de-DE" dirty="0">
                  <a:sym typeface="Wingdings" panose="05000000000000000000" pitchFamily="2" charset="2"/>
                </a:rPr>
                <a:t> </a:t>
              </a:r>
              <a:r>
                <a:rPr lang="de-DE" dirty="0" err="1">
                  <a:sym typeface="Wingdings" panose="05000000000000000000" pitchFamily="2" charset="2"/>
                </a:rPr>
                <a:t>importance</a:t>
              </a:r>
              <a:r>
                <a:rPr lang="de-DE" dirty="0">
                  <a:sym typeface="Wingdings" panose="05000000000000000000" pitchFamily="2" charset="2"/>
                </a:rPr>
                <a:t> </a:t>
              </a:r>
              <a:r>
                <a:rPr lang="de-DE" dirty="0" err="1">
                  <a:sym typeface="Wingdings" panose="05000000000000000000" pitchFamily="2" charset="2"/>
                </a:rPr>
                <a:t>of</a:t>
              </a:r>
              <a:r>
                <a:rPr lang="de-DE" dirty="0">
                  <a:sym typeface="Wingdings" panose="05000000000000000000" pitchFamily="2" charset="2"/>
                </a:rPr>
                <a:t> </a:t>
              </a:r>
              <a:r>
                <a:rPr lang="de-DE" dirty="0" err="1">
                  <a:sym typeface="Wingdings" panose="05000000000000000000" pitchFamily="2" charset="2"/>
                </a:rPr>
                <a:t>market</a:t>
              </a:r>
              <a:r>
                <a:rPr lang="de-DE" dirty="0">
                  <a:sym typeface="Wingdings" panose="05000000000000000000" pitchFamily="2" charset="2"/>
                </a:rPr>
                <a:t> </a:t>
              </a:r>
              <a:r>
                <a:rPr lang="de-DE" dirty="0" err="1">
                  <a:sym typeface="Wingdings" panose="05000000000000000000" pitchFamily="2" charset="2"/>
                </a:rPr>
                <a:t>share</a:t>
              </a:r>
              <a:r>
                <a:rPr lang="de-DE" dirty="0">
                  <a:sym typeface="Wingdings" panose="05000000000000000000" pitchFamily="2" charset="2"/>
                </a:rPr>
                <a:t>)</a:t>
              </a:r>
              <a:endParaRPr lang="de-DE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BCDD70E-2576-4F66-984A-184DD4D85BDF}"/>
              </a:ext>
            </a:extLst>
          </p:cNvPr>
          <p:cNvGrpSpPr/>
          <p:nvPr/>
        </p:nvGrpSpPr>
        <p:grpSpPr>
          <a:xfrm>
            <a:off x="3539394" y="3982173"/>
            <a:ext cx="6227872" cy="646331"/>
            <a:chOff x="3539394" y="3982173"/>
            <a:chExt cx="6227872" cy="646331"/>
          </a:xfrm>
        </p:grpSpPr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EBA8155A-54A1-42BC-8DEA-14151D8E9611}"/>
                </a:ext>
              </a:extLst>
            </p:cNvPr>
            <p:cNvSpPr/>
            <p:nvPr/>
          </p:nvSpPr>
          <p:spPr>
            <a:xfrm>
              <a:off x="3539394" y="4042986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0BB4B11-17AE-40A9-9EFB-0958E4176B03}"/>
                </a:ext>
              </a:extLst>
            </p:cNvPr>
            <p:cNvSpPr txBox="1"/>
            <p:nvPr/>
          </p:nvSpPr>
          <p:spPr>
            <a:xfrm>
              <a:off x="3821151" y="3982173"/>
              <a:ext cx="59461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Cost</a:t>
              </a:r>
              <a:r>
                <a:rPr lang="de-DE" dirty="0"/>
                <a:t> </a:t>
              </a:r>
              <a:r>
                <a:rPr lang="de-DE" dirty="0" err="1"/>
                <a:t>advantages</a:t>
              </a:r>
              <a:r>
                <a:rPr lang="de-DE" dirty="0"/>
                <a:t> due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producing</a:t>
              </a:r>
              <a:r>
                <a:rPr lang="de-DE" dirty="0"/>
                <a:t> </a:t>
              </a:r>
              <a:r>
                <a:rPr lang="de-DE" dirty="0" err="1"/>
                <a:t>products</a:t>
              </a:r>
              <a:r>
                <a:rPr lang="de-DE" dirty="0"/>
                <a:t>/</a:t>
              </a:r>
              <a:r>
                <a:rPr lang="de-DE" dirty="0" err="1"/>
                <a:t>services</a:t>
              </a:r>
              <a:r>
                <a:rPr lang="de-DE" dirty="0"/>
                <a:t> </a:t>
              </a:r>
              <a:r>
                <a:rPr lang="de-DE" dirty="0" err="1"/>
                <a:t>together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dirty="0" err="1"/>
                <a:t>shared</a:t>
              </a:r>
              <a:r>
                <a:rPr lang="de-DE" dirty="0"/>
                <a:t> </a:t>
              </a:r>
              <a:r>
                <a:rPr lang="de-DE" dirty="0" err="1"/>
                <a:t>resources</a:t>
              </a:r>
              <a:r>
                <a:rPr lang="de-DE" dirty="0"/>
                <a:t>/</a:t>
              </a:r>
              <a:r>
                <a:rPr lang="de-DE" dirty="0" err="1"/>
                <a:t>capabilities</a:t>
              </a:r>
              <a:r>
                <a:rPr lang="de-DE" dirty="0"/>
                <a:t>)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CE9885E-82F4-485B-AB29-A36A7BDA1F5E}"/>
              </a:ext>
            </a:extLst>
          </p:cNvPr>
          <p:cNvGrpSpPr/>
          <p:nvPr/>
        </p:nvGrpSpPr>
        <p:grpSpPr>
          <a:xfrm>
            <a:off x="3550547" y="4707037"/>
            <a:ext cx="4448290" cy="369332"/>
            <a:chOff x="3550547" y="4707037"/>
            <a:chExt cx="4448290" cy="369332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7A806375-FC31-439F-8A7E-A1B0A53578BB}"/>
                </a:ext>
              </a:extLst>
            </p:cNvPr>
            <p:cNvSpPr/>
            <p:nvPr/>
          </p:nvSpPr>
          <p:spPr>
            <a:xfrm>
              <a:off x="3550547" y="4791342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D762042-8714-4AD4-9DB6-C3FFDFC12784}"/>
                </a:ext>
              </a:extLst>
            </p:cNvPr>
            <p:cNvSpPr txBox="1"/>
            <p:nvPr/>
          </p:nvSpPr>
          <p:spPr>
            <a:xfrm>
              <a:off x="3813717" y="4707037"/>
              <a:ext cx="418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Proprietary</a:t>
              </a:r>
              <a:r>
                <a:rPr lang="de-DE" dirty="0"/>
                <a:t> </a:t>
              </a:r>
              <a:r>
                <a:rPr lang="de-DE" dirty="0" err="1"/>
                <a:t>technology</a:t>
              </a:r>
              <a:r>
                <a:rPr lang="de-DE" dirty="0"/>
                <a:t>, </a:t>
              </a:r>
              <a:r>
                <a:rPr lang="de-DE" dirty="0" err="1"/>
                <a:t>process</a:t>
              </a:r>
              <a:r>
                <a:rPr lang="de-DE" dirty="0"/>
                <a:t> </a:t>
              </a:r>
              <a:r>
                <a:rPr lang="de-DE" dirty="0" err="1"/>
                <a:t>know-how</a:t>
              </a:r>
              <a:endParaRPr lang="de-DE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68B81DE-5052-4196-A1F0-D651786742F5}"/>
              </a:ext>
            </a:extLst>
          </p:cNvPr>
          <p:cNvGrpSpPr/>
          <p:nvPr/>
        </p:nvGrpSpPr>
        <p:grpSpPr>
          <a:xfrm>
            <a:off x="3539393" y="5447388"/>
            <a:ext cx="8159178" cy="369332"/>
            <a:chOff x="3539393" y="5447388"/>
            <a:chExt cx="8159178" cy="369332"/>
          </a:xfrm>
        </p:grpSpPr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2BB64648-F857-49F1-B93B-9424BE2E15E5}"/>
                </a:ext>
              </a:extLst>
            </p:cNvPr>
            <p:cNvSpPr/>
            <p:nvPr/>
          </p:nvSpPr>
          <p:spPr>
            <a:xfrm>
              <a:off x="3539393" y="5531693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C966B1D-6339-4044-9304-02A6B7E69617}"/>
                </a:ext>
              </a:extLst>
            </p:cNvPr>
            <p:cNvSpPr txBox="1"/>
            <p:nvPr/>
          </p:nvSpPr>
          <p:spPr>
            <a:xfrm>
              <a:off x="3802563" y="5447388"/>
              <a:ext cx="7896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Continual</a:t>
              </a:r>
              <a:r>
                <a:rPr lang="de-DE" dirty="0"/>
                <a:t> </a:t>
              </a:r>
              <a:r>
                <a:rPr lang="de-DE" dirty="0" err="1"/>
                <a:t>cost</a:t>
              </a:r>
              <a:r>
                <a:rPr lang="de-DE" dirty="0"/>
                <a:t> </a:t>
              </a:r>
              <a:r>
                <a:rPr lang="de-DE" dirty="0" err="1"/>
                <a:t>analysis</a:t>
              </a:r>
              <a:r>
                <a:rPr lang="de-DE" dirty="0"/>
                <a:t>, </a:t>
              </a:r>
              <a:r>
                <a:rPr lang="de-DE" dirty="0" err="1"/>
                <a:t>standardization</a:t>
              </a:r>
              <a:r>
                <a:rPr lang="de-DE" dirty="0"/>
                <a:t>, </a:t>
              </a:r>
              <a:r>
                <a:rPr lang="de-DE" dirty="0" err="1"/>
                <a:t>cost-optimized</a:t>
              </a:r>
              <a:r>
                <a:rPr lang="de-DE" dirty="0"/>
                <a:t> </a:t>
              </a:r>
              <a:r>
                <a:rPr lang="de-DE" dirty="0" err="1"/>
                <a:t>product</a:t>
              </a:r>
              <a:r>
                <a:rPr lang="de-DE" dirty="0"/>
                <a:t>/</a:t>
              </a:r>
              <a:r>
                <a:rPr lang="de-DE" dirty="0" err="1"/>
                <a:t>service</a:t>
              </a:r>
              <a:r>
                <a:rPr lang="de-DE" dirty="0"/>
                <a:t> design etc.</a:t>
              </a:r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05563A72-3E2A-413A-82CB-C4CEAD77336A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41F63753-D626-4D46-A4DA-875A8DDA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96" y="816039"/>
            <a:ext cx="3153020" cy="520383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10396" y="2183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Competitive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 err="1">
                <a:solidFill>
                  <a:srgbClr val="FF0000"/>
                </a:solidFill>
              </a:rPr>
              <a:t>advantage</a:t>
            </a:r>
            <a:r>
              <a:rPr lang="de-AT" sz="3600" dirty="0">
                <a:solidFill>
                  <a:srgbClr val="FF0000"/>
                </a:solidFill>
              </a:rPr>
              <a:t> </a:t>
            </a:r>
            <a:r>
              <a:rPr lang="de-AT" sz="3600" dirty="0"/>
              <a:t>| Differentiation </a:t>
            </a:r>
            <a:r>
              <a:rPr lang="de-AT" sz="3600" dirty="0" err="1"/>
              <a:t>advantages</a:t>
            </a:r>
            <a:endParaRPr lang="de-AT" sz="36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E5D12A-5C29-41CE-AFA1-9444BE39A7EE}"/>
              </a:ext>
            </a:extLst>
          </p:cNvPr>
          <p:cNvGrpSpPr/>
          <p:nvPr/>
        </p:nvGrpSpPr>
        <p:grpSpPr>
          <a:xfrm>
            <a:off x="3539395" y="2458173"/>
            <a:ext cx="4716184" cy="369332"/>
            <a:chOff x="3539395" y="2458173"/>
            <a:chExt cx="4716184" cy="369332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D90F8A9A-CE57-456A-80ED-52EE0C2FB37F}"/>
                </a:ext>
              </a:extLst>
            </p:cNvPr>
            <p:cNvSpPr/>
            <p:nvPr/>
          </p:nvSpPr>
          <p:spPr>
            <a:xfrm>
              <a:off x="3539395" y="2542478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AE01BDA-2AEE-4ECB-BF3A-2ACB42648410}"/>
                </a:ext>
              </a:extLst>
            </p:cNvPr>
            <p:cNvSpPr txBox="1"/>
            <p:nvPr/>
          </p:nvSpPr>
          <p:spPr>
            <a:xfrm>
              <a:off x="3802565" y="2458173"/>
              <a:ext cx="4453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Creating</a:t>
              </a:r>
              <a:r>
                <a:rPr lang="de-DE" dirty="0"/>
                <a:t> a strong, </a:t>
              </a:r>
              <a:r>
                <a:rPr lang="de-DE" dirty="0" err="1"/>
                <a:t>recognizable</a:t>
              </a:r>
              <a:r>
                <a:rPr lang="de-DE" dirty="0"/>
                <a:t> </a:t>
              </a:r>
              <a:r>
                <a:rPr lang="de-DE" dirty="0" err="1"/>
                <a:t>brand</a:t>
              </a:r>
              <a:r>
                <a:rPr lang="de-DE" dirty="0"/>
                <a:t> </a:t>
              </a:r>
              <a:r>
                <a:rPr lang="de-DE" dirty="0" err="1"/>
                <a:t>identity</a:t>
              </a:r>
              <a:endParaRPr lang="de-DE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0BC1D08-3625-4291-A453-F95537C7A2BE}"/>
              </a:ext>
            </a:extLst>
          </p:cNvPr>
          <p:cNvGrpSpPr/>
          <p:nvPr/>
        </p:nvGrpSpPr>
        <p:grpSpPr>
          <a:xfrm>
            <a:off x="3539395" y="3174857"/>
            <a:ext cx="8170010" cy="369332"/>
            <a:chOff x="3539395" y="3174857"/>
            <a:chExt cx="8170010" cy="369332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B4F044E5-FFFC-4D8A-8C51-556ED2BB61E9}"/>
                </a:ext>
              </a:extLst>
            </p:cNvPr>
            <p:cNvSpPr/>
            <p:nvPr/>
          </p:nvSpPr>
          <p:spPr>
            <a:xfrm>
              <a:off x="3539395" y="3252916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F398A1D-E069-46B3-9C44-D7FE2FC549BB}"/>
                </a:ext>
              </a:extLst>
            </p:cNvPr>
            <p:cNvSpPr txBox="1"/>
            <p:nvPr/>
          </p:nvSpPr>
          <p:spPr>
            <a:xfrm>
              <a:off x="3813717" y="3174857"/>
              <a:ext cx="7895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Generate, </a:t>
              </a:r>
              <a:r>
                <a:rPr lang="de-DE" dirty="0" err="1"/>
                <a:t>develop</a:t>
              </a:r>
              <a:r>
                <a:rPr lang="de-DE" dirty="0"/>
                <a:t>, </a:t>
              </a:r>
              <a:r>
                <a:rPr lang="de-DE" dirty="0" err="1"/>
                <a:t>implement</a:t>
              </a:r>
              <a:r>
                <a:rPr lang="de-DE" dirty="0"/>
                <a:t> </a:t>
              </a:r>
              <a:r>
                <a:rPr lang="de-DE" dirty="0" err="1"/>
                <a:t>new</a:t>
              </a:r>
              <a:r>
                <a:rPr lang="de-DE" dirty="0"/>
                <a:t> </a:t>
              </a:r>
              <a:r>
                <a:rPr lang="de-DE" dirty="0" err="1"/>
                <a:t>ideas</a:t>
              </a:r>
              <a:r>
                <a:rPr lang="de-DE" dirty="0"/>
                <a:t>, </a:t>
              </a:r>
              <a:r>
                <a:rPr lang="de-DE" dirty="0" err="1"/>
                <a:t>products</a:t>
              </a:r>
              <a:r>
                <a:rPr lang="de-DE" dirty="0"/>
                <a:t>, </a:t>
              </a:r>
              <a:r>
                <a:rPr lang="de-DE" dirty="0" err="1"/>
                <a:t>processes</a:t>
              </a:r>
              <a:r>
                <a:rPr lang="de-DE" dirty="0"/>
                <a:t>, </a:t>
              </a:r>
              <a:r>
                <a:rPr lang="de-DE" dirty="0" err="1"/>
                <a:t>business</a:t>
              </a:r>
              <a:r>
                <a:rPr lang="de-DE" dirty="0"/>
                <a:t> </a:t>
              </a:r>
              <a:r>
                <a:rPr lang="de-DE" dirty="0" err="1"/>
                <a:t>models</a:t>
              </a:r>
              <a:r>
                <a:rPr lang="de-DE" dirty="0"/>
                <a:t> …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BCDD70E-2576-4F66-984A-184DD4D85BDF}"/>
              </a:ext>
            </a:extLst>
          </p:cNvPr>
          <p:cNvGrpSpPr/>
          <p:nvPr/>
        </p:nvGrpSpPr>
        <p:grpSpPr>
          <a:xfrm>
            <a:off x="3539394" y="3982173"/>
            <a:ext cx="7554132" cy="369332"/>
            <a:chOff x="3539394" y="3982173"/>
            <a:chExt cx="7554132" cy="369332"/>
          </a:xfrm>
        </p:grpSpPr>
        <p:sp>
          <p:nvSpPr>
            <p:cNvPr id="10" name="Pfeil: nach rechts 9">
              <a:extLst>
                <a:ext uri="{FF2B5EF4-FFF2-40B4-BE49-F238E27FC236}">
                  <a16:creationId xmlns:a16="http://schemas.microsoft.com/office/drawing/2014/main" id="{EBA8155A-54A1-42BC-8DEA-14151D8E9611}"/>
                </a:ext>
              </a:extLst>
            </p:cNvPr>
            <p:cNvSpPr/>
            <p:nvPr/>
          </p:nvSpPr>
          <p:spPr>
            <a:xfrm>
              <a:off x="3539394" y="4042986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0BB4B11-17AE-40A9-9EFB-0958E4176B03}"/>
                </a:ext>
              </a:extLst>
            </p:cNvPr>
            <p:cNvSpPr txBox="1"/>
            <p:nvPr/>
          </p:nvSpPr>
          <p:spPr>
            <a:xfrm>
              <a:off x="3821151" y="3982173"/>
              <a:ext cx="7272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Deeper</a:t>
              </a:r>
              <a:r>
                <a:rPr lang="de-DE" dirty="0"/>
                <a:t> </a:t>
              </a:r>
              <a:r>
                <a:rPr lang="de-DE" dirty="0" err="1"/>
                <a:t>knowledge</a:t>
              </a:r>
              <a:r>
                <a:rPr lang="de-DE" dirty="0"/>
                <a:t> </a:t>
              </a:r>
              <a:r>
                <a:rPr lang="de-DE" dirty="0" err="1"/>
                <a:t>about</a:t>
              </a:r>
              <a:r>
                <a:rPr lang="de-DE" dirty="0"/>
                <a:t> </a:t>
              </a:r>
              <a:r>
                <a:rPr lang="de-DE" dirty="0" err="1"/>
                <a:t>what</a:t>
              </a:r>
              <a:r>
                <a:rPr lang="de-DE" dirty="0"/>
                <a:t> </a:t>
              </a:r>
              <a:r>
                <a:rPr lang="de-DE" dirty="0" err="1"/>
                <a:t>customers</a:t>
              </a:r>
              <a:r>
                <a:rPr lang="de-DE" dirty="0"/>
                <a:t> </a:t>
              </a:r>
              <a:r>
                <a:rPr lang="de-DE" dirty="0" err="1"/>
                <a:t>need</a:t>
              </a:r>
              <a:r>
                <a:rPr lang="de-DE" dirty="0"/>
                <a:t> (e.g. Amazon – </a:t>
              </a:r>
              <a:r>
                <a:rPr lang="de-DE" dirty="0" err="1"/>
                <a:t>cross-selling</a:t>
              </a:r>
              <a:r>
                <a:rPr lang="de-DE" dirty="0"/>
                <a:t>)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CE9885E-82F4-485B-AB29-A36A7BDA1F5E}"/>
              </a:ext>
            </a:extLst>
          </p:cNvPr>
          <p:cNvGrpSpPr/>
          <p:nvPr/>
        </p:nvGrpSpPr>
        <p:grpSpPr>
          <a:xfrm>
            <a:off x="3550547" y="4707037"/>
            <a:ext cx="8192777" cy="369332"/>
            <a:chOff x="3550547" y="4707037"/>
            <a:chExt cx="8192777" cy="369332"/>
          </a:xfrm>
        </p:grpSpPr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7A806375-FC31-439F-8A7E-A1B0A53578BB}"/>
                </a:ext>
              </a:extLst>
            </p:cNvPr>
            <p:cNvSpPr/>
            <p:nvPr/>
          </p:nvSpPr>
          <p:spPr>
            <a:xfrm>
              <a:off x="3550547" y="4791342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D762042-8714-4AD4-9DB6-C3FFDFC12784}"/>
                </a:ext>
              </a:extLst>
            </p:cNvPr>
            <p:cNvSpPr txBox="1"/>
            <p:nvPr/>
          </p:nvSpPr>
          <p:spPr>
            <a:xfrm>
              <a:off x="3813717" y="4707037"/>
              <a:ext cx="7929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Customer </a:t>
              </a:r>
              <a:r>
                <a:rPr lang="de-DE" dirty="0" err="1"/>
                <a:t>service</a:t>
              </a:r>
              <a:r>
                <a:rPr lang="de-DE" dirty="0"/>
                <a:t>, </a:t>
              </a:r>
              <a:r>
                <a:rPr lang="de-DE" dirty="0" err="1"/>
                <a:t>quality</a:t>
              </a:r>
              <a:r>
                <a:rPr lang="de-DE" dirty="0"/>
                <a:t> </a:t>
              </a:r>
              <a:r>
                <a:rPr lang="de-DE" dirty="0" err="1"/>
                <a:t>management</a:t>
              </a:r>
              <a:r>
                <a:rPr lang="de-DE" dirty="0"/>
                <a:t>, </a:t>
              </a:r>
              <a:r>
                <a:rPr lang="de-DE" dirty="0" err="1"/>
                <a:t>talent</a:t>
              </a:r>
              <a:r>
                <a:rPr lang="de-DE" dirty="0"/>
                <a:t> </a:t>
              </a:r>
              <a:r>
                <a:rPr lang="de-DE" dirty="0" err="1"/>
                <a:t>management</a:t>
              </a:r>
              <a:r>
                <a:rPr lang="de-DE" dirty="0"/>
                <a:t>, </a:t>
              </a:r>
              <a:r>
                <a:rPr lang="de-DE" dirty="0" err="1"/>
                <a:t>sustainability</a:t>
              </a:r>
              <a:r>
                <a:rPr lang="de-DE" dirty="0"/>
                <a:t> </a:t>
              </a:r>
              <a:r>
                <a:rPr lang="de-DE" dirty="0" err="1"/>
                <a:t>mgmt</a:t>
              </a:r>
              <a:r>
                <a:rPr lang="de-DE" dirty="0"/>
                <a:t> …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68B81DE-5052-4196-A1F0-D651786742F5}"/>
              </a:ext>
            </a:extLst>
          </p:cNvPr>
          <p:cNvGrpSpPr/>
          <p:nvPr/>
        </p:nvGrpSpPr>
        <p:grpSpPr>
          <a:xfrm>
            <a:off x="3539393" y="5447388"/>
            <a:ext cx="3810616" cy="369332"/>
            <a:chOff x="3539393" y="5447388"/>
            <a:chExt cx="3810616" cy="369332"/>
          </a:xfrm>
        </p:grpSpPr>
        <p:sp>
          <p:nvSpPr>
            <p:cNvPr id="14" name="Pfeil: nach rechts 13">
              <a:extLst>
                <a:ext uri="{FF2B5EF4-FFF2-40B4-BE49-F238E27FC236}">
                  <a16:creationId xmlns:a16="http://schemas.microsoft.com/office/drawing/2014/main" id="{2BB64648-F857-49F1-B93B-9424BE2E15E5}"/>
                </a:ext>
              </a:extLst>
            </p:cNvPr>
            <p:cNvSpPr/>
            <p:nvPr/>
          </p:nvSpPr>
          <p:spPr>
            <a:xfrm>
              <a:off x="3539393" y="5531693"/>
              <a:ext cx="263171" cy="245327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C966B1D-6339-4044-9304-02A6B7E69617}"/>
                </a:ext>
              </a:extLst>
            </p:cNvPr>
            <p:cNvSpPr txBox="1"/>
            <p:nvPr/>
          </p:nvSpPr>
          <p:spPr>
            <a:xfrm>
              <a:off x="3802563" y="5447388"/>
              <a:ext cx="3547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Habits, </a:t>
              </a:r>
              <a:r>
                <a:rPr lang="de-DE" dirty="0" err="1"/>
                <a:t>switching</a:t>
              </a:r>
              <a:r>
                <a:rPr lang="de-DE" dirty="0"/>
                <a:t> </a:t>
              </a:r>
              <a:r>
                <a:rPr lang="de-DE" dirty="0" err="1"/>
                <a:t>costs</a:t>
              </a:r>
              <a:r>
                <a:rPr lang="de-DE" dirty="0"/>
                <a:t>, </a:t>
              </a:r>
              <a:r>
                <a:rPr lang="de-DE" dirty="0" err="1"/>
                <a:t>search</a:t>
              </a:r>
              <a:r>
                <a:rPr lang="de-DE" dirty="0"/>
                <a:t> </a:t>
              </a:r>
              <a:r>
                <a:rPr lang="de-DE" dirty="0" err="1"/>
                <a:t>costs</a:t>
              </a:r>
              <a:endParaRPr lang="de-DE" dirty="0"/>
            </a:p>
          </p:txBody>
        </p:sp>
      </p:grpSp>
      <p:sp>
        <p:nvSpPr>
          <p:cNvPr id="21" name="Rechteck 20">
            <a:extLst>
              <a:ext uri="{FF2B5EF4-FFF2-40B4-BE49-F238E27FC236}">
                <a16:creationId xmlns:a16="http://schemas.microsoft.com/office/drawing/2014/main" id="{3D145775-162A-4FEB-BDCE-861509163BD6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2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Microsoft Office PowerPoint</Application>
  <PresentationFormat>Breitbild</PresentationFormat>
  <Paragraphs>224</Paragraphs>
  <Slides>21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MinionPro-Regular</vt:lpstr>
      <vt:lpstr>Symbol</vt:lpstr>
      <vt:lpstr>Wingdings</vt:lpstr>
      <vt:lpstr>Office</vt:lpstr>
      <vt:lpstr>PowerPoint-Präsentation</vt:lpstr>
      <vt:lpstr>Competitive advantage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Competitive advantage| The essence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Ranacher-Lackner</dc:creator>
  <cp:lastModifiedBy>Sternad Dietmar</cp:lastModifiedBy>
  <cp:revision>50</cp:revision>
  <dcterms:created xsi:type="dcterms:W3CDTF">2022-05-12T13:29:49Z</dcterms:created>
  <dcterms:modified xsi:type="dcterms:W3CDTF">2025-09-04T13:16:43Z</dcterms:modified>
</cp:coreProperties>
</file>