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541" r:id="rId2"/>
    <p:sldId id="635" r:id="rId3"/>
    <p:sldId id="606" r:id="rId4"/>
    <p:sldId id="614" r:id="rId5"/>
    <p:sldId id="626" r:id="rId6"/>
    <p:sldId id="459" r:id="rId7"/>
    <p:sldId id="627" r:id="rId8"/>
    <p:sldId id="610" r:id="rId9"/>
    <p:sldId id="628" r:id="rId10"/>
    <p:sldId id="629" r:id="rId11"/>
    <p:sldId id="630" r:id="rId12"/>
    <p:sldId id="631" r:id="rId13"/>
    <p:sldId id="633" r:id="rId14"/>
    <p:sldId id="632" r:id="rId15"/>
    <p:sldId id="634" r:id="rId16"/>
    <p:sldId id="611" r:id="rId17"/>
    <p:sldId id="612" r:id="rId18"/>
    <p:sldId id="636" r:id="rId19"/>
    <p:sldId id="639" r:id="rId20"/>
    <p:sldId id="637" r:id="rId21"/>
    <p:sldId id="607" r:id="rId22"/>
    <p:sldId id="638" r:id="rId23"/>
    <p:sldId id="62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317"/>
    <a:srgbClr val="00005F"/>
    <a:srgbClr val="614939"/>
    <a:srgbClr val="FAFAFA"/>
    <a:srgbClr val="FEF9EA"/>
    <a:srgbClr val="FFFDEF"/>
    <a:srgbClr val="FCFCEE"/>
    <a:srgbClr val="FEFDF2"/>
    <a:srgbClr val="E5E5E5"/>
    <a:srgbClr val="A35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6D87D-DB72-48A0-A74C-3AACEF95A44B}" v="118" dt="2023-08-09T17:16:34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4" autoAdjust="0"/>
    <p:restoredTop sz="78115" autoAdjust="0"/>
  </p:normalViewPr>
  <p:slideViewPr>
    <p:cSldViewPr snapToGrid="0">
      <p:cViewPr varScale="1">
        <p:scale>
          <a:sx n="102" d="100"/>
          <a:sy n="102" d="100"/>
        </p:scale>
        <p:origin x="28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1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D7C0-D153-4CC0-B115-B22DF8FD3226}" type="datetimeFigureOut">
              <a:rPr lang="de-AT" smtClean="0"/>
              <a:t>04.09.2025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9C270-D155-4F7E-80DB-88976B7722E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495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574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0555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637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278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364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793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348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644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8043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2754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912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089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7876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58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08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506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02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99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032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281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9C270-D155-4F7E-80DB-88976B7722E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3902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B84D-193D-4CCB-B7D4-627B64444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cap="small" baseline="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AB3030-B6CF-4507-B992-42DBA66A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2B5E59-235F-4536-B3BC-D1D83998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E1FF-2AD0-4913-A2E2-5DB0FFFFD7B7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41236-51AA-4266-8EFD-0DCEA5F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C289-8251-4255-8960-F7FA3AB9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FH Kärnten</a:t>
            </a:r>
          </a:p>
        </p:txBody>
      </p:sp>
    </p:spTree>
    <p:extLst>
      <p:ext uri="{BB962C8B-B14F-4D97-AF65-F5344CB8AC3E}">
        <p14:creationId xmlns:p14="http://schemas.microsoft.com/office/powerpoint/2010/main" val="232846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3B5F2-41A4-4DA7-8E4F-589335DD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B78802-BE41-48E6-B120-80D1C209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296E5C-2E3E-4F36-BFA5-E3C13F9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0BE3-EB5F-42E9-A2D2-4F813EF7685D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734F0-6F7C-48FB-B229-32A14030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D9831-17DA-46CA-BFDF-FFFBAA5A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AAD98B-E7E2-47CF-B1CA-7B04E47C6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5DC0E8-6EC4-4506-8C86-493F2EBA1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F720B-C39A-49F7-BCF4-045AAC7F5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5B181C-993E-44A0-9779-C1E16704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6D0B-A30F-4EAA-B977-30EC4ADBC71C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0071A-139D-4465-8D45-198F3DA3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1D1DDA-4CFA-4D5C-AA0A-75C73C7C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B9DFB-684A-449B-A021-A12CBA8F5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1F50F-FE26-4AA2-A85A-DB1C1EEEC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55308-03D9-4332-8075-A6185300A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186"/>
            <a:ext cx="10515600" cy="478377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4pPr marL="1600200" indent="-228600">
              <a:buFont typeface="Symbol" panose="05050102010706020507" pitchFamily="18" charset="2"/>
              <a:buChar char="-"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46465-F287-42A1-A830-5E3CFA7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5FD5-D3B4-474A-A04A-3A22655B0320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1F12DA-EFB5-427A-900F-B447A0653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420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793D2-94B1-47CC-A04E-C8DC75CF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14297-81E3-4687-A273-2F1E39A35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6E589E-AA80-4452-91EC-0F4849B8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D644C-1EA5-4F64-827F-599735B00046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B7958-CC64-4D1F-9C6A-EEFE16DD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7FC62B-8690-422D-B7C8-CAA7E27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CAFF1F-972A-4795-B223-750DE14212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3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8E4B11-1B60-4A77-AFDB-E74CEA621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C8BDE8-09FD-4AAF-B246-CDD1164A1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C975E7-0A5E-453C-BB65-FD030CBB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F481-9509-406A-8C08-3B80D5B68AE4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BBFE7C-90A8-4980-AB8C-FFAFC013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6FDA6-C786-4649-A565-5CF13B3B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1D320145-4EC4-CDC4-367F-5921DE8AEC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11E7D1E-E408-4186-834F-FC04B1B3F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EAE72A-239D-4F57-B68B-57298E8FC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DCFEB-A06E-4BE8-AC60-B2C996C37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B8879A-2F27-49EE-A5F6-24A382B95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FD1FCE-4E05-49C0-9E68-3077DA3F3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5AF67C-E1E0-4239-9656-78F10DA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59302-81A9-444D-B5DA-5F32F4C660C1}" type="datetime1">
              <a:rPr lang="de-AT" smtClean="0"/>
              <a:t>04.09.2025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62996E9-841C-4151-9B64-9EFB37F4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7D1E29-11CA-4D5B-B217-0A6D90B5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6F1851AB-EC72-5FB1-54F6-E87A1A5CF56E}"/>
              </a:ext>
            </a:extLst>
          </p:cNvPr>
          <p:cNvSpPr txBox="1">
            <a:spLocks/>
          </p:cNvSpPr>
          <p:nvPr userDrawn="1"/>
        </p:nvSpPr>
        <p:spPr>
          <a:xfrm>
            <a:off x="838200" y="-40925"/>
            <a:ext cx="9689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/>
              <a:t>Mastertitelformat I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2FA3C2F-D4E6-4374-B58D-F33FA3F0E8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148B10-1E1A-4F3D-84F2-A2897F9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1355-D174-4AC0-8385-FF4E465F5798}" type="datetime1">
              <a:rPr lang="de-AT" smtClean="0"/>
              <a:t>04.09.2025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9287D8-C0E8-4C3A-A6EC-0314D02C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227469-EC7B-410B-A09B-3CD3FBA2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2ADC0D-F5D3-F7FA-5289-754B06C8B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40925"/>
            <a:ext cx="9689327" cy="1325563"/>
          </a:xfrm>
        </p:spPr>
        <p:txBody>
          <a:bodyPr/>
          <a:lstStyle>
            <a:lvl1pPr>
              <a:defRPr lang="de-DE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I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E7F8D0-0784-4D00-8003-595DB31B10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0BB8E2-918D-4DED-995D-17FD6184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8011-5297-4020-BB55-467546749109}" type="datetime1">
              <a:rPr lang="de-AT" smtClean="0"/>
              <a:t>04.09.2025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AF27E1-4820-4422-97A0-DC58FFDD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CFD73E-D50D-48A5-A118-7661BADC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AF2A8B-8285-4A6F-B191-A935D8F939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2105D-6582-40BE-9896-9C956DBB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12B216-55B3-4788-AABD-E19E0ED1B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0886D6-4849-4FB6-8DCF-80C99157C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D06709-B415-47D2-BFF0-3FF87A44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1624-7DEB-494E-8800-6D26CE59FE5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37DEF8-D5F1-440F-BD31-CB84585B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C11082-710B-4D8A-9632-A04921A7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09917EB-710C-4EFE-BE7F-8E4E8C86A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1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4F4B62-9E8A-44E7-B8FF-15667AA6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de-AT" sz="4400" kern="1200" dirty="0">
                <a:solidFill>
                  <a:srgbClr val="DA2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92647F-F3D9-4A2D-BC7D-F73958874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BA8BA1-03C3-4BEF-8570-50E85A1E5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8B3BDF-43DE-45AC-8211-48616BE8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7D88-2524-4BBC-9876-7D349B0B05B3}" type="datetime1">
              <a:rPr lang="de-AT" smtClean="0"/>
              <a:t>04.09.2025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B2464AC-4F9B-4C14-AFC2-56374F75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/>
              <a:t>International Strategic Management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11C880F-A035-4510-9EF2-19103144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8362AD-82A4-4154-BD03-7A8621439D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003" y="136525"/>
            <a:ext cx="1664473" cy="6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5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7C28F8-4BE6-4CFB-BC85-5FFDE976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628AD9-824C-401B-8796-0CAD9F7C2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C2D075-95E6-415E-9C65-8F5F812E9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6CE-33A4-4B2C-87B0-772486C516BA}" type="datetime1">
              <a:rPr lang="de-AT" smtClean="0"/>
              <a:t>04.09.2025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7F358-CB27-48C6-A84B-1FDA4B54E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Victoria Ranacher-Lackner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DE858-FBBF-42B2-AA42-003E3D334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3AFB0-8B92-4C84-A5EE-B42CBF8A061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11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Rectangle 6760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C4CD378-E87F-4D7A-BB20-8ED0C0E07AE9}"/>
              </a:ext>
            </a:extLst>
          </p:cNvPr>
          <p:cNvSpPr/>
          <p:nvPr/>
        </p:nvSpPr>
        <p:spPr>
          <a:xfrm>
            <a:off x="0" y="-2"/>
            <a:ext cx="12645483" cy="7047573"/>
          </a:xfrm>
          <a:prstGeom prst="rect">
            <a:avLst/>
          </a:prstGeom>
          <a:solidFill>
            <a:srgbClr val="E5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2468AD-D5AB-4871-BE84-029C902C40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738410" cy="704757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528320" y="4381139"/>
            <a:ext cx="11135360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ACTION &amp; ALIGNMENT</a:t>
            </a:r>
            <a:r>
              <a:rPr lang="en-US" sz="4400" dirty="0">
                <a:solidFill>
                  <a:srgbClr val="FFFFFF"/>
                </a:solidFill>
              </a:rPr>
              <a:t> | How to make it work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9840299" y="6727494"/>
            <a:ext cx="19607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50000"/>
                  </a:schemeClr>
                </a:solidFill>
              </a:rPr>
              <a:t>Picture source: unsplash.com/Brett Jordan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65B681-DD9A-413B-A85C-9A13B6B857A9}"/>
              </a:ext>
            </a:extLst>
          </p:cNvPr>
          <p:cNvSpPr txBox="1"/>
          <p:nvPr/>
        </p:nvSpPr>
        <p:spPr>
          <a:xfrm>
            <a:off x="528319" y="3857918"/>
            <a:ext cx="3798584" cy="523220"/>
          </a:xfrm>
          <a:prstGeom prst="rect">
            <a:avLst/>
          </a:prstGeom>
          <a:solidFill>
            <a:srgbClr val="D51317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de-AT" sz="2800" dirty="0"/>
              <a:t>     Straight-A </a:t>
            </a:r>
            <a:r>
              <a:rPr lang="de-AT" sz="2800" dirty="0" err="1"/>
              <a:t>Strategy</a:t>
            </a:r>
            <a:endParaRPr lang="de-AT" sz="28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155147A-39FA-49B7-A61D-1401A5920090}"/>
              </a:ext>
            </a:extLst>
          </p:cNvPr>
          <p:cNvSpPr/>
          <p:nvPr/>
        </p:nvSpPr>
        <p:spPr>
          <a:xfrm>
            <a:off x="9629776" y="-2"/>
            <a:ext cx="2590798" cy="958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05726DD-7266-F127-DE5B-BDF0675A1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19" y="384612"/>
            <a:ext cx="2139884" cy="34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10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16C5583-B60D-4B8A-817B-81FCA550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612147"/>
              </p:ext>
            </p:extLst>
          </p:nvPr>
        </p:nvGraphicFramePr>
        <p:xfrm>
          <a:off x="1006417" y="1708895"/>
          <a:ext cx="10166034" cy="573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304">
                  <a:extLst>
                    <a:ext uri="{9D8B030D-6E8A-4147-A177-3AD203B41FA5}">
                      <a16:colId xmlns:a16="http://schemas.microsoft.com/office/drawing/2014/main" val="1606438789"/>
                    </a:ext>
                  </a:extLst>
                </a:gridCol>
                <a:gridCol w="7308730">
                  <a:extLst>
                    <a:ext uri="{9D8B030D-6E8A-4147-A177-3AD203B41FA5}">
                      <a16:colId xmlns:a16="http://schemas.microsoft.com/office/drawing/2014/main" val="179560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environmental strategies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developing eco-friendly products and practices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investing in sustainable technologies and renewable resources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44100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82F87DB-58C3-4D48-9F82-52B663428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34160"/>
              </p:ext>
            </p:extLst>
          </p:nvPr>
        </p:nvGraphicFramePr>
        <p:xfrm>
          <a:off x="950698" y="2792891"/>
          <a:ext cx="10515600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554">
                  <a:extLst>
                    <a:ext uri="{9D8B030D-6E8A-4147-A177-3AD203B41FA5}">
                      <a16:colId xmlns:a16="http://schemas.microsoft.com/office/drawing/2014/main" val="1510875262"/>
                    </a:ext>
                  </a:extLst>
                </a:gridCol>
                <a:gridCol w="7560046">
                  <a:extLst>
                    <a:ext uri="{9D8B030D-6E8A-4147-A177-3AD203B41FA5}">
                      <a16:colId xmlns:a16="http://schemas.microsoft.com/office/drawing/2014/main" val="507030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Adapting the organizational structure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 the structure of the organization in a way that is focused </a:t>
                      </a:r>
                      <a:b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clearly on the strategic priorities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centralization or decentralization to improve efficiency and/or responsiveness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outsourcing non-core activities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communication processes</a:t>
                      </a:r>
                      <a:endParaRPr lang="de-DE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adopting agile practices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87186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DDC03A78-B1D6-44DB-8495-626D955CD537}"/>
              </a:ext>
            </a:extLst>
          </p:cNvPr>
          <p:cNvSpPr/>
          <p:nvPr/>
        </p:nvSpPr>
        <p:spPr>
          <a:xfrm>
            <a:off x="820681" y="1526235"/>
            <a:ext cx="10515600" cy="9758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FD3C4A-393A-4674-90A8-583172DEC866}"/>
              </a:ext>
            </a:extLst>
          </p:cNvPr>
          <p:cNvSpPr/>
          <p:nvPr/>
        </p:nvSpPr>
        <p:spPr>
          <a:xfrm>
            <a:off x="820681" y="2684707"/>
            <a:ext cx="10515600" cy="22578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3B3D29-9C7A-4960-8C65-12E50E41F9F1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E5B9060-EB1F-461D-B07B-FF2344E1F134}"/>
              </a:ext>
            </a:extLst>
          </p:cNvPr>
          <p:cNvSpPr txBox="1">
            <a:spLocks/>
          </p:cNvSpPr>
          <p:nvPr/>
        </p:nvSpPr>
        <p:spPr>
          <a:xfrm>
            <a:off x="1262826" y="20067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Taking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action</a:t>
            </a:r>
            <a:r>
              <a:rPr lang="de-AT" dirty="0"/>
              <a:t>| </a:t>
            </a:r>
            <a:r>
              <a:rPr lang="de-AT" sz="3600" dirty="0"/>
              <a:t>Business </a:t>
            </a:r>
            <a:r>
              <a:rPr lang="de-AT" sz="3600" dirty="0" err="1"/>
              <a:t>strategy</a:t>
            </a:r>
            <a:r>
              <a:rPr lang="de-AT" sz="3600" dirty="0"/>
              <a:t> </a:t>
            </a:r>
            <a:r>
              <a:rPr lang="de-AT" sz="3600" dirty="0" err="1"/>
              <a:t>level</a:t>
            </a:r>
            <a:r>
              <a:rPr lang="de-AT" sz="3600" dirty="0"/>
              <a:t> [3]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03FCD87-9396-4147-A9EE-8FE3501A6F34}"/>
              </a:ext>
            </a:extLst>
          </p:cNvPr>
          <p:cNvSpPr/>
          <p:nvPr/>
        </p:nvSpPr>
        <p:spPr>
          <a:xfrm>
            <a:off x="196404" y="154635"/>
            <a:ext cx="969456" cy="101639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2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8DCFB58C-CCF8-4088-8977-67858083803D}"/>
              </a:ext>
            </a:extLst>
          </p:cNvPr>
          <p:cNvSpPr/>
          <p:nvPr/>
        </p:nvSpPr>
        <p:spPr>
          <a:xfrm>
            <a:off x="3463290" y="1684702"/>
            <a:ext cx="3705061" cy="3705061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23B3D29-9C7A-4960-8C65-12E50E41F9F1}"/>
              </a:ext>
            </a:extLst>
          </p:cNvPr>
          <p:cNvSpPr txBox="1"/>
          <p:nvPr/>
        </p:nvSpPr>
        <p:spPr>
          <a:xfrm>
            <a:off x="4888732" y="6574293"/>
            <a:ext cx="18036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r>
              <a:rPr lang="de-DE" sz="800" dirty="0"/>
              <a:t> / pixabay.com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E5B9060-EB1F-461D-B07B-FF2344E1F134}"/>
              </a:ext>
            </a:extLst>
          </p:cNvPr>
          <p:cNvSpPr txBox="1">
            <a:spLocks/>
          </p:cNvSpPr>
          <p:nvPr/>
        </p:nvSpPr>
        <p:spPr>
          <a:xfrm>
            <a:off x="1262826" y="20067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Taking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action</a:t>
            </a:r>
            <a:r>
              <a:rPr lang="de-AT" dirty="0"/>
              <a:t>| </a:t>
            </a:r>
            <a:r>
              <a:rPr lang="de-AT" sz="3600" dirty="0"/>
              <a:t>Corporate </a:t>
            </a:r>
            <a:r>
              <a:rPr lang="de-AT" sz="3600" dirty="0" err="1"/>
              <a:t>strategy</a:t>
            </a:r>
            <a:endParaRPr lang="de-AT" sz="36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03FCD87-9396-4147-A9EE-8FE3501A6F34}"/>
              </a:ext>
            </a:extLst>
          </p:cNvPr>
          <p:cNvSpPr/>
          <p:nvPr/>
        </p:nvSpPr>
        <p:spPr>
          <a:xfrm>
            <a:off x="196404" y="154635"/>
            <a:ext cx="969456" cy="101639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864615E-2C3C-40BD-BF5E-B9E8AAEE0E91}"/>
              </a:ext>
            </a:extLst>
          </p:cNvPr>
          <p:cNvGrpSpPr/>
          <p:nvPr/>
        </p:nvGrpSpPr>
        <p:grpSpPr>
          <a:xfrm>
            <a:off x="2061097" y="1063320"/>
            <a:ext cx="7078198" cy="5093805"/>
            <a:chOff x="2061097" y="1063320"/>
            <a:chExt cx="7078198" cy="5093805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26F5B58C-E710-461F-B9D1-637B1B367EB0}"/>
                </a:ext>
              </a:extLst>
            </p:cNvPr>
            <p:cNvSpPr/>
            <p:nvPr/>
          </p:nvSpPr>
          <p:spPr>
            <a:xfrm>
              <a:off x="4269271" y="1063320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Diversification</a:t>
              </a:r>
              <a:r>
                <a:rPr lang="de-DE" dirty="0">
                  <a:solidFill>
                    <a:schemeClr val="tx1"/>
                  </a:solidFill>
                </a:rPr>
                <a:t> (</a:t>
              </a:r>
              <a:r>
                <a:rPr lang="de-DE" dirty="0" err="1">
                  <a:solidFill>
                    <a:schemeClr val="tx1"/>
                  </a:solidFill>
                </a:rPr>
                <a:t>new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markets</a:t>
              </a:r>
              <a:r>
                <a:rPr lang="de-DE" dirty="0">
                  <a:solidFill>
                    <a:schemeClr val="tx1"/>
                  </a:solidFill>
                </a:rPr>
                <a:t>/</a:t>
              </a:r>
              <a:r>
                <a:rPr lang="de-DE" dirty="0" err="1">
                  <a:solidFill>
                    <a:schemeClr val="tx1"/>
                  </a:solidFill>
                </a:rPr>
                <a:t>industries</a:t>
              </a:r>
              <a:r>
                <a:rPr lang="de-DE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F63F86D3-E876-42D1-836C-6AD1BCA32060}"/>
                </a:ext>
              </a:extLst>
            </p:cNvPr>
            <p:cNvSpPr/>
            <p:nvPr/>
          </p:nvSpPr>
          <p:spPr>
            <a:xfrm>
              <a:off x="6263918" y="2067186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Develop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new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product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lines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(</a:t>
              </a:r>
              <a:r>
                <a:rPr lang="de-DE" dirty="0" err="1">
                  <a:solidFill>
                    <a:schemeClr val="tx1"/>
                  </a:solidFill>
                </a:rPr>
                <a:t>unrelated</a:t>
              </a:r>
              <a:r>
                <a:rPr lang="de-DE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535EB05F-6D3D-4768-A21C-02A5ED46A1ED}"/>
                </a:ext>
              </a:extLst>
            </p:cNvPr>
            <p:cNvSpPr/>
            <p:nvPr/>
          </p:nvSpPr>
          <p:spPr>
            <a:xfrm>
              <a:off x="2999506" y="5215446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Mergers &amp; 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 err="1">
                  <a:solidFill>
                    <a:schemeClr val="tx1"/>
                  </a:solidFill>
                </a:rPr>
                <a:t>acquisitions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4AC2795C-438A-48CC-92E1-CA8076FFC0D8}"/>
                </a:ext>
              </a:extLst>
            </p:cNvPr>
            <p:cNvSpPr/>
            <p:nvPr/>
          </p:nvSpPr>
          <p:spPr>
            <a:xfrm>
              <a:off x="2519165" y="2038295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Joint </a:t>
              </a:r>
              <a:r>
                <a:rPr lang="de-DE" dirty="0" err="1">
                  <a:solidFill>
                    <a:schemeClr val="tx1"/>
                  </a:solidFill>
                </a:rPr>
                <a:t>ventures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83FD2BC7-C011-4750-8AD0-32D39C544C06}"/>
                </a:ext>
              </a:extLst>
            </p:cNvPr>
            <p:cNvSpPr/>
            <p:nvPr/>
          </p:nvSpPr>
          <p:spPr>
            <a:xfrm>
              <a:off x="2061097" y="3100749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Investing</a:t>
              </a:r>
              <a:r>
                <a:rPr lang="de-DE" dirty="0">
                  <a:solidFill>
                    <a:schemeClr val="tx1"/>
                  </a:solidFill>
                </a:rPr>
                <a:t> in promising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 err="1">
                  <a:solidFill>
                    <a:schemeClr val="tx1"/>
                  </a:solidFill>
                </a:rPr>
                <a:t>start-up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businesses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C3F7B8E5-2BED-4364-9B5B-145A3EFAFE2E}"/>
                </a:ext>
              </a:extLst>
            </p:cNvPr>
            <p:cNvSpPr/>
            <p:nvPr/>
          </p:nvSpPr>
          <p:spPr>
            <a:xfrm>
              <a:off x="6263918" y="4194574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Divesting</a:t>
              </a:r>
              <a:r>
                <a:rPr lang="de-DE" dirty="0">
                  <a:solidFill>
                    <a:schemeClr val="tx1"/>
                  </a:solidFill>
                </a:rPr>
                <a:t> / </a:t>
              </a:r>
              <a:r>
                <a:rPr lang="de-DE" dirty="0" err="1">
                  <a:solidFill>
                    <a:schemeClr val="tx1"/>
                  </a:solidFill>
                </a:rPr>
                <a:t>spinning</a:t>
              </a:r>
              <a:r>
                <a:rPr lang="de-DE" dirty="0">
                  <a:solidFill>
                    <a:schemeClr val="tx1"/>
                  </a:solidFill>
                </a:rPr>
                <a:t> off non-core </a:t>
              </a:r>
              <a:r>
                <a:rPr lang="de-DE" dirty="0" err="1">
                  <a:solidFill>
                    <a:schemeClr val="tx1"/>
                  </a:solidFill>
                </a:rPr>
                <a:t>businesses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D609AD33-33A4-4651-BE3D-1562F67614A1}"/>
                </a:ext>
              </a:extLst>
            </p:cNvPr>
            <p:cNvSpPr/>
            <p:nvPr/>
          </p:nvSpPr>
          <p:spPr>
            <a:xfrm>
              <a:off x="6716135" y="3126217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Entering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>
                  <a:solidFill>
                    <a:schemeClr val="tx1"/>
                  </a:solidFill>
                </a:rPr>
                <a:t>international </a:t>
              </a:r>
              <a:r>
                <a:rPr lang="de-DE" dirty="0" err="1">
                  <a:solidFill>
                    <a:schemeClr val="tx1"/>
                  </a:solidFill>
                </a:rPr>
                <a:t>markets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2" name="Rechteck: abgerundete Ecken 21">
              <a:extLst>
                <a:ext uri="{FF2B5EF4-FFF2-40B4-BE49-F238E27FC236}">
                  <a16:creationId xmlns:a16="http://schemas.microsoft.com/office/drawing/2014/main" id="{98F6FD6A-5EF9-4D8F-83CB-3A9303F0828D}"/>
                </a:ext>
              </a:extLst>
            </p:cNvPr>
            <p:cNvSpPr/>
            <p:nvPr/>
          </p:nvSpPr>
          <p:spPr>
            <a:xfrm>
              <a:off x="2440444" y="4152992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Allocating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resources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to</a:t>
              </a:r>
              <a:r>
                <a:rPr lang="de-DE" dirty="0">
                  <a:solidFill>
                    <a:schemeClr val="tx1"/>
                  </a:solidFill>
                </a:rPr>
                <a:t> high-potential </a:t>
              </a:r>
              <a:r>
                <a:rPr lang="de-DE" dirty="0" err="1">
                  <a:solidFill>
                    <a:schemeClr val="tx1"/>
                  </a:solidFill>
                </a:rPr>
                <a:t>areas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: abgerundete Ecken 22">
              <a:extLst>
                <a:ext uri="{FF2B5EF4-FFF2-40B4-BE49-F238E27FC236}">
                  <a16:creationId xmlns:a16="http://schemas.microsoft.com/office/drawing/2014/main" id="{5D181666-CA97-45E2-8429-AB6FF536DF02}"/>
                </a:ext>
              </a:extLst>
            </p:cNvPr>
            <p:cNvSpPr/>
            <p:nvPr/>
          </p:nvSpPr>
          <p:spPr>
            <a:xfrm>
              <a:off x="5556129" y="5231296"/>
              <a:ext cx="2423160" cy="92582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New </a:t>
              </a:r>
              <a:r>
                <a:rPr lang="de-DE" dirty="0" err="1">
                  <a:solidFill>
                    <a:schemeClr val="tx1"/>
                  </a:solidFill>
                </a:rPr>
                <a:t>ways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to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organize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corporation</a:t>
              </a:r>
              <a:r>
                <a:rPr lang="de-DE" dirty="0">
                  <a:solidFill>
                    <a:schemeClr val="tx1"/>
                  </a:solidFill>
                </a:rPr>
                <a:t> (</a:t>
              </a:r>
              <a:r>
                <a:rPr lang="de-DE" dirty="0" err="1">
                  <a:solidFill>
                    <a:schemeClr val="tx1"/>
                  </a:solidFill>
                </a:rPr>
                <a:t>synergies</a:t>
              </a:r>
              <a:r>
                <a:rPr lang="de-DE" dirty="0">
                  <a:solidFill>
                    <a:schemeClr val="tx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4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E5B9060-EB1F-461D-B07B-FF2344E1F134}"/>
              </a:ext>
            </a:extLst>
          </p:cNvPr>
          <p:cNvSpPr txBox="1">
            <a:spLocks/>
          </p:cNvSpPr>
          <p:nvPr/>
        </p:nvSpPr>
        <p:spPr>
          <a:xfrm>
            <a:off x="532781" y="2237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Strategy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implementation</a:t>
            </a:r>
            <a:r>
              <a:rPr lang="de-AT" dirty="0"/>
              <a:t>| 6 </a:t>
            </a:r>
            <a:r>
              <a:rPr lang="de-AT" dirty="0" err="1"/>
              <a:t>pillars</a:t>
            </a:r>
            <a:endParaRPr lang="de-AT" sz="36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F6DC68B-8FAE-4F57-8D4A-886533ECD4F1}"/>
              </a:ext>
            </a:extLst>
          </p:cNvPr>
          <p:cNvSpPr/>
          <p:nvPr/>
        </p:nvSpPr>
        <p:spPr>
          <a:xfrm rot="16200000">
            <a:off x="434340" y="3623310"/>
            <a:ext cx="4149090" cy="88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Allocation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of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resources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8113E8B-24B6-4BE3-992B-983F8BA68D90}"/>
              </a:ext>
            </a:extLst>
          </p:cNvPr>
          <p:cNvSpPr/>
          <p:nvPr/>
        </p:nvSpPr>
        <p:spPr>
          <a:xfrm rot="16200000">
            <a:off x="1832610" y="3623310"/>
            <a:ext cx="4149090" cy="88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Clear </a:t>
            </a:r>
            <a:r>
              <a:rPr lang="de-DE" sz="2400" dirty="0" err="1">
                <a:solidFill>
                  <a:schemeClr val="tx1"/>
                </a:solidFill>
              </a:rPr>
              <a:t>responsibilities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3F51152-96A8-4073-8F8F-BD66B4ED6642}"/>
              </a:ext>
            </a:extLst>
          </p:cNvPr>
          <p:cNvSpPr/>
          <p:nvPr/>
        </p:nvSpPr>
        <p:spPr>
          <a:xfrm rot="16200000">
            <a:off x="3275981" y="3623309"/>
            <a:ext cx="4149090" cy="880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Risk </a:t>
            </a:r>
            <a:r>
              <a:rPr lang="de-DE" sz="2400" dirty="0" err="1">
                <a:solidFill>
                  <a:schemeClr val="tx1"/>
                </a:solidFill>
              </a:rPr>
              <a:t>managegement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AF67F0F4-C200-4E2E-8392-9E36D1D3EFDD}"/>
              </a:ext>
            </a:extLst>
          </p:cNvPr>
          <p:cNvSpPr/>
          <p:nvPr/>
        </p:nvSpPr>
        <p:spPr>
          <a:xfrm rot="16200000">
            <a:off x="4719353" y="3623309"/>
            <a:ext cx="4149090" cy="880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Monitoring &amp; </a:t>
            </a:r>
            <a:r>
              <a:rPr lang="de-DE" sz="2400" dirty="0" err="1">
                <a:solidFill>
                  <a:schemeClr val="tx1"/>
                </a:solidFill>
              </a:rPr>
              <a:t>adjustment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1C4CD55A-1E45-46E8-B3FB-AB17D8FE2823}"/>
              </a:ext>
            </a:extLst>
          </p:cNvPr>
          <p:cNvSpPr/>
          <p:nvPr/>
        </p:nvSpPr>
        <p:spPr>
          <a:xfrm rot="16200000">
            <a:off x="6162726" y="3623310"/>
            <a:ext cx="4149090" cy="880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Change </a:t>
            </a:r>
            <a:r>
              <a:rPr lang="de-DE" sz="2400" dirty="0" err="1">
                <a:solidFill>
                  <a:schemeClr val="tx1"/>
                </a:solidFill>
              </a:rPr>
              <a:t>management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C6C2E19-2ABD-48ED-A9BA-787B0B20C185}"/>
              </a:ext>
            </a:extLst>
          </p:cNvPr>
          <p:cNvSpPr/>
          <p:nvPr/>
        </p:nvSpPr>
        <p:spPr>
          <a:xfrm rot="16200000">
            <a:off x="7608570" y="3623309"/>
            <a:ext cx="4149090" cy="8801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Leaderhip</a:t>
            </a:r>
            <a:r>
              <a:rPr lang="de-DE" sz="2400" dirty="0">
                <a:solidFill>
                  <a:schemeClr val="tx1"/>
                </a:solidFill>
              </a:rPr>
              <a:t> / </a:t>
            </a:r>
            <a:r>
              <a:rPr lang="de-DE" sz="2400" dirty="0" err="1">
                <a:solidFill>
                  <a:schemeClr val="tx1"/>
                </a:solidFill>
              </a:rPr>
              <a:t>culture</a:t>
            </a:r>
            <a:r>
              <a:rPr lang="de-DE" sz="2400" dirty="0">
                <a:solidFill>
                  <a:schemeClr val="tx1"/>
                </a:solidFill>
              </a:rPr>
              <a:t>-building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DB3F4A8E-7573-4980-B7AB-3F58D1ED8ECE}"/>
              </a:ext>
            </a:extLst>
          </p:cNvPr>
          <p:cNvSpPr/>
          <p:nvPr/>
        </p:nvSpPr>
        <p:spPr>
          <a:xfrm>
            <a:off x="1434465" y="1156557"/>
            <a:ext cx="9441180" cy="607604"/>
          </a:xfrm>
          <a:prstGeom prst="triangle">
            <a:avLst>
              <a:gd name="adj" fmla="val 4951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6DE64D7-2CAA-412F-BE8A-021C3DEEC1BC}"/>
              </a:ext>
            </a:extLst>
          </p:cNvPr>
          <p:cNvSpPr/>
          <p:nvPr/>
        </p:nvSpPr>
        <p:spPr>
          <a:xfrm>
            <a:off x="1931670" y="1764162"/>
            <a:ext cx="8446770" cy="22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958958C-B832-489C-A7D4-B246722755F1}"/>
              </a:ext>
            </a:extLst>
          </p:cNvPr>
          <p:cNvSpPr/>
          <p:nvPr/>
        </p:nvSpPr>
        <p:spPr>
          <a:xfrm>
            <a:off x="1872615" y="6128111"/>
            <a:ext cx="8446770" cy="224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67763B-2587-4B19-BD80-ED77D4D2E039}"/>
              </a:ext>
            </a:extLst>
          </p:cNvPr>
          <p:cNvSpPr txBox="1"/>
          <p:nvPr/>
        </p:nvSpPr>
        <p:spPr>
          <a:xfrm>
            <a:off x="4899935" y="1359251"/>
            <a:ext cx="25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1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6D2AD1F-11AA-42B0-A02A-3E431A047A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7" y="995897"/>
            <a:ext cx="4152346" cy="377604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71643" y="1558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Strategy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as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coherent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action</a:t>
            </a:r>
            <a:endParaRPr lang="de-AT" dirty="0">
              <a:solidFill>
                <a:srgbClr val="DA2128"/>
              </a:solidFill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628F2C5-F91A-4AEC-AE9E-FD03651D44C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AT" dirty="0"/>
              <a:t>International Strategic Management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79EC615-88F5-4EE8-A7A1-C22649ADB0F2}"/>
              </a:ext>
            </a:extLst>
          </p:cNvPr>
          <p:cNvGrpSpPr/>
          <p:nvPr/>
        </p:nvGrpSpPr>
        <p:grpSpPr>
          <a:xfrm>
            <a:off x="2898410" y="1412515"/>
            <a:ext cx="8160525" cy="1097159"/>
            <a:chOff x="1287544" y="604794"/>
            <a:chExt cx="9608634" cy="66208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8C71611-811E-400C-B00A-1C5302048244}"/>
                </a:ext>
              </a:extLst>
            </p:cNvPr>
            <p:cNvSpPr/>
            <p:nvPr/>
          </p:nvSpPr>
          <p:spPr>
            <a:xfrm>
              <a:off x="1609424" y="604794"/>
              <a:ext cx="9196201" cy="6620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8A912665-8E34-4284-9A69-BEB7EC74EF08}"/>
                </a:ext>
              </a:extLst>
            </p:cNvPr>
            <p:cNvSpPr/>
            <p:nvPr/>
          </p:nvSpPr>
          <p:spPr>
            <a:xfrm>
              <a:off x="1287544" y="610812"/>
              <a:ext cx="9608634" cy="650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Effective collaboration &amp; communication </a:t>
              </a:r>
              <a:br>
                <a:rPr lang="en-US" sz="3200" b="1" dirty="0">
                  <a:latin typeface="Calibri" panose="020F0502020204030204" pitchFamily="34" charset="0"/>
                  <a:ea typeface="Times New Roman" panose="02020603050405020304" pitchFamily="18" charset="0"/>
                </a:rPr>
              </a:br>
              <a:r>
                <a:rPr lang="en-US" sz="3200" b="1" dirty="0">
                  <a:latin typeface="Calibri" panose="020F0502020204030204" pitchFamily="34" charset="0"/>
                  <a:ea typeface="Times New Roman" panose="02020603050405020304" pitchFamily="18" charset="0"/>
                </a:rPr>
                <a:t>are essential!</a:t>
              </a:r>
              <a:endParaRPr lang="de-DE" sz="3200" dirty="0"/>
            </a:p>
          </p:txBody>
        </p: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13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517813-04FC-4DAA-BC5E-3AF950D1DFF2}"/>
              </a:ext>
            </a:extLst>
          </p:cNvPr>
          <p:cNvSpPr txBox="1"/>
          <p:nvPr/>
        </p:nvSpPr>
        <p:spPr>
          <a:xfrm>
            <a:off x="4939494" y="2650345"/>
            <a:ext cx="452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Strategic </a:t>
            </a:r>
            <a:r>
              <a:rPr lang="de-DE" sz="2400" dirty="0" err="1"/>
              <a:t>coordination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, </a:t>
            </a:r>
            <a:r>
              <a:rPr lang="de-DE" sz="2400" dirty="0" err="1"/>
              <a:t>too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the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work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managers</a:t>
            </a:r>
            <a:endParaRPr lang="de-DE" sz="2400" dirty="0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0FFD0D-4ECD-4137-909D-D97FD851E145}"/>
              </a:ext>
            </a:extLst>
          </p:cNvPr>
          <p:cNvSpPr/>
          <p:nvPr/>
        </p:nvSpPr>
        <p:spPr>
          <a:xfrm>
            <a:off x="2441087" y="4048946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Clarity </a:t>
            </a:r>
            <a:r>
              <a:rPr lang="de-DE" sz="2000" dirty="0" err="1"/>
              <a:t>objectives</a:t>
            </a:r>
            <a:endParaRPr lang="de-DE" sz="2000" dirty="0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470333F4-3BE7-4C1C-ABDE-E397E59E8491}"/>
              </a:ext>
            </a:extLst>
          </p:cNvPr>
          <p:cNvSpPr/>
          <p:nvPr/>
        </p:nvSpPr>
        <p:spPr>
          <a:xfrm>
            <a:off x="5606033" y="4045973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Clarify </a:t>
            </a:r>
            <a:r>
              <a:rPr lang="de-DE" sz="2000" dirty="0" err="1"/>
              <a:t>roles</a:t>
            </a:r>
            <a:r>
              <a:rPr lang="de-DE" sz="2000" dirty="0"/>
              <a:t> &amp; </a:t>
            </a:r>
            <a:r>
              <a:rPr lang="de-DE" sz="2000" dirty="0" err="1"/>
              <a:t>responsibilities</a:t>
            </a:r>
            <a:endParaRPr lang="de-DE" sz="2000" dirty="0"/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1AA707F0-F736-442F-BB0F-FD8CF19EE071}"/>
              </a:ext>
            </a:extLst>
          </p:cNvPr>
          <p:cNvSpPr/>
          <p:nvPr/>
        </p:nvSpPr>
        <p:spPr>
          <a:xfrm>
            <a:off x="8731962" y="4045973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Communicate</a:t>
            </a:r>
            <a:r>
              <a:rPr lang="de-DE" sz="2000" dirty="0"/>
              <a:t> </a:t>
            </a:r>
            <a:r>
              <a:rPr lang="de-DE" sz="2000" dirty="0" err="1"/>
              <a:t>strategic</a:t>
            </a:r>
            <a:r>
              <a:rPr lang="de-DE" sz="2000" dirty="0"/>
              <a:t> </a:t>
            </a:r>
            <a:r>
              <a:rPr lang="de-DE" sz="2000" dirty="0" err="1"/>
              <a:t>aspirations</a:t>
            </a:r>
            <a:r>
              <a:rPr lang="de-DE" sz="2000" dirty="0"/>
              <a:t> &amp; </a:t>
            </a:r>
            <a:r>
              <a:rPr lang="de-DE" sz="2000" dirty="0" err="1"/>
              <a:t>objectives</a:t>
            </a:r>
            <a:endParaRPr lang="de-DE" sz="2000" dirty="0"/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151BD6D8-8B98-4B07-8A9F-E98E11858052}"/>
              </a:ext>
            </a:extLst>
          </p:cNvPr>
          <p:cNvSpPr/>
          <p:nvPr/>
        </p:nvSpPr>
        <p:spPr>
          <a:xfrm>
            <a:off x="2441087" y="4864490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Recognize</a:t>
            </a:r>
            <a:r>
              <a:rPr lang="de-DE" sz="2000" dirty="0"/>
              <a:t> </a:t>
            </a:r>
            <a:r>
              <a:rPr lang="de-DE" sz="2000" dirty="0" err="1"/>
              <a:t>performance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strategic</a:t>
            </a:r>
            <a:r>
              <a:rPr lang="de-DE" sz="2000" dirty="0"/>
              <a:t> </a:t>
            </a:r>
            <a:r>
              <a:rPr lang="de-DE" sz="2000" dirty="0" err="1"/>
              <a:t>relevance</a:t>
            </a:r>
            <a:endParaRPr lang="de-DE" sz="2000" dirty="0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7188E7AA-AA7D-4BFF-B7B7-961E2A956670}"/>
              </a:ext>
            </a:extLst>
          </p:cNvPr>
          <p:cNvSpPr/>
          <p:nvPr/>
        </p:nvSpPr>
        <p:spPr>
          <a:xfrm>
            <a:off x="5606033" y="4861517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Provide</a:t>
            </a:r>
            <a:r>
              <a:rPr lang="de-DE" sz="2000" dirty="0"/>
              <a:t> </a:t>
            </a:r>
            <a:r>
              <a:rPr lang="de-DE" sz="2000" dirty="0" err="1"/>
              <a:t>regular</a:t>
            </a:r>
            <a:r>
              <a:rPr lang="de-DE" sz="2000" dirty="0"/>
              <a:t> </a:t>
            </a:r>
            <a:r>
              <a:rPr lang="de-DE" sz="2000" dirty="0" err="1"/>
              <a:t>feedback</a:t>
            </a:r>
            <a:endParaRPr lang="de-DE" sz="2000" dirty="0"/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2C6920F2-7950-4A9F-97FD-7CA4EB0FD8FE}"/>
              </a:ext>
            </a:extLst>
          </p:cNvPr>
          <p:cNvSpPr/>
          <p:nvPr/>
        </p:nvSpPr>
        <p:spPr>
          <a:xfrm>
            <a:off x="8731962" y="4861517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Foster a </a:t>
            </a:r>
            <a:r>
              <a:rPr lang="de-DE" sz="2000" dirty="0" err="1"/>
              <a:t>collaborative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r>
              <a:rPr lang="de-DE" sz="2000" dirty="0"/>
              <a:t> </a:t>
            </a:r>
            <a:r>
              <a:rPr lang="de-DE" sz="2000" dirty="0" err="1"/>
              <a:t>culture</a:t>
            </a:r>
            <a:endParaRPr lang="de-DE" sz="20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F1BC0B3-EF30-4BBD-9054-78244D4A0B82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378460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6E5B9060-EB1F-461D-B07B-FF2344E1F134}"/>
              </a:ext>
            </a:extLst>
          </p:cNvPr>
          <p:cNvSpPr txBox="1">
            <a:spLocks/>
          </p:cNvSpPr>
          <p:nvPr/>
        </p:nvSpPr>
        <p:spPr>
          <a:xfrm>
            <a:off x="748476" y="136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Strategy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map</a:t>
            </a:r>
            <a:r>
              <a:rPr lang="de-AT" dirty="0"/>
              <a:t>| </a:t>
            </a:r>
            <a:r>
              <a:rPr lang="de-AT" sz="3600" dirty="0"/>
              <a:t>Kaplan &amp; Norton (2001)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08702B06-94CD-4437-ABCD-5FDAB22B3F7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419" y="1044957"/>
            <a:ext cx="7776661" cy="5064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40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71643" y="15586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Empowerment vs. </a:t>
            </a:r>
            <a:r>
              <a:rPr lang="de-AT" dirty="0" err="1">
                <a:solidFill>
                  <a:srgbClr val="DA2128"/>
                </a:solidFill>
              </a:rPr>
              <a:t>enforcement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sz="4000" dirty="0"/>
              <a:t>| </a:t>
            </a:r>
            <a:r>
              <a:rPr lang="de-AT" sz="4000" dirty="0" err="1"/>
              <a:t>What</a:t>
            </a:r>
            <a:r>
              <a:rPr lang="de-AT" sz="4000" dirty="0"/>
              <a:t> </a:t>
            </a:r>
            <a:r>
              <a:rPr lang="de-AT" sz="4000" dirty="0" err="1"/>
              <a:t>works</a:t>
            </a:r>
            <a:r>
              <a:rPr lang="de-AT" sz="4000" dirty="0"/>
              <a:t>?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15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7D882CCD-C5B5-47B5-BFA5-82F1413BE922}"/>
              </a:ext>
            </a:extLst>
          </p:cNvPr>
          <p:cNvSpPr/>
          <p:nvPr/>
        </p:nvSpPr>
        <p:spPr>
          <a:xfrm>
            <a:off x="2043091" y="3074703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Empowerment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476980EE-258A-4633-9041-7E5C26A36D6E}"/>
              </a:ext>
            </a:extLst>
          </p:cNvPr>
          <p:cNvSpPr/>
          <p:nvPr/>
        </p:nvSpPr>
        <p:spPr>
          <a:xfrm>
            <a:off x="5991827" y="3074703"/>
            <a:ext cx="2924220" cy="68484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Enforcement</a:t>
            </a:r>
            <a:endParaRPr lang="de-DE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048CB99-732F-46E1-B24C-072751EDC20D}"/>
              </a:ext>
            </a:extLst>
          </p:cNvPr>
          <p:cNvSpPr txBox="1"/>
          <p:nvPr/>
        </p:nvSpPr>
        <p:spPr>
          <a:xfrm>
            <a:off x="5224115" y="3158332"/>
            <a:ext cx="53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vs.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6807E7-3575-4DB9-849D-757A32BAC9F1}"/>
              </a:ext>
            </a:extLst>
          </p:cNvPr>
          <p:cNvSpPr txBox="1"/>
          <p:nvPr/>
        </p:nvSpPr>
        <p:spPr>
          <a:xfrm>
            <a:off x="6243894" y="3923244"/>
            <a:ext cx="2420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Exercise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centralized</a:t>
            </a:r>
            <a:r>
              <a:rPr lang="de-DE" sz="2400" dirty="0"/>
              <a:t> power</a:t>
            </a:r>
          </a:p>
          <a:p>
            <a:pPr algn="ctr"/>
            <a:r>
              <a:rPr lang="de-DE" sz="2400" dirty="0"/>
              <a:t>(‘</a:t>
            </a:r>
            <a:r>
              <a:rPr lang="de-DE" sz="2400" dirty="0" err="1"/>
              <a:t>orders</a:t>
            </a:r>
            <a:r>
              <a:rPr lang="de-DE" sz="2400" dirty="0"/>
              <a:t>’)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1524ECE7-62D8-412F-9588-EDC3FFCAEEBE}"/>
              </a:ext>
            </a:extLst>
          </p:cNvPr>
          <p:cNvSpPr txBox="1"/>
          <p:nvPr/>
        </p:nvSpPr>
        <p:spPr>
          <a:xfrm>
            <a:off x="2058917" y="3923244"/>
            <a:ext cx="3142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/>
              <a:t>Encouraging</a:t>
            </a:r>
            <a:r>
              <a:rPr lang="de-DE" sz="2400" dirty="0"/>
              <a:t> </a:t>
            </a:r>
            <a:r>
              <a:rPr lang="de-DE" sz="2400" dirty="0" err="1"/>
              <a:t>employees</a:t>
            </a:r>
            <a:br>
              <a:rPr lang="de-DE" sz="2400" dirty="0"/>
            </a:b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take</a:t>
            </a:r>
            <a:r>
              <a:rPr lang="de-DE" sz="2400" dirty="0"/>
              <a:t> </a:t>
            </a:r>
            <a:r>
              <a:rPr lang="de-DE" sz="2400" dirty="0" err="1"/>
              <a:t>ownership</a:t>
            </a:r>
            <a:br>
              <a:rPr lang="de-DE" sz="2400" dirty="0"/>
            </a:b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 and </a:t>
            </a:r>
            <a:r>
              <a:rPr lang="de-DE" sz="2400" dirty="0" err="1"/>
              <a:t>make</a:t>
            </a:r>
            <a:br>
              <a:rPr lang="de-DE" sz="2400" dirty="0"/>
            </a:br>
            <a:r>
              <a:rPr lang="de-DE" sz="2400" dirty="0" err="1"/>
              <a:t>decisions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br>
              <a:rPr lang="de-DE" sz="2400" dirty="0"/>
            </a:b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responsibility</a:t>
            </a:r>
            <a:endParaRPr lang="de-DE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52BDA87-3EC1-4172-B5BD-E07A74C2F6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548" y="1078435"/>
            <a:ext cx="2901499" cy="19358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6CAE50E-3F85-4000-AC1C-838200C85A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56" y="1014665"/>
            <a:ext cx="2714604" cy="194688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5D09D2E-28D3-4719-91CC-2201EE4993F3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61216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3D1F2D5-B3D0-4D76-BC43-C7D66BE3E5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57" y="1299689"/>
            <a:ext cx="3629269" cy="255725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09331" y="2507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Strategic </a:t>
            </a:r>
            <a:r>
              <a:rPr lang="de-AT" dirty="0" err="1">
                <a:solidFill>
                  <a:srgbClr val="DA2128"/>
                </a:solidFill>
              </a:rPr>
              <a:t>alignment</a:t>
            </a:r>
            <a:r>
              <a:rPr lang="de-AT" dirty="0"/>
              <a:t>| internal &amp; external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E655F651-C76C-48C0-84E2-6FAD78647C3A}"/>
              </a:ext>
            </a:extLst>
          </p:cNvPr>
          <p:cNvSpPr/>
          <p:nvPr/>
        </p:nvSpPr>
        <p:spPr>
          <a:xfrm>
            <a:off x="3039310" y="1290855"/>
            <a:ext cx="3900509" cy="97082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Internal </a:t>
            </a:r>
          </a:p>
          <a:p>
            <a:pPr algn="ctr"/>
            <a:r>
              <a:rPr lang="de-DE" sz="2800" dirty="0" err="1"/>
              <a:t>strategic</a:t>
            </a:r>
            <a:r>
              <a:rPr lang="de-DE" sz="2800" dirty="0"/>
              <a:t> </a:t>
            </a:r>
            <a:r>
              <a:rPr lang="de-DE" sz="2800" dirty="0" err="1"/>
              <a:t>alignment</a:t>
            </a:r>
            <a:endParaRPr lang="de-DE" sz="2800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A114D5FB-BA8A-481C-B4D2-580C7DE1592D}"/>
              </a:ext>
            </a:extLst>
          </p:cNvPr>
          <p:cNvSpPr/>
          <p:nvPr/>
        </p:nvSpPr>
        <p:spPr>
          <a:xfrm>
            <a:off x="7244621" y="1290855"/>
            <a:ext cx="3900509" cy="97082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External </a:t>
            </a:r>
          </a:p>
          <a:p>
            <a:pPr algn="ctr"/>
            <a:r>
              <a:rPr lang="de-DE" sz="2800" dirty="0" err="1"/>
              <a:t>strategic</a:t>
            </a:r>
            <a:r>
              <a:rPr lang="de-DE" sz="2800" dirty="0"/>
              <a:t> </a:t>
            </a:r>
            <a:r>
              <a:rPr lang="de-DE" sz="2800" dirty="0" err="1"/>
              <a:t>alignment</a:t>
            </a:r>
            <a:endParaRPr lang="de-DE" sz="28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382F630-60D9-43B8-B4BE-DD6D6F808981}"/>
              </a:ext>
            </a:extLst>
          </p:cNvPr>
          <p:cNvSpPr/>
          <p:nvPr/>
        </p:nvSpPr>
        <p:spPr>
          <a:xfrm>
            <a:off x="7244621" y="2410691"/>
            <a:ext cx="3900509" cy="2798618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Adjusting strategic decisions to meet the 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demands and expectations of an ever-changing external environment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(keeping your company’s strategies aligned with external factors such as market dynamics, customer needs, and competitive forces)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BE766CC-97CF-40F8-B17F-0C249DDBF9CA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735467D-77C4-4616-A70C-FFD11E64B273}"/>
              </a:ext>
            </a:extLst>
          </p:cNvPr>
          <p:cNvGrpSpPr/>
          <p:nvPr/>
        </p:nvGrpSpPr>
        <p:grpSpPr>
          <a:xfrm>
            <a:off x="3039310" y="2382982"/>
            <a:ext cx="3900509" cy="3542903"/>
            <a:chOff x="3039310" y="2382982"/>
            <a:chExt cx="3900509" cy="3542903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880973D-4C2D-454B-BC15-5550F8F7F438}"/>
                </a:ext>
              </a:extLst>
            </p:cNvPr>
            <p:cNvSpPr/>
            <p:nvPr/>
          </p:nvSpPr>
          <p:spPr>
            <a:xfrm>
              <a:off x="3039310" y="2382982"/>
              <a:ext cx="3900509" cy="2798618"/>
            </a:xfrm>
            <a:prstGeom prst="rect">
              <a:avLst/>
            </a:prstGeom>
            <a:solidFill>
              <a:schemeClr val="bg1">
                <a:lumMod val="9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476B04C-421A-4872-BECA-86F60253DE00}"/>
                </a:ext>
              </a:extLst>
            </p:cNvPr>
            <p:cNvSpPr txBox="1"/>
            <p:nvPr/>
          </p:nvSpPr>
          <p:spPr>
            <a:xfrm>
              <a:off x="3521448" y="2578314"/>
              <a:ext cx="341837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ensuring that </a:t>
              </a: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 aspects of an organization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(strategic decisions, objectives, resources, organizational structures and processes, culture, and actions) are </a:t>
              </a:r>
              <a:r>
                <a:rPr lang="en-US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closely integrated and harmonized </a:t>
              </a:r>
              <a:r>
                <a: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fulfill the organization’s overall purpose</a:t>
              </a:r>
              <a:endParaRPr lang="de-DE" dirty="0"/>
            </a:p>
          </p:txBody>
        </p:sp>
        <p:sp>
          <p:nvSpPr>
            <p:cNvPr id="22" name="Pfeil: nach rechts 21">
              <a:extLst>
                <a:ext uri="{FF2B5EF4-FFF2-40B4-BE49-F238E27FC236}">
                  <a16:creationId xmlns:a16="http://schemas.microsoft.com/office/drawing/2014/main" id="{9E735D0C-6907-43B0-8F96-8E1EFD2DBDB5}"/>
                </a:ext>
              </a:extLst>
            </p:cNvPr>
            <p:cNvSpPr/>
            <p:nvPr/>
          </p:nvSpPr>
          <p:spPr>
            <a:xfrm>
              <a:off x="3888626" y="5322486"/>
              <a:ext cx="290946" cy="25902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3ECEA15-0748-4785-A1ED-86917761B21B}"/>
                </a:ext>
              </a:extLst>
            </p:cNvPr>
            <p:cNvSpPr txBox="1"/>
            <p:nvPr/>
          </p:nvSpPr>
          <p:spPr>
            <a:xfrm>
              <a:off x="4179572" y="5279554"/>
              <a:ext cx="25182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Strategic </a:t>
              </a:r>
              <a:r>
                <a:rPr lang="de-DE" b="1" dirty="0" err="1"/>
                <a:t>choices</a:t>
              </a:r>
              <a:r>
                <a:rPr lang="de-DE" b="1" dirty="0"/>
                <a:t> </a:t>
              </a:r>
              <a:r>
                <a:rPr lang="de-DE" b="1" dirty="0" err="1"/>
                <a:t>should</a:t>
              </a:r>
              <a:r>
                <a:rPr lang="de-DE" b="1" dirty="0"/>
                <a:t> </a:t>
              </a:r>
            </a:p>
            <a:p>
              <a:r>
                <a:rPr lang="de-DE" b="1" dirty="0" err="1"/>
                <a:t>reinforce</a:t>
              </a:r>
              <a:r>
                <a:rPr lang="de-DE" b="1" dirty="0"/>
                <a:t> </a:t>
              </a:r>
              <a:r>
                <a:rPr lang="de-DE" b="1" dirty="0" err="1"/>
                <a:t>each</a:t>
              </a:r>
              <a:r>
                <a:rPr lang="de-DE" b="1" dirty="0"/>
                <a:t> </a:t>
              </a:r>
              <a:r>
                <a:rPr lang="de-DE" b="1" dirty="0" err="1"/>
                <a:t>other</a:t>
              </a:r>
              <a:r>
                <a:rPr lang="de-DE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3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Strategic </a:t>
            </a:r>
            <a:r>
              <a:rPr lang="de-AT" dirty="0" err="1">
                <a:solidFill>
                  <a:srgbClr val="DA2128"/>
                </a:solidFill>
              </a:rPr>
              <a:t>alignment</a:t>
            </a:r>
            <a:r>
              <a:rPr lang="de-AT" sz="4000" dirty="0"/>
              <a:t>| </a:t>
            </a:r>
            <a:r>
              <a:rPr lang="de-AT" sz="4000" dirty="0" err="1"/>
              <a:t>Example</a:t>
            </a:r>
            <a:r>
              <a:rPr lang="de-AT" sz="4000" dirty="0"/>
              <a:t> ALDI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B6A312E-A4C0-422D-9BA0-B22C9632907F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17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FE1CAF7-FCCF-4C30-9FB3-99C3B0539CA2}"/>
              </a:ext>
            </a:extLst>
          </p:cNvPr>
          <p:cNvGrpSpPr/>
          <p:nvPr/>
        </p:nvGrpSpPr>
        <p:grpSpPr>
          <a:xfrm>
            <a:off x="1163780" y="1075147"/>
            <a:ext cx="9700783" cy="3541929"/>
            <a:chOff x="1163780" y="1075147"/>
            <a:chExt cx="9700783" cy="3541929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DD62CE33-49F5-466D-A5AB-E1A80A98F542}"/>
                </a:ext>
              </a:extLst>
            </p:cNvPr>
            <p:cNvSpPr/>
            <p:nvPr/>
          </p:nvSpPr>
          <p:spPr>
            <a:xfrm>
              <a:off x="4438216" y="1075147"/>
              <a:ext cx="3151909" cy="772217"/>
            </a:xfrm>
            <a:prstGeom prst="roundRect">
              <a:avLst/>
            </a:prstGeom>
            <a:solidFill>
              <a:srgbClr val="0000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Focus on private </a:t>
              </a:r>
            </a:p>
            <a:p>
              <a:pPr algn="ctr"/>
              <a:r>
                <a:rPr lang="de-DE" sz="2000" dirty="0" err="1"/>
                <a:t>label</a:t>
              </a:r>
              <a:r>
                <a:rPr lang="de-DE" sz="2000" dirty="0"/>
                <a:t> </a:t>
              </a:r>
              <a:r>
                <a:rPr lang="de-DE" sz="2000" dirty="0" err="1"/>
                <a:t>brands</a:t>
              </a:r>
              <a:endParaRPr lang="de-DE" sz="2000" dirty="0"/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2664DFA5-335E-4AE4-886B-1CADB702ADA1}"/>
                </a:ext>
              </a:extLst>
            </p:cNvPr>
            <p:cNvSpPr/>
            <p:nvPr/>
          </p:nvSpPr>
          <p:spPr>
            <a:xfrm>
              <a:off x="1163780" y="2519296"/>
              <a:ext cx="3151909" cy="772217"/>
            </a:xfrm>
            <a:prstGeom prst="roundRect">
              <a:avLst/>
            </a:prstGeom>
            <a:solidFill>
              <a:srgbClr val="0000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Limited </a:t>
              </a:r>
              <a:r>
                <a:rPr lang="de-DE" sz="2000" dirty="0" err="1"/>
                <a:t>product</a:t>
              </a:r>
              <a:r>
                <a:rPr lang="de-DE" sz="2000" dirty="0"/>
                <a:t> </a:t>
              </a:r>
            </a:p>
            <a:p>
              <a:pPr algn="ctr"/>
              <a:r>
                <a:rPr lang="de-DE" sz="2000" dirty="0" err="1"/>
                <a:t>assortment</a:t>
              </a:r>
              <a:endParaRPr lang="de-DE" sz="2000" dirty="0"/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06035DA9-05C2-4DF1-84E1-39FEEDFF1389}"/>
                </a:ext>
              </a:extLst>
            </p:cNvPr>
            <p:cNvSpPr/>
            <p:nvPr/>
          </p:nvSpPr>
          <p:spPr>
            <a:xfrm>
              <a:off x="1163780" y="3844859"/>
              <a:ext cx="3151909" cy="772217"/>
            </a:xfrm>
            <a:prstGeom prst="roundRect">
              <a:avLst/>
            </a:prstGeom>
            <a:solidFill>
              <a:srgbClr val="0000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Minimalist design, </a:t>
              </a:r>
              <a:br>
                <a:rPr lang="de-DE" sz="2000" dirty="0"/>
              </a:br>
              <a:r>
                <a:rPr lang="de-DE" sz="2000" dirty="0" err="1"/>
                <a:t>store</a:t>
              </a:r>
              <a:r>
                <a:rPr lang="de-DE" sz="2000" dirty="0"/>
                <a:t> </a:t>
              </a:r>
              <a:r>
                <a:rPr lang="de-DE" sz="2000" dirty="0" err="1"/>
                <a:t>layout</a:t>
              </a:r>
              <a:r>
                <a:rPr lang="de-DE" sz="2000" dirty="0"/>
                <a:t>, </a:t>
              </a:r>
              <a:r>
                <a:rPr lang="de-DE" sz="2000" dirty="0" err="1"/>
                <a:t>efficiency</a:t>
              </a:r>
              <a:endParaRPr lang="de-DE" sz="2000" dirty="0"/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F7C16C85-D2D4-4C5C-B398-323E98449D8A}"/>
                </a:ext>
              </a:extLst>
            </p:cNvPr>
            <p:cNvSpPr/>
            <p:nvPr/>
          </p:nvSpPr>
          <p:spPr>
            <a:xfrm>
              <a:off x="7712654" y="2519296"/>
              <a:ext cx="3151909" cy="772217"/>
            </a:xfrm>
            <a:prstGeom prst="roundRect">
              <a:avLst/>
            </a:prstGeom>
            <a:solidFill>
              <a:srgbClr val="0000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Long-term supplier </a:t>
              </a:r>
              <a:r>
                <a:rPr lang="de-DE" sz="2000" dirty="0" err="1"/>
                <a:t>relationships</a:t>
              </a:r>
              <a:endParaRPr lang="de-DE" sz="2000" dirty="0"/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101498E8-CC7E-48AE-9744-2D8FFA50122D}"/>
                </a:ext>
              </a:extLst>
            </p:cNvPr>
            <p:cNvSpPr/>
            <p:nvPr/>
          </p:nvSpPr>
          <p:spPr>
            <a:xfrm>
              <a:off x="7712654" y="3811949"/>
              <a:ext cx="3151909" cy="772217"/>
            </a:xfrm>
            <a:prstGeom prst="roundRect">
              <a:avLst/>
            </a:prstGeom>
            <a:solidFill>
              <a:srgbClr val="0000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/>
                <a:t>Global </a:t>
              </a:r>
              <a:r>
                <a:rPr lang="de-DE" sz="2000" dirty="0" err="1"/>
                <a:t>expansion</a:t>
              </a:r>
              <a:endParaRPr lang="de-DE" sz="2000" dirty="0"/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CCB9BB0D-F583-44DE-B4AD-E6791EFE00F2}"/>
                </a:ext>
              </a:extLst>
            </p:cNvPr>
            <p:cNvCxnSpPr>
              <a:stCxn id="11" idx="3"/>
              <a:endCxn id="14" idx="1"/>
            </p:cNvCxnSpPr>
            <p:nvPr/>
          </p:nvCxnSpPr>
          <p:spPr>
            <a:xfrm>
              <a:off x="4315689" y="2905405"/>
              <a:ext cx="3396965" cy="1292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A9B8413B-DC45-4D82-8AF1-470D7B03DB90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4315689" y="2905405"/>
              <a:ext cx="3396965" cy="13255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640FB932-7A4D-490C-A43C-79211DFC14E9}"/>
                </a:ext>
              </a:extLst>
            </p:cNvPr>
            <p:cNvCxnSpPr>
              <a:cxnSpLocks/>
              <a:stCxn id="13" idx="0"/>
              <a:endCxn id="10" idx="2"/>
            </p:cNvCxnSpPr>
            <p:nvPr/>
          </p:nvCxnSpPr>
          <p:spPr>
            <a:xfrm flipH="1" flipV="1">
              <a:off x="6014171" y="1847364"/>
              <a:ext cx="3274438" cy="671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7A9D91A-7E59-4B52-9CA3-C28C25584C84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2739735" y="1847364"/>
              <a:ext cx="3274436" cy="671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B8462079-C072-4665-80EC-A81614267803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2739735" y="3291513"/>
              <a:ext cx="0" cy="553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3FFA362E-0D46-42DE-BF62-918170D3EC9E}"/>
                </a:ext>
              </a:extLst>
            </p:cNvPr>
            <p:cNvCxnSpPr>
              <a:cxnSpLocks/>
              <a:stCxn id="13" idx="1"/>
              <a:endCxn id="11" idx="3"/>
            </p:cNvCxnSpPr>
            <p:nvPr/>
          </p:nvCxnSpPr>
          <p:spPr>
            <a:xfrm flipH="1">
              <a:off x="4315689" y="2905405"/>
              <a:ext cx="33969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37720B1A-5064-4CD8-BCC1-F594878AF3F7}"/>
                </a:ext>
              </a:extLst>
            </p:cNvPr>
            <p:cNvCxnSpPr>
              <a:cxnSpLocks/>
              <a:stCxn id="14" idx="1"/>
              <a:endCxn id="12" idx="3"/>
            </p:cNvCxnSpPr>
            <p:nvPr/>
          </p:nvCxnSpPr>
          <p:spPr>
            <a:xfrm flipH="1">
              <a:off x="4315689" y="4198058"/>
              <a:ext cx="3396965" cy="329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92433D3A-EBDC-4B93-92D9-0156F5270D16}"/>
                </a:ext>
              </a:extLst>
            </p:cNvPr>
            <p:cNvCxnSpPr>
              <a:cxnSpLocks/>
            </p:cNvCxnSpPr>
            <p:nvPr/>
          </p:nvCxnSpPr>
          <p:spPr>
            <a:xfrm>
              <a:off x="9288608" y="3291513"/>
              <a:ext cx="0" cy="553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58718E30-F410-473A-8AA9-E06905314F28}"/>
                </a:ext>
              </a:extLst>
            </p:cNvPr>
            <p:cNvCxnSpPr>
              <a:cxnSpLocks/>
              <a:stCxn id="14" idx="1"/>
              <a:endCxn id="10" idx="2"/>
            </p:cNvCxnSpPr>
            <p:nvPr/>
          </p:nvCxnSpPr>
          <p:spPr>
            <a:xfrm flipH="1" flipV="1">
              <a:off x="6014171" y="1847364"/>
              <a:ext cx="1698483" cy="2350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448C801C-9DBD-4233-9975-94E0DBA3C73D}"/>
                </a:ext>
              </a:extLst>
            </p:cNvPr>
            <p:cNvCxnSpPr>
              <a:cxnSpLocks/>
              <a:stCxn id="12" idx="3"/>
              <a:endCxn id="10" idx="2"/>
            </p:cNvCxnSpPr>
            <p:nvPr/>
          </p:nvCxnSpPr>
          <p:spPr>
            <a:xfrm flipV="1">
              <a:off x="4315689" y="1847364"/>
              <a:ext cx="1698482" cy="2383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678C6E2A-3543-41DA-BD7A-BFC414E1A7BE}"/>
              </a:ext>
            </a:extLst>
          </p:cNvPr>
          <p:cNvGrpSpPr/>
          <p:nvPr/>
        </p:nvGrpSpPr>
        <p:grpSpPr>
          <a:xfrm>
            <a:off x="3872343" y="5170294"/>
            <a:ext cx="4646657" cy="862531"/>
            <a:chOff x="3872343" y="5170294"/>
            <a:chExt cx="4646657" cy="862531"/>
          </a:xfrm>
        </p:grpSpPr>
        <p:sp>
          <p:nvSpPr>
            <p:cNvPr id="45" name="Pfeil: nach unten 44">
              <a:extLst>
                <a:ext uri="{FF2B5EF4-FFF2-40B4-BE49-F238E27FC236}">
                  <a16:creationId xmlns:a16="http://schemas.microsoft.com/office/drawing/2014/main" id="{E0B6B10A-71F0-431F-967D-AB68D7FF252A}"/>
                </a:ext>
              </a:extLst>
            </p:cNvPr>
            <p:cNvSpPr/>
            <p:nvPr/>
          </p:nvSpPr>
          <p:spPr>
            <a:xfrm>
              <a:off x="5700549" y="5170294"/>
              <a:ext cx="790901" cy="295255"/>
            </a:xfrm>
            <a:prstGeom prst="down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98CA7AA4-D6CA-481E-8816-751BA327A243}"/>
                </a:ext>
              </a:extLst>
            </p:cNvPr>
            <p:cNvSpPr txBox="1"/>
            <p:nvPr/>
          </p:nvSpPr>
          <p:spPr>
            <a:xfrm>
              <a:off x="3872343" y="5632715"/>
              <a:ext cx="46466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/>
                <a:t>Reliable high </a:t>
              </a:r>
              <a:r>
                <a:rPr lang="de-DE" sz="2000" dirty="0" err="1"/>
                <a:t>quality</a:t>
              </a:r>
              <a:r>
                <a:rPr lang="de-DE" sz="2000" dirty="0"/>
                <a:t> </a:t>
              </a:r>
              <a:r>
                <a:rPr lang="de-DE" sz="2000" dirty="0" err="1"/>
                <a:t>products</a:t>
              </a:r>
              <a:r>
                <a:rPr lang="de-DE" sz="2000" dirty="0"/>
                <a:t> at </a:t>
              </a:r>
              <a:r>
                <a:rPr lang="de-DE" sz="2000" dirty="0" err="1"/>
                <a:t>low</a:t>
              </a:r>
              <a:r>
                <a:rPr lang="de-DE" sz="2000" dirty="0"/>
                <a:t> </a:t>
              </a:r>
              <a:r>
                <a:rPr lang="de-DE" sz="2000" dirty="0" err="1"/>
                <a:t>prices</a:t>
              </a:r>
              <a:endParaRPr lang="de-DE" sz="2000" dirty="0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95235337-FD75-EEAB-10F4-C988DE1FE3DE}"/>
              </a:ext>
            </a:extLst>
          </p:cNvPr>
          <p:cNvSpPr txBox="1"/>
          <p:nvPr/>
        </p:nvSpPr>
        <p:spPr>
          <a:xfrm>
            <a:off x="5501124" y="6565612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EADAFE-56FB-CF3A-E34B-BA3A7B9EF0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09" y="2474027"/>
            <a:ext cx="2121816" cy="212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76561" y="1189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Assessing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the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degree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of</a:t>
            </a:r>
            <a:r>
              <a:rPr lang="de-AT" dirty="0">
                <a:solidFill>
                  <a:srgbClr val="DA2128"/>
                </a:solidFill>
              </a:rPr>
              <a:t> internal </a:t>
            </a:r>
            <a:r>
              <a:rPr lang="de-AT" dirty="0" err="1">
                <a:solidFill>
                  <a:srgbClr val="DA2128"/>
                </a:solidFill>
              </a:rPr>
              <a:t>alignment</a:t>
            </a:r>
            <a:endParaRPr lang="de-AT" dirty="0">
              <a:solidFill>
                <a:srgbClr val="DA2128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5563A72-3E2A-413A-82CB-C4CEAD77336A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18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C91D0CAF-8195-4F55-A12F-9756FF0FEB98}"/>
              </a:ext>
            </a:extLst>
          </p:cNvPr>
          <p:cNvGrpSpPr/>
          <p:nvPr/>
        </p:nvGrpSpPr>
        <p:grpSpPr>
          <a:xfrm>
            <a:off x="1282389" y="1444510"/>
            <a:ext cx="8709104" cy="3928704"/>
            <a:chOff x="1282389" y="1444510"/>
            <a:chExt cx="8709104" cy="392870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1FF3C1F-D53F-4A1A-9F64-E558A76B27A4}"/>
                </a:ext>
              </a:extLst>
            </p:cNvPr>
            <p:cNvSpPr txBox="1"/>
            <p:nvPr/>
          </p:nvSpPr>
          <p:spPr>
            <a:xfrm>
              <a:off x="1383680" y="1444510"/>
              <a:ext cx="8607813" cy="3928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1800"/>
                </a:spcAft>
                <a:buFont typeface="+mj-lt"/>
                <a:buAutoNum type="arabicPeriod"/>
              </a:pP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what degree do the 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“5As” choices support the achievement of the organization’s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overall purpose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strategic aspirations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1800"/>
                </a:spcAft>
                <a:buFont typeface="+mj-lt"/>
                <a:buAutoNum type="arabicPeriod"/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 the individual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strategic choices reinforce each other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or could they potentially come into conflict with each other?</a:t>
              </a:r>
              <a:endPara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1800"/>
                </a:spcAft>
                <a:buFont typeface="+mj-lt"/>
                <a:buAutoNum type="arabicPeriod"/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well does your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organizational structures and processes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support the implementation of your strategic choices?</a:t>
              </a:r>
              <a:endPara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1800"/>
                </a:spcAft>
                <a:buFont typeface="+mj-lt"/>
                <a:buAutoNum type="arabicPeriod"/>
              </a:pP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well does your </a:t>
              </a: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organizational culture</a:t>
              </a:r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support the implementation of your strategic choices?</a:t>
              </a:r>
              <a:endPara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02DCF13A-E252-4B93-A34F-1B4AB6431581}"/>
                </a:ext>
              </a:extLst>
            </p:cNvPr>
            <p:cNvSpPr/>
            <p:nvPr/>
          </p:nvSpPr>
          <p:spPr>
            <a:xfrm>
              <a:off x="1282390" y="1472780"/>
              <a:ext cx="463297" cy="46329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1</a:t>
              </a: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7A78249-9DD0-4EB7-B4EF-F94ABACCF7BB}"/>
                </a:ext>
              </a:extLst>
            </p:cNvPr>
            <p:cNvSpPr/>
            <p:nvPr/>
          </p:nvSpPr>
          <p:spPr>
            <a:xfrm>
              <a:off x="1282390" y="2468133"/>
              <a:ext cx="463297" cy="46329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2</a:t>
              </a: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C7DEF7C4-ED66-479F-B982-7E4DDB3C2F86}"/>
                </a:ext>
              </a:extLst>
            </p:cNvPr>
            <p:cNvSpPr/>
            <p:nvPr/>
          </p:nvSpPr>
          <p:spPr>
            <a:xfrm>
              <a:off x="1282390" y="3503291"/>
              <a:ext cx="463297" cy="46329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3</a:t>
              </a: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F0D871D6-1E30-4D37-84BA-077A31C17FA0}"/>
                </a:ext>
              </a:extLst>
            </p:cNvPr>
            <p:cNvSpPr/>
            <p:nvPr/>
          </p:nvSpPr>
          <p:spPr>
            <a:xfrm>
              <a:off x="1282389" y="4463907"/>
              <a:ext cx="463297" cy="46329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6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409331" y="2507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Alignment</a:t>
            </a:r>
            <a:r>
              <a:rPr lang="de-AT" dirty="0"/>
              <a:t>| </a:t>
            </a:r>
            <a:r>
              <a:rPr lang="de-AT" dirty="0" err="1"/>
              <a:t>Structure</a:t>
            </a:r>
            <a:r>
              <a:rPr lang="de-AT" dirty="0"/>
              <a:t> &amp; </a:t>
            </a:r>
            <a:r>
              <a:rPr lang="de-AT" dirty="0" err="1"/>
              <a:t>culture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19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BE766CC-97CF-40F8-B17F-0C249DDBF9CA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50BD830-0EB7-489A-9812-1A7CAF3A37C9}"/>
              </a:ext>
            </a:extLst>
          </p:cNvPr>
          <p:cNvSpPr txBox="1"/>
          <p:nvPr/>
        </p:nvSpPr>
        <p:spPr>
          <a:xfrm>
            <a:off x="1084602" y="3791115"/>
            <a:ext cx="4300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efforts</a:t>
            </a:r>
            <a:r>
              <a:rPr lang="de-DE" dirty="0"/>
              <a:t> and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focused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and </a:t>
            </a:r>
            <a:r>
              <a:rPr lang="de-DE" dirty="0" err="1"/>
              <a:t>objectives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Clearly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roles</a:t>
            </a:r>
            <a:r>
              <a:rPr lang="de-DE" dirty="0"/>
              <a:t> and </a:t>
            </a:r>
            <a:r>
              <a:rPr lang="de-DE" dirty="0" err="1"/>
              <a:t>responsibilities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8ADC7F-0356-4FD3-B899-7FDFC13E935A}"/>
              </a:ext>
            </a:extLst>
          </p:cNvPr>
          <p:cNvSpPr txBox="1"/>
          <p:nvPr/>
        </p:nvSpPr>
        <p:spPr>
          <a:xfrm>
            <a:off x="6414378" y="3791115"/>
            <a:ext cx="4300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e.g. </a:t>
            </a:r>
            <a:r>
              <a:rPr lang="de-DE" dirty="0" err="1"/>
              <a:t>low-cost</a:t>
            </a:r>
            <a:r>
              <a:rPr lang="de-DE" dirty="0"/>
              <a:t>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culture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focused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efficiency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cost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control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continuous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improvement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Clear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‘Culture </a:t>
            </a:r>
            <a:r>
              <a:rPr lang="de-DE" i="1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behavior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.’</a:t>
            </a:r>
            <a:br>
              <a:rPr lang="de-DE" dirty="0"/>
            </a:br>
            <a:r>
              <a:rPr lang="de-DE" dirty="0"/>
              <a:t>(Hirst, 2019, p. 75)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EEE78EB-2F57-4B06-82CB-03D2C59C96F6}"/>
              </a:ext>
            </a:extLst>
          </p:cNvPr>
          <p:cNvGrpSpPr/>
          <p:nvPr/>
        </p:nvGrpSpPr>
        <p:grpSpPr>
          <a:xfrm>
            <a:off x="1284649" y="913534"/>
            <a:ext cx="3900509" cy="2541822"/>
            <a:chOff x="1284650" y="907782"/>
            <a:chExt cx="3900509" cy="2541822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E655F651-C76C-48C0-84E2-6FAD78647C3A}"/>
                </a:ext>
              </a:extLst>
            </p:cNvPr>
            <p:cNvSpPr/>
            <p:nvPr/>
          </p:nvSpPr>
          <p:spPr>
            <a:xfrm>
              <a:off x="1284650" y="2478780"/>
              <a:ext cx="3900509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 err="1"/>
                <a:t>Aligning</a:t>
              </a:r>
              <a:r>
                <a:rPr lang="de-DE" sz="2800" dirty="0"/>
                <a:t> </a:t>
              </a:r>
              <a:r>
                <a:rPr lang="de-DE" sz="2800" dirty="0" err="1"/>
                <a:t>the</a:t>
              </a:r>
              <a:r>
                <a:rPr lang="de-DE" sz="2800" dirty="0"/>
                <a:t> organizational </a:t>
              </a:r>
              <a:r>
                <a:rPr lang="de-DE" sz="2800" b="1" dirty="0" err="1"/>
                <a:t>structure</a:t>
              </a:r>
              <a:endParaRPr lang="de-DE" sz="2800" b="1" dirty="0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9BCD580-1D92-4A4F-AD2F-89FE7F8EF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3322" y="907782"/>
              <a:ext cx="2331607" cy="1555619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C3D852B-2BA2-43D4-A8BD-233A5A2041F8}"/>
              </a:ext>
            </a:extLst>
          </p:cNvPr>
          <p:cNvGrpSpPr/>
          <p:nvPr/>
        </p:nvGrpSpPr>
        <p:grpSpPr>
          <a:xfrm>
            <a:off x="6614426" y="1172536"/>
            <a:ext cx="3900509" cy="2282820"/>
            <a:chOff x="6614426" y="1172536"/>
            <a:chExt cx="3900509" cy="2282820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A114D5FB-BA8A-481C-B4D2-580C7DE1592D}"/>
                </a:ext>
              </a:extLst>
            </p:cNvPr>
            <p:cNvSpPr/>
            <p:nvPr/>
          </p:nvSpPr>
          <p:spPr>
            <a:xfrm>
              <a:off x="6614426" y="2484532"/>
              <a:ext cx="3900509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dirty="0"/>
                <a:t>A strong and </a:t>
              </a:r>
              <a:r>
                <a:rPr lang="de-DE" sz="2800" dirty="0" err="1"/>
                <a:t>compatible</a:t>
              </a:r>
              <a:r>
                <a:rPr lang="de-DE" sz="2800" dirty="0"/>
                <a:t> organizational </a:t>
              </a:r>
              <a:r>
                <a:rPr lang="de-DE" sz="2800" b="1" dirty="0" err="1"/>
                <a:t>culture</a:t>
              </a:r>
              <a:endParaRPr lang="de-DE" sz="2800" b="1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9C7E3BA8-6BA7-4326-B8F4-75B3B305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1680" y="1172536"/>
              <a:ext cx="2286000" cy="125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81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get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done</a:t>
            </a:r>
            <a:r>
              <a:rPr lang="de-AT" dirty="0"/>
              <a:t>? </a:t>
            </a:r>
            <a:r>
              <a:rPr lang="de-AT" dirty="0">
                <a:solidFill>
                  <a:schemeClr val="tx1"/>
                </a:solidFill>
              </a:rPr>
              <a:t>| Implementation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6D6E335-CEE2-45F3-B854-5F0E62D20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606" y="1347865"/>
            <a:ext cx="5101751" cy="48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31272" y="2507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External </a:t>
            </a:r>
            <a:r>
              <a:rPr lang="de-AT" dirty="0" err="1">
                <a:solidFill>
                  <a:srgbClr val="DA2128"/>
                </a:solidFill>
              </a:rPr>
              <a:t>strategic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alignment</a:t>
            </a:r>
            <a:endParaRPr lang="de-AT" dirty="0">
              <a:solidFill>
                <a:srgbClr val="DA2128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20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B8447FB5-7BEC-44DC-BB0A-B2A3F1D1B3AD}"/>
              </a:ext>
            </a:extLst>
          </p:cNvPr>
          <p:cNvSpPr/>
          <p:nvPr/>
        </p:nvSpPr>
        <p:spPr>
          <a:xfrm>
            <a:off x="747132" y="1338146"/>
            <a:ext cx="334536" cy="33453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CC808B-5515-4C70-B75B-CEDB7E6A2BB1}"/>
              </a:ext>
            </a:extLst>
          </p:cNvPr>
          <p:cNvSpPr txBox="1"/>
          <p:nvPr/>
        </p:nvSpPr>
        <p:spPr>
          <a:xfrm>
            <a:off x="1081668" y="1286599"/>
            <a:ext cx="8234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Ensuring</a:t>
            </a:r>
            <a:r>
              <a:rPr lang="de-DE" sz="2000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organization</a:t>
            </a:r>
            <a:r>
              <a:rPr lang="de-DE" sz="2000" dirty="0"/>
              <a:t> </a:t>
            </a:r>
            <a:r>
              <a:rPr lang="de-DE" sz="2000" dirty="0" err="1"/>
              <a:t>remains</a:t>
            </a:r>
            <a:r>
              <a:rPr lang="de-DE" sz="2000" dirty="0"/>
              <a:t> relevant and </a:t>
            </a:r>
            <a:r>
              <a:rPr lang="de-DE" sz="2000" dirty="0" err="1"/>
              <a:t>competitive</a:t>
            </a:r>
            <a:r>
              <a:rPr lang="de-DE" sz="2000" dirty="0"/>
              <a:t> in </a:t>
            </a:r>
            <a:r>
              <a:rPr lang="de-DE" sz="2000" dirty="0" err="1"/>
              <a:t>its</a:t>
            </a:r>
            <a:r>
              <a:rPr lang="de-DE" sz="2000" dirty="0"/>
              <a:t> </a:t>
            </a:r>
            <a:r>
              <a:rPr lang="de-DE" sz="2000" dirty="0" err="1"/>
              <a:t>market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D7EEC4-7C37-465B-B7BC-58D91F78C745}"/>
              </a:ext>
            </a:extLst>
          </p:cNvPr>
          <p:cNvSpPr txBox="1"/>
          <p:nvPr/>
        </p:nvSpPr>
        <p:spPr>
          <a:xfrm>
            <a:off x="4454557" y="2171400"/>
            <a:ext cx="3282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Staying</a:t>
            </a:r>
            <a:r>
              <a:rPr lang="de-DE" sz="2800" b="1" dirty="0"/>
              <a:t> </a:t>
            </a:r>
            <a:r>
              <a:rPr lang="de-DE" sz="2800" b="1" dirty="0" err="1"/>
              <a:t>aligned</a:t>
            </a:r>
            <a:r>
              <a:rPr lang="de-DE" sz="2800" b="1" dirty="0"/>
              <a:t> </a:t>
            </a:r>
            <a:r>
              <a:rPr lang="de-DE" sz="2800" b="1" dirty="0" err="1"/>
              <a:t>with</a:t>
            </a:r>
            <a:endParaRPr lang="de-DE" sz="2800" b="1" dirty="0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C3BFD9E-0DE8-42D8-B45F-DDEFDA802984}"/>
              </a:ext>
            </a:extLst>
          </p:cNvPr>
          <p:cNvGrpSpPr/>
          <p:nvPr/>
        </p:nvGrpSpPr>
        <p:grpSpPr>
          <a:xfrm>
            <a:off x="560550" y="2722555"/>
            <a:ext cx="4290230" cy="3053458"/>
            <a:chOff x="560550" y="2722555"/>
            <a:chExt cx="4290230" cy="3053458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E655F651-C76C-48C0-84E2-6FAD78647C3A}"/>
                </a:ext>
              </a:extLst>
            </p:cNvPr>
            <p:cNvSpPr/>
            <p:nvPr/>
          </p:nvSpPr>
          <p:spPr>
            <a:xfrm>
              <a:off x="560550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Market </a:t>
              </a:r>
              <a:r>
                <a:rPr lang="de-DE" sz="2400" dirty="0" err="1"/>
                <a:t>trends</a:t>
              </a:r>
              <a:endParaRPr lang="de-DE" sz="2400" dirty="0"/>
            </a:p>
          </p:txBody>
        </p: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2949AC26-AFC9-4EDC-90A7-E40276DE179F}"/>
                </a:ext>
              </a:extLst>
            </p:cNvPr>
            <p:cNvCxnSpPr/>
            <p:nvPr/>
          </p:nvCxnSpPr>
          <p:spPr>
            <a:xfrm flipH="1">
              <a:off x="3111718" y="2722555"/>
              <a:ext cx="1739062" cy="456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6423429-5217-44DB-9DEA-E015DD42C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3330" y="4370922"/>
              <a:ext cx="1925607" cy="1405091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2A4DEA0B-79E1-4177-A120-F31130D9EB31}"/>
              </a:ext>
            </a:extLst>
          </p:cNvPr>
          <p:cNvGrpSpPr/>
          <p:nvPr/>
        </p:nvGrpSpPr>
        <p:grpSpPr>
          <a:xfrm>
            <a:off x="3322335" y="2722555"/>
            <a:ext cx="2551168" cy="3053458"/>
            <a:chOff x="3322335" y="2722555"/>
            <a:chExt cx="2551168" cy="3053458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D562AC31-AE5C-4B20-9E24-F1930648511C}"/>
                </a:ext>
              </a:extLst>
            </p:cNvPr>
            <p:cNvSpPr/>
            <p:nvPr/>
          </p:nvSpPr>
          <p:spPr>
            <a:xfrm>
              <a:off x="3322335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Regulatory</a:t>
              </a:r>
              <a:r>
                <a:rPr lang="de-DE" sz="2400" dirty="0"/>
                <a:t> </a:t>
              </a:r>
              <a:r>
                <a:rPr lang="de-DE" sz="2400" dirty="0" err="1"/>
                <a:t>environment</a:t>
              </a:r>
              <a:endParaRPr lang="de-DE" sz="2400" dirty="0"/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2457AE52-5515-4900-9318-F0D81ABE8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8117" y="2722555"/>
              <a:ext cx="656633" cy="476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6AEB5609-3E5C-4E3E-A1DD-02701A29A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693" y="4351206"/>
              <a:ext cx="2150652" cy="1424807"/>
            </a:xfrm>
            <a:prstGeom prst="rect">
              <a:avLst/>
            </a:prstGeom>
          </p:spPr>
        </p:pic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3C204EBF-8533-4313-9870-00C86E8F7812}"/>
              </a:ext>
            </a:extLst>
          </p:cNvPr>
          <p:cNvGrpSpPr/>
          <p:nvPr/>
        </p:nvGrpSpPr>
        <p:grpSpPr>
          <a:xfrm>
            <a:off x="6096000" y="2750576"/>
            <a:ext cx="2551168" cy="3025437"/>
            <a:chOff x="6096000" y="2750576"/>
            <a:chExt cx="2551168" cy="3025437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E57E9DD9-0B36-4675-9F30-6EA4306496E8}"/>
                </a:ext>
              </a:extLst>
            </p:cNvPr>
            <p:cNvSpPr/>
            <p:nvPr/>
          </p:nvSpPr>
          <p:spPr>
            <a:xfrm>
              <a:off x="6096000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Technological</a:t>
              </a:r>
              <a:br>
                <a:rPr lang="de-DE" sz="2400" dirty="0"/>
              </a:br>
              <a:r>
                <a:rPr lang="de-DE" sz="2400" dirty="0" err="1"/>
                <a:t>developments</a:t>
              </a:r>
              <a:endParaRPr lang="de-DE" sz="2400" dirty="0"/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3EA5B06-6F4F-4CD8-90EE-5411BFCF529F}"/>
                </a:ext>
              </a:extLst>
            </p:cNvPr>
            <p:cNvCxnSpPr>
              <a:cxnSpLocks/>
            </p:cNvCxnSpPr>
            <p:nvPr/>
          </p:nvCxnSpPr>
          <p:spPr>
            <a:xfrm>
              <a:off x="6568068" y="2750576"/>
              <a:ext cx="635620" cy="4287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42B16AB5-FCD1-46ED-A939-CBB2CA807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6258" y="4370922"/>
              <a:ext cx="2150652" cy="1405091"/>
            </a:xfrm>
            <a:prstGeom prst="rect">
              <a:avLst/>
            </a:prstGeom>
          </p:spPr>
        </p:pic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76E4368F-15CE-4818-83C6-F4697ABE141C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A10770C8-94AF-41CE-B106-01A7590288F6}"/>
              </a:ext>
            </a:extLst>
          </p:cNvPr>
          <p:cNvGrpSpPr/>
          <p:nvPr/>
        </p:nvGrpSpPr>
        <p:grpSpPr>
          <a:xfrm>
            <a:off x="7515922" y="2677217"/>
            <a:ext cx="3893031" cy="3098796"/>
            <a:chOff x="7515922" y="2677217"/>
            <a:chExt cx="3893031" cy="3098796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64AF0631-7367-4964-BC51-6340187AEBC3}"/>
                </a:ext>
              </a:extLst>
            </p:cNvPr>
            <p:cNvSpPr/>
            <p:nvPr/>
          </p:nvSpPr>
          <p:spPr>
            <a:xfrm>
              <a:off x="8857785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Economic</a:t>
              </a:r>
              <a:r>
                <a:rPr lang="de-DE" sz="2400" dirty="0"/>
                <a:t> </a:t>
              </a:r>
              <a:r>
                <a:rPr lang="de-DE" sz="2400" dirty="0" err="1"/>
                <a:t>developments</a:t>
              </a:r>
              <a:endParaRPr lang="de-DE" sz="2400" dirty="0"/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B124F244-385A-4F70-BC95-910C22625D86}"/>
                </a:ext>
              </a:extLst>
            </p:cNvPr>
            <p:cNvCxnSpPr>
              <a:cxnSpLocks/>
            </p:cNvCxnSpPr>
            <p:nvPr/>
          </p:nvCxnSpPr>
          <p:spPr>
            <a:xfrm>
              <a:off x="7515922" y="2677217"/>
              <a:ext cx="1341863" cy="502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B1916B0E-E798-4BE8-9225-688E99132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9848" y="4384760"/>
              <a:ext cx="2187041" cy="1391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8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FA4D-E760-E871-F1EA-9F2E8AB2A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Staying</a:t>
            </a:r>
            <a:r>
              <a:rPr lang="de-AT" dirty="0"/>
              <a:t> </a:t>
            </a:r>
            <a:r>
              <a:rPr lang="de-AT" dirty="0" err="1"/>
              <a:t>aligned</a:t>
            </a:r>
            <a:r>
              <a:rPr lang="de-AT" dirty="0">
                <a:solidFill>
                  <a:schemeClr val="tx1"/>
                </a:solidFill>
              </a:rPr>
              <a:t>|</a:t>
            </a:r>
            <a:r>
              <a:rPr lang="de-AT" dirty="0"/>
              <a:t> </a:t>
            </a:r>
            <a:r>
              <a:rPr lang="de-AT" dirty="0">
                <a:solidFill>
                  <a:schemeClr val="tx1"/>
                </a:solidFill>
              </a:rPr>
              <a:t>As a multinational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2D7846-F5C4-98C4-21D6-87469D54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891"/>
            <a:ext cx="10515600" cy="478377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‘Clever corporations give their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local leaders space to build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external coherence with the </a:t>
            </a:r>
            <a:b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local market.’</a:t>
            </a:r>
            <a:endParaRPr lang="de-AT" sz="6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8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Krzysztof </a:t>
            </a:r>
            <a:r>
              <a:rPr lang="de-A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Obloj</a:t>
            </a:r>
            <a:br>
              <a:rPr lang="de-AT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Chair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Strategy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b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Kozminski</a:t>
            </a:r>
            <a: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University</a:t>
            </a:r>
            <a:endParaRPr lang="de-AT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AT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97545F3-D214-47B5-9FE1-5221C6B3D936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21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0D14803-946F-4ED3-B68A-82EDFB445A24}"/>
              </a:ext>
            </a:extLst>
          </p:cNvPr>
          <p:cNvSpPr txBox="1"/>
          <p:nvPr/>
        </p:nvSpPr>
        <p:spPr>
          <a:xfrm>
            <a:off x="3666988" y="6673334"/>
            <a:ext cx="5075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Source: </a:t>
            </a:r>
            <a:r>
              <a:rPr lang="de-DE" sz="800" dirty="0" err="1"/>
              <a:t>Obloj</a:t>
            </a:r>
            <a:r>
              <a:rPr lang="de-DE" sz="800" dirty="0"/>
              <a:t> (2013), p. 141.; Picture source: https://www.kozminski.edu.pl/en/community/card/prof-krzysztof-obloj</a:t>
            </a:r>
          </a:p>
        </p:txBody>
      </p:sp>
    </p:spTree>
    <p:extLst>
      <p:ext uri="{BB962C8B-B14F-4D97-AF65-F5344CB8AC3E}">
        <p14:creationId xmlns:p14="http://schemas.microsoft.com/office/powerpoint/2010/main" val="1875513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31272" y="2507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Shaping </a:t>
            </a:r>
            <a:r>
              <a:rPr lang="de-AT" dirty="0" err="1">
                <a:solidFill>
                  <a:srgbClr val="DA2128"/>
                </a:solidFill>
              </a:rPr>
              <a:t>the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ecosystem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/>
              <a:t>| </a:t>
            </a:r>
            <a:r>
              <a:rPr lang="de-AT" dirty="0" err="1"/>
              <a:t>Active</a:t>
            </a:r>
            <a:r>
              <a:rPr lang="de-AT" dirty="0"/>
              <a:t> </a:t>
            </a:r>
            <a:r>
              <a:rPr lang="de-AT" dirty="0" err="1"/>
              <a:t>alignment</a:t>
            </a:r>
            <a:endParaRPr lang="de-AT" dirty="0">
              <a:solidFill>
                <a:srgbClr val="DA2128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C8F991B-C1E7-40B1-8D26-8C61A59CB095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22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B8447FB5-7BEC-44DC-BB0A-B2A3F1D1B3AD}"/>
              </a:ext>
            </a:extLst>
          </p:cNvPr>
          <p:cNvSpPr/>
          <p:nvPr/>
        </p:nvSpPr>
        <p:spPr>
          <a:xfrm>
            <a:off x="747132" y="1338146"/>
            <a:ext cx="334536" cy="334537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CC808B-5515-4C70-B75B-CEDB7E6A2BB1}"/>
              </a:ext>
            </a:extLst>
          </p:cNvPr>
          <p:cNvSpPr txBox="1"/>
          <p:nvPr/>
        </p:nvSpPr>
        <p:spPr>
          <a:xfrm>
            <a:off x="1081668" y="1286599"/>
            <a:ext cx="960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Actively</a:t>
            </a:r>
            <a:r>
              <a:rPr lang="de-DE" sz="2000" dirty="0"/>
              <a:t> </a:t>
            </a:r>
            <a:r>
              <a:rPr lang="de-DE" sz="2000" dirty="0" err="1"/>
              <a:t>shaping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ecosystem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a form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aligning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environment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corporation</a:t>
            </a:r>
            <a:endParaRPr lang="de-DE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D7EEC4-7C37-465B-B7BC-58D91F78C745}"/>
              </a:ext>
            </a:extLst>
          </p:cNvPr>
          <p:cNvSpPr txBox="1"/>
          <p:nvPr/>
        </p:nvSpPr>
        <p:spPr>
          <a:xfrm>
            <a:off x="3916669" y="2153997"/>
            <a:ext cx="4817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How</a:t>
            </a:r>
            <a:r>
              <a:rPr lang="de-DE" sz="2800" b="1" dirty="0"/>
              <a:t> </a:t>
            </a:r>
            <a:r>
              <a:rPr lang="de-DE" sz="2800" b="1" dirty="0" err="1"/>
              <a:t>to</a:t>
            </a:r>
            <a:r>
              <a:rPr lang="de-DE" sz="2800" b="1" dirty="0"/>
              <a:t> </a:t>
            </a:r>
            <a:r>
              <a:rPr lang="de-DE" sz="2800" b="1" dirty="0" err="1"/>
              <a:t>shape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environment</a:t>
            </a:r>
            <a:endParaRPr lang="de-DE" sz="2800" b="1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D819830-E719-4EF0-A931-03C0BB606605}"/>
              </a:ext>
            </a:extLst>
          </p:cNvPr>
          <p:cNvGrpSpPr/>
          <p:nvPr/>
        </p:nvGrpSpPr>
        <p:grpSpPr>
          <a:xfrm>
            <a:off x="560550" y="2722555"/>
            <a:ext cx="4290230" cy="1537974"/>
            <a:chOff x="560550" y="2722555"/>
            <a:chExt cx="4290230" cy="1537974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E655F651-C76C-48C0-84E2-6FAD78647C3A}"/>
                </a:ext>
              </a:extLst>
            </p:cNvPr>
            <p:cNvSpPr/>
            <p:nvPr/>
          </p:nvSpPr>
          <p:spPr>
            <a:xfrm>
              <a:off x="560550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Influence</a:t>
              </a:r>
              <a:r>
                <a:rPr lang="de-DE" sz="2400" dirty="0"/>
                <a:t> </a:t>
              </a:r>
              <a:r>
                <a:rPr lang="de-DE" sz="2400" dirty="0" err="1"/>
                <a:t>industry</a:t>
              </a:r>
              <a:r>
                <a:rPr lang="de-DE" sz="2400" dirty="0"/>
                <a:t> </a:t>
              </a:r>
              <a:r>
                <a:rPr lang="de-DE" sz="2400" dirty="0" err="1"/>
                <a:t>standards</a:t>
              </a:r>
              <a:endParaRPr lang="de-DE" sz="2400" dirty="0"/>
            </a:p>
          </p:txBody>
        </p: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2949AC26-AFC9-4EDC-90A7-E40276DE179F}"/>
                </a:ext>
              </a:extLst>
            </p:cNvPr>
            <p:cNvCxnSpPr/>
            <p:nvPr/>
          </p:nvCxnSpPr>
          <p:spPr>
            <a:xfrm flipH="1">
              <a:off x="3111718" y="2722555"/>
              <a:ext cx="1739062" cy="4567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5AC7130-8B03-403F-B3EE-2EC04270F797}"/>
              </a:ext>
            </a:extLst>
          </p:cNvPr>
          <p:cNvGrpSpPr/>
          <p:nvPr/>
        </p:nvGrpSpPr>
        <p:grpSpPr>
          <a:xfrm>
            <a:off x="3322335" y="2722555"/>
            <a:ext cx="2551168" cy="1537974"/>
            <a:chOff x="3322335" y="2722555"/>
            <a:chExt cx="2551168" cy="1537974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D562AC31-AE5C-4B20-9E24-F1930648511C}"/>
                </a:ext>
              </a:extLst>
            </p:cNvPr>
            <p:cNvSpPr/>
            <p:nvPr/>
          </p:nvSpPr>
          <p:spPr>
            <a:xfrm>
              <a:off x="3322335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Influence</a:t>
              </a:r>
              <a:r>
                <a:rPr lang="de-DE" sz="2400" dirty="0"/>
                <a:t> </a:t>
              </a:r>
              <a:r>
                <a:rPr lang="de-DE" sz="2400" dirty="0" err="1"/>
                <a:t>opinion</a:t>
              </a:r>
              <a:r>
                <a:rPr lang="de-DE" sz="2400" dirty="0"/>
                <a:t> </a:t>
              </a:r>
              <a:r>
                <a:rPr lang="de-DE" sz="2400" dirty="0" err="1"/>
                <a:t>leaders</a:t>
              </a:r>
              <a:endParaRPr lang="de-DE" sz="2400" dirty="0"/>
            </a:p>
          </p:txBody>
        </p:sp>
        <p:cxnSp>
          <p:nvCxnSpPr>
            <p:cNvPr id="27" name="Gerade Verbindung mit Pfeil 26">
              <a:extLst>
                <a:ext uri="{FF2B5EF4-FFF2-40B4-BE49-F238E27FC236}">
                  <a16:creationId xmlns:a16="http://schemas.microsoft.com/office/drawing/2014/main" id="{2457AE52-5515-4900-9318-F0D81ABE8F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8117" y="2722555"/>
              <a:ext cx="656633" cy="476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E24A406-11B9-4418-A9AD-1CF58F59017A}"/>
              </a:ext>
            </a:extLst>
          </p:cNvPr>
          <p:cNvGrpSpPr/>
          <p:nvPr/>
        </p:nvGrpSpPr>
        <p:grpSpPr>
          <a:xfrm>
            <a:off x="6096000" y="2750576"/>
            <a:ext cx="2551168" cy="1517366"/>
            <a:chOff x="6096000" y="2750576"/>
            <a:chExt cx="2551168" cy="1517366"/>
          </a:xfrm>
        </p:grpSpPr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E57E9DD9-0B36-4675-9F30-6EA4306496E8}"/>
                </a:ext>
              </a:extLst>
            </p:cNvPr>
            <p:cNvSpPr/>
            <p:nvPr/>
          </p:nvSpPr>
          <p:spPr>
            <a:xfrm>
              <a:off x="6096000" y="3297118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Redefine</a:t>
              </a:r>
              <a:r>
                <a:rPr lang="de-DE" sz="2400" dirty="0"/>
                <a:t> </a:t>
              </a:r>
              <a:r>
                <a:rPr lang="de-DE" sz="2400" dirty="0" err="1"/>
                <a:t>market</a:t>
              </a:r>
              <a:r>
                <a:rPr lang="de-DE" sz="2400" dirty="0"/>
                <a:t> </a:t>
              </a:r>
              <a:r>
                <a:rPr lang="de-DE" sz="2400" dirty="0" err="1"/>
                <a:t>expectations</a:t>
              </a:r>
              <a:endParaRPr lang="de-DE" sz="2400" dirty="0"/>
            </a:p>
          </p:txBody>
        </p: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43EA5B06-6F4F-4CD8-90EE-5411BFCF529F}"/>
                </a:ext>
              </a:extLst>
            </p:cNvPr>
            <p:cNvCxnSpPr>
              <a:cxnSpLocks/>
            </p:cNvCxnSpPr>
            <p:nvPr/>
          </p:nvCxnSpPr>
          <p:spPr>
            <a:xfrm>
              <a:off x="6568068" y="2750576"/>
              <a:ext cx="635620" cy="4287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1110B47-5C09-4AA8-B913-630D8EC4CB83}"/>
              </a:ext>
            </a:extLst>
          </p:cNvPr>
          <p:cNvGrpSpPr/>
          <p:nvPr/>
        </p:nvGrpSpPr>
        <p:grpSpPr>
          <a:xfrm>
            <a:off x="7515922" y="2677217"/>
            <a:ext cx="3893031" cy="1583312"/>
            <a:chOff x="7515922" y="2677217"/>
            <a:chExt cx="3893031" cy="1583312"/>
          </a:xfrm>
        </p:grpSpPr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64AF0631-7367-4964-BC51-6340187AEBC3}"/>
                </a:ext>
              </a:extLst>
            </p:cNvPr>
            <p:cNvSpPr/>
            <p:nvPr/>
          </p:nvSpPr>
          <p:spPr>
            <a:xfrm>
              <a:off x="8857785" y="3289705"/>
              <a:ext cx="2551168" cy="970824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Create an </a:t>
              </a:r>
              <a:r>
                <a:rPr lang="de-DE" sz="2400" dirty="0" err="1"/>
                <a:t>ecosystem</a:t>
              </a:r>
              <a:endParaRPr lang="de-DE" sz="2400" dirty="0"/>
            </a:p>
          </p:txBody>
        </p: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B124F244-385A-4F70-BC95-910C22625D86}"/>
                </a:ext>
              </a:extLst>
            </p:cNvPr>
            <p:cNvCxnSpPr>
              <a:cxnSpLocks/>
            </p:cNvCxnSpPr>
            <p:nvPr/>
          </p:nvCxnSpPr>
          <p:spPr>
            <a:xfrm>
              <a:off x="7515922" y="2677217"/>
              <a:ext cx="1341863" cy="5020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C15AB02-BADE-AE0D-52B9-AAE0A1ABBD0C}"/>
              </a:ext>
            </a:extLst>
          </p:cNvPr>
          <p:cNvGrpSpPr/>
          <p:nvPr/>
        </p:nvGrpSpPr>
        <p:grpSpPr>
          <a:xfrm>
            <a:off x="6099014" y="4546570"/>
            <a:ext cx="4116873" cy="1442300"/>
            <a:chOff x="6099014" y="4546570"/>
            <a:chExt cx="4116873" cy="1442300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ABB94F92-5E66-457F-ABE6-F2CE7BB5B6A7}"/>
                </a:ext>
              </a:extLst>
            </p:cNvPr>
            <p:cNvGrpSpPr/>
            <p:nvPr/>
          </p:nvGrpSpPr>
          <p:grpSpPr>
            <a:xfrm>
              <a:off x="6099014" y="4695764"/>
              <a:ext cx="2394973" cy="1199625"/>
              <a:chOff x="6099014" y="4695764"/>
              <a:chExt cx="2394973" cy="1199625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8FB71DB5-5485-49B0-A4E5-2C6A88999270}"/>
                  </a:ext>
                </a:extLst>
              </p:cNvPr>
              <p:cNvCxnSpPr/>
              <p:nvPr/>
            </p:nvCxnSpPr>
            <p:spPr>
              <a:xfrm flipH="1">
                <a:off x="6885878" y="4880430"/>
                <a:ext cx="1608109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F5FC7667-CEF4-4952-9155-2C99C23C1F3D}"/>
                  </a:ext>
                </a:extLst>
              </p:cNvPr>
              <p:cNvSpPr txBox="1"/>
              <p:nvPr/>
            </p:nvSpPr>
            <p:spPr>
              <a:xfrm>
                <a:off x="6104254" y="4695764"/>
                <a:ext cx="7816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Artists</a:t>
                </a:r>
              </a:p>
            </p:txBody>
          </p: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1398E6D4-0677-4B14-BA2E-466DD2567385}"/>
                  </a:ext>
                </a:extLst>
              </p:cNvPr>
              <p:cNvCxnSpPr>
                <a:cxnSpLocks/>
                <a:endCxn id="22" idx="3"/>
              </p:cNvCxnSpPr>
              <p:nvPr/>
            </p:nvCxnSpPr>
            <p:spPr>
              <a:xfrm flipH="1">
                <a:off x="7439446" y="5267720"/>
                <a:ext cx="1049302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30C7A316-B6E7-43AF-9196-2E3487986681}"/>
                  </a:ext>
                </a:extLst>
              </p:cNvPr>
              <p:cNvSpPr txBox="1"/>
              <p:nvPr/>
            </p:nvSpPr>
            <p:spPr>
              <a:xfrm>
                <a:off x="6099014" y="5083054"/>
                <a:ext cx="1340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Music </a:t>
                </a:r>
                <a:r>
                  <a:rPr lang="de-DE" dirty="0" err="1"/>
                  <a:t>labels</a:t>
                </a:r>
                <a:endParaRPr lang="de-DE" dirty="0"/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EA38552D-F426-44E5-B5D3-5277D59E5304}"/>
                  </a:ext>
                </a:extLst>
              </p:cNvPr>
              <p:cNvSpPr txBox="1"/>
              <p:nvPr/>
            </p:nvSpPr>
            <p:spPr>
              <a:xfrm>
                <a:off x="6104254" y="5526057"/>
                <a:ext cx="1727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Podcast </a:t>
                </a:r>
                <a:r>
                  <a:rPr lang="de-DE" dirty="0" err="1"/>
                  <a:t>creators</a:t>
                </a:r>
                <a:endParaRPr lang="de-DE" dirty="0"/>
              </a:p>
            </p:txBody>
          </p: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EBF4C1DA-0881-425A-ACED-00C6F6B301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31393" y="5710723"/>
                <a:ext cx="657355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1DECCCFD-E20E-7473-6D2F-E6D1F45C4974}"/>
                </a:ext>
              </a:extLst>
            </p:cNvPr>
            <p:cNvSpPr/>
            <p:nvPr/>
          </p:nvSpPr>
          <p:spPr>
            <a:xfrm>
              <a:off x="8488748" y="4546570"/>
              <a:ext cx="1727139" cy="1442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SPOTIFY</a:t>
              </a:r>
              <a:endParaRPr lang="de-AT" dirty="0"/>
            </a:p>
          </p:txBody>
        </p:sp>
      </p:grpSp>
    </p:spTree>
    <p:extLst>
      <p:ext uri="{BB962C8B-B14F-4D97-AF65-F5344CB8AC3E}">
        <p14:creationId xmlns:p14="http://schemas.microsoft.com/office/powerpoint/2010/main" val="11991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7BD4C36-82CB-470E-B8B8-B60E40F59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738410" cy="704757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740ADBD-380B-4755-B648-BB25FE187863}"/>
              </a:ext>
            </a:extLst>
          </p:cNvPr>
          <p:cNvSpPr txBox="1"/>
          <p:nvPr/>
        </p:nvSpPr>
        <p:spPr>
          <a:xfrm>
            <a:off x="7791481" y="5703838"/>
            <a:ext cx="4400519" cy="76944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rgbClr val="FF0000"/>
                </a:solidFill>
              </a:rPr>
              <a:t>THANK YOU!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22B2D7-DBFE-4F01-AFEA-9BA6C1B29042}"/>
              </a:ext>
            </a:extLst>
          </p:cNvPr>
          <p:cNvSpPr txBox="1"/>
          <p:nvPr/>
        </p:nvSpPr>
        <p:spPr>
          <a:xfrm>
            <a:off x="10642761" y="6642555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</p:spTree>
    <p:extLst>
      <p:ext uri="{BB962C8B-B14F-4D97-AF65-F5344CB8AC3E}">
        <p14:creationId xmlns:p14="http://schemas.microsoft.com/office/powerpoint/2010/main" val="12590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3EF0D-58B6-BC20-BAAE-3493AC64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8" y="22302"/>
            <a:ext cx="9689327" cy="1325563"/>
          </a:xfrm>
        </p:spPr>
        <p:txBody>
          <a:bodyPr/>
          <a:lstStyle/>
          <a:p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action</a:t>
            </a:r>
            <a:r>
              <a:rPr lang="de-AT" dirty="0"/>
              <a:t>, </a:t>
            </a:r>
            <a:r>
              <a:rPr lang="de-AT" dirty="0" err="1"/>
              <a:t>strategy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useless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6209E2-9DA3-7ED3-9B62-75596CFE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732" y="1429572"/>
            <a:ext cx="6592228" cy="175145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PPT </a:t>
            </a:r>
            <a:r>
              <a:rPr lang="de-AT" dirty="0" err="1"/>
              <a:t>presentations</a:t>
            </a:r>
            <a:r>
              <a:rPr lang="de-AT" dirty="0"/>
              <a:t> </a:t>
            </a:r>
            <a:r>
              <a:rPr lang="de-AT" dirty="0" err="1"/>
              <a:t>won’t</a:t>
            </a:r>
            <a:r>
              <a:rPr lang="de-AT" dirty="0"/>
              <a:t> </a:t>
            </a:r>
            <a:r>
              <a:rPr lang="de-AT" dirty="0" err="1"/>
              <a:t>achieve</a:t>
            </a:r>
            <a:r>
              <a:rPr lang="de-AT" dirty="0"/>
              <a:t> </a:t>
            </a:r>
            <a:r>
              <a:rPr lang="de-AT" dirty="0" err="1"/>
              <a:t>anything</a:t>
            </a:r>
            <a:endParaRPr lang="de-AT" dirty="0"/>
          </a:p>
          <a:p>
            <a:pPr marL="0" indent="0">
              <a:buNone/>
            </a:pPr>
            <a:r>
              <a:rPr lang="de-AT" dirty="0" err="1"/>
              <a:t>unless</a:t>
            </a:r>
            <a:r>
              <a:rPr lang="de-AT" dirty="0"/>
              <a:t> </a:t>
            </a:r>
            <a:r>
              <a:rPr lang="de-AT" dirty="0" err="1"/>
              <a:t>they</a:t>
            </a:r>
            <a:r>
              <a:rPr lang="de-AT" dirty="0"/>
              <a:t> manifest </a:t>
            </a:r>
            <a:r>
              <a:rPr lang="de-AT" dirty="0" err="1"/>
              <a:t>themselves</a:t>
            </a:r>
            <a:r>
              <a:rPr lang="de-AT" dirty="0"/>
              <a:t> in </a:t>
            </a:r>
            <a:r>
              <a:rPr lang="de-AT" dirty="0" err="1"/>
              <a:t>action</a:t>
            </a:r>
            <a:r>
              <a:rPr lang="de-AT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127C18-A0B7-42F3-A8D0-22EBB0B0D43B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E9F8A4-875A-46EE-946E-F43DE6675F0F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3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43FA1E5-0F81-4FA0-B9D4-242B868AC7B8}"/>
              </a:ext>
            </a:extLst>
          </p:cNvPr>
          <p:cNvGrpSpPr/>
          <p:nvPr/>
        </p:nvGrpSpPr>
        <p:grpSpPr>
          <a:xfrm>
            <a:off x="5238843" y="2990745"/>
            <a:ext cx="3029043" cy="2695466"/>
            <a:chOff x="5238843" y="2990745"/>
            <a:chExt cx="3029043" cy="2695466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1BF6921-7FB6-4057-8545-7638C991EAD0}"/>
                </a:ext>
              </a:extLst>
            </p:cNvPr>
            <p:cNvSpPr/>
            <p:nvPr/>
          </p:nvSpPr>
          <p:spPr>
            <a:xfrm>
              <a:off x="5238843" y="2990745"/>
              <a:ext cx="3029043" cy="6283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Strategic </a:t>
              </a:r>
              <a:r>
                <a:rPr lang="de-DE" sz="2400" dirty="0" err="1"/>
                <a:t>choices</a:t>
              </a:r>
              <a:endParaRPr lang="de-DE" sz="2400" dirty="0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9C67E9D6-CE40-4106-B53C-E71982F97653}"/>
                </a:ext>
              </a:extLst>
            </p:cNvPr>
            <p:cNvSpPr/>
            <p:nvPr/>
          </p:nvSpPr>
          <p:spPr>
            <a:xfrm>
              <a:off x="5238843" y="4048287"/>
              <a:ext cx="3029043" cy="6283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Concrete</a:t>
              </a:r>
              <a:r>
                <a:rPr lang="de-DE" sz="2400" dirty="0"/>
                <a:t> </a:t>
              </a:r>
              <a:r>
                <a:rPr lang="de-DE" sz="2400" dirty="0" err="1"/>
                <a:t>objectives</a:t>
              </a:r>
              <a:endParaRPr lang="de-DE" sz="2400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833FB66-305C-4C20-B4CF-A3421378FD5A}"/>
                </a:ext>
              </a:extLst>
            </p:cNvPr>
            <p:cNvSpPr/>
            <p:nvPr/>
          </p:nvSpPr>
          <p:spPr>
            <a:xfrm>
              <a:off x="5238843" y="5057834"/>
              <a:ext cx="3029043" cy="6283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Action</a:t>
              </a:r>
            </a:p>
          </p:txBody>
        </p:sp>
        <p:sp>
          <p:nvSpPr>
            <p:cNvPr id="26" name="Pfeil: nach unten 25">
              <a:extLst>
                <a:ext uri="{FF2B5EF4-FFF2-40B4-BE49-F238E27FC236}">
                  <a16:creationId xmlns:a16="http://schemas.microsoft.com/office/drawing/2014/main" id="{3C3A0184-5051-47F0-8F41-8DAAE5EBF5C6}"/>
                </a:ext>
              </a:extLst>
            </p:cNvPr>
            <p:cNvSpPr/>
            <p:nvPr/>
          </p:nvSpPr>
          <p:spPr>
            <a:xfrm>
              <a:off x="6417335" y="3725897"/>
              <a:ext cx="487400" cy="237511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  <p:sp>
          <p:nvSpPr>
            <p:cNvPr id="27" name="Pfeil: nach unten 26">
              <a:extLst>
                <a:ext uri="{FF2B5EF4-FFF2-40B4-BE49-F238E27FC236}">
                  <a16:creationId xmlns:a16="http://schemas.microsoft.com/office/drawing/2014/main" id="{F857614B-5FEB-4DFA-840C-2F7080BCA6E3}"/>
                </a:ext>
              </a:extLst>
            </p:cNvPr>
            <p:cNvSpPr/>
            <p:nvPr/>
          </p:nvSpPr>
          <p:spPr>
            <a:xfrm>
              <a:off x="6509664" y="4758371"/>
              <a:ext cx="487400" cy="237511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/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632B05C-A324-4E54-80B3-D5E79E58AFC4}"/>
              </a:ext>
            </a:extLst>
          </p:cNvPr>
          <p:cNvGrpSpPr/>
          <p:nvPr/>
        </p:nvGrpSpPr>
        <p:grpSpPr>
          <a:xfrm>
            <a:off x="8267886" y="3304934"/>
            <a:ext cx="3460817" cy="2067088"/>
            <a:chOff x="8267886" y="3304934"/>
            <a:chExt cx="3460817" cy="2067088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050CFBBC-8067-49C2-A981-81E318218EE7}"/>
                </a:ext>
              </a:extLst>
            </p:cNvPr>
            <p:cNvSpPr/>
            <p:nvPr/>
          </p:nvSpPr>
          <p:spPr>
            <a:xfrm>
              <a:off x="8699660" y="4048287"/>
              <a:ext cx="3029043" cy="6283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Local</a:t>
              </a:r>
              <a:r>
                <a:rPr lang="de-DE" sz="2400" dirty="0"/>
                <a:t> </a:t>
              </a:r>
              <a:r>
                <a:rPr lang="de-DE" sz="2400" dirty="0" err="1"/>
                <a:t>decisions</a:t>
              </a:r>
              <a:endParaRPr lang="de-DE" sz="2400" dirty="0"/>
            </a:p>
          </p:txBody>
        </p:sp>
        <p:cxnSp>
          <p:nvCxnSpPr>
            <p:cNvPr id="32" name="Verbinder: gewinkelt 31">
              <a:extLst>
                <a:ext uri="{FF2B5EF4-FFF2-40B4-BE49-F238E27FC236}">
                  <a16:creationId xmlns:a16="http://schemas.microsoft.com/office/drawing/2014/main" id="{5B48845F-F41B-4587-A790-10F5BA91E085}"/>
                </a:ext>
              </a:extLst>
            </p:cNvPr>
            <p:cNvCxnSpPr>
              <a:cxnSpLocks/>
              <a:stCxn id="23" idx="3"/>
              <a:endCxn id="30" idx="0"/>
            </p:cNvCxnSpPr>
            <p:nvPr/>
          </p:nvCxnSpPr>
          <p:spPr>
            <a:xfrm>
              <a:off x="8267886" y="3304934"/>
              <a:ext cx="1946296" cy="743353"/>
            </a:xfrm>
            <a:prstGeom prst="bentConnector2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Verbinder: gewinkelt 33">
              <a:extLst>
                <a:ext uri="{FF2B5EF4-FFF2-40B4-BE49-F238E27FC236}">
                  <a16:creationId xmlns:a16="http://schemas.microsoft.com/office/drawing/2014/main" id="{52180BAB-AD32-49AF-A3E3-756B5CC52D94}"/>
                </a:ext>
              </a:extLst>
            </p:cNvPr>
            <p:cNvCxnSpPr>
              <a:cxnSpLocks/>
              <a:stCxn id="30" idx="2"/>
              <a:endCxn id="25" idx="3"/>
            </p:cNvCxnSpPr>
            <p:nvPr/>
          </p:nvCxnSpPr>
          <p:spPr>
            <a:xfrm rot="5400000">
              <a:off x="8893355" y="4051195"/>
              <a:ext cx="695359" cy="1946296"/>
            </a:xfrm>
            <a:prstGeom prst="bentConnector2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A1E98D9-0C38-4260-8933-9A0E5EE935CA}"/>
              </a:ext>
            </a:extLst>
          </p:cNvPr>
          <p:cNvGrpSpPr/>
          <p:nvPr/>
        </p:nvGrpSpPr>
        <p:grpSpPr>
          <a:xfrm>
            <a:off x="442468" y="1273824"/>
            <a:ext cx="4114800" cy="4904146"/>
            <a:chOff x="463297" y="1328300"/>
            <a:chExt cx="4114800" cy="4904146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1530B8E7-BB57-4997-8394-AAC2C7E89F79}"/>
                </a:ext>
              </a:extLst>
            </p:cNvPr>
            <p:cNvGrpSpPr/>
            <p:nvPr/>
          </p:nvGrpSpPr>
          <p:grpSpPr>
            <a:xfrm>
              <a:off x="463297" y="1328300"/>
              <a:ext cx="4114800" cy="4904146"/>
              <a:chOff x="463297" y="1460325"/>
              <a:chExt cx="4114800" cy="4904146"/>
            </a:xfrm>
          </p:grpSpPr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E9BC30C2-2944-4D1E-9068-D5DD760651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3297" y="1460325"/>
                <a:ext cx="4114800" cy="4904146"/>
              </a:xfrm>
              <a:prstGeom prst="rect">
                <a:avLst/>
              </a:prstGeom>
            </p:spPr>
          </p:pic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A1FB0A1A-AD61-4424-B139-4C14E8124260}"/>
                  </a:ext>
                </a:extLst>
              </p:cNvPr>
              <p:cNvSpPr/>
              <p:nvPr/>
            </p:nvSpPr>
            <p:spPr>
              <a:xfrm>
                <a:off x="2874683" y="2145972"/>
                <a:ext cx="1015999" cy="239060"/>
              </a:xfrm>
              <a:prstGeom prst="rect">
                <a:avLst/>
              </a:prstGeom>
              <a:solidFill>
                <a:srgbClr val="FEF9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ln>
                    <a:solidFill>
                      <a:srgbClr val="FAFAFA"/>
                    </a:solidFill>
                  </a:ln>
                </a:endParaRPr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id="{385E4F6D-E5DE-431E-92B6-76AF8400C27F}"/>
                  </a:ext>
                </a:extLst>
              </p:cNvPr>
              <p:cNvSpPr/>
              <p:nvPr/>
            </p:nvSpPr>
            <p:spPr>
              <a:xfrm>
                <a:off x="3612777" y="2172447"/>
                <a:ext cx="277905" cy="140447"/>
              </a:xfrm>
              <a:prstGeom prst="rect">
                <a:avLst/>
              </a:prstGeom>
              <a:solidFill>
                <a:srgbClr val="FEF9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>
                  <a:ln>
                    <a:solidFill>
                      <a:srgbClr val="FAFAFA"/>
                    </a:solidFill>
                  </a:ln>
                </a:endParaRPr>
              </a:p>
            </p:txBody>
          </p:sp>
          <p:sp>
            <p:nvSpPr>
              <p:cNvPr id="40" name="Textfeld 15">
                <a:extLst>
                  <a:ext uri="{FF2B5EF4-FFF2-40B4-BE49-F238E27FC236}">
                    <a16:creationId xmlns:a16="http://schemas.microsoft.com/office/drawing/2014/main" id="{41C5EAF7-96E9-4D99-908E-DBB203B1A050}"/>
                  </a:ext>
                </a:extLst>
              </p:cNvPr>
              <p:cNvSpPr txBox="1"/>
              <p:nvPr/>
            </p:nvSpPr>
            <p:spPr>
              <a:xfrm>
                <a:off x="2794142" y="2013871"/>
                <a:ext cx="10159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2400" spc="-150" dirty="0" err="1">
                    <a:solidFill>
                      <a:srgbClr val="614939"/>
                    </a:solidFill>
                    <a:latin typeface="Bahnschrift SemiBold" panose="020B0502040204020203" pitchFamily="34" charset="0"/>
                  </a:rPr>
                  <a:t>rategy</a:t>
                </a:r>
                <a:endParaRPr lang="de-DE" sz="2400" spc="-150" dirty="0">
                  <a:solidFill>
                    <a:srgbClr val="614939"/>
                  </a:solidFill>
                  <a:latin typeface="Bahnschrift SemiBold" panose="020B0502040204020203" pitchFamily="34" charset="0"/>
                </a:endParaRPr>
              </a:p>
            </p:txBody>
          </p:sp>
        </p:grp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8DED0CC-C6DB-44A8-B68B-0D22D4938705}"/>
                </a:ext>
              </a:extLst>
            </p:cNvPr>
            <p:cNvSpPr/>
            <p:nvPr/>
          </p:nvSpPr>
          <p:spPr>
            <a:xfrm>
              <a:off x="3628531" y="2159951"/>
              <a:ext cx="280174" cy="242125"/>
            </a:xfrm>
            <a:prstGeom prst="rect">
              <a:avLst/>
            </a:prstGeom>
            <a:solidFill>
              <a:srgbClr val="FEF9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>
                <a:ln>
                  <a:solidFill>
                    <a:srgbClr val="FAFAFA"/>
                  </a:solidFill>
                </a:ln>
              </a:endParaRPr>
            </a:p>
          </p:txBody>
        </p:sp>
      </p:grpSp>
      <p:sp>
        <p:nvSpPr>
          <p:cNvPr id="6" name="Textfeld 5">
            <a:extLst>
              <a:ext uri="{FF2B5EF4-FFF2-40B4-BE49-F238E27FC236}">
                <a16:creationId xmlns:a16="http://schemas.microsoft.com/office/drawing/2014/main" id="{0E64F658-9943-47DB-BC19-454C3FC81075}"/>
              </a:ext>
            </a:extLst>
          </p:cNvPr>
          <p:cNvSpPr txBox="1"/>
          <p:nvPr/>
        </p:nvSpPr>
        <p:spPr>
          <a:xfrm>
            <a:off x="5597535" y="5713162"/>
            <a:ext cx="231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(on an individual </a:t>
            </a:r>
            <a:r>
              <a:rPr lang="de-DE" dirty="0" err="1"/>
              <a:t>level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4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Objectives</a:t>
            </a:r>
            <a:r>
              <a:rPr lang="de-AT" dirty="0">
                <a:solidFill>
                  <a:srgbClr val="DA2128"/>
                </a:solidFill>
              </a:rPr>
              <a:t> and </a:t>
            </a:r>
            <a:r>
              <a:rPr lang="de-AT" dirty="0" err="1">
                <a:solidFill>
                  <a:srgbClr val="DA2128"/>
                </a:solidFill>
              </a:rPr>
              <a:t>action</a:t>
            </a:r>
            <a:r>
              <a:rPr lang="de-AT" dirty="0"/>
              <a:t>| </a:t>
            </a:r>
            <a:r>
              <a:rPr lang="de-AT" dirty="0" err="1"/>
              <a:t>Difference</a:t>
            </a:r>
            <a:endParaRPr lang="de-AT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2008889-5375-489E-BE52-929316352042}"/>
              </a:ext>
            </a:extLst>
          </p:cNvPr>
          <p:cNvSpPr/>
          <p:nvPr/>
        </p:nvSpPr>
        <p:spPr>
          <a:xfrm>
            <a:off x="1489803" y="1305087"/>
            <a:ext cx="3029043" cy="628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/>
              <a:t>Concrete</a:t>
            </a:r>
            <a:r>
              <a:rPr lang="de-DE" sz="2400" dirty="0"/>
              <a:t> </a:t>
            </a:r>
            <a:r>
              <a:rPr lang="de-DE" sz="2400" dirty="0" err="1"/>
              <a:t>objectives</a:t>
            </a:r>
            <a:endParaRPr lang="de-DE" sz="24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87E5662-0C4D-4DB5-A974-357E2DBA0AEC}"/>
              </a:ext>
            </a:extLst>
          </p:cNvPr>
          <p:cNvSpPr/>
          <p:nvPr/>
        </p:nvSpPr>
        <p:spPr>
          <a:xfrm>
            <a:off x="6701790" y="1304013"/>
            <a:ext cx="3029043" cy="6283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Action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4290EC9-5053-40FF-8117-14EB7A2E740C}"/>
              </a:ext>
            </a:extLst>
          </p:cNvPr>
          <p:cNvGrpSpPr/>
          <p:nvPr/>
        </p:nvGrpSpPr>
        <p:grpSpPr>
          <a:xfrm>
            <a:off x="5859502" y="2089910"/>
            <a:ext cx="5044718" cy="3754338"/>
            <a:chOff x="5859502" y="2089910"/>
            <a:chExt cx="5044718" cy="3754338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0DD2A64B-45AE-40BB-BB1B-94E7C92EEEEA}"/>
                </a:ext>
              </a:extLst>
            </p:cNvPr>
            <p:cNvSpPr/>
            <p:nvPr/>
          </p:nvSpPr>
          <p:spPr>
            <a:xfrm>
              <a:off x="5859502" y="2571750"/>
              <a:ext cx="5044718" cy="327249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87B5FFC-9C0D-4792-936F-EF15377479CA}"/>
                </a:ext>
              </a:extLst>
            </p:cNvPr>
            <p:cNvSpPr txBox="1"/>
            <p:nvPr/>
          </p:nvSpPr>
          <p:spPr>
            <a:xfrm>
              <a:off x="5921019" y="2089910"/>
              <a:ext cx="4590584" cy="359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What</a:t>
              </a:r>
              <a:r>
                <a:rPr lang="de-DE" dirty="0"/>
                <a:t> </a:t>
              </a:r>
              <a:r>
                <a:rPr lang="de-DE" dirty="0" err="1"/>
                <a:t>you</a:t>
              </a:r>
              <a:r>
                <a:rPr lang="de-DE" dirty="0"/>
                <a:t> </a:t>
              </a:r>
              <a:r>
                <a:rPr lang="de-DE" dirty="0" err="1"/>
                <a:t>really</a:t>
              </a:r>
              <a:r>
                <a:rPr lang="de-DE" dirty="0"/>
                <a:t> do</a:t>
              </a:r>
            </a:p>
            <a:p>
              <a:pPr algn="ctr"/>
              <a:endParaRPr lang="de-DE" dirty="0"/>
            </a:p>
            <a:p>
              <a:pPr marL="342900" lvl="0" indent="-342900">
                <a:lnSpc>
                  <a:spcPct val="107000"/>
                </a:lnSpc>
                <a:buFont typeface="+mj-lt"/>
                <a:buAutoNum type="arabicPeriod"/>
              </a:pP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identify the specific needs and requirements of your organization that the new system must address, </a:t>
              </a:r>
              <a:endPara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+mj-lt"/>
                <a:buAutoNum type="arabicPeriod"/>
              </a:pP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allocate the necessary financial resources for the project, </a:t>
              </a:r>
              <a:endPara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+mj-lt"/>
                <a:buAutoNum type="arabicPeriod"/>
              </a:pP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select an appropriate system and vendor,</a:t>
              </a:r>
              <a:endPara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buFont typeface="+mj-lt"/>
                <a:buAutoNum type="arabicPeriod"/>
              </a:pP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customize and integrate the system with other existing software, and </a:t>
              </a:r>
              <a:endPara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train the team members so that they can understand and use the system.</a:t>
              </a:r>
              <a:endParaRPr lang="de-DE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0D74269-4CD0-4947-BD5A-AF7FD86104F9}"/>
              </a:ext>
            </a:extLst>
          </p:cNvPr>
          <p:cNvGrpSpPr/>
          <p:nvPr/>
        </p:nvGrpSpPr>
        <p:grpSpPr>
          <a:xfrm>
            <a:off x="876300" y="2043984"/>
            <a:ext cx="4491803" cy="2828818"/>
            <a:chOff x="876300" y="2043984"/>
            <a:chExt cx="4491803" cy="2828818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E63340A-7B66-4983-A0E4-B3E532070584}"/>
                </a:ext>
              </a:extLst>
            </p:cNvPr>
            <p:cNvSpPr/>
            <p:nvPr/>
          </p:nvSpPr>
          <p:spPr>
            <a:xfrm>
              <a:off x="876300" y="2571750"/>
              <a:ext cx="4491803" cy="23010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16E8C7D3-3C21-4EDC-B34B-E293A1E7E2BC}"/>
                </a:ext>
              </a:extLst>
            </p:cNvPr>
            <p:cNvSpPr txBox="1"/>
            <p:nvPr/>
          </p:nvSpPr>
          <p:spPr>
            <a:xfrm>
              <a:off x="1237775" y="2043984"/>
              <a:ext cx="3768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err="1"/>
                <a:t>Measurable</a:t>
              </a:r>
              <a:r>
                <a:rPr lang="de-DE" dirty="0"/>
                <a:t> </a:t>
              </a:r>
              <a:r>
                <a:rPr lang="de-DE" dirty="0" err="1"/>
                <a:t>goals</a:t>
              </a:r>
              <a:r>
                <a:rPr lang="de-DE" dirty="0"/>
                <a:t> </a:t>
              </a:r>
              <a:r>
                <a:rPr lang="de-DE" dirty="0" err="1"/>
                <a:t>you</a:t>
              </a:r>
              <a:r>
                <a:rPr lang="de-DE" dirty="0"/>
                <a:t> </a:t>
              </a:r>
              <a:r>
                <a:rPr lang="de-DE" dirty="0" err="1"/>
                <a:t>want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achieve</a:t>
              </a:r>
              <a:endParaRPr lang="de-DE" dirty="0"/>
            </a:p>
            <a:p>
              <a:pPr algn="ctr"/>
              <a:endParaRPr lang="de-DE" dirty="0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8DA7248-2BA8-4DF4-81FA-440B13DF82F4}"/>
                </a:ext>
              </a:extLst>
            </p:cNvPr>
            <p:cNvSpPr txBox="1"/>
            <p:nvPr/>
          </p:nvSpPr>
          <p:spPr>
            <a:xfrm>
              <a:off x="1242248" y="3161583"/>
              <a:ext cx="385572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“To introduce a new customer relationship management (CRM) system by [a certain date]”</a:t>
              </a:r>
              <a:endParaRPr lang="de-DE" dirty="0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1446993D-3437-4115-B12F-A9DB715DCAB5}"/>
                </a:ext>
              </a:extLst>
            </p:cNvPr>
            <p:cNvSpPr txBox="1"/>
            <p:nvPr/>
          </p:nvSpPr>
          <p:spPr>
            <a:xfrm>
              <a:off x="876300" y="2578837"/>
              <a:ext cx="9973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dirty="0"/>
                <a:t>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33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20264D60-CBE9-4C60-B51D-FEC5B88ACBF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The </a:t>
            </a:r>
            <a:r>
              <a:rPr lang="de-AT" dirty="0" err="1">
                <a:solidFill>
                  <a:srgbClr val="DA2128"/>
                </a:solidFill>
              </a:rPr>
              <a:t>job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of</a:t>
            </a:r>
            <a:r>
              <a:rPr lang="de-AT" dirty="0">
                <a:solidFill>
                  <a:srgbClr val="DA2128"/>
                </a:solidFill>
              </a:rPr>
              <a:t> a </a:t>
            </a:r>
            <a:r>
              <a:rPr lang="de-AT" dirty="0" err="1">
                <a:solidFill>
                  <a:srgbClr val="DA2128"/>
                </a:solidFill>
              </a:rPr>
              <a:t>strategic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leader</a:t>
            </a:r>
            <a:endParaRPr lang="de-AT" dirty="0">
              <a:solidFill>
                <a:srgbClr val="DA2128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246E61A-7045-4C04-9C43-5F51E7BE86EB}"/>
              </a:ext>
            </a:extLst>
          </p:cNvPr>
          <p:cNvSpPr/>
          <p:nvPr/>
        </p:nvSpPr>
        <p:spPr>
          <a:xfrm>
            <a:off x="0" y="6499819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5</a:t>
            </a:fld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B57982C-471C-4C88-B024-E3573B15931E}"/>
              </a:ext>
            </a:extLst>
          </p:cNvPr>
          <p:cNvGrpSpPr/>
          <p:nvPr/>
        </p:nvGrpSpPr>
        <p:grpSpPr>
          <a:xfrm>
            <a:off x="5699760" y="1477963"/>
            <a:ext cx="4373880" cy="1013777"/>
            <a:chOff x="5699760" y="1477963"/>
            <a:chExt cx="4373880" cy="1013777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553391C-4B9A-459E-B335-4AC2E5F22E09}"/>
                </a:ext>
              </a:extLst>
            </p:cNvPr>
            <p:cNvSpPr/>
            <p:nvPr/>
          </p:nvSpPr>
          <p:spPr>
            <a:xfrm>
              <a:off x="5958840" y="1477963"/>
              <a:ext cx="4114800" cy="1013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Ensure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that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daily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decisions</a:t>
              </a:r>
              <a:r>
                <a:rPr lang="de-DE" b="1" dirty="0">
                  <a:solidFill>
                    <a:schemeClr val="tx1"/>
                  </a:solidFill>
                </a:rPr>
                <a:t> on all </a:t>
              </a:r>
              <a:r>
                <a:rPr lang="de-DE" b="1" dirty="0" err="1">
                  <a:solidFill>
                    <a:schemeClr val="tx1"/>
                  </a:solidFill>
                </a:rPr>
                <a:t>levels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are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well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aligned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with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the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overall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br>
                <a:rPr lang="de-DE" dirty="0">
                  <a:solidFill>
                    <a:schemeClr val="tx1"/>
                  </a:solidFill>
                </a:rPr>
              </a:br>
              <a:r>
                <a:rPr lang="de-DE" dirty="0" err="1">
                  <a:solidFill>
                    <a:schemeClr val="tx1"/>
                  </a:solidFill>
                </a:rPr>
                <a:t>strategic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direction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7" name="Pfeil: nach rechts 6">
              <a:extLst>
                <a:ext uri="{FF2B5EF4-FFF2-40B4-BE49-F238E27FC236}">
                  <a16:creationId xmlns:a16="http://schemas.microsoft.com/office/drawing/2014/main" id="{A0CAAF15-3217-408F-8DD0-C13BEE89F08A}"/>
                </a:ext>
              </a:extLst>
            </p:cNvPr>
            <p:cNvSpPr/>
            <p:nvPr/>
          </p:nvSpPr>
          <p:spPr>
            <a:xfrm>
              <a:off x="5699760" y="1792685"/>
              <a:ext cx="297180" cy="365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6A7DB19-519E-4575-858A-9AB74A455352}"/>
              </a:ext>
            </a:extLst>
          </p:cNvPr>
          <p:cNvGrpSpPr/>
          <p:nvPr/>
        </p:nvGrpSpPr>
        <p:grpSpPr>
          <a:xfrm>
            <a:off x="5699760" y="2845595"/>
            <a:ext cx="4373880" cy="1013777"/>
            <a:chOff x="5699760" y="2845595"/>
            <a:chExt cx="4373880" cy="101377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873CB9B-E81A-4F3F-9343-EDA2CABFF88F}"/>
                </a:ext>
              </a:extLst>
            </p:cNvPr>
            <p:cNvSpPr/>
            <p:nvPr/>
          </p:nvSpPr>
          <p:spPr>
            <a:xfrm>
              <a:off x="5958840" y="2845595"/>
              <a:ext cx="4114800" cy="10137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>
                  <a:solidFill>
                    <a:schemeClr val="tx1"/>
                  </a:solidFill>
                </a:rPr>
                <a:t>Translate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strategic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choices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into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concrete</a:t>
              </a:r>
              <a:r>
                <a:rPr lang="de-DE" b="1" dirty="0">
                  <a:solidFill>
                    <a:schemeClr val="tx1"/>
                  </a:solidFill>
                </a:rPr>
                <a:t>, </a:t>
              </a:r>
              <a:r>
                <a:rPr lang="de-DE" b="1" dirty="0" err="1">
                  <a:solidFill>
                    <a:schemeClr val="tx1"/>
                  </a:solidFill>
                </a:rPr>
                <a:t>measurable</a:t>
              </a:r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b="1" dirty="0" err="1">
                  <a:solidFill>
                    <a:schemeClr val="tx1"/>
                  </a:solidFill>
                </a:rPr>
                <a:t>objectives</a:t>
              </a:r>
              <a:endParaRPr lang="de-DE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nach rechts 18">
              <a:extLst>
                <a:ext uri="{FF2B5EF4-FFF2-40B4-BE49-F238E27FC236}">
                  <a16:creationId xmlns:a16="http://schemas.microsoft.com/office/drawing/2014/main" id="{B03B3790-51EE-473E-AA35-2BD251516017}"/>
                </a:ext>
              </a:extLst>
            </p:cNvPr>
            <p:cNvSpPr/>
            <p:nvPr/>
          </p:nvSpPr>
          <p:spPr>
            <a:xfrm>
              <a:off x="5699760" y="3169920"/>
              <a:ext cx="297180" cy="3651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3C3792A-6FCC-4F63-B937-704080620379}"/>
              </a:ext>
            </a:extLst>
          </p:cNvPr>
          <p:cNvGrpSpPr/>
          <p:nvPr/>
        </p:nvGrpSpPr>
        <p:grpSpPr>
          <a:xfrm>
            <a:off x="5699760" y="4198463"/>
            <a:ext cx="4373880" cy="1013777"/>
            <a:chOff x="5699760" y="4198463"/>
            <a:chExt cx="4373880" cy="1013777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C699C06-A7D4-4142-B999-83E660843C2F}"/>
                </a:ext>
              </a:extLst>
            </p:cNvPr>
            <p:cNvSpPr/>
            <p:nvPr/>
          </p:nvSpPr>
          <p:spPr>
            <a:xfrm>
              <a:off x="5958840" y="4198463"/>
              <a:ext cx="4114800" cy="1013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tx1"/>
                  </a:solidFill>
                </a:rPr>
                <a:t>Not </a:t>
              </a:r>
              <a:r>
                <a:rPr lang="de-DE" b="1" dirty="0" err="1">
                  <a:solidFill>
                    <a:schemeClr val="tx1"/>
                  </a:solidFill>
                </a:rPr>
                <a:t>necessarily</a:t>
              </a:r>
              <a:r>
                <a:rPr lang="de-DE" b="1" dirty="0">
                  <a:solidFill>
                    <a:schemeClr val="tx1"/>
                  </a:solidFill>
                </a:rPr>
                <a:t>: </a:t>
              </a:r>
              <a:r>
                <a:rPr lang="de-DE" dirty="0" err="1">
                  <a:solidFill>
                    <a:schemeClr val="tx1"/>
                  </a:solidFill>
                </a:rPr>
                <a:t>to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lay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specific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action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steps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for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others</a:t>
              </a:r>
              <a:r>
                <a:rPr lang="de-DE" dirty="0">
                  <a:solidFill>
                    <a:schemeClr val="tx1"/>
                  </a:solidFill>
                </a:rPr>
                <a:t> </a:t>
              </a:r>
              <a:r>
                <a:rPr lang="de-DE" dirty="0" err="1">
                  <a:solidFill>
                    <a:schemeClr val="tx1"/>
                  </a:solidFill>
                </a:rPr>
                <a:t>to</a:t>
              </a:r>
              <a:r>
                <a:rPr lang="de-DE" dirty="0">
                  <a:solidFill>
                    <a:schemeClr val="tx1"/>
                  </a:solidFill>
                </a:rPr>
                <a:t> follow</a:t>
              </a:r>
            </a:p>
          </p:txBody>
        </p:sp>
        <p:sp>
          <p:nvSpPr>
            <p:cNvPr id="20" name="Pfeil: nach rechts 19">
              <a:extLst>
                <a:ext uri="{FF2B5EF4-FFF2-40B4-BE49-F238E27FC236}">
                  <a16:creationId xmlns:a16="http://schemas.microsoft.com/office/drawing/2014/main" id="{7A12ED93-3C93-4A48-BF0E-7B32DD0196F3}"/>
                </a:ext>
              </a:extLst>
            </p:cNvPr>
            <p:cNvSpPr/>
            <p:nvPr/>
          </p:nvSpPr>
          <p:spPr>
            <a:xfrm>
              <a:off x="5699760" y="4506357"/>
              <a:ext cx="297180" cy="365125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3779333D-C34D-4422-8E13-4923FEA83DF6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AF6292F-8950-36B5-10AD-0C84B2633A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22636"/>
            <a:ext cx="4783836" cy="36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65945" y="22830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Concrete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objectives</a:t>
            </a:r>
            <a:r>
              <a:rPr lang="de-AT" dirty="0">
                <a:solidFill>
                  <a:srgbClr val="DA2128"/>
                </a:solidFill>
              </a:rPr>
              <a:t> | </a:t>
            </a:r>
            <a:r>
              <a:rPr lang="de-AT" dirty="0"/>
              <a:t>Working </a:t>
            </a:r>
            <a:r>
              <a:rPr lang="de-AT" dirty="0" err="1"/>
              <a:t>backwards</a:t>
            </a: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399D59-F46D-488C-BEF3-87C862BD5E4D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6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D5E3E71-1D18-4545-B593-B519F8E6765E}"/>
              </a:ext>
            </a:extLst>
          </p:cNvPr>
          <p:cNvSpPr/>
          <p:nvPr/>
        </p:nvSpPr>
        <p:spPr>
          <a:xfrm>
            <a:off x="478657" y="1160145"/>
            <a:ext cx="4410075" cy="10572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Start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vision</a:t>
            </a:r>
            <a:r>
              <a:rPr lang="de-DE" sz="2400" dirty="0"/>
              <a:t> / </a:t>
            </a:r>
            <a:br>
              <a:rPr lang="de-DE" sz="2400" dirty="0"/>
            </a:br>
            <a:r>
              <a:rPr lang="de-DE" sz="2400" dirty="0" err="1"/>
              <a:t>strategic</a:t>
            </a:r>
            <a:r>
              <a:rPr lang="de-DE" sz="2400" dirty="0"/>
              <a:t> </a:t>
            </a:r>
            <a:r>
              <a:rPr lang="de-DE" sz="2400" dirty="0" err="1"/>
              <a:t>choices</a:t>
            </a:r>
            <a:endParaRPr lang="de-DE" sz="24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B6F7973-E0EE-4F11-AF8C-26EA1FE8A777}"/>
              </a:ext>
            </a:extLst>
          </p:cNvPr>
          <p:cNvGrpSpPr/>
          <p:nvPr/>
        </p:nvGrpSpPr>
        <p:grpSpPr>
          <a:xfrm>
            <a:off x="2055494" y="1307837"/>
            <a:ext cx="4316957" cy="2121163"/>
            <a:chOff x="2055494" y="1307837"/>
            <a:chExt cx="4316957" cy="2121163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E0D7438-474B-49B1-9D41-76572E568AE7}"/>
                </a:ext>
              </a:extLst>
            </p:cNvPr>
            <p:cNvSpPr/>
            <p:nvPr/>
          </p:nvSpPr>
          <p:spPr>
            <a:xfrm>
              <a:off x="2055494" y="2371725"/>
              <a:ext cx="4311015" cy="10572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Which</a:t>
              </a:r>
              <a:r>
                <a:rPr lang="de-DE" sz="2400" dirty="0"/>
                <a:t> </a:t>
              </a:r>
              <a:r>
                <a:rPr lang="de-DE" sz="2400" dirty="0" err="1"/>
                <a:t>goals</a:t>
              </a:r>
              <a:r>
                <a:rPr lang="de-DE" sz="2400" dirty="0"/>
                <a:t> </a:t>
              </a:r>
              <a:r>
                <a:rPr lang="de-DE" sz="2400" dirty="0" err="1"/>
                <a:t>could</a:t>
              </a:r>
              <a:r>
                <a:rPr lang="de-DE" sz="2400" dirty="0"/>
                <a:t> </a:t>
              </a:r>
              <a:r>
                <a:rPr lang="de-DE" sz="2400" dirty="0" err="1"/>
                <a:t>we</a:t>
              </a:r>
              <a:r>
                <a:rPr lang="de-DE" sz="2400" dirty="0"/>
                <a:t> </a:t>
              </a:r>
              <a:r>
                <a:rPr lang="de-DE" sz="2400" dirty="0" err="1"/>
                <a:t>set</a:t>
              </a:r>
              <a:r>
                <a:rPr lang="de-DE" sz="2400" dirty="0"/>
                <a:t> </a:t>
              </a:r>
              <a:r>
                <a:rPr lang="de-DE" sz="2400" dirty="0" err="1"/>
                <a:t>ourselves</a:t>
              </a:r>
              <a:r>
                <a:rPr lang="de-DE" sz="2400" dirty="0"/>
                <a:t> </a:t>
              </a:r>
              <a:r>
                <a:rPr lang="de-DE" sz="2400" dirty="0" err="1"/>
                <a:t>for</a:t>
              </a:r>
              <a:r>
                <a:rPr lang="de-DE" sz="2400" dirty="0"/>
                <a:t>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next</a:t>
              </a:r>
              <a:r>
                <a:rPr lang="de-DE" sz="2400" dirty="0"/>
                <a:t> </a:t>
              </a:r>
              <a:r>
                <a:rPr lang="de-DE" sz="2400" dirty="0" err="1"/>
                <a:t>year</a:t>
              </a:r>
              <a:r>
                <a:rPr lang="de-DE" sz="2400" dirty="0"/>
                <a:t>?</a:t>
              </a:r>
            </a:p>
          </p:txBody>
        </p:sp>
        <p:sp>
          <p:nvSpPr>
            <p:cNvPr id="15" name="Pfeil: nach unten gekrümmt 14">
              <a:extLst>
                <a:ext uri="{FF2B5EF4-FFF2-40B4-BE49-F238E27FC236}">
                  <a16:creationId xmlns:a16="http://schemas.microsoft.com/office/drawing/2014/main" id="{DA4AA3DC-9E14-414E-8188-16D2D0ECCF43}"/>
                </a:ext>
              </a:extLst>
            </p:cNvPr>
            <p:cNvSpPr/>
            <p:nvPr/>
          </p:nvSpPr>
          <p:spPr>
            <a:xfrm rot="2572825">
              <a:off x="5092291" y="1307837"/>
              <a:ext cx="1280160" cy="668959"/>
            </a:xfrm>
            <a:prstGeom prst="curved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AFA4FDE-2C89-483A-BECA-2AB6E0EF3BD8}"/>
              </a:ext>
            </a:extLst>
          </p:cNvPr>
          <p:cNvGrpSpPr/>
          <p:nvPr/>
        </p:nvGrpSpPr>
        <p:grpSpPr>
          <a:xfrm>
            <a:off x="3413058" y="2629367"/>
            <a:ext cx="4374786" cy="2033797"/>
            <a:chOff x="3413058" y="2629367"/>
            <a:chExt cx="4374786" cy="2033797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2094DCA-F288-4BE0-A929-D4B1BD3AAE3D}"/>
                </a:ext>
              </a:extLst>
            </p:cNvPr>
            <p:cNvSpPr/>
            <p:nvPr/>
          </p:nvSpPr>
          <p:spPr>
            <a:xfrm>
              <a:off x="3413058" y="3605889"/>
              <a:ext cx="4311015" cy="10572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 err="1"/>
                <a:t>Which</a:t>
              </a:r>
              <a:r>
                <a:rPr lang="de-DE" sz="2400" dirty="0"/>
                <a:t> </a:t>
              </a:r>
              <a:r>
                <a:rPr lang="de-DE" sz="2400" dirty="0" err="1"/>
                <a:t>concrete</a:t>
              </a:r>
              <a:r>
                <a:rPr lang="de-DE" sz="2400" dirty="0"/>
                <a:t>/</a:t>
              </a:r>
              <a:r>
                <a:rPr lang="de-DE" sz="2400" dirty="0" err="1"/>
                <a:t>measurable</a:t>
              </a:r>
              <a:r>
                <a:rPr lang="de-DE" sz="2400" dirty="0"/>
                <a:t> </a:t>
              </a:r>
              <a:r>
                <a:rPr lang="de-DE" sz="2400" dirty="0" err="1"/>
                <a:t>objectives</a:t>
              </a:r>
              <a:r>
                <a:rPr lang="de-DE" sz="2400" dirty="0"/>
                <a:t> </a:t>
              </a:r>
              <a:r>
                <a:rPr lang="de-DE" sz="2400" dirty="0" err="1"/>
                <a:t>for</a:t>
              </a:r>
              <a:r>
                <a:rPr lang="de-DE" sz="2400" dirty="0"/>
                <a:t>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next</a:t>
              </a:r>
              <a:r>
                <a:rPr lang="de-DE" sz="2400" dirty="0"/>
                <a:t> </a:t>
              </a:r>
              <a:r>
                <a:rPr lang="de-DE" sz="2400" dirty="0" err="1"/>
                <a:t>quarter</a:t>
              </a:r>
              <a:r>
                <a:rPr lang="de-DE" sz="2400" dirty="0"/>
                <a:t>?</a:t>
              </a:r>
            </a:p>
          </p:txBody>
        </p:sp>
        <p:sp>
          <p:nvSpPr>
            <p:cNvPr id="16" name="Pfeil: nach unten gekrümmt 15">
              <a:extLst>
                <a:ext uri="{FF2B5EF4-FFF2-40B4-BE49-F238E27FC236}">
                  <a16:creationId xmlns:a16="http://schemas.microsoft.com/office/drawing/2014/main" id="{07FC6CBF-8DEC-4328-BB1A-A77B8ECAB9FE}"/>
                </a:ext>
              </a:extLst>
            </p:cNvPr>
            <p:cNvSpPr/>
            <p:nvPr/>
          </p:nvSpPr>
          <p:spPr>
            <a:xfrm rot="2572825">
              <a:off x="6507684" y="2629367"/>
              <a:ext cx="1280160" cy="668959"/>
            </a:xfrm>
            <a:prstGeom prst="curved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65E50D3-9D6F-411B-A935-D54BAA04EDC0}"/>
              </a:ext>
            </a:extLst>
          </p:cNvPr>
          <p:cNvGrpSpPr/>
          <p:nvPr/>
        </p:nvGrpSpPr>
        <p:grpSpPr>
          <a:xfrm>
            <a:off x="5074218" y="3887013"/>
            <a:ext cx="4311015" cy="2040560"/>
            <a:chOff x="5074218" y="3887013"/>
            <a:chExt cx="4311015" cy="204056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5CA5FA7-EE72-43D9-8F86-F4DCE95DA26D}"/>
                </a:ext>
              </a:extLst>
            </p:cNvPr>
            <p:cNvSpPr/>
            <p:nvPr/>
          </p:nvSpPr>
          <p:spPr>
            <a:xfrm>
              <a:off x="5074218" y="4870298"/>
              <a:ext cx="4311015" cy="10572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/>
                <a:t>Who </a:t>
              </a:r>
              <a:r>
                <a:rPr lang="de-DE" sz="2400" dirty="0" err="1"/>
                <a:t>is</a:t>
              </a:r>
              <a:r>
                <a:rPr lang="de-DE" sz="2400" dirty="0"/>
                <a:t>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best</a:t>
              </a:r>
              <a:r>
                <a:rPr lang="de-DE" sz="2400" dirty="0"/>
                <a:t> </a:t>
              </a:r>
              <a:r>
                <a:rPr lang="de-DE" sz="2400" dirty="0" err="1"/>
                <a:t>person</a:t>
              </a:r>
              <a:r>
                <a:rPr lang="de-DE" sz="2400" dirty="0"/>
                <a:t> </a:t>
              </a:r>
              <a:r>
                <a:rPr lang="de-DE" sz="2400" dirty="0" err="1"/>
                <a:t>to</a:t>
              </a:r>
              <a:r>
                <a:rPr lang="de-DE" sz="2400" dirty="0"/>
                <a:t> </a:t>
              </a:r>
              <a:r>
                <a:rPr lang="de-DE" sz="2400" dirty="0" err="1"/>
                <a:t>be</a:t>
              </a:r>
              <a:r>
                <a:rPr lang="de-DE" sz="2400" dirty="0"/>
                <a:t> </a:t>
              </a:r>
              <a:r>
                <a:rPr lang="de-DE" sz="2400" u="sng" dirty="0" err="1"/>
                <a:t>responsible</a:t>
              </a:r>
              <a:r>
                <a:rPr lang="de-DE" sz="2400" dirty="0"/>
                <a:t> </a:t>
              </a:r>
              <a:r>
                <a:rPr lang="de-DE" sz="2400" dirty="0" err="1"/>
                <a:t>for</a:t>
              </a:r>
              <a:r>
                <a:rPr lang="de-DE" sz="2400" dirty="0"/>
                <a:t> </a:t>
              </a:r>
              <a:r>
                <a:rPr lang="de-DE" sz="2400" dirty="0" err="1"/>
                <a:t>the</a:t>
              </a:r>
              <a:r>
                <a:rPr lang="de-DE" sz="2400" dirty="0"/>
                <a:t> </a:t>
              </a:r>
              <a:r>
                <a:rPr lang="de-DE" sz="2400" dirty="0" err="1"/>
                <a:t>goal</a:t>
              </a:r>
              <a:r>
                <a:rPr lang="de-DE" sz="2400" dirty="0"/>
                <a:t>?</a:t>
              </a:r>
            </a:p>
          </p:txBody>
        </p:sp>
        <p:sp>
          <p:nvSpPr>
            <p:cNvPr id="17" name="Pfeil: nach unten gekrümmt 16">
              <a:extLst>
                <a:ext uri="{FF2B5EF4-FFF2-40B4-BE49-F238E27FC236}">
                  <a16:creationId xmlns:a16="http://schemas.microsoft.com/office/drawing/2014/main" id="{A19B4137-9D2C-486B-B0E5-90087B09AECC}"/>
                </a:ext>
              </a:extLst>
            </p:cNvPr>
            <p:cNvSpPr/>
            <p:nvPr/>
          </p:nvSpPr>
          <p:spPr>
            <a:xfrm rot="2572825">
              <a:off x="7893341" y="3887013"/>
              <a:ext cx="1280160" cy="668959"/>
            </a:xfrm>
            <a:prstGeom prst="curved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8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365945" y="22830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>
                <a:solidFill>
                  <a:srgbClr val="DA2128"/>
                </a:solidFill>
              </a:rPr>
              <a:t>The </a:t>
            </a:r>
            <a:r>
              <a:rPr lang="de-AT" dirty="0" err="1">
                <a:solidFill>
                  <a:srgbClr val="DA2128"/>
                </a:solidFill>
              </a:rPr>
              <a:t>Pyramid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Principle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/>
              <a:t>| Minto (2008)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399D59-F46D-488C-BEF3-87C862BD5E4D}"/>
              </a:ext>
            </a:extLst>
          </p:cNvPr>
          <p:cNvSpPr txBox="1"/>
          <p:nvPr/>
        </p:nvSpPr>
        <p:spPr>
          <a:xfrm>
            <a:off x="4888732" y="6574293"/>
            <a:ext cx="13596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pixabay.com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03B3CA4-AD2E-40EC-82E7-A36BB64EB8B9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7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04913DA-C557-41B5-B89B-B8FA413AFF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81" y="1131513"/>
            <a:ext cx="10275569" cy="524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254795B-2D88-F451-492F-1BF24A13B571}"/>
              </a:ext>
            </a:extLst>
          </p:cNvPr>
          <p:cNvSpPr txBox="1">
            <a:spLocks/>
          </p:cNvSpPr>
          <p:nvPr/>
        </p:nvSpPr>
        <p:spPr>
          <a:xfrm>
            <a:off x="1262826" y="20067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Taking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action</a:t>
            </a:r>
            <a:r>
              <a:rPr lang="de-AT" dirty="0"/>
              <a:t>| </a:t>
            </a:r>
            <a:r>
              <a:rPr lang="de-AT" sz="3600" dirty="0"/>
              <a:t>Business </a:t>
            </a:r>
            <a:r>
              <a:rPr lang="de-AT" sz="3600" dirty="0" err="1"/>
              <a:t>strategy</a:t>
            </a:r>
            <a:r>
              <a:rPr lang="de-AT" sz="3600" dirty="0"/>
              <a:t> </a:t>
            </a:r>
            <a:r>
              <a:rPr lang="de-AT" sz="3600" dirty="0" err="1"/>
              <a:t>level</a:t>
            </a:r>
            <a:r>
              <a:rPr lang="de-AT" sz="3600" dirty="0"/>
              <a:t> [1]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8</a:t>
            </a:fld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16C5583-B60D-4B8A-817B-81FCA550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3019"/>
              </p:ext>
            </p:extLst>
          </p:nvPr>
        </p:nvGraphicFramePr>
        <p:xfrm>
          <a:off x="882966" y="1526236"/>
          <a:ext cx="10166034" cy="86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304">
                  <a:extLst>
                    <a:ext uri="{9D8B030D-6E8A-4147-A177-3AD203B41FA5}">
                      <a16:colId xmlns:a16="http://schemas.microsoft.com/office/drawing/2014/main" val="1606438789"/>
                    </a:ext>
                  </a:extLst>
                </a:gridCol>
                <a:gridCol w="7308730">
                  <a:extLst>
                    <a:ext uri="{9D8B030D-6E8A-4147-A177-3AD203B41FA5}">
                      <a16:colId xmlns:a16="http://schemas.microsoft.com/office/drawing/2014/main" val="179560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Market penetration and development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increasing marketing and promotional efforts in existing markets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exploring new sales and distribution channels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entering new markets with current or modified products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4410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9D0DD51-3D4E-4D98-8BA3-4080DE135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075548"/>
              </p:ext>
            </p:extLst>
          </p:nvPr>
        </p:nvGraphicFramePr>
        <p:xfrm>
          <a:off x="829944" y="2990543"/>
          <a:ext cx="10119996" cy="573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4364">
                  <a:extLst>
                    <a:ext uri="{9D8B030D-6E8A-4147-A177-3AD203B41FA5}">
                      <a16:colId xmlns:a16="http://schemas.microsoft.com/office/drawing/2014/main" val="4048269563"/>
                    </a:ext>
                  </a:extLst>
                </a:gridCol>
                <a:gridCol w="7275632">
                  <a:extLst>
                    <a:ext uri="{9D8B030D-6E8A-4147-A177-3AD203B41FA5}">
                      <a16:colId xmlns:a16="http://schemas.microsoft.com/office/drawing/2014/main" val="30341217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Product and service innovation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developing new products or services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enhancing existing offers to meet changing customer needs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68686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82F87DB-58C3-4D48-9F82-52B663428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808567"/>
              </p:ext>
            </p:extLst>
          </p:nvPr>
        </p:nvGraphicFramePr>
        <p:xfrm>
          <a:off x="838200" y="4074539"/>
          <a:ext cx="10515600" cy="2041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554">
                  <a:extLst>
                    <a:ext uri="{9D8B030D-6E8A-4147-A177-3AD203B41FA5}">
                      <a16:colId xmlns:a16="http://schemas.microsoft.com/office/drawing/2014/main" val="1510875262"/>
                    </a:ext>
                  </a:extLst>
                </a:gridCol>
                <a:gridCol w="7560046">
                  <a:extLst>
                    <a:ext uri="{9D8B030D-6E8A-4147-A177-3AD203B41FA5}">
                      <a16:colId xmlns:a16="http://schemas.microsoft.com/office/drawing/2014/main" val="507030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Improving operational efficiency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streamlining processes to reduce costs and improve quality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adopting lean management practices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utilizing technology and automation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using digital tools to improve processes, customer experiences, </a:t>
                      </a:r>
                      <a:b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and data-driven decision-making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enhancing supply chain management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standardizing processes across the organization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787186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DDC03A78-B1D6-44DB-8495-626D955CD537}"/>
              </a:ext>
            </a:extLst>
          </p:cNvPr>
          <p:cNvSpPr/>
          <p:nvPr/>
        </p:nvSpPr>
        <p:spPr>
          <a:xfrm>
            <a:off x="685800" y="1377865"/>
            <a:ext cx="10515600" cy="12108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EEFF37-2629-43E0-8B3D-F958E25CDF13}"/>
              </a:ext>
            </a:extLst>
          </p:cNvPr>
          <p:cNvSpPr/>
          <p:nvPr/>
        </p:nvSpPr>
        <p:spPr>
          <a:xfrm>
            <a:off x="708183" y="2795546"/>
            <a:ext cx="10515600" cy="9758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FD3C4A-393A-4674-90A8-583172DEC866}"/>
              </a:ext>
            </a:extLst>
          </p:cNvPr>
          <p:cNvSpPr/>
          <p:nvPr/>
        </p:nvSpPr>
        <p:spPr>
          <a:xfrm>
            <a:off x="708183" y="3966355"/>
            <a:ext cx="10515600" cy="22578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FFF205-4392-4FB1-8E4B-9836C9BC0A52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6232427-D337-409A-891B-D32C550A7FDB}"/>
              </a:ext>
            </a:extLst>
          </p:cNvPr>
          <p:cNvSpPr/>
          <p:nvPr/>
        </p:nvSpPr>
        <p:spPr>
          <a:xfrm>
            <a:off x="196404" y="154635"/>
            <a:ext cx="969456" cy="101639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634B41B-0035-4BC4-87D1-8A35E7A76770}"/>
              </a:ext>
            </a:extLst>
          </p:cNvPr>
          <p:cNvSpPr/>
          <p:nvPr/>
        </p:nvSpPr>
        <p:spPr>
          <a:xfrm>
            <a:off x="0" y="6488668"/>
            <a:ext cx="463297" cy="36933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fld id="{65DFD7A7-ED56-427F-B8C7-C395DB1CAFE4}" type="slidenum">
              <a:rPr lang="de-DE" smtClean="0">
                <a:solidFill>
                  <a:schemeClr val="tx1"/>
                </a:solidFill>
              </a:rPr>
              <a:t>9</a:t>
            </a:fld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DC03A78-B1D6-44DB-8495-626D955CD537}"/>
              </a:ext>
            </a:extLst>
          </p:cNvPr>
          <p:cNvSpPr/>
          <p:nvPr/>
        </p:nvSpPr>
        <p:spPr>
          <a:xfrm>
            <a:off x="685800" y="1416997"/>
            <a:ext cx="10515600" cy="121084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7EEFF37-2629-43E0-8B3D-F958E25CDF13}"/>
              </a:ext>
            </a:extLst>
          </p:cNvPr>
          <p:cNvSpPr/>
          <p:nvPr/>
        </p:nvSpPr>
        <p:spPr>
          <a:xfrm>
            <a:off x="708183" y="2834677"/>
            <a:ext cx="10515600" cy="13598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5FD3C4A-393A-4674-90A8-583172DEC866}"/>
              </a:ext>
            </a:extLst>
          </p:cNvPr>
          <p:cNvSpPr/>
          <p:nvPr/>
        </p:nvSpPr>
        <p:spPr>
          <a:xfrm>
            <a:off x="708183" y="4457016"/>
            <a:ext cx="10515600" cy="85761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F787B8D-E10F-4F10-8A94-066325BB2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895"/>
              </p:ext>
            </p:extLst>
          </p:nvPr>
        </p:nvGraphicFramePr>
        <p:xfrm>
          <a:off x="906541" y="1583227"/>
          <a:ext cx="10378917" cy="86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7137">
                  <a:extLst>
                    <a:ext uri="{9D8B030D-6E8A-4147-A177-3AD203B41FA5}">
                      <a16:colId xmlns:a16="http://schemas.microsoft.com/office/drawing/2014/main" val="3228503216"/>
                    </a:ext>
                  </a:extLst>
                </a:gridCol>
                <a:gridCol w="7461780">
                  <a:extLst>
                    <a:ext uri="{9D8B030D-6E8A-4147-A177-3AD203B41FA5}">
                      <a16:colId xmlns:a16="http://schemas.microsoft.com/office/drawing/2014/main" val="3105054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Strengthening customer relations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developing strong customer service and support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implementing loyalty programs and personalized marketing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introducing a CRM system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900818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6CF0000F-5409-4E35-A4C6-18839B2A6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669724"/>
              </p:ext>
            </p:extLst>
          </p:nvPr>
        </p:nvGraphicFramePr>
        <p:xfrm>
          <a:off x="906540" y="2879504"/>
          <a:ext cx="10294859" cy="1160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512">
                  <a:extLst>
                    <a:ext uri="{9D8B030D-6E8A-4147-A177-3AD203B41FA5}">
                      <a16:colId xmlns:a16="http://schemas.microsoft.com/office/drawing/2014/main" val="1301340496"/>
                    </a:ext>
                  </a:extLst>
                </a:gridCol>
                <a:gridCol w="7401347">
                  <a:extLst>
                    <a:ext uri="{9D8B030D-6E8A-4147-A177-3AD203B41FA5}">
                      <a16:colId xmlns:a16="http://schemas.microsoft.com/office/drawing/2014/main" val="29233994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Strategic partnerships and alliances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forming alliances to share resources or knowledge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collaborating for cross-promotion and co-branding opportunities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entering into a supply chain partnership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entering into technology and R&amp;D partnerships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260817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6295AFF-E1F6-458F-A78B-C36C9F3AC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373292"/>
              </p:ext>
            </p:extLst>
          </p:nvPr>
        </p:nvGraphicFramePr>
        <p:xfrm>
          <a:off x="978930" y="4578462"/>
          <a:ext cx="10096740" cy="573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7828">
                  <a:extLst>
                    <a:ext uri="{9D8B030D-6E8A-4147-A177-3AD203B41FA5}">
                      <a16:colId xmlns:a16="http://schemas.microsoft.com/office/drawing/2014/main" val="619136433"/>
                    </a:ext>
                  </a:extLst>
                </a:gridCol>
                <a:gridCol w="7258912">
                  <a:extLst>
                    <a:ext uri="{9D8B030D-6E8A-4147-A177-3AD203B41FA5}">
                      <a16:colId xmlns:a16="http://schemas.microsoft.com/office/drawing/2014/main" val="27012684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Pricing strategies</a:t>
                      </a:r>
                      <a:endParaRPr lang="de-DE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adopting new competitive pricing models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200"/>
                        <a:buFont typeface="Symbol" panose="05050102010706020507" pitchFamily="18" charset="2"/>
                        <a:buChar char="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implementing dynamic pricing based on market demand</a:t>
                      </a:r>
                      <a:endParaRPr lang="de-DE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989699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DF49236C-7E58-4902-B47E-1FD2AFA38458}"/>
              </a:ext>
            </a:extLst>
          </p:cNvPr>
          <p:cNvSpPr txBox="1"/>
          <p:nvPr/>
        </p:nvSpPr>
        <p:spPr>
          <a:xfrm>
            <a:off x="4888732" y="6574293"/>
            <a:ext cx="1189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Picture source: </a:t>
            </a:r>
            <a:r>
              <a:rPr lang="de-DE" sz="800" dirty="0" err="1"/>
              <a:t>ChatGPT</a:t>
            </a:r>
            <a:endParaRPr lang="de-DE" sz="800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D4D3D67-AED9-4706-93CF-85E8303EF6C7}"/>
              </a:ext>
            </a:extLst>
          </p:cNvPr>
          <p:cNvSpPr txBox="1">
            <a:spLocks/>
          </p:cNvSpPr>
          <p:nvPr/>
        </p:nvSpPr>
        <p:spPr>
          <a:xfrm>
            <a:off x="1262826" y="20067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>
                <a:solidFill>
                  <a:srgbClr val="DA2128"/>
                </a:solidFill>
              </a:rPr>
              <a:t>Taking</a:t>
            </a:r>
            <a:r>
              <a:rPr lang="de-AT" dirty="0">
                <a:solidFill>
                  <a:srgbClr val="DA2128"/>
                </a:solidFill>
              </a:rPr>
              <a:t> </a:t>
            </a:r>
            <a:r>
              <a:rPr lang="de-AT" dirty="0" err="1">
                <a:solidFill>
                  <a:srgbClr val="DA2128"/>
                </a:solidFill>
              </a:rPr>
              <a:t>action</a:t>
            </a:r>
            <a:r>
              <a:rPr lang="de-AT" dirty="0"/>
              <a:t>| </a:t>
            </a:r>
            <a:r>
              <a:rPr lang="de-AT" sz="3600" dirty="0"/>
              <a:t>Business </a:t>
            </a:r>
            <a:r>
              <a:rPr lang="de-AT" sz="3600" dirty="0" err="1"/>
              <a:t>strategy</a:t>
            </a:r>
            <a:r>
              <a:rPr lang="de-AT" sz="3600" dirty="0"/>
              <a:t> </a:t>
            </a:r>
            <a:r>
              <a:rPr lang="de-AT" sz="3600" dirty="0" err="1"/>
              <a:t>level</a:t>
            </a:r>
            <a:r>
              <a:rPr lang="de-AT" sz="3600" dirty="0"/>
              <a:t> [2]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2EC9A70-2EF8-4B21-B519-9A014DC9F6EC}"/>
              </a:ext>
            </a:extLst>
          </p:cNvPr>
          <p:cNvSpPr/>
          <p:nvPr/>
        </p:nvSpPr>
        <p:spPr>
          <a:xfrm>
            <a:off x="196404" y="154635"/>
            <a:ext cx="969456" cy="101639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604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Office PowerPoint</Application>
  <PresentationFormat>Breitbild</PresentationFormat>
  <Paragraphs>232</Paragraphs>
  <Slides>23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Bahnschrift SemiBold</vt:lpstr>
      <vt:lpstr>Calibri</vt:lpstr>
      <vt:lpstr>Calibri Light</vt:lpstr>
      <vt:lpstr>Courier New</vt:lpstr>
      <vt:lpstr>Symbol</vt:lpstr>
      <vt:lpstr>Wingdings</vt:lpstr>
      <vt:lpstr>Office</vt:lpstr>
      <vt:lpstr>PowerPoint-Präsentation</vt:lpstr>
      <vt:lpstr>How to get it done? | Implementation</vt:lpstr>
      <vt:lpstr>Without action, strategy is useless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Staying aligned| As a multinational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Victoria Ranacher-Lackner</dc:creator>
  <cp:lastModifiedBy>Sternad Dietmar</cp:lastModifiedBy>
  <cp:revision>73</cp:revision>
  <dcterms:created xsi:type="dcterms:W3CDTF">2022-05-12T13:29:49Z</dcterms:created>
  <dcterms:modified xsi:type="dcterms:W3CDTF">2025-09-04T13:28:26Z</dcterms:modified>
</cp:coreProperties>
</file>