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2"/>
  </p:notesMasterIdLst>
  <p:sldIdLst>
    <p:sldId id="541" r:id="rId2"/>
    <p:sldId id="643" r:id="rId3"/>
    <p:sldId id="606" r:id="rId4"/>
    <p:sldId id="644" r:id="rId5"/>
    <p:sldId id="649" r:id="rId6"/>
    <p:sldId id="650" r:id="rId7"/>
    <p:sldId id="651" r:id="rId8"/>
    <p:sldId id="652" r:id="rId9"/>
    <p:sldId id="634" r:id="rId10"/>
    <p:sldId id="614" r:id="rId11"/>
    <p:sldId id="635" r:id="rId12"/>
    <p:sldId id="636" r:id="rId13"/>
    <p:sldId id="639" r:id="rId14"/>
    <p:sldId id="645" r:id="rId15"/>
    <p:sldId id="459" r:id="rId16"/>
    <p:sldId id="637" r:id="rId17"/>
    <p:sldId id="648" r:id="rId18"/>
    <p:sldId id="646" r:id="rId19"/>
    <p:sldId id="647" r:id="rId20"/>
    <p:sldId id="62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rnad Dietmar" initials="SD" lastIdx="0" clrIdx="0">
    <p:extLst>
      <p:ext uri="{19B8F6BF-5375-455C-9EA6-DF929625EA0E}">
        <p15:presenceInfo xmlns:p15="http://schemas.microsoft.com/office/powerpoint/2012/main" userId="S-1-5-21-2142320296-924847462-114579206-17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5E6E26"/>
    <a:srgbClr val="EDF1F9"/>
    <a:srgbClr val="7F7F7F"/>
    <a:srgbClr val="FFFFFF"/>
    <a:srgbClr val="FF0000"/>
    <a:srgbClr val="DE393F"/>
    <a:srgbClr val="005A92"/>
    <a:srgbClr val="39455C"/>
    <a:srgbClr val="D51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4" autoAdjust="0"/>
    <p:restoredTop sz="78115" autoAdjust="0"/>
  </p:normalViewPr>
  <p:slideViewPr>
    <p:cSldViewPr snapToGrid="0">
      <p:cViewPr varScale="1">
        <p:scale>
          <a:sx n="102" d="100"/>
          <a:sy n="102" d="100"/>
        </p:scale>
        <p:origin x="3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7C0-D153-4CC0-B115-B22DF8FD3226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C270-D155-4F7E-80DB-88976B7722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4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000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777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06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97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296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65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161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58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14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08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5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760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52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782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84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338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4D-193D-4CCB-B7D4-627B6444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AB3030-B6CF-4507-B992-42DBA66A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5E59-235F-4536-B3BC-D1D8399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E1FF-2AD0-4913-A2E2-5DB0FFFFD7B7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1236-51AA-4266-8EFD-0DCEA5F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C289-8251-4255-8960-F7FA3AB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FH Kärnten</a:t>
            </a:r>
          </a:p>
        </p:txBody>
      </p:sp>
    </p:spTree>
    <p:extLst>
      <p:ext uri="{BB962C8B-B14F-4D97-AF65-F5344CB8AC3E}">
        <p14:creationId xmlns:p14="http://schemas.microsoft.com/office/powerpoint/2010/main" val="23284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B5F2-41A4-4DA7-8E4F-589335D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B78802-BE41-48E6-B120-80D1C209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96E5C-2E3E-4F36-BFA5-E3C13F9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BE3-EB5F-42E9-A2D2-4F813EF7685D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734F0-6F7C-48FB-B229-32A1403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9831-17DA-46CA-BFDF-FFFBAA5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AD98B-E7E2-47CF-B1CA-7B04E47C6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C0E8-6EC4-4506-8C86-493F2EBA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F720B-C39A-49F7-BCF4-045AAC7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181C-993E-44A0-9779-C1E16704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D0B-A30F-4EAA-B977-30EC4ADBC71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071A-139D-4465-8D45-198F3DA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D1DDA-4CFA-4D5C-AA0A-75C73C7C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B9DFB-684A-449B-A021-A12CBA8F5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F50F-FE26-4AA2-A85A-DB1C1EEE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55308-03D9-4332-8075-A618530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86"/>
            <a:ext cx="10515600" cy="478377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4pPr marL="1600200" indent="-228600"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46465-F287-42A1-A830-5E3CFA7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5FD5-D3B4-474A-A04A-3A22655B0320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F12DA-EFB5-427A-900F-B447A06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2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793D2-94B1-47CC-A04E-C8DC75C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14297-81E3-4687-A273-2F1E39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E589E-AA80-4452-91EC-0F4849B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44C-1EA5-4F64-827F-599735B00046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B7958-CC64-4D1F-9C6A-EEFE16DD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FC62B-8690-422D-B7C8-CAA7E27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CAFF1F-972A-4795-B223-750DE142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E4B11-1B60-4A77-AFDB-E74CEA62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8BDE8-09FD-4AAF-B246-CDD1164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975E7-0A5E-453C-BB65-FD030CB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F481-9509-406A-8C08-3B80D5B68AE4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BFE7C-90A8-4980-AB8C-FFAFC01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6FDA6-C786-4649-A565-5CF13B3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320145-4EC4-CDC4-367F-5921DE8AE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1E7D1E-E408-4186-834F-FC04B1B3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AE72A-239D-4F57-B68B-57298E8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DCFEB-A06E-4BE8-AC60-B2C996C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8879A-2F27-49EE-A5F6-24A382B95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D1FCE-4E05-49C0-9E68-3077DA3F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AF67C-E1E0-4239-9656-78F10DA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302-81A9-444D-B5DA-5F32F4C660C1}" type="datetime1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2996E9-841C-4151-9B64-9EFB37F4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D1E29-11CA-4D5B-B217-0A6D90B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1851AB-EC72-5FB1-54F6-E87A1A5CF56E}"/>
              </a:ext>
            </a:extLst>
          </p:cNvPr>
          <p:cNvSpPr txBox="1">
            <a:spLocks/>
          </p:cNvSpPr>
          <p:nvPr userDrawn="1"/>
        </p:nvSpPr>
        <p:spPr>
          <a:xfrm>
            <a:off x="838200" y="-40925"/>
            <a:ext cx="968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FA3C2F-D4E6-4374-B58D-F33FA3F0E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148B10-1E1A-4F3D-84F2-A2897F9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1355-D174-4AC0-8385-FF4E465F5798}" type="datetime1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287D8-C0E8-4C3A-A6EC-0314D0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27469-EC7B-410B-A09B-3CD3FBA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2ADC0D-F5D3-F7FA-5289-754B06C8B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E7F8D0-0784-4D00-8003-595DB31B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BB8E2-918D-4DED-995D-17FD6184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011-5297-4020-BB55-467546749109}" type="datetime1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AF27E1-4820-4422-97A0-DC58FFD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FD73E-D50D-48A5-A118-7661BAD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AF2A8B-8285-4A6F-B191-A935D8F9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105D-6582-40BE-9896-9C956DB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2B216-55B3-4788-AABD-E19E0ED1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886D6-4849-4FB6-8DCF-80C99157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06709-B415-47D2-BFF0-3FF87A4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1624-7DEB-494E-8800-6D26CE59FE5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7DEF8-D5F1-440F-BD31-CB84585B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C11082-710B-4D8A-9632-A04921A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9917EB-710C-4EFE-BE7F-8E4E8C86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F4B62-9E8A-44E7-B8FF-15667A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2647F-F3D9-4A2D-BC7D-F7395887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A8BA1-03C3-4BEF-8570-50E85A1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B3BDF-43DE-45AC-8211-48616BE8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7D88-2524-4BBC-9876-7D349B0B05B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2464AC-4F9B-4C14-AFC2-56374F7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880F-A035-4510-9EF2-19103144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362AD-82A4-4154-BD03-7A8621439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7C28F8-4BE6-4CFB-BC85-5FFDE976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8AD9-824C-401B-8796-0CAD9F7C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D075-95E6-415E-9C65-8F5F812E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6CE-33A4-4B2C-87B0-772486C516BA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F358-CB27-48C6-A84B-1FDA4B5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Victoria Ranacher-Lackner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DE858-FBBF-42B2-AA42-003E3D33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6760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674664-7BF6-402F-8CF4-42471E071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812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927178" y="4509274"/>
            <a:ext cx="10229850" cy="1446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The Strategy Development Cycle</a:t>
            </a:r>
            <a:r>
              <a:rPr lang="en-US" sz="4400" dirty="0">
                <a:solidFill>
                  <a:srgbClr val="FFFFFF"/>
                </a:solidFill>
              </a:rPr>
              <a:t>|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How to find your strategic direction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776576" y="6642555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635E6D-2D98-44BA-B64A-8822C70C09A8}"/>
              </a:ext>
            </a:extLst>
          </p:cNvPr>
          <p:cNvSpPr txBox="1"/>
          <p:nvPr/>
        </p:nvSpPr>
        <p:spPr>
          <a:xfrm>
            <a:off x="927178" y="3986054"/>
            <a:ext cx="3880492" cy="523220"/>
          </a:xfrm>
          <a:prstGeom prst="rect">
            <a:avLst/>
          </a:prstGeom>
          <a:solidFill>
            <a:srgbClr val="D5131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  Straight-A </a:t>
            </a:r>
            <a:r>
              <a:rPr lang="de-AT" sz="2800" dirty="0" err="1"/>
              <a:t>Strategy</a:t>
            </a:r>
            <a:endParaRPr lang="de-AT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726DD-7266-F127-DE5B-BDF0675A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78" y="398729"/>
            <a:ext cx="2139884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463297" y="1908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Anticipate</a:t>
            </a:r>
            <a:r>
              <a:rPr lang="de-AT" dirty="0"/>
              <a:t>| Take a </a:t>
            </a:r>
            <a:r>
              <a:rPr lang="de-AT" dirty="0" err="1"/>
              <a:t>look</a:t>
            </a:r>
            <a:r>
              <a:rPr lang="de-AT" dirty="0"/>
              <a:t> </a:t>
            </a:r>
            <a:r>
              <a:rPr lang="de-AT" dirty="0" err="1"/>
              <a:t>ahead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6FE3453-696A-4022-8A69-435D073D0404}"/>
              </a:ext>
            </a:extLst>
          </p:cNvPr>
          <p:cNvSpPr txBox="1"/>
          <p:nvPr/>
        </p:nvSpPr>
        <p:spPr>
          <a:xfrm>
            <a:off x="2729548" y="1349529"/>
            <a:ext cx="9062867" cy="4789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Trend analysis</a:t>
            </a:r>
            <a:b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dynamics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preferences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technological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b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ather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web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scraping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customer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feedback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b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ncover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trends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correlations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(AI,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statistical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tools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b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de-DE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fad /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tipping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point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does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trend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Scenario planning</a:t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Assumptions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drivers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economic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shifts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regulatory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happen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drivers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developed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different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directions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scenario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react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scenarios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Situational awareness</a:t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Examine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different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angles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really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diverse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backgrounds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alternative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scenarios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B74B5A-B2CB-4BB5-B36F-29454EE2DE88}"/>
              </a:ext>
            </a:extLst>
          </p:cNvPr>
          <p:cNvSpPr txBox="1"/>
          <p:nvPr/>
        </p:nvSpPr>
        <p:spPr>
          <a:xfrm>
            <a:off x="5041132" y="6653707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DBBB78-F843-4B27-80E2-593C0D5A7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139242"/>
            <a:ext cx="2645709" cy="47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324490" y="2107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Alternatives</a:t>
            </a:r>
            <a:r>
              <a:rPr lang="de-AT" dirty="0"/>
              <a:t>| Create </a:t>
            </a:r>
            <a:r>
              <a:rPr lang="de-AT" dirty="0" err="1"/>
              <a:t>strategic</a:t>
            </a:r>
            <a:r>
              <a:rPr lang="de-AT" dirty="0"/>
              <a:t> </a:t>
            </a:r>
            <a:r>
              <a:rPr lang="de-AT" dirty="0" err="1"/>
              <a:t>options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5D84C3F-A0BE-4C8A-87D2-ACDD6153A2F5}"/>
              </a:ext>
            </a:extLst>
          </p:cNvPr>
          <p:cNvGrpSpPr/>
          <p:nvPr/>
        </p:nvGrpSpPr>
        <p:grpSpPr>
          <a:xfrm>
            <a:off x="324490" y="1249699"/>
            <a:ext cx="10442534" cy="968250"/>
            <a:chOff x="549534" y="1351204"/>
            <a:chExt cx="10442534" cy="96825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0D03A59B-C0C1-453E-97A6-8302991C672E}"/>
                </a:ext>
              </a:extLst>
            </p:cNvPr>
            <p:cNvGrpSpPr/>
            <p:nvPr/>
          </p:nvGrpSpPr>
          <p:grpSpPr>
            <a:xfrm>
              <a:off x="549534" y="1351204"/>
              <a:ext cx="9968085" cy="968250"/>
              <a:chOff x="549534" y="1351204"/>
              <a:chExt cx="9968085" cy="968250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103C0C7-F197-482E-9B7F-CF8386078B41}"/>
                  </a:ext>
                </a:extLst>
              </p:cNvPr>
              <p:cNvSpPr/>
              <p:nvPr/>
            </p:nvSpPr>
            <p:spPr>
              <a:xfrm>
                <a:off x="549534" y="1352061"/>
                <a:ext cx="9968085" cy="9673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C300DB8A-8B1E-4129-A260-8B615DDAC01A}"/>
                  </a:ext>
                </a:extLst>
              </p:cNvPr>
              <p:cNvSpPr/>
              <p:nvPr/>
            </p:nvSpPr>
            <p:spPr>
              <a:xfrm rot="16200000">
                <a:off x="132194" y="1768545"/>
                <a:ext cx="967393" cy="1327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DDB4747-CD84-4F1A-87C6-8A01ACB455E9}"/>
                </a:ext>
              </a:extLst>
            </p:cNvPr>
            <p:cNvSpPr/>
            <p:nvPr/>
          </p:nvSpPr>
          <p:spPr>
            <a:xfrm>
              <a:off x="853458" y="1452432"/>
              <a:ext cx="10138610" cy="7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1800"/>
                </a:spcAft>
                <a:buClr>
                  <a:srgbClr val="FF0000"/>
                </a:buClr>
              </a:pP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Savvy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strategist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understand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the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power </a:t>
              </a:r>
              <a:r>
                <a:rPr lang="de-DE" sz="2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of</a:t>
              </a:r>
              <a:r>
                <a:rPr lang="de-DE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having</a:t>
              </a:r>
              <a:r>
                <a:rPr lang="de-DE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options</a:t>
              </a:r>
              <a:r>
                <a:rPr lang="de-DE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respond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effectively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uncertainty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pivot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as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needed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) –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avoid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falling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into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the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‟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first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solution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trap</a:t>
              </a:r>
              <a:r>
                <a:rPr lang="de-DE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”</a:t>
              </a:r>
              <a:endPara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0EFCA157-E644-4BCD-8F09-CE621B7B403A}"/>
              </a:ext>
            </a:extLst>
          </p:cNvPr>
          <p:cNvSpPr txBox="1"/>
          <p:nvPr/>
        </p:nvSpPr>
        <p:spPr>
          <a:xfrm>
            <a:off x="5041132" y="6653707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A7EBE84-45AB-1350-18BE-718E45708D8E}"/>
              </a:ext>
            </a:extLst>
          </p:cNvPr>
          <p:cNvGrpSpPr/>
          <p:nvPr/>
        </p:nvGrpSpPr>
        <p:grpSpPr>
          <a:xfrm>
            <a:off x="-5576" y="2513888"/>
            <a:ext cx="12442880" cy="3463165"/>
            <a:chOff x="-5576" y="2513888"/>
            <a:chExt cx="12442880" cy="3463165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4051087-32D1-4754-8D91-9CE065616066}"/>
                </a:ext>
              </a:extLst>
            </p:cNvPr>
            <p:cNvSpPr txBox="1"/>
            <p:nvPr/>
          </p:nvSpPr>
          <p:spPr>
            <a:xfrm>
              <a:off x="231648" y="2513888"/>
              <a:ext cx="5054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Questions </a:t>
              </a:r>
              <a:r>
                <a:rPr lang="de-DE" b="1" dirty="0" err="1"/>
                <a:t>that</a:t>
              </a:r>
              <a:r>
                <a:rPr lang="de-DE" b="1" dirty="0"/>
                <a:t> </a:t>
              </a:r>
              <a:r>
                <a:rPr lang="de-DE" b="1" dirty="0" err="1"/>
                <a:t>can</a:t>
              </a:r>
              <a:r>
                <a:rPr lang="de-DE" b="1" dirty="0"/>
                <a:t> </a:t>
              </a:r>
              <a:r>
                <a:rPr lang="de-DE" b="1" dirty="0" err="1"/>
                <a:t>help</a:t>
              </a:r>
              <a:r>
                <a:rPr lang="de-DE" b="1" dirty="0"/>
                <a:t> </a:t>
              </a:r>
              <a:r>
                <a:rPr lang="de-DE" b="1" dirty="0" err="1"/>
                <a:t>to</a:t>
              </a:r>
              <a:r>
                <a:rPr lang="de-DE" b="1" dirty="0"/>
                <a:t> </a:t>
              </a:r>
              <a:r>
                <a:rPr lang="de-DE" b="1" dirty="0" err="1"/>
                <a:t>create</a:t>
              </a:r>
              <a:r>
                <a:rPr lang="de-DE" b="1" dirty="0"/>
                <a:t> </a:t>
              </a:r>
              <a:r>
                <a:rPr lang="de-DE" b="1" dirty="0" err="1"/>
                <a:t>strategic</a:t>
              </a:r>
              <a:r>
                <a:rPr lang="de-DE" b="1" dirty="0"/>
                <a:t> </a:t>
              </a:r>
              <a:r>
                <a:rPr lang="de-DE" b="1" dirty="0" err="1"/>
                <a:t>options</a:t>
              </a:r>
              <a:r>
                <a:rPr lang="de-DE" b="1" dirty="0"/>
                <a:t>: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55076B1A-819F-473A-89C3-EDBE7AEC31C2}"/>
                </a:ext>
              </a:extLst>
            </p:cNvPr>
            <p:cNvSpPr txBox="1"/>
            <p:nvPr/>
          </p:nvSpPr>
          <p:spPr>
            <a:xfrm>
              <a:off x="2122426" y="3119235"/>
              <a:ext cx="10314878" cy="282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are</a:t>
              </a:r>
              <a:r>
                <a:rPr lang="de-DE" sz="1600" i="1" dirty="0"/>
                <a:t> </a:t>
              </a:r>
              <a:r>
                <a:rPr lang="de-DE" sz="1600" i="1" dirty="0" err="1"/>
                <a:t>the</a:t>
              </a:r>
              <a:r>
                <a:rPr lang="de-DE" sz="1600" i="1" dirty="0"/>
                <a:t> </a:t>
              </a:r>
              <a:r>
                <a:rPr lang="de-DE" sz="1600" i="1" dirty="0" err="1"/>
                <a:t>biggest</a:t>
              </a:r>
              <a:r>
                <a:rPr lang="de-DE" sz="1600" i="1" dirty="0"/>
                <a:t> </a:t>
              </a:r>
              <a:r>
                <a:rPr lang="de-DE" sz="1600" i="1" dirty="0" err="1"/>
                <a:t>opportunities</a:t>
              </a:r>
              <a:r>
                <a:rPr lang="de-DE" sz="1600" i="1" dirty="0"/>
                <a:t> on </a:t>
              </a:r>
              <a:r>
                <a:rPr lang="de-DE" sz="1600" i="1" dirty="0" err="1"/>
                <a:t>the</a:t>
              </a:r>
              <a:r>
                <a:rPr lang="de-DE" sz="1600" i="1" dirty="0"/>
                <a:t> </a:t>
              </a:r>
              <a:r>
                <a:rPr lang="de-DE" sz="1600" i="1" dirty="0" err="1"/>
                <a:t>marketplace</a:t>
              </a:r>
              <a:r>
                <a:rPr lang="de-DE" sz="1600" i="1" dirty="0"/>
                <a:t>? </a:t>
              </a:r>
              <a:r>
                <a:rPr lang="de-DE" sz="1600" i="1" dirty="0" err="1"/>
                <a:t>How</a:t>
              </a:r>
              <a:r>
                <a:rPr lang="de-DE" sz="1600" i="1" dirty="0"/>
                <a:t> </a:t>
              </a:r>
              <a:r>
                <a:rPr lang="de-DE" sz="1600" i="1" dirty="0" err="1"/>
                <a:t>can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capitalize</a:t>
              </a:r>
              <a:r>
                <a:rPr lang="de-DE" sz="1600" i="1" dirty="0"/>
                <a:t> on </a:t>
              </a:r>
              <a:r>
                <a:rPr lang="de-DE" sz="1600" i="1" dirty="0" err="1"/>
                <a:t>them</a:t>
              </a:r>
              <a:r>
                <a:rPr lang="de-DE" sz="1600" i="1" dirty="0"/>
                <a:t>?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are</a:t>
              </a:r>
              <a:r>
                <a:rPr lang="de-DE" sz="1600" i="1" dirty="0"/>
                <a:t> </a:t>
              </a:r>
              <a:r>
                <a:rPr lang="de-DE" sz="1600" i="1" dirty="0" err="1"/>
                <a:t>common</a:t>
              </a:r>
              <a:r>
                <a:rPr lang="de-DE" sz="1600" i="1" dirty="0"/>
                <a:t> </a:t>
              </a:r>
              <a:r>
                <a:rPr lang="de-DE" sz="1600" i="1" dirty="0" err="1"/>
                <a:t>assumptions</a:t>
              </a:r>
              <a:r>
                <a:rPr lang="de-DE" sz="1600" i="1" dirty="0"/>
                <a:t> in </a:t>
              </a:r>
              <a:r>
                <a:rPr lang="de-DE" sz="1600" i="1" dirty="0" err="1"/>
                <a:t>our</a:t>
              </a:r>
              <a:r>
                <a:rPr lang="de-DE" sz="1600" i="1" dirty="0"/>
                <a:t> </a:t>
              </a:r>
              <a:r>
                <a:rPr lang="de-DE" sz="1600" i="1" dirty="0" err="1"/>
                <a:t>industry</a:t>
              </a:r>
              <a:r>
                <a:rPr lang="de-DE" sz="1600" i="1" dirty="0"/>
                <a:t>? </a:t>
              </a:r>
              <a:r>
                <a:rPr lang="de-DE" sz="1600" i="1" dirty="0" err="1"/>
                <a:t>How</a:t>
              </a:r>
              <a:r>
                <a:rPr lang="de-DE" sz="1600" i="1" dirty="0"/>
                <a:t> </a:t>
              </a:r>
              <a:r>
                <a:rPr lang="de-DE" sz="1600" i="1" dirty="0" err="1"/>
                <a:t>could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challenge</a:t>
              </a:r>
              <a:r>
                <a:rPr lang="de-DE" sz="1600" i="1" dirty="0"/>
                <a:t> </a:t>
              </a:r>
              <a:r>
                <a:rPr lang="de-DE" sz="1600" i="1" dirty="0" err="1"/>
                <a:t>them</a:t>
              </a:r>
              <a:r>
                <a:rPr lang="de-DE" sz="1600" i="1" dirty="0"/>
                <a:t>?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additions</a:t>
              </a:r>
              <a:r>
                <a:rPr lang="de-DE" sz="1600" i="1" dirty="0"/>
                <a:t>/</a:t>
              </a:r>
              <a:r>
                <a:rPr lang="de-DE" sz="1600" i="1" dirty="0" err="1"/>
                <a:t>complements</a:t>
              </a:r>
              <a:r>
                <a:rPr lang="de-DE" sz="1600" i="1" dirty="0"/>
                <a:t>/</a:t>
              </a:r>
              <a:r>
                <a:rPr lang="de-DE" sz="1600" i="1" dirty="0" err="1"/>
                <a:t>combinations</a:t>
              </a:r>
              <a:r>
                <a:rPr lang="de-DE" sz="1600" i="1" dirty="0"/>
                <a:t> </a:t>
              </a:r>
              <a:r>
                <a:rPr lang="de-DE" sz="1600" i="1" dirty="0" err="1"/>
                <a:t>could</a:t>
              </a:r>
              <a:r>
                <a:rPr lang="de-DE" sz="1600" i="1" dirty="0"/>
                <a:t> </a:t>
              </a:r>
              <a:r>
                <a:rPr lang="de-DE" sz="1600" i="1" dirty="0" err="1"/>
                <a:t>add</a:t>
              </a:r>
              <a:r>
                <a:rPr lang="de-DE" sz="1600" i="1" dirty="0"/>
                <a:t> </a:t>
              </a:r>
              <a:r>
                <a:rPr lang="de-DE" sz="1600" i="1" dirty="0" err="1"/>
                <a:t>value</a:t>
              </a:r>
              <a:r>
                <a:rPr lang="de-DE" sz="1600" i="1" dirty="0"/>
                <a:t> </a:t>
              </a:r>
              <a:r>
                <a:rPr lang="de-DE" sz="1600" i="1" dirty="0" err="1"/>
                <a:t>to</a:t>
              </a:r>
              <a:r>
                <a:rPr lang="de-DE" sz="1600" i="1" dirty="0"/>
                <a:t> </a:t>
              </a:r>
              <a:r>
                <a:rPr lang="de-DE" sz="1600" i="1" dirty="0" err="1"/>
                <a:t>our</a:t>
              </a:r>
              <a:r>
                <a:rPr lang="de-DE" sz="1600" i="1" dirty="0"/>
                <a:t> </a:t>
              </a:r>
              <a:r>
                <a:rPr lang="de-DE" sz="1600" i="1" dirty="0" err="1"/>
                <a:t>offering</a:t>
              </a:r>
              <a:r>
                <a:rPr lang="de-DE" sz="1600" i="1" dirty="0"/>
                <a:t>?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would</a:t>
              </a:r>
              <a:r>
                <a:rPr lang="de-DE" sz="1600" i="1" dirty="0"/>
                <a:t> </a:t>
              </a:r>
              <a:r>
                <a:rPr lang="de-DE" sz="1600" i="1" dirty="0" err="1"/>
                <a:t>your</a:t>
              </a:r>
              <a:r>
                <a:rPr lang="de-DE" sz="1600" i="1" dirty="0"/>
                <a:t> ‟</a:t>
              </a:r>
              <a:r>
                <a:rPr lang="de-DE" sz="1600" i="1" dirty="0" err="1"/>
                <a:t>nightmare</a:t>
              </a:r>
              <a:r>
                <a:rPr lang="de-DE" sz="1600" i="1" dirty="0"/>
                <a:t> </a:t>
              </a:r>
              <a:r>
                <a:rPr lang="de-DE" sz="1600" i="1" dirty="0" err="1"/>
                <a:t>competitor</a:t>
              </a:r>
              <a:r>
                <a:rPr lang="de-DE" sz="1600" i="1" dirty="0"/>
                <a:t>” </a:t>
              </a:r>
              <a:r>
                <a:rPr lang="de-DE" sz="1600" i="1" dirty="0" err="1"/>
                <a:t>look</a:t>
              </a:r>
              <a:r>
                <a:rPr lang="de-DE" sz="1600" i="1" dirty="0"/>
                <a:t> like?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if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did</a:t>
              </a:r>
              <a:r>
                <a:rPr lang="de-DE" sz="1600" i="1" dirty="0"/>
                <a:t> </a:t>
              </a:r>
              <a:r>
                <a:rPr lang="de-DE" sz="1600" i="1" dirty="0" err="1"/>
                <a:t>something</a:t>
              </a:r>
              <a:r>
                <a:rPr lang="de-DE" sz="1600" i="1" dirty="0"/>
                <a:t> </a:t>
              </a:r>
              <a:r>
                <a:rPr lang="de-DE" sz="1600" i="1" dirty="0" err="1"/>
                <a:t>completely</a:t>
              </a:r>
              <a:r>
                <a:rPr lang="de-DE" sz="1600" i="1" dirty="0"/>
                <a:t> </a:t>
              </a:r>
              <a:r>
                <a:rPr lang="de-DE" sz="1600" i="1" dirty="0" err="1"/>
                <a:t>new</a:t>
              </a:r>
              <a:r>
                <a:rPr lang="de-DE" sz="1600" i="1" dirty="0"/>
                <a:t>? (</a:t>
              </a:r>
              <a:r>
                <a:rPr lang="de-DE" sz="1600" i="1" dirty="0" err="1"/>
                <a:t>customers</a:t>
              </a:r>
              <a:r>
                <a:rPr lang="de-DE" sz="1600" i="1" dirty="0"/>
                <a:t>, </a:t>
              </a:r>
              <a:r>
                <a:rPr lang="de-DE" sz="1600" i="1" dirty="0" err="1"/>
                <a:t>products</a:t>
              </a:r>
              <a:r>
                <a:rPr lang="de-DE" sz="1600" i="1" dirty="0"/>
                <a:t>, </a:t>
              </a:r>
              <a:r>
                <a:rPr lang="de-DE" sz="1600" i="1" dirty="0" err="1"/>
                <a:t>partnerships</a:t>
              </a:r>
              <a:r>
                <a:rPr lang="de-DE" sz="1600" i="1" dirty="0"/>
                <a:t>, </a:t>
              </a:r>
              <a:r>
                <a:rPr lang="de-DE" sz="1600" i="1" dirty="0" err="1"/>
                <a:t>channels</a:t>
              </a:r>
              <a:r>
                <a:rPr lang="de-DE" sz="1600" i="1" dirty="0"/>
                <a:t>, </a:t>
              </a:r>
              <a:r>
                <a:rPr lang="de-DE" sz="1600" i="1" dirty="0" err="1"/>
                <a:t>arenas</a:t>
              </a:r>
              <a:r>
                <a:rPr lang="de-DE" sz="1600" i="1" dirty="0"/>
                <a:t> …)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constraints</a:t>
              </a:r>
              <a:r>
                <a:rPr lang="de-DE" sz="1600" i="1" dirty="0"/>
                <a:t> </a:t>
              </a:r>
              <a:r>
                <a:rPr lang="de-DE" sz="1600" i="1" dirty="0" err="1"/>
                <a:t>could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turn </a:t>
              </a:r>
              <a:r>
                <a:rPr lang="de-DE" sz="1600" i="1" dirty="0" err="1"/>
                <a:t>into</a:t>
              </a:r>
              <a:r>
                <a:rPr lang="de-DE" sz="1600" i="1" dirty="0"/>
                <a:t> </a:t>
              </a:r>
              <a:r>
                <a:rPr lang="de-DE" sz="1600" i="1" dirty="0" err="1"/>
                <a:t>strengths</a:t>
              </a:r>
              <a:r>
                <a:rPr lang="de-DE" sz="1600" i="1" dirty="0"/>
                <a:t>?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can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learn</a:t>
              </a:r>
              <a:r>
                <a:rPr lang="de-DE" sz="1600" i="1" dirty="0"/>
                <a:t> </a:t>
              </a:r>
              <a:r>
                <a:rPr lang="de-DE" sz="1600" i="1" dirty="0" err="1"/>
                <a:t>from</a:t>
              </a:r>
              <a:r>
                <a:rPr lang="de-DE" sz="1600" i="1" dirty="0"/>
                <a:t> </a:t>
              </a:r>
              <a:r>
                <a:rPr lang="de-DE" sz="1600" i="1" dirty="0" err="1"/>
                <a:t>companies</a:t>
              </a:r>
              <a:r>
                <a:rPr lang="de-DE" sz="1600" i="1" dirty="0"/>
                <a:t> outside </a:t>
              </a:r>
              <a:r>
                <a:rPr lang="de-DE" sz="1600" i="1" dirty="0" err="1"/>
                <a:t>our</a:t>
              </a:r>
              <a:r>
                <a:rPr lang="de-DE" sz="1600" i="1" dirty="0"/>
                <a:t> </a:t>
              </a:r>
              <a:r>
                <a:rPr lang="de-DE" sz="1600" i="1" dirty="0" err="1"/>
                <a:t>industry</a:t>
              </a:r>
              <a:r>
                <a:rPr lang="de-DE" sz="1600" i="1" dirty="0"/>
                <a:t>?</a:t>
              </a:r>
            </a:p>
            <a:p>
              <a:pPr marL="285750" indent="-285750"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de-DE" sz="1600" i="1" dirty="0"/>
                <a:t>5As: </a:t>
              </a:r>
              <a:r>
                <a:rPr lang="de-DE" sz="1600" i="1" dirty="0" err="1"/>
                <a:t>What</a:t>
              </a:r>
              <a:r>
                <a:rPr lang="de-DE" sz="1600" i="1" dirty="0"/>
                <a:t> </a:t>
              </a:r>
              <a:r>
                <a:rPr lang="de-DE" sz="1600" i="1" dirty="0" err="1"/>
                <a:t>arenas</a:t>
              </a:r>
              <a:r>
                <a:rPr lang="de-DE" sz="1600" i="1" dirty="0"/>
                <a:t> </a:t>
              </a:r>
              <a:r>
                <a:rPr lang="de-DE" sz="1600" i="1" dirty="0" err="1"/>
                <a:t>would</a:t>
              </a:r>
              <a:r>
                <a:rPr lang="de-DE" sz="1600" i="1" dirty="0"/>
                <a:t> </a:t>
              </a:r>
              <a:r>
                <a:rPr lang="de-DE" sz="1600" i="1" dirty="0" err="1"/>
                <a:t>be</a:t>
              </a:r>
              <a:r>
                <a:rPr lang="de-DE" sz="1600" i="1" dirty="0"/>
                <a:t> </a:t>
              </a:r>
              <a:r>
                <a:rPr lang="de-DE" sz="1600" i="1" dirty="0" err="1"/>
                <a:t>attractive</a:t>
              </a:r>
              <a:r>
                <a:rPr lang="de-DE" sz="1600" i="1" dirty="0"/>
                <a:t> </a:t>
              </a:r>
              <a:r>
                <a:rPr lang="de-DE" sz="1600" i="1" dirty="0" err="1"/>
                <a:t>to</a:t>
              </a:r>
              <a:r>
                <a:rPr lang="de-DE" sz="1600" i="1" dirty="0"/>
                <a:t> </a:t>
              </a:r>
              <a:r>
                <a:rPr lang="de-DE" sz="1600" i="1" dirty="0" err="1"/>
                <a:t>play</a:t>
              </a:r>
              <a:r>
                <a:rPr lang="de-DE" sz="1600" i="1" dirty="0"/>
                <a:t> in </a:t>
              </a:r>
              <a:r>
                <a:rPr lang="de-DE" sz="1600" i="1" dirty="0" err="1"/>
                <a:t>in</a:t>
              </a:r>
              <a:r>
                <a:rPr lang="de-DE" sz="1600" i="1" dirty="0"/>
                <a:t> </a:t>
              </a:r>
              <a:r>
                <a:rPr lang="de-DE" sz="1600" i="1" dirty="0" err="1"/>
                <a:t>the</a:t>
              </a:r>
              <a:r>
                <a:rPr lang="de-DE" sz="1600" i="1" dirty="0"/>
                <a:t> </a:t>
              </a:r>
              <a:r>
                <a:rPr lang="de-DE" sz="1600" i="1" dirty="0" err="1"/>
                <a:t>future</a:t>
              </a:r>
              <a:r>
                <a:rPr lang="de-DE" sz="1600" i="1" dirty="0"/>
                <a:t>? </a:t>
              </a:r>
              <a:r>
                <a:rPr lang="de-DE" sz="1600" i="1" dirty="0" err="1"/>
                <a:t>Which</a:t>
              </a:r>
              <a:r>
                <a:rPr lang="de-DE" sz="1600" i="1" dirty="0"/>
                <a:t> </a:t>
              </a:r>
              <a:r>
                <a:rPr lang="de-DE" sz="1600" i="1" dirty="0" err="1"/>
                <a:t>aspirations</a:t>
              </a:r>
              <a:r>
                <a:rPr lang="de-DE" sz="1600" i="1" dirty="0"/>
                <a:t> </a:t>
              </a:r>
              <a:r>
                <a:rPr lang="de-DE" sz="1600" i="1" dirty="0" err="1"/>
                <a:t>could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set</a:t>
              </a:r>
              <a:r>
                <a:rPr lang="de-DE" sz="1600" i="1" dirty="0"/>
                <a:t> in </a:t>
              </a:r>
              <a:r>
                <a:rPr lang="de-DE" sz="1600" i="1" dirty="0" err="1"/>
                <a:t>the</a:t>
              </a:r>
              <a:r>
                <a:rPr lang="de-DE" sz="1600" i="1" dirty="0"/>
                <a:t> </a:t>
              </a:r>
              <a:br>
                <a:rPr lang="de-DE" sz="1600" i="1" dirty="0"/>
              </a:br>
              <a:r>
                <a:rPr lang="de-DE" sz="1600" i="1" dirty="0" err="1"/>
                <a:t>face</a:t>
              </a:r>
              <a:r>
                <a:rPr lang="de-DE" sz="1600" i="1" dirty="0"/>
                <a:t> </a:t>
              </a:r>
              <a:r>
                <a:rPr lang="de-DE" sz="1600" i="1" dirty="0" err="1"/>
                <a:t>of</a:t>
              </a:r>
              <a:r>
                <a:rPr lang="de-DE" sz="1600" i="1" dirty="0"/>
                <a:t> </a:t>
              </a:r>
              <a:r>
                <a:rPr lang="de-DE" sz="1600" i="1" dirty="0" err="1"/>
                <a:t>new</a:t>
              </a:r>
              <a:r>
                <a:rPr lang="de-DE" sz="1600" i="1" dirty="0"/>
                <a:t> </a:t>
              </a:r>
              <a:r>
                <a:rPr lang="de-DE" sz="1600" i="1" dirty="0" err="1"/>
                <a:t>opportunities</a:t>
              </a:r>
              <a:r>
                <a:rPr lang="de-DE" sz="1600" i="1" dirty="0"/>
                <a:t>? </a:t>
              </a:r>
              <a:r>
                <a:rPr lang="de-DE" sz="1600" i="1" dirty="0" err="1"/>
                <a:t>How</a:t>
              </a:r>
              <a:r>
                <a:rPr lang="de-DE" sz="1600" i="1" dirty="0"/>
                <a:t> </a:t>
              </a:r>
              <a:r>
                <a:rPr lang="de-DE" sz="1600" i="1" dirty="0" err="1"/>
                <a:t>could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leverage</a:t>
              </a:r>
              <a:r>
                <a:rPr lang="de-DE" sz="1600" i="1" dirty="0"/>
                <a:t> </a:t>
              </a:r>
              <a:r>
                <a:rPr lang="de-DE" sz="1600" i="1" dirty="0" err="1"/>
                <a:t>our</a:t>
              </a:r>
              <a:r>
                <a:rPr lang="de-DE" sz="1600" i="1" dirty="0"/>
                <a:t> </a:t>
              </a:r>
              <a:r>
                <a:rPr lang="de-DE" sz="1600" i="1" dirty="0" err="1"/>
                <a:t>strength</a:t>
              </a:r>
              <a:r>
                <a:rPr lang="de-DE" sz="1600" i="1" dirty="0"/>
                <a:t> </a:t>
              </a:r>
              <a:r>
                <a:rPr lang="de-DE" sz="1600" i="1" dirty="0" err="1"/>
                <a:t>to</a:t>
              </a:r>
              <a:r>
                <a:rPr lang="de-DE" sz="1600" i="1" dirty="0"/>
                <a:t> </a:t>
              </a:r>
              <a:r>
                <a:rPr lang="de-DE" sz="1600" i="1" dirty="0" err="1"/>
                <a:t>develop</a:t>
              </a:r>
              <a:r>
                <a:rPr lang="de-DE" sz="1600" i="1" dirty="0"/>
                <a:t> a </a:t>
              </a:r>
              <a:r>
                <a:rPr lang="de-DE" sz="1600" i="1" dirty="0" err="1"/>
                <a:t>sustainable</a:t>
              </a:r>
              <a:r>
                <a:rPr lang="de-DE" sz="1600" i="1" dirty="0"/>
                <a:t> </a:t>
              </a:r>
              <a:r>
                <a:rPr lang="de-DE" sz="1600" i="1" dirty="0" err="1"/>
                <a:t>advantage</a:t>
              </a:r>
              <a:r>
                <a:rPr lang="de-DE" sz="1600" i="1" dirty="0"/>
                <a:t>? </a:t>
              </a:r>
              <a:br>
                <a:rPr lang="de-DE" sz="1600" i="1" dirty="0"/>
              </a:br>
              <a:r>
                <a:rPr lang="de-DE" sz="1600" i="1" dirty="0" err="1"/>
                <a:t>Which</a:t>
              </a:r>
              <a:r>
                <a:rPr lang="de-DE" sz="1600" i="1" dirty="0"/>
                <a:t> </a:t>
              </a:r>
              <a:r>
                <a:rPr lang="de-DE" sz="1600" i="1" dirty="0" err="1"/>
                <a:t>resources</a:t>
              </a:r>
              <a:r>
                <a:rPr lang="de-DE" sz="1600" i="1" dirty="0"/>
                <a:t>/</a:t>
              </a:r>
              <a:r>
                <a:rPr lang="de-DE" sz="1600" i="1" dirty="0" err="1"/>
                <a:t>capabilities</a:t>
              </a:r>
              <a:r>
                <a:rPr lang="de-DE" sz="1600" i="1" dirty="0"/>
                <a:t> do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need</a:t>
              </a:r>
              <a:r>
                <a:rPr lang="de-DE" sz="1600" i="1" dirty="0"/>
                <a:t> </a:t>
              </a:r>
              <a:r>
                <a:rPr lang="de-DE" sz="1600" i="1" dirty="0" err="1"/>
                <a:t>win</a:t>
              </a:r>
              <a:r>
                <a:rPr lang="de-DE" sz="1600" i="1" dirty="0"/>
                <a:t>? </a:t>
              </a:r>
              <a:r>
                <a:rPr lang="de-DE" sz="1600" i="1" dirty="0" err="1"/>
                <a:t>Which</a:t>
              </a:r>
              <a:r>
                <a:rPr lang="de-DE" sz="1600" i="1" dirty="0"/>
                <a:t> </a:t>
              </a:r>
              <a:r>
                <a:rPr lang="de-DE" sz="1600" i="1" dirty="0" err="1"/>
                <a:t>actions</a:t>
              </a:r>
              <a:r>
                <a:rPr lang="de-DE" sz="1600" i="1" dirty="0"/>
                <a:t> </a:t>
              </a:r>
              <a:r>
                <a:rPr lang="de-DE" sz="1600" i="1" dirty="0" err="1"/>
                <a:t>could</a:t>
              </a:r>
              <a:r>
                <a:rPr lang="de-DE" sz="1600" i="1" dirty="0"/>
                <a:t> </a:t>
              </a:r>
              <a:r>
                <a:rPr lang="de-DE" sz="1600" i="1" dirty="0" err="1"/>
                <a:t>we</a:t>
              </a:r>
              <a:r>
                <a:rPr lang="de-DE" sz="1600" i="1" dirty="0"/>
                <a:t> </a:t>
              </a:r>
              <a:r>
                <a:rPr lang="de-DE" sz="1600" i="1" dirty="0" err="1"/>
                <a:t>take</a:t>
              </a:r>
              <a:r>
                <a:rPr lang="de-DE" sz="1600" i="1" dirty="0"/>
                <a:t>?</a:t>
              </a: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48DABAC-E746-4EC0-A4F1-C2E3BE6DF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76" y="2952318"/>
              <a:ext cx="2016490" cy="3024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9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EBC3220-8ACA-4E40-AEFE-6EA1071DEBEE}"/>
              </a:ext>
            </a:extLst>
          </p:cNvPr>
          <p:cNvSpPr txBox="1"/>
          <p:nvPr/>
        </p:nvSpPr>
        <p:spPr>
          <a:xfrm>
            <a:off x="1213102" y="1025542"/>
            <a:ext cx="1032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Business </a:t>
            </a:r>
            <a:r>
              <a:rPr lang="de-DE" sz="1600" b="1" dirty="0" err="1"/>
              <a:t>model</a:t>
            </a:r>
            <a:r>
              <a:rPr lang="de-DE" sz="1600" b="1" dirty="0"/>
              <a:t>: </a:t>
            </a:r>
            <a:r>
              <a:rPr lang="de-DE" sz="1600" dirty="0"/>
              <a:t>a </a:t>
            </a:r>
            <a:r>
              <a:rPr lang="de-DE" sz="1600" dirty="0" err="1"/>
              <a:t>comprehensive</a:t>
            </a:r>
            <a:r>
              <a:rPr lang="de-DE" sz="1600" dirty="0"/>
              <a:t> </a:t>
            </a:r>
            <a:r>
              <a:rPr lang="de-DE" sz="1600" dirty="0" err="1"/>
              <a:t>framework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outlines</a:t>
            </a:r>
            <a:r>
              <a:rPr lang="de-DE" sz="1600" dirty="0"/>
              <a:t> </a:t>
            </a:r>
            <a:r>
              <a:rPr lang="de-DE" sz="1600" dirty="0" err="1"/>
              <a:t>how</a:t>
            </a:r>
            <a:r>
              <a:rPr lang="de-DE" sz="1600" dirty="0"/>
              <a:t> an </a:t>
            </a:r>
            <a:r>
              <a:rPr lang="de-DE" sz="1600" dirty="0" err="1"/>
              <a:t>organization</a:t>
            </a:r>
            <a:r>
              <a:rPr lang="de-DE" sz="1600" dirty="0"/>
              <a:t> </a:t>
            </a:r>
            <a:r>
              <a:rPr lang="de-DE" sz="1600" dirty="0" err="1"/>
              <a:t>creates</a:t>
            </a:r>
            <a:r>
              <a:rPr lang="de-DE" sz="1600" dirty="0"/>
              <a:t>, </a:t>
            </a:r>
            <a:r>
              <a:rPr lang="de-DE" sz="1600" dirty="0" err="1"/>
              <a:t>delivers</a:t>
            </a:r>
            <a:r>
              <a:rPr lang="de-DE" sz="1600" dirty="0"/>
              <a:t>, and </a:t>
            </a:r>
            <a:r>
              <a:rPr lang="de-DE" sz="1600" dirty="0" err="1"/>
              <a:t>captures</a:t>
            </a:r>
            <a:r>
              <a:rPr lang="de-DE" sz="1600" dirty="0"/>
              <a:t> </a:t>
            </a:r>
            <a:r>
              <a:rPr lang="de-DE" sz="1600" dirty="0" err="1"/>
              <a:t>value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– a </a:t>
            </a:r>
            <a:r>
              <a:rPr lang="de-DE" sz="1600" dirty="0" err="1"/>
              <a:t>blueprint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business</a:t>
            </a:r>
            <a:r>
              <a:rPr lang="de-DE" sz="1600" dirty="0"/>
              <a:t> </a:t>
            </a:r>
            <a:r>
              <a:rPr lang="de-DE" sz="1600" dirty="0" err="1"/>
              <a:t>operates</a:t>
            </a:r>
            <a:endParaRPr lang="de-DE" sz="1600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F625B645-D2E8-4B13-8610-6793189236E8}"/>
              </a:ext>
            </a:extLst>
          </p:cNvPr>
          <p:cNvSpPr/>
          <p:nvPr/>
        </p:nvSpPr>
        <p:spPr>
          <a:xfrm>
            <a:off x="910479" y="1116684"/>
            <a:ext cx="308811" cy="2651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970A544C-95F9-4390-A69F-97B2303080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4980" y="6467547"/>
            <a:ext cx="4114800" cy="365125"/>
          </a:xfrm>
        </p:spPr>
        <p:txBody>
          <a:bodyPr/>
          <a:lstStyle/>
          <a:p>
            <a:r>
              <a:rPr lang="de-AT" dirty="0"/>
              <a:t>International Strategic Management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507EB6A-8205-4F7A-BEEA-99728EC22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75360"/>
              </p:ext>
            </p:extLst>
          </p:nvPr>
        </p:nvGraphicFramePr>
        <p:xfrm>
          <a:off x="1301644" y="1791011"/>
          <a:ext cx="9871209" cy="43727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89670">
                  <a:extLst>
                    <a:ext uri="{9D8B030D-6E8A-4147-A177-3AD203B41FA5}">
                      <a16:colId xmlns:a16="http://schemas.microsoft.com/office/drawing/2014/main" val="942600337"/>
                    </a:ext>
                  </a:extLst>
                </a:gridCol>
                <a:gridCol w="7681539">
                  <a:extLst>
                    <a:ext uri="{9D8B030D-6E8A-4147-A177-3AD203B41FA5}">
                      <a16:colId xmlns:a16="http://schemas.microsoft.com/office/drawing/2014/main" val="2997879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Value proposition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03892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Target market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effectLst/>
                        </a:rPr>
                        <a:t>What specific customer group(s) does the company want to serve?</a:t>
                      </a:r>
                      <a:endParaRPr lang="de-DE" sz="1400" i="1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33456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Customer needs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>
                          <a:effectLst/>
                        </a:rPr>
                        <a:t>What needs are being addressed?</a:t>
                      </a:r>
                      <a:endParaRPr lang="de-DE" sz="1400" i="1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612258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Product and service offerings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>
                          <a:effectLst/>
                        </a:rPr>
                        <a:t>What solutions are offered to the target market, and how do they provide unique value compared to competitors?</a:t>
                      </a:r>
                      <a:endParaRPr lang="de-DE" sz="1400" i="1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871656"/>
                  </a:ext>
                </a:extLst>
              </a:tr>
              <a:tr h="1764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i="1" dirty="0">
                          <a:effectLst/>
                        </a:rPr>
                        <a:t>Value creation </a:t>
                      </a:r>
                      <a:endParaRPr lang="de-DE" sz="1400" b="1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124793"/>
                  </a:ext>
                </a:extLst>
              </a:tr>
              <a:tr h="36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Core processes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effectLst/>
                        </a:rPr>
                        <a:t>What key activities and operations are necessary to create and deliver the product or service?</a:t>
                      </a:r>
                      <a:endParaRPr lang="de-DE" sz="1400" i="1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826989"/>
                  </a:ext>
                </a:extLst>
              </a:tr>
              <a:tr h="36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Resources and capabilities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effectLst/>
                        </a:rPr>
                        <a:t>What assets and skills does the company need to execute its core processes?</a:t>
                      </a:r>
                      <a:endParaRPr lang="de-DE" sz="1400" i="1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768741"/>
                  </a:ext>
                </a:extLst>
              </a:tr>
              <a:tr h="36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Cooperation partners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>
                          <a:effectLst/>
                        </a:rPr>
                        <a:t>Which external partners can enhance value creation and provide additional resources or market access?</a:t>
                      </a:r>
                      <a:endParaRPr lang="de-DE" sz="1400" i="1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014869"/>
                  </a:ext>
                </a:extLst>
              </a:tr>
              <a:tr h="36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Distribution channels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>
                          <a:effectLst/>
                        </a:rPr>
                        <a:t>How will the company efficiently deliver its products or services to the target market?</a:t>
                      </a:r>
                      <a:endParaRPr lang="de-DE" sz="1400" i="1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532627"/>
                  </a:ext>
                </a:extLst>
              </a:tr>
              <a:tr h="308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Customer contact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effectLst/>
                        </a:rPr>
                        <a:t>How does the company interact with customers to build and maintain relationships?</a:t>
                      </a:r>
                      <a:endParaRPr lang="de-DE" sz="1400" i="1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449937"/>
                  </a:ext>
                </a:extLst>
              </a:tr>
              <a:tr h="1764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i="1" dirty="0">
                          <a:effectLst/>
                        </a:rPr>
                        <a:t>Value capture </a:t>
                      </a:r>
                      <a:endParaRPr lang="de-DE" sz="1400" b="1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871854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Revenue streams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effectLst/>
                        </a:rPr>
                        <a:t>How does the company generate revenue from its customers? (Direct sales, licensing fees, subscription model, usage fees, freemium model, advertising, or other monetization methods?)</a:t>
                      </a:r>
                      <a:endParaRPr lang="de-DE" sz="1400" i="1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161847"/>
                  </a:ext>
                </a:extLst>
              </a:tr>
              <a:tr h="36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Profit model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effectLst/>
                        </a:rPr>
                        <a:t>How does the company convert revenue into profit, and what pricing strategy, cost structure, and margins ensure sustainable financial success?</a:t>
                      </a:r>
                      <a:endParaRPr lang="de-DE" sz="1400" i="1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057476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FC376C8D-6C1B-4363-8BB5-D0BB12FC48B7}"/>
              </a:ext>
            </a:extLst>
          </p:cNvPr>
          <p:cNvSpPr txBox="1"/>
          <p:nvPr/>
        </p:nvSpPr>
        <p:spPr>
          <a:xfrm>
            <a:off x="4055924" y="6371007"/>
            <a:ext cx="7332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Inspired by contents in </a:t>
            </a:r>
            <a:r>
              <a:rPr lang="en-US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Clauss</a:t>
            </a: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T. (2017). Measuring business model innovation: conceptualization, scale development, and proof of performance. 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R&amp;D Management, 47</a:t>
            </a: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(3), 385–403; Johnson, M. W., Christensen, C. M., &amp; </a:t>
            </a:r>
            <a:r>
              <a:rPr lang="en-US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Kagermann</a:t>
            </a: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 (2008). Reinventing your business model. 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Harvard Business Review, 86</a:t>
            </a: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(12), 50–59; Osterwalder, A., &amp; Pigneur, Y. (2010). 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 Model Generation: A Handbook for Visionaries, Game Changers, and Challengers</a:t>
            </a: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Hoboken, NJ: John Wiley &amp; Sons.</a:t>
            </a:r>
            <a:endParaRPr lang="de-DE" sz="8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7B019E-A655-1030-5775-C1F215554A5C}"/>
              </a:ext>
            </a:extLst>
          </p:cNvPr>
          <p:cNvSpPr txBox="1">
            <a:spLocks/>
          </p:cNvSpPr>
          <p:nvPr/>
        </p:nvSpPr>
        <p:spPr>
          <a:xfrm>
            <a:off x="324490" y="2107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Alternatives</a:t>
            </a:r>
            <a:r>
              <a:rPr lang="de-AT" dirty="0"/>
              <a:t>| Design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business</a:t>
            </a:r>
            <a:r>
              <a:rPr lang="de-AT" dirty="0"/>
              <a:t> </a:t>
            </a:r>
            <a:r>
              <a:rPr lang="de-AT" dirty="0" err="1"/>
              <a:t>model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40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E31652-6F7F-45F5-B070-1EA2404A52EA}"/>
              </a:ext>
            </a:extLst>
          </p:cNvPr>
          <p:cNvSpPr txBox="1">
            <a:spLocks/>
          </p:cNvSpPr>
          <p:nvPr/>
        </p:nvSpPr>
        <p:spPr>
          <a:xfrm>
            <a:off x="463297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Agree</a:t>
            </a:r>
            <a:r>
              <a:rPr lang="de-AT" dirty="0"/>
              <a:t>| </a:t>
            </a:r>
            <a:r>
              <a:rPr lang="de-AT" dirty="0" err="1"/>
              <a:t>Decide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best</a:t>
            </a:r>
            <a:r>
              <a:rPr lang="de-AT" dirty="0"/>
              <a:t> </a:t>
            </a:r>
            <a:r>
              <a:rPr lang="de-AT" dirty="0" err="1"/>
              <a:t>option</a:t>
            </a:r>
            <a:r>
              <a:rPr lang="de-AT" dirty="0"/>
              <a:t>(s)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4463B79-6D59-785C-DCB8-2B5CF8AE67AD}"/>
              </a:ext>
            </a:extLst>
          </p:cNvPr>
          <p:cNvGrpSpPr/>
          <p:nvPr/>
        </p:nvGrpSpPr>
        <p:grpSpPr>
          <a:xfrm>
            <a:off x="536364" y="1121034"/>
            <a:ext cx="10442533" cy="887409"/>
            <a:chOff x="549535" y="1351203"/>
            <a:chExt cx="10442533" cy="887409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1B0C3C1-E0A3-220F-3202-DE437CD85FF2}"/>
                </a:ext>
              </a:extLst>
            </p:cNvPr>
            <p:cNvGrpSpPr/>
            <p:nvPr/>
          </p:nvGrpSpPr>
          <p:grpSpPr>
            <a:xfrm>
              <a:off x="549535" y="1351203"/>
              <a:ext cx="8753521" cy="887409"/>
              <a:chOff x="549535" y="1351203"/>
              <a:chExt cx="8753521" cy="887409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E0C34031-B8E9-7377-72A8-1CB8D779E666}"/>
                  </a:ext>
                </a:extLst>
              </p:cNvPr>
              <p:cNvSpPr/>
              <p:nvPr/>
            </p:nvSpPr>
            <p:spPr>
              <a:xfrm>
                <a:off x="549535" y="1352062"/>
                <a:ext cx="8753521" cy="886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CB54870-FD8D-505D-48F3-79EBAF107B0E}"/>
                  </a:ext>
                </a:extLst>
              </p:cNvPr>
              <p:cNvSpPr/>
              <p:nvPr/>
            </p:nvSpPr>
            <p:spPr>
              <a:xfrm rot="16200000">
                <a:off x="175663" y="1725075"/>
                <a:ext cx="886549" cy="1388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4748911-432A-95C7-12C8-A6299DF61A16}"/>
                </a:ext>
              </a:extLst>
            </p:cNvPr>
            <p:cNvSpPr/>
            <p:nvPr/>
          </p:nvSpPr>
          <p:spPr>
            <a:xfrm>
              <a:off x="853458" y="1435488"/>
              <a:ext cx="10138610" cy="7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1800"/>
                </a:spcAft>
                <a:buClr>
                  <a:srgbClr val="FF0000"/>
                </a:buClr>
              </a:pP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Give the people responsible for implementing a strategy a voice. </a:t>
              </a:r>
              <a:b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</a:b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Encourage diverse perspectives, but prioritize strategic clarity over consensus.</a:t>
              </a:r>
              <a:endPara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AD8B63F-EF07-CCB0-977B-7CC72AE30835}"/>
              </a:ext>
            </a:extLst>
          </p:cNvPr>
          <p:cNvSpPr txBox="1"/>
          <p:nvPr/>
        </p:nvSpPr>
        <p:spPr>
          <a:xfrm>
            <a:off x="536363" y="2185001"/>
            <a:ext cx="471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Criteria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deciding</a:t>
            </a:r>
            <a:r>
              <a:rPr lang="de-DE" b="1" dirty="0"/>
              <a:t> </a:t>
            </a:r>
            <a:r>
              <a:rPr lang="de-DE" b="1" dirty="0" err="1"/>
              <a:t>between</a:t>
            </a:r>
            <a:r>
              <a:rPr lang="de-DE" b="1" dirty="0"/>
              <a:t> </a:t>
            </a:r>
            <a:r>
              <a:rPr lang="de-DE" b="1" dirty="0" err="1"/>
              <a:t>strategic</a:t>
            </a:r>
            <a:r>
              <a:rPr lang="de-DE" b="1" dirty="0"/>
              <a:t> </a:t>
            </a:r>
            <a:r>
              <a:rPr lang="de-DE" b="1" dirty="0" err="1"/>
              <a:t>options</a:t>
            </a:r>
            <a:endParaRPr lang="de-AT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5B73A8-59F8-298D-5937-D52150B96480}"/>
              </a:ext>
            </a:extLst>
          </p:cNvPr>
          <p:cNvSpPr txBox="1"/>
          <p:nvPr/>
        </p:nvSpPr>
        <p:spPr>
          <a:xfrm>
            <a:off x="967466" y="6642556"/>
            <a:ext cx="100303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</a:t>
            </a:r>
            <a:r>
              <a:rPr lang="en-US" sz="800" dirty="0"/>
              <a:t>The Suitability‒Acceptability‒Feasibility framework was proposed by Whittington, R., Angwin, D., </a:t>
            </a:r>
            <a:r>
              <a:rPr lang="en-US" sz="800" dirty="0" err="1"/>
              <a:t>Rengnér</a:t>
            </a:r>
            <a:r>
              <a:rPr lang="en-US" sz="800" dirty="0"/>
              <a:t>, P., Johnson, G., &amp; Scholes, K. (2023). </a:t>
            </a:r>
            <a:r>
              <a:rPr lang="en-US" sz="800" i="1" dirty="0"/>
              <a:t>Exploring Strategy: Text and Cases</a:t>
            </a:r>
            <a:r>
              <a:rPr lang="en-US" sz="800" dirty="0"/>
              <a:t>, 13</a:t>
            </a:r>
            <a:r>
              <a:rPr lang="en-US" sz="800" baseline="30000" dirty="0"/>
              <a:t>th</a:t>
            </a:r>
            <a:r>
              <a:rPr lang="en-US" sz="800" dirty="0"/>
              <a:t> ed. Harlow: Pearson</a:t>
            </a:r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D1CC87E-F3E1-EB0F-C0C6-CA4E2484CBF0}"/>
              </a:ext>
            </a:extLst>
          </p:cNvPr>
          <p:cNvGrpSpPr/>
          <p:nvPr/>
        </p:nvGrpSpPr>
        <p:grpSpPr>
          <a:xfrm>
            <a:off x="463297" y="2703332"/>
            <a:ext cx="4577835" cy="1567636"/>
            <a:chOff x="463297" y="2703332"/>
            <a:chExt cx="4577835" cy="1567636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38B2AED-D094-2011-6E2B-2D21CA3D98F0}"/>
                </a:ext>
              </a:extLst>
            </p:cNvPr>
            <p:cNvSpPr txBox="1"/>
            <p:nvPr/>
          </p:nvSpPr>
          <p:spPr>
            <a:xfrm>
              <a:off x="2029795" y="2864531"/>
              <a:ext cx="301133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Helps</a:t>
              </a:r>
              <a:r>
                <a:rPr lang="de-DE" sz="1400" dirty="0"/>
                <a:t> </a:t>
              </a:r>
              <a:r>
                <a:rPr lang="de-DE" sz="1400" dirty="0" err="1"/>
                <a:t>achieve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aspiration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Aligned</a:t>
              </a:r>
              <a:r>
                <a:rPr lang="de-DE" sz="1400" dirty="0"/>
                <a:t> </a:t>
              </a:r>
              <a:r>
                <a:rPr lang="de-DE" sz="1400" dirty="0" err="1"/>
                <a:t>with</a:t>
              </a:r>
              <a:r>
                <a:rPr lang="de-DE" sz="1400" dirty="0"/>
                <a:t> </a:t>
              </a:r>
              <a:r>
                <a:rPr lang="de-DE" sz="1400" dirty="0" err="1"/>
                <a:t>vision</a:t>
              </a:r>
              <a:r>
                <a:rPr lang="de-DE" sz="1400" dirty="0"/>
                <a:t>/</a:t>
              </a:r>
              <a:r>
                <a:rPr lang="de-DE" sz="1400" dirty="0" err="1"/>
                <a:t>mission</a:t>
              </a:r>
              <a:r>
                <a:rPr lang="de-DE" sz="1400" dirty="0"/>
                <a:t>/</a:t>
              </a:r>
              <a:r>
                <a:rPr lang="de-DE" sz="1400" dirty="0" err="1"/>
                <a:t>values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Capitalize</a:t>
              </a:r>
              <a:r>
                <a:rPr lang="de-DE" sz="1400" dirty="0"/>
                <a:t> on </a:t>
              </a:r>
              <a:r>
                <a:rPr lang="de-DE" sz="1400" dirty="0" err="1"/>
                <a:t>key</a:t>
              </a:r>
              <a:r>
                <a:rPr lang="de-DE" sz="1400" dirty="0"/>
                <a:t> </a:t>
              </a:r>
              <a:r>
                <a:rPr lang="de-DE" sz="1400" dirty="0" err="1"/>
                <a:t>opportunities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Focused</a:t>
              </a:r>
              <a:r>
                <a:rPr lang="de-DE" sz="1400" dirty="0"/>
                <a:t> on </a:t>
              </a:r>
              <a:r>
                <a:rPr lang="de-DE" sz="1400" dirty="0" err="1"/>
                <a:t>attractive</a:t>
              </a:r>
              <a:r>
                <a:rPr lang="de-DE" sz="1400" dirty="0"/>
                <a:t> </a:t>
              </a:r>
              <a:r>
                <a:rPr lang="de-DE" sz="1400" dirty="0" err="1"/>
                <a:t>arenas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Based</a:t>
              </a:r>
              <a:r>
                <a:rPr lang="de-DE" sz="1400" dirty="0"/>
                <a:t> on </a:t>
              </a:r>
              <a:r>
                <a:rPr lang="de-DE" sz="1400" dirty="0" err="1"/>
                <a:t>strengths</a:t>
              </a:r>
              <a:r>
                <a:rPr lang="de-DE" sz="1400" dirty="0"/>
                <a:t>/</a:t>
              </a:r>
              <a:r>
                <a:rPr lang="de-DE" sz="1400" dirty="0" err="1"/>
                <a:t>competencies</a:t>
              </a:r>
              <a:endParaRPr lang="de-AT" sz="1400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1EE91AA-D955-D2EF-BCC5-01194AB82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297" y="2703332"/>
              <a:ext cx="1470851" cy="1567636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13B4583-48BF-A051-D460-A54881BE887B}"/>
              </a:ext>
            </a:extLst>
          </p:cNvPr>
          <p:cNvGrpSpPr/>
          <p:nvPr/>
        </p:nvGrpSpPr>
        <p:grpSpPr>
          <a:xfrm>
            <a:off x="463296" y="4419967"/>
            <a:ext cx="4792318" cy="1557598"/>
            <a:chOff x="463296" y="4419967"/>
            <a:chExt cx="4792318" cy="1557598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E297931-50E7-534F-F5F8-D2ED2D0EB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296" y="4419967"/>
              <a:ext cx="1470851" cy="1557598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E654274-842B-A73A-17BC-AC9FB9A72496}"/>
                </a:ext>
              </a:extLst>
            </p:cNvPr>
            <p:cNvSpPr txBox="1"/>
            <p:nvPr/>
          </p:nvSpPr>
          <p:spPr>
            <a:xfrm>
              <a:off x="2029795" y="4526067"/>
              <a:ext cx="322581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/>
                <a:t>Investment/</a:t>
              </a:r>
              <a:r>
                <a:rPr lang="de-DE" sz="1400" dirty="0" err="1"/>
                <a:t>returns</a:t>
              </a:r>
              <a:r>
                <a:rPr lang="de-DE" sz="1400" dirty="0"/>
                <a:t> </a:t>
              </a:r>
              <a:r>
                <a:rPr lang="de-DE" sz="1400" dirty="0" err="1"/>
                <a:t>for</a:t>
              </a:r>
              <a:r>
                <a:rPr lang="de-DE" sz="1400" dirty="0"/>
                <a:t> </a:t>
              </a:r>
              <a:r>
                <a:rPr lang="de-DE" sz="1400" dirty="0" err="1"/>
                <a:t>shareholders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Risks</a:t>
              </a:r>
              <a:r>
                <a:rPr lang="de-DE" sz="1400" dirty="0"/>
                <a:t> </a:t>
              </a:r>
              <a:r>
                <a:rPr lang="de-DE" sz="1400" dirty="0" err="1"/>
                <a:t>involved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/>
                <a:t>Acceptance </a:t>
              </a:r>
              <a:r>
                <a:rPr lang="de-DE" sz="1400" dirty="0" err="1"/>
                <a:t>by</a:t>
              </a:r>
              <a:r>
                <a:rPr lang="de-DE" sz="1400" dirty="0"/>
                <a:t> </a:t>
              </a:r>
              <a:r>
                <a:rPr lang="de-DE" sz="1400" dirty="0" err="1"/>
                <a:t>other</a:t>
              </a:r>
              <a:r>
                <a:rPr lang="de-DE" sz="1400" dirty="0"/>
                <a:t> </a:t>
              </a:r>
              <a:r>
                <a:rPr lang="de-DE" sz="1400" dirty="0" err="1"/>
                <a:t>key</a:t>
              </a:r>
              <a:r>
                <a:rPr lang="de-DE" sz="1400" dirty="0"/>
                <a:t> </a:t>
              </a:r>
              <a:r>
                <a:rPr lang="de-DE" sz="1400" dirty="0" err="1"/>
                <a:t>stakeholders</a:t>
              </a:r>
              <a:endParaRPr lang="de-AT" sz="1400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40F5E5C-9672-6147-8467-56C394B5D66B}"/>
              </a:ext>
            </a:extLst>
          </p:cNvPr>
          <p:cNvGrpSpPr/>
          <p:nvPr/>
        </p:nvGrpSpPr>
        <p:grpSpPr>
          <a:xfrm>
            <a:off x="5721097" y="2680975"/>
            <a:ext cx="4978650" cy="1536661"/>
            <a:chOff x="5721097" y="2680975"/>
            <a:chExt cx="4978650" cy="153666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241ABD5-C8F9-3AF3-5B62-1AB7E6961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1097" y="2680975"/>
              <a:ext cx="1516441" cy="1536661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B3009CC-1F76-C1C3-CAE9-7B24D1C9F46E}"/>
                </a:ext>
              </a:extLst>
            </p:cNvPr>
            <p:cNvSpPr txBox="1"/>
            <p:nvPr/>
          </p:nvSpPr>
          <p:spPr>
            <a:xfrm>
              <a:off x="7322412" y="2864531"/>
              <a:ext cx="3377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Availability</a:t>
              </a:r>
              <a:r>
                <a:rPr lang="de-DE" sz="1400" dirty="0"/>
                <a:t>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resources</a:t>
              </a:r>
              <a:r>
                <a:rPr lang="de-DE" sz="1400" dirty="0"/>
                <a:t> (</a:t>
              </a:r>
              <a:r>
                <a:rPr lang="de-DE" sz="1400" dirty="0" err="1"/>
                <a:t>financial</a:t>
              </a:r>
              <a:r>
                <a:rPr lang="de-DE" sz="1400" dirty="0"/>
                <a:t>, HR,</a:t>
              </a:r>
              <a:br>
                <a:rPr lang="de-DE" sz="1400" dirty="0"/>
              </a:br>
              <a:r>
                <a:rPr lang="de-DE" sz="1400" dirty="0"/>
                <a:t>time, </a:t>
              </a:r>
              <a:r>
                <a:rPr lang="de-DE" sz="1400" dirty="0" err="1"/>
                <a:t>skills</a:t>
              </a:r>
              <a:r>
                <a:rPr lang="de-DE" sz="1400" dirty="0"/>
                <a:t>, </a:t>
              </a:r>
              <a:r>
                <a:rPr lang="de-DE" sz="1400" dirty="0" err="1"/>
                <a:t>management</a:t>
              </a:r>
              <a:r>
                <a:rPr lang="de-DE" sz="1400" dirty="0"/>
                <a:t> </a:t>
              </a:r>
              <a:r>
                <a:rPr lang="de-DE" sz="1400" dirty="0" err="1"/>
                <a:t>capacity</a:t>
              </a:r>
              <a:r>
                <a:rPr lang="de-DE" sz="1400" dirty="0"/>
                <a:t>)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If</a:t>
              </a:r>
              <a:r>
                <a:rPr lang="de-DE" sz="1400" dirty="0"/>
                <a:t> not </a:t>
              </a:r>
              <a:r>
                <a:rPr lang="de-DE" sz="1400" dirty="0" err="1"/>
                <a:t>available</a:t>
              </a:r>
              <a:r>
                <a:rPr lang="de-DE" sz="1400" dirty="0"/>
                <a:t>, </a:t>
              </a:r>
              <a:r>
                <a:rPr lang="de-DE" sz="1400" dirty="0" err="1"/>
                <a:t>can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resources</a:t>
              </a:r>
              <a:br>
                <a:rPr lang="de-DE" sz="1400" dirty="0"/>
              </a:br>
              <a:r>
                <a:rPr lang="de-DE" sz="1400" dirty="0" err="1"/>
                <a:t>be</a:t>
              </a:r>
              <a:r>
                <a:rPr lang="de-DE" sz="1400" dirty="0"/>
                <a:t> </a:t>
              </a:r>
              <a:r>
                <a:rPr lang="de-DE" sz="1400" dirty="0" err="1"/>
                <a:t>acquired</a:t>
              </a:r>
              <a:r>
                <a:rPr lang="de-DE" sz="1400" dirty="0"/>
                <a:t> (e.g. </a:t>
              </a:r>
              <a:r>
                <a:rPr lang="de-DE" sz="1400" dirty="0" err="1"/>
                <a:t>through</a:t>
              </a:r>
              <a:r>
                <a:rPr lang="de-DE" sz="1400" dirty="0"/>
                <a:t> </a:t>
              </a:r>
              <a:r>
                <a:rPr lang="de-DE" sz="1400" dirty="0" err="1"/>
                <a:t>collaboration</a:t>
              </a:r>
              <a:r>
                <a:rPr lang="de-DE" sz="1400" dirty="0"/>
                <a:t>)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de-AT" sz="1400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4A50ADB-2EBF-81F9-E1F8-7F2B3162EF6A}"/>
              </a:ext>
            </a:extLst>
          </p:cNvPr>
          <p:cNvGrpSpPr/>
          <p:nvPr/>
        </p:nvGrpSpPr>
        <p:grpSpPr>
          <a:xfrm>
            <a:off x="5721097" y="4490539"/>
            <a:ext cx="5276679" cy="1536661"/>
            <a:chOff x="5721097" y="4490539"/>
            <a:chExt cx="5276679" cy="1536661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9D3BA73-1E94-7FA9-1169-A11C1B93D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1097" y="4490539"/>
              <a:ext cx="1471801" cy="1536661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14106AA-5DE5-99E3-6C23-4684DD72BC2B}"/>
                </a:ext>
              </a:extLst>
            </p:cNvPr>
            <p:cNvSpPr txBox="1"/>
            <p:nvPr/>
          </p:nvSpPr>
          <p:spPr>
            <a:xfrm>
              <a:off x="7322411" y="4634681"/>
              <a:ext cx="36753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/>
                <a:t>Easy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protect</a:t>
              </a:r>
              <a:r>
                <a:rPr lang="de-DE" sz="1400" dirty="0"/>
                <a:t> </a:t>
              </a:r>
              <a:r>
                <a:rPr lang="de-DE" sz="1400" dirty="0" err="1"/>
                <a:t>against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competition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de-DE" sz="1400" dirty="0" err="1"/>
                <a:t>Robustness</a:t>
              </a:r>
              <a:r>
                <a:rPr lang="de-DE" sz="1400" dirty="0"/>
                <a:t> </a:t>
              </a:r>
              <a:r>
                <a:rPr lang="de-DE" sz="1400" dirty="0" err="1"/>
                <a:t>under</a:t>
              </a:r>
              <a:r>
                <a:rPr lang="de-DE" sz="1400" dirty="0"/>
                <a:t> different </a:t>
              </a:r>
              <a:r>
                <a:rPr lang="de-DE" sz="1400" dirty="0" err="1"/>
                <a:t>future</a:t>
              </a:r>
              <a:r>
                <a:rPr lang="de-DE" sz="1400" dirty="0"/>
                <a:t> </a:t>
              </a:r>
              <a:r>
                <a:rPr lang="de-DE" sz="1400" dirty="0" err="1"/>
                <a:t>scenarios</a:t>
              </a:r>
              <a:endParaRPr lang="de-DE" sz="1400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6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231648" y="1843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Agree</a:t>
            </a:r>
            <a:r>
              <a:rPr lang="de-AT" dirty="0"/>
              <a:t>|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thinking</a:t>
            </a:r>
            <a:r>
              <a:rPr lang="de-AT" dirty="0"/>
              <a:t> traps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E9E0D17-1773-6975-3DD4-BCF88CA58C89}"/>
              </a:ext>
            </a:extLst>
          </p:cNvPr>
          <p:cNvGrpSpPr/>
          <p:nvPr/>
        </p:nvGrpSpPr>
        <p:grpSpPr>
          <a:xfrm>
            <a:off x="1200321" y="1210267"/>
            <a:ext cx="2635577" cy="2979251"/>
            <a:chOff x="1200321" y="1210267"/>
            <a:chExt cx="2635577" cy="2979251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93D29ADB-9B77-2D06-4B56-D4B9F87A254B}"/>
                </a:ext>
              </a:extLst>
            </p:cNvPr>
            <p:cNvSpPr txBox="1"/>
            <p:nvPr/>
          </p:nvSpPr>
          <p:spPr>
            <a:xfrm>
              <a:off x="1200321" y="3358521"/>
              <a:ext cx="2635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The </a:t>
              </a:r>
              <a:r>
                <a:rPr lang="de-DE" sz="1600" dirty="0" err="1"/>
                <a:t>tendency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overvalue</a:t>
              </a:r>
              <a:r>
                <a:rPr lang="de-DE" sz="1600" dirty="0"/>
                <a:t> and </a:t>
              </a:r>
              <a:r>
                <a:rPr lang="de-DE" sz="1600" dirty="0" err="1"/>
                <a:t>prolong</a:t>
              </a:r>
              <a:r>
                <a:rPr lang="de-DE" sz="1600" dirty="0"/>
                <a:t> </a:t>
              </a:r>
              <a:r>
                <a:rPr lang="de-DE" sz="1600" dirty="0" err="1"/>
                <a:t>what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already</a:t>
              </a:r>
              <a:r>
                <a:rPr lang="de-DE" sz="1600" dirty="0"/>
                <a:t> </a:t>
              </a:r>
              <a:r>
                <a:rPr lang="de-DE" sz="1600" dirty="0" err="1"/>
                <a:t>exists</a:t>
              </a:r>
              <a:endParaRPr lang="de-AT" sz="1600" dirty="0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159B161-E77C-F99C-CEAA-057D0A493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9366" y="1210267"/>
              <a:ext cx="1643456" cy="1367963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D0A5CC1-A0DA-645D-8849-3026A1CD1487}"/>
                </a:ext>
              </a:extLst>
            </p:cNvPr>
            <p:cNvSpPr/>
            <p:nvPr/>
          </p:nvSpPr>
          <p:spPr>
            <a:xfrm>
              <a:off x="1200321" y="2762053"/>
              <a:ext cx="2635577" cy="4878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The </a:t>
              </a:r>
              <a:r>
                <a:rPr lang="de-DE" dirty="0" err="1"/>
                <a:t>status</a:t>
              </a:r>
              <a:r>
                <a:rPr lang="de-DE" dirty="0"/>
                <a:t> quo </a:t>
              </a:r>
              <a:r>
                <a:rPr lang="de-DE" dirty="0" err="1"/>
                <a:t>trap</a:t>
              </a:r>
              <a:endParaRPr lang="de-AT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7F70CA1-E5C4-87EA-15BE-DD06A847062C}"/>
              </a:ext>
            </a:extLst>
          </p:cNvPr>
          <p:cNvGrpSpPr/>
          <p:nvPr/>
        </p:nvGrpSpPr>
        <p:grpSpPr>
          <a:xfrm>
            <a:off x="4190513" y="1210267"/>
            <a:ext cx="2667081" cy="3225472"/>
            <a:chOff x="4190513" y="1210267"/>
            <a:chExt cx="2667081" cy="322547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C116FCB-6369-C410-3561-2D875E59C8F0}"/>
                </a:ext>
              </a:extLst>
            </p:cNvPr>
            <p:cNvSpPr txBox="1"/>
            <p:nvPr/>
          </p:nvSpPr>
          <p:spPr>
            <a:xfrm>
              <a:off x="4190513" y="3358521"/>
              <a:ext cx="26355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The </a:t>
              </a:r>
              <a:r>
                <a:rPr lang="de-DE" sz="1600" dirty="0" err="1"/>
                <a:t>tendency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continue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invest</a:t>
              </a:r>
              <a:r>
                <a:rPr lang="de-DE" sz="1600" dirty="0"/>
                <a:t> in a </a:t>
              </a:r>
              <a:r>
                <a:rPr lang="de-DE" sz="1600" dirty="0" err="1"/>
                <a:t>decision</a:t>
              </a:r>
              <a:r>
                <a:rPr lang="de-DE" sz="1600" dirty="0"/>
                <a:t> </a:t>
              </a:r>
              <a:r>
                <a:rPr lang="de-DE" sz="1600" dirty="0" err="1"/>
                <a:t>based</a:t>
              </a:r>
              <a:r>
                <a:rPr lang="de-DE" sz="1600" dirty="0"/>
                <a:t> on </a:t>
              </a:r>
              <a:r>
                <a:rPr lang="de-DE" sz="1600" dirty="0" err="1"/>
                <a:t>past</a:t>
              </a:r>
              <a:r>
                <a:rPr lang="de-DE" sz="1600" dirty="0"/>
                <a:t> </a:t>
              </a:r>
              <a:r>
                <a:rPr lang="de-DE" sz="1600" dirty="0" err="1"/>
                <a:t>invetment</a:t>
              </a:r>
              <a:r>
                <a:rPr lang="de-DE" sz="1600" dirty="0"/>
                <a:t> </a:t>
              </a:r>
              <a:r>
                <a:rPr lang="de-DE" sz="1600" dirty="0" err="1"/>
                <a:t>rather</a:t>
              </a:r>
              <a:r>
                <a:rPr lang="de-DE" sz="1600" dirty="0"/>
                <a:t> </a:t>
              </a:r>
              <a:r>
                <a:rPr lang="de-DE" sz="1600" dirty="0" err="1"/>
                <a:t>than</a:t>
              </a:r>
              <a:r>
                <a:rPr lang="de-DE" sz="1600" dirty="0"/>
                <a:t> </a:t>
              </a:r>
              <a:r>
                <a:rPr lang="de-DE" sz="1600" dirty="0" err="1"/>
                <a:t>future</a:t>
              </a:r>
              <a:r>
                <a:rPr lang="de-DE" sz="1600" dirty="0"/>
                <a:t> </a:t>
              </a:r>
              <a:r>
                <a:rPr lang="de-DE" sz="1600" dirty="0" err="1"/>
                <a:t>value</a:t>
              </a:r>
              <a:endParaRPr lang="de-AT" sz="1600" dirty="0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180F762-570A-B449-07F5-24D9E5A4D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4649" y="1210267"/>
              <a:ext cx="1643456" cy="1367963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9521DCC-8710-90D3-3F49-E58FFFE2FB3B}"/>
                </a:ext>
              </a:extLst>
            </p:cNvPr>
            <p:cNvSpPr/>
            <p:nvPr/>
          </p:nvSpPr>
          <p:spPr>
            <a:xfrm>
              <a:off x="4222017" y="2762053"/>
              <a:ext cx="2635577" cy="4878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The </a:t>
              </a:r>
              <a:r>
                <a:rPr lang="de-DE" dirty="0" err="1"/>
                <a:t>sunk-cost</a:t>
              </a:r>
              <a:r>
                <a:rPr lang="de-DE" dirty="0"/>
                <a:t> </a:t>
              </a:r>
              <a:r>
                <a:rPr lang="de-DE" dirty="0" err="1"/>
                <a:t>trap</a:t>
              </a:r>
              <a:endParaRPr lang="de-AT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486B46D-134C-8596-8F6D-AB709A91146C}"/>
              </a:ext>
            </a:extLst>
          </p:cNvPr>
          <p:cNvGrpSpPr/>
          <p:nvPr/>
        </p:nvGrpSpPr>
        <p:grpSpPr>
          <a:xfrm>
            <a:off x="7125878" y="1210267"/>
            <a:ext cx="2871247" cy="3225472"/>
            <a:chOff x="7125878" y="1210267"/>
            <a:chExt cx="2871247" cy="322547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CE94175-2CA9-84BD-767A-E1C7BC226889}"/>
                </a:ext>
              </a:extLst>
            </p:cNvPr>
            <p:cNvSpPr txBox="1"/>
            <p:nvPr/>
          </p:nvSpPr>
          <p:spPr>
            <a:xfrm>
              <a:off x="7125878" y="3358521"/>
              <a:ext cx="28712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The </a:t>
              </a:r>
              <a:r>
                <a:rPr lang="de-DE" sz="1600" dirty="0" err="1"/>
                <a:t>tendency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overestimate</a:t>
              </a:r>
              <a:r>
                <a:rPr lang="de-DE" sz="1600" dirty="0"/>
                <a:t> </a:t>
              </a:r>
              <a:r>
                <a:rPr lang="de-DE" sz="1600" dirty="0" err="1"/>
                <a:t>your</a:t>
              </a:r>
              <a:r>
                <a:rPr lang="de-DE" sz="1600" dirty="0"/>
                <a:t> </a:t>
              </a:r>
              <a:r>
                <a:rPr lang="de-DE" sz="1600" dirty="0" err="1"/>
                <a:t>abilities</a:t>
              </a:r>
              <a:r>
                <a:rPr lang="de-DE" sz="1600" dirty="0"/>
                <a:t> </a:t>
              </a:r>
              <a:r>
                <a:rPr lang="de-DE" sz="1600" dirty="0" err="1"/>
                <a:t>or</a:t>
              </a:r>
              <a:r>
                <a:rPr lang="de-DE" sz="1600" dirty="0"/>
                <a:t> </a:t>
              </a:r>
              <a:r>
                <a:rPr lang="de-DE" sz="1600" dirty="0" err="1"/>
                <a:t>predictions</a:t>
              </a:r>
              <a:r>
                <a:rPr lang="de-DE" sz="1600" dirty="0"/>
                <a:t> </a:t>
              </a:r>
              <a:r>
                <a:rPr lang="de-DE" sz="1600" dirty="0" err="1"/>
                <a:t>about</a:t>
              </a:r>
              <a:r>
                <a:rPr lang="de-DE" sz="1600" dirty="0"/>
                <a:t> </a:t>
              </a:r>
              <a:r>
                <a:rPr lang="de-DE" sz="1600" dirty="0" err="1"/>
                <a:t>what</a:t>
              </a:r>
              <a:r>
                <a:rPr lang="de-DE" sz="1600" dirty="0"/>
                <a:t> </a:t>
              </a:r>
              <a:r>
                <a:rPr lang="de-DE" sz="1600" dirty="0" err="1"/>
                <a:t>your</a:t>
              </a:r>
              <a:r>
                <a:rPr lang="de-DE" sz="1600" dirty="0"/>
                <a:t> </a:t>
              </a:r>
              <a:r>
                <a:rPr lang="de-DE" sz="1600" dirty="0" err="1"/>
                <a:t>organization</a:t>
              </a:r>
              <a:r>
                <a:rPr lang="de-DE" sz="1600" dirty="0"/>
                <a:t> </a:t>
              </a:r>
              <a:r>
                <a:rPr lang="de-DE" sz="1600" dirty="0" err="1"/>
                <a:t>can</a:t>
              </a:r>
              <a:r>
                <a:rPr lang="de-DE" sz="1600" dirty="0"/>
                <a:t> </a:t>
              </a:r>
              <a:r>
                <a:rPr lang="de-DE" sz="1600" dirty="0" err="1"/>
                <a:t>achieve</a:t>
              </a:r>
              <a:endParaRPr lang="de-AT" sz="1600" dirty="0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7BC6FA7-2C13-3B03-84C7-04C0EB1F3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268" y="1210267"/>
              <a:ext cx="1643456" cy="1367963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65BE810-CF45-B715-AF28-0190CF815D8D}"/>
                </a:ext>
              </a:extLst>
            </p:cNvPr>
            <p:cNvSpPr/>
            <p:nvPr/>
          </p:nvSpPr>
          <p:spPr>
            <a:xfrm>
              <a:off x="7243714" y="2762054"/>
              <a:ext cx="2635577" cy="4878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The </a:t>
              </a:r>
              <a:r>
                <a:rPr lang="de-DE" dirty="0" err="1"/>
                <a:t>overconfidence</a:t>
              </a:r>
              <a:r>
                <a:rPr lang="de-DE" dirty="0"/>
                <a:t> </a:t>
              </a:r>
              <a:r>
                <a:rPr lang="de-DE" dirty="0" err="1"/>
                <a:t>trap</a:t>
              </a:r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4552257-F266-8B04-836C-D3809F238E32}"/>
              </a:ext>
            </a:extLst>
          </p:cNvPr>
          <p:cNvGrpSpPr/>
          <p:nvPr/>
        </p:nvGrpSpPr>
        <p:grpSpPr>
          <a:xfrm>
            <a:off x="1200320" y="4701942"/>
            <a:ext cx="8678970" cy="1410443"/>
            <a:chOff x="1200320" y="4701942"/>
            <a:chExt cx="8678970" cy="1410443"/>
          </a:xfrm>
        </p:grpSpPr>
        <p:sp>
          <p:nvSpPr>
            <p:cNvPr id="17" name="Geschweifte Klammer rechts 16">
              <a:extLst>
                <a:ext uri="{FF2B5EF4-FFF2-40B4-BE49-F238E27FC236}">
                  <a16:creationId xmlns:a16="http://schemas.microsoft.com/office/drawing/2014/main" id="{D9DB07B7-5146-EFC9-2245-CDAD7E956377}"/>
                </a:ext>
              </a:extLst>
            </p:cNvPr>
            <p:cNvSpPr/>
            <p:nvPr/>
          </p:nvSpPr>
          <p:spPr>
            <a:xfrm rot="5400000">
              <a:off x="5420953" y="481309"/>
              <a:ext cx="237703" cy="8678970"/>
            </a:xfrm>
            <a:prstGeom prst="rightBrac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A5925179-3BCD-3956-5F54-E7790DEB5F00}"/>
                </a:ext>
              </a:extLst>
            </p:cNvPr>
            <p:cNvGrpSpPr/>
            <p:nvPr/>
          </p:nvGrpSpPr>
          <p:grpSpPr>
            <a:xfrm>
              <a:off x="2452933" y="5183610"/>
              <a:ext cx="6108568" cy="928775"/>
              <a:chOff x="2452933" y="5183610"/>
              <a:chExt cx="6108568" cy="928775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21B9515-FF78-EFEE-8B6E-AE7925249A34}"/>
                  </a:ext>
                </a:extLst>
              </p:cNvPr>
              <p:cNvSpPr txBox="1"/>
              <p:nvPr/>
            </p:nvSpPr>
            <p:spPr>
              <a:xfrm>
                <a:off x="4341962" y="5183610"/>
                <a:ext cx="2330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de-DE" dirty="0"/>
                  <a:t>Conduct a </a:t>
                </a:r>
                <a:r>
                  <a:rPr lang="de-DE" b="1" dirty="0" err="1"/>
                  <a:t>premortem</a:t>
                </a:r>
                <a:r>
                  <a:rPr lang="de-DE" dirty="0"/>
                  <a:t> </a:t>
                </a:r>
                <a:br>
                  <a:rPr lang="de-DE" dirty="0"/>
                </a:br>
                <a:endParaRPr lang="de-AT" dirty="0"/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1D9549D-F359-CDC6-BBE1-9E56EB7D2786}"/>
                  </a:ext>
                </a:extLst>
              </p:cNvPr>
              <p:cNvSpPr txBox="1"/>
              <p:nvPr/>
            </p:nvSpPr>
            <p:spPr>
              <a:xfrm>
                <a:off x="2452933" y="5527610"/>
                <a:ext cx="61085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/>
                  <a:t>(</a:t>
                </a:r>
                <a:r>
                  <a:rPr lang="de-DE" sz="1600" dirty="0" err="1"/>
                  <a:t>imagine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that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strategy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has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failed</a:t>
                </a:r>
                <a:r>
                  <a:rPr lang="de-DE" sz="1600" dirty="0"/>
                  <a:t>, </a:t>
                </a:r>
                <a:r>
                  <a:rPr lang="de-DE" sz="1600" dirty="0" err="1"/>
                  <a:t>then</a:t>
                </a:r>
                <a:br>
                  <a:rPr lang="de-DE" sz="1600" dirty="0"/>
                </a:br>
                <a:r>
                  <a:rPr lang="de-DE" sz="1600" dirty="0" err="1"/>
                  <a:t>work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backward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identify</a:t>
                </a:r>
                <a:r>
                  <a:rPr lang="de-DE" sz="1600" dirty="0"/>
                  <a:t> possible </a:t>
                </a:r>
                <a:r>
                  <a:rPr lang="de-DE" sz="1600" dirty="0" err="1"/>
                  <a:t>reasons</a:t>
                </a:r>
                <a:r>
                  <a:rPr lang="de-DE" sz="1600" dirty="0"/>
                  <a:t>)</a:t>
                </a:r>
                <a:endParaRPr lang="de-AT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85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890031-E7D4-3C83-5657-60F39B772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54" b="2543"/>
          <a:stretch/>
        </p:blipFill>
        <p:spPr>
          <a:xfrm>
            <a:off x="2877025" y="715430"/>
            <a:ext cx="5224846" cy="605217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231648" y="1843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Agree</a:t>
            </a:r>
            <a:r>
              <a:rPr lang="de-AT" dirty="0"/>
              <a:t>| </a:t>
            </a:r>
            <a:r>
              <a:rPr lang="de-AT" dirty="0" err="1"/>
              <a:t>Compare</a:t>
            </a:r>
            <a:r>
              <a:rPr lang="de-AT" dirty="0"/>
              <a:t> </a:t>
            </a:r>
            <a:r>
              <a:rPr lang="de-AT" dirty="0" err="1"/>
              <a:t>investment</a:t>
            </a:r>
            <a:r>
              <a:rPr lang="de-AT" dirty="0"/>
              <a:t> </a:t>
            </a:r>
            <a:r>
              <a:rPr lang="de-AT" dirty="0" err="1"/>
              <a:t>opportunities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8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363903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Act</a:t>
            </a:r>
            <a:r>
              <a:rPr lang="de-AT" dirty="0"/>
              <a:t>| Implement </a:t>
            </a:r>
            <a:r>
              <a:rPr lang="de-AT" dirty="0" err="1"/>
              <a:t>strategic</a:t>
            </a:r>
            <a:r>
              <a:rPr lang="de-AT" dirty="0"/>
              <a:t> initiatives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8573709-1FD9-98C2-6787-7CEAA0812DEB}"/>
              </a:ext>
            </a:extLst>
          </p:cNvPr>
          <p:cNvGrpSpPr/>
          <p:nvPr/>
        </p:nvGrpSpPr>
        <p:grpSpPr>
          <a:xfrm>
            <a:off x="377071" y="1423446"/>
            <a:ext cx="11117345" cy="622170"/>
            <a:chOff x="377071" y="1423446"/>
            <a:chExt cx="11117345" cy="622170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8E2CE66-2BCF-0F21-0158-EC4168C27E92}"/>
                </a:ext>
              </a:extLst>
            </p:cNvPr>
            <p:cNvSpPr/>
            <p:nvPr/>
          </p:nvSpPr>
          <p:spPr>
            <a:xfrm>
              <a:off x="377071" y="1423447"/>
              <a:ext cx="3535053" cy="6221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COORDINATION</a:t>
              </a:r>
              <a:endParaRPr lang="de-AT" b="1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E71AD9E-1351-FBD9-E546-62CF4D45794C}"/>
                </a:ext>
              </a:extLst>
            </p:cNvPr>
            <p:cNvSpPr/>
            <p:nvPr/>
          </p:nvSpPr>
          <p:spPr>
            <a:xfrm>
              <a:off x="4168217" y="1423447"/>
              <a:ext cx="3535053" cy="6221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COMMUNICATION</a:t>
              </a:r>
              <a:endParaRPr lang="de-AT" b="1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121826A-3F67-67E7-B188-D7FF3F116685}"/>
                </a:ext>
              </a:extLst>
            </p:cNvPr>
            <p:cNvSpPr/>
            <p:nvPr/>
          </p:nvSpPr>
          <p:spPr>
            <a:xfrm>
              <a:off x="7959363" y="1423446"/>
              <a:ext cx="3535053" cy="6221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CHANGE MANAGEMENT</a:t>
              </a:r>
              <a:endParaRPr lang="de-AT" b="1" dirty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6F77483-113F-8D3B-D607-B2CBB1C047F2}"/>
              </a:ext>
            </a:extLst>
          </p:cNvPr>
          <p:cNvGrpSpPr/>
          <p:nvPr/>
        </p:nvGrpSpPr>
        <p:grpSpPr>
          <a:xfrm>
            <a:off x="291190" y="2224726"/>
            <a:ext cx="3693644" cy="4214652"/>
            <a:chOff x="291190" y="2224726"/>
            <a:chExt cx="3693644" cy="4214652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D175E98-F67E-066B-CCF3-BA1A4B545E39}"/>
                </a:ext>
              </a:extLst>
            </p:cNvPr>
            <p:cNvSpPr/>
            <p:nvPr/>
          </p:nvSpPr>
          <p:spPr>
            <a:xfrm>
              <a:off x="377071" y="2224726"/>
              <a:ext cx="3535053" cy="582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Project </a:t>
              </a:r>
              <a:r>
                <a:rPr lang="de-DE" dirty="0" err="1">
                  <a:solidFill>
                    <a:schemeClr val="tx1"/>
                  </a:solidFill>
                </a:rPr>
                <a:t>management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D468277-38F7-6235-4FAC-6E4AA433736A}"/>
                </a:ext>
              </a:extLst>
            </p:cNvPr>
            <p:cNvSpPr/>
            <p:nvPr/>
          </p:nvSpPr>
          <p:spPr>
            <a:xfrm>
              <a:off x="377071" y="3568487"/>
              <a:ext cx="3535053" cy="519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Balanced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Scorecard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775905D-A84E-9727-89D8-559F29BA4311}"/>
                </a:ext>
              </a:extLst>
            </p:cNvPr>
            <p:cNvSpPr txBox="1"/>
            <p:nvPr/>
          </p:nvSpPr>
          <p:spPr>
            <a:xfrm>
              <a:off x="830248" y="2811922"/>
              <a:ext cx="2628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Managing </a:t>
              </a:r>
              <a:r>
                <a:rPr lang="de-DE" sz="1400" dirty="0" err="1"/>
                <a:t>tasks</a:t>
              </a:r>
              <a:r>
                <a:rPr lang="de-DE" sz="1400" dirty="0"/>
                <a:t>, </a:t>
              </a:r>
              <a:r>
                <a:rPr lang="de-DE" sz="1400" dirty="0" err="1"/>
                <a:t>resources</a:t>
              </a:r>
              <a:r>
                <a:rPr lang="de-DE" sz="1400" dirty="0"/>
                <a:t>, </a:t>
              </a:r>
              <a:r>
                <a:rPr lang="de-DE" sz="1400" dirty="0" err="1"/>
                <a:t>schedules</a:t>
              </a:r>
              <a:r>
                <a:rPr lang="de-DE" sz="1400" dirty="0"/>
                <a:t>, and </a:t>
              </a:r>
              <a:r>
                <a:rPr lang="de-DE" sz="1400" dirty="0" err="1"/>
                <a:t>risks</a:t>
              </a:r>
              <a:endParaRPr lang="de-AT" sz="1400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55333C6-4C6E-BDC1-F468-53DD2FAE720B}"/>
                </a:ext>
              </a:extLst>
            </p:cNvPr>
            <p:cNvSpPr txBox="1"/>
            <p:nvPr/>
          </p:nvSpPr>
          <p:spPr>
            <a:xfrm>
              <a:off x="304358" y="4141510"/>
              <a:ext cx="3680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KPIs in </a:t>
              </a:r>
              <a:r>
                <a:rPr lang="de-DE" sz="1400" dirty="0" err="1"/>
                <a:t>four</a:t>
              </a:r>
              <a:r>
                <a:rPr lang="de-DE" sz="1400" dirty="0"/>
                <a:t> </a:t>
              </a:r>
              <a:r>
                <a:rPr lang="de-DE" sz="1400" dirty="0" err="1"/>
                <a:t>perspectives</a:t>
              </a:r>
              <a:r>
                <a:rPr lang="de-DE" sz="1400" dirty="0"/>
                <a:t>: </a:t>
              </a:r>
              <a:r>
                <a:rPr lang="de-DE" sz="1400" dirty="0" err="1"/>
                <a:t>financial</a:t>
              </a:r>
              <a:r>
                <a:rPr lang="de-DE" sz="1400" dirty="0"/>
                <a:t>, </a:t>
              </a:r>
              <a:r>
                <a:rPr lang="de-DE" sz="1400" dirty="0" err="1"/>
                <a:t>customer</a:t>
              </a:r>
              <a:r>
                <a:rPr lang="de-DE" sz="1400" dirty="0"/>
                <a:t>, internal </a:t>
              </a:r>
              <a:r>
                <a:rPr lang="de-DE" sz="1400" dirty="0" err="1"/>
                <a:t>processes</a:t>
              </a:r>
              <a:r>
                <a:rPr lang="de-DE" sz="1400" dirty="0"/>
                <a:t>, </a:t>
              </a:r>
              <a:r>
                <a:rPr lang="de-DE" sz="1400" dirty="0" err="1"/>
                <a:t>learning</a:t>
              </a:r>
              <a:r>
                <a:rPr lang="de-DE" sz="1400" dirty="0"/>
                <a:t> &amp; </a:t>
              </a:r>
              <a:r>
                <a:rPr lang="de-DE" sz="1400" dirty="0" err="1"/>
                <a:t>growth</a:t>
              </a:r>
              <a:endParaRPr lang="de-AT" sz="1400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F93DD735-FD19-8324-61D9-58D68E945F54}"/>
                </a:ext>
              </a:extLst>
            </p:cNvPr>
            <p:cNvSpPr/>
            <p:nvPr/>
          </p:nvSpPr>
          <p:spPr>
            <a:xfrm>
              <a:off x="363903" y="4912248"/>
              <a:ext cx="3535053" cy="5223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The OKR </a:t>
              </a:r>
              <a:r>
                <a:rPr lang="de-DE" dirty="0" err="1">
                  <a:solidFill>
                    <a:schemeClr val="tx1"/>
                  </a:solidFill>
                </a:rPr>
                <a:t>method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1B54958-088F-6F12-E9F0-C02C3DEB615E}"/>
                </a:ext>
              </a:extLst>
            </p:cNvPr>
            <p:cNvSpPr txBox="1"/>
            <p:nvPr/>
          </p:nvSpPr>
          <p:spPr>
            <a:xfrm>
              <a:off x="291190" y="5485271"/>
              <a:ext cx="36804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/>
                <a:t>Agree</a:t>
              </a:r>
              <a:r>
                <a:rPr lang="de-DE" sz="1400" dirty="0"/>
                <a:t> on </a:t>
              </a:r>
              <a:r>
                <a:rPr lang="de-DE" sz="1400" dirty="0" err="1"/>
                <a:t>objectives</a:t>
              </a:r>
              <a:r>
                <a:rPr lang="de-DE" sz="1400" dirty="0"/>
                <a:t> &amp; </a:t>
              </a:r>
              <a:r>
                <a:rPr lang="de-DE" sz="1400" dirty="0" err="1"/>
                <a:t>key</a:t>
              </a:r>
              <a:r>
                <a:rPr lang="de-DE" sz="1400" dirty="0"/>
                <a:t> </a:t>
              </a:r>
              <a:r>
                <a:rPr lang="de-DE" sz="1400" dirty="0" err="1"/>
                <a:t>results</a:t>
              </a:r>
              <a:r>
                <a:rPr lang="de-DE" sz="1400" dirty="0"/>
                <a:t>,</a:t>
              </a:r>
              <a:br>
                <a:rPr lang="de-DE" sz="1400" dirty="0"/>
              </a:br>
              <a:r>
                <a:rPr lang="de-DE" sz="1400" dirty="0"/>
                <a:t>track </a:t>
              </a:r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  <a:r>
                <a:rPr lang="de-DE" sz="1400" dirty="0" err="1"/>
                <a:t>regularly</a:t>
              </a:r>
              <a:r>
                <a:rPr lang="de-DE" sz="1400" dirty="0"/>
                <a:t>, </a:t>
              </a:r>
              <a:br>
                <a:rPr lang="de-DE" sz="1400" dirty="0"/>
              </a:br>
              <a:r>
                <a:rPr lang="de-DE" sz="1400" dirty="0"/>
                <a:t>review and </a:t>
              </a:r>
              <a:r>
                <a:rPr lang="de-DE" sz="1400" dirty="0" err="1"/>
                <a:t>reflect</a:t>
              </a:r>
              <a:br>
                <a:rPr lang="de-DE" sz="1400" dirty="0"/>
              </a:br>
              <a:endParaRPr lang="de-AT" sz="1400" dirty="0"/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4AC03374-1EBE-03FD-7BD1-900AD7FDF644}"/>
              </a:ext>
            </a:extLst>
          </p:cNvPr>
          <p:cNvSpPr txBox="1"/>
          <p:nvPr/>
        </p:nvSpPr>
        <p:spPr>
          <a:xfrm>
            <a:off x="5041132" y="6653707"/>
            <a:ext cx="1768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pixabay.com;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DABE15C-4A6E-3797-EB9F-DDEEB1E762E1}"/>
              </a:ext>
            </a:extLst>
          </p:cNvPr>
          <p:cNvGrpSpPr/>
          <p:nvPr/>
        </p:nvGrpSpPr>
        <p:grpSpPr>
          <a:xfrm>
            <a:off x="4191000" y="2239078"/>
            <a:ext cx="3535053" cy="3776622"/>
            <a:chOff x="4191000" y="2239078"/>
            <a:chExt cx="3535053" cy="377662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A43FE43-6BCE-13F2-C9FC-158D89C0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1345" y="3015430"/>
              <a:ext cx="1858182" cy="1701398"/>
            </a:xfrm>
            <a:prstGeom prst="rect">
              <a:avLst/>
            </a:prstGeom>
          </p:spPr>
        </p:pic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C384E8D-1DF4-4B3C-864F-D47EC644DC7A}"/>
                </a:ext>
              </a:extLst>
            </p:cNvPr>
            <p:cNvSpPr/>
            <p:nvPr/>
          </p:nvSpPr>
          <p:spPr>
            <a:xfrm>
              <a:off x="4191000" y="2239078"/>
              <a:ext cx="3535053" cy="582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Communication plan </a:t>
              </a:r>
              <a:r>
                <a:rPr lang="de-DE" dirty="0" err="1">
                  <a:solidFill>
                    <a:schemeClr val="tx1"/>
                  </a:solidFill>
                </a:rPr>
                <a:t>for</a:t>
              </a:r>
              <a:r>
                <a:rPr lang="de-DE" dirty="0">
                  <a:solidFill>
                    <a:schemeClr val="tx1"/>
                  </a:solidFill>
                </a:rPr>
                <a:t> all </a:t>
              </a:r>
              <a:r>
                <a:rPr lang="de-DE" dirty="0" err="1">
                  <a:solidFill>
                    <a:schemeClr val="tx1"/>
                  </a:solidFill>
                </a:rPr>
                <a:t>major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stakeholder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groups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76E4F35C-95BB-AAAB-0B6B-C524723099CC}"/>
                </a:ext>
              </a:extLst>
            </p:cNvPr>
            <p:cNvSpPr txBox="1"/>
            <p:nvPr/>
          </p:nvSpPr>
          <p:spPr>
            <a:xfrm>
              <a:off x="4978867" y="4830760"/>
              <a:ext cx="2234266" cy="1184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i="1" dirty="0" err="1"/>
                <a:t>Why</a:t>
              </a:r>
              <a:r>
                <a:rPr lang="de-DE" sz="1400" i="1" dirty="0"/>
                <a:t> do </a:t>
              </a:r>
              <a:r>
                <a:rPr lang="de-DE" sz="1400" i="1" dirty="0" err="1"/>
                <a:t>we</a:t>
              </a:r>
              <a:r>
                <a:rPr lang="de-DE" sz="1400" i="1" dirty="0"/>
                <a:t> </a:t>
              </a:r>
              <a:r>
                <a:rPr lang="de-DE" sz="1400" i="1" dirty="0" err="1"/>
                <a:t>need</a:t>
              </a:r>
              <a:r>
                <a:rPr lang="de-DE" sz="1400" i="1" dirty="0"/>
                <a:t> </a:t>
              </a:r>
              <a:r>
                <a:rPr lang="de-DE" sz="1400" i="1" dirty="0" err="1"/>
                <a:t>to</a:t>
              </a:r>
              <a:r>
                <a:rPr lang="de-DE" sz="1400" i="1" dirty="0"/>
                <a:t> </a:t>
              </a:r>
              <a:r>
                <a:rPr lang="de-DE" sz="1400" i="1" dirty="0" err="1"/>
                <a:t>change</a:t>
              </a:r>
              <a:r>
                <a:rPr lang="de-DE" sz="1400" i="1" dirty="0"/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de-DE" sz="1400" i="1" dirty="0" err="1"/>
                <a:t>What</a:t>
              </a:r>
              <a:r>
                <a:rPr lang="de-DE" sz="1400" i="1" dirty="0"/>
                <a:t> will </a:t>
              </a:r>
              <a:r>
                <a:rPr lang="de-DE" sz="1400" i="1" dirty="0" err="1"/>
                <a:t>change</a:t>
              </a:r>
              <a:r>
                <a:rPr lang="de-DE" sz="1400" i="1" dirty="0"/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de-DE" sz="1400" i="1" dirty="0" err="1"/>
                <a:t>What</a:t>
              </a:r>
              <a:r>
                <a:rPr lang="de-DE" sz="1400" i="1" dirty="0"/>
                <a:t> will </a:t>
              </a:r>
              <a:r>
                <a:rPr lang="de-DE" sz="1400" i="1" dirty="0" err="1"/>
                <a:t>change</a:t>
              </a:r>
              <a:r>
                <a:rPr lang="de-DE" sz="1400" i="1" dirty="0"/>
                <a:t> </a:t>
              </a:r>
              <a:r>
                <a:rPr lang="de-DE" sz="1400" i="1" dirty="0" err="1"/>
                <a:t>improve</a:t>
              </a:r>
              <a:r>
                <a:rPr lang="de-DE" sz="1400" i="1" dirty="0"/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de-DE" sz="1400" i="1" dirty="0" err="1"/>
                <a:t>What</a:t>
              </a:r>
              <a:r>
                <a:rPr lang="de-DE" sz="1400" i="1" dirty="0"/>
                <a:t> </a:t>
              </a:r>
              <a:r>
                <a:rPr lang="de-DE" sz="1400" i="1" dirty="0" err="1"/>
                <a:t>does</a:t>
              </a:r>
              <a:r>
                <a:rPr lang="de-DE" sz="1400" i="1" dirty="0"/>
                <a:t> </a:t>
              </a:r>
              <a:r>
                <a:rPr lang="de-DE" sz="1400" i="1" dirty="0" err="1"/>
                <a:t>it</a:t>
              </a:r>
              <a:r>
                <a:rPr lang="de-DE" sz="1400" i="1" dirty="0"/>
                <a:t> </a:t>
              </a:r>
              <a:r>
                <a:rPr lang="de-DE" sz="1400" i="1" dirty="0" err="1"/>
                <a:t>mean</a:t>
              </a:r>
              <a:r>
                <a:rPr lang="de-DE" sz="1400" i="1" dirty="0"/>
                <a:t> </a:t>
              </a:r>
              <a:r>
                <a:rPr lang="de-DE" sz="1400" i="1" dirty="0" err="1"/>
                <a:t>for</a:t>
              </a:r>
              <a:r>
                <a:rPr lang="de-DE" sz="1400" i="1" dirty="0"/>
                <a:t> </a:t>
              </a:r>
              <a:r>
                <a:rPr lang="de-DE" sz="1400" i="1" dirty="0" err="1"/>
                <a:t>us</a:t>
              </a:r>
              <a:r>
                <a:rPr lang="de-DE" sz="1400" i="1" dirty="0"/>
                <a:t>?</a:t>
              </a:r>
              <a:endParaRPr lang="de-AT" sz="1400" i="1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60203C5-E938-8F39-2C02-D9A0DCC55D66}"/>
              </a:ext>
            </a:extLst>
          </p:cNvPr>
          <p:cNvGrpSpPr/>
          <p:nvPr/>
        </p:nvGrpSpPr>
        <p:grpSpPr>
          <a:xfrm>
            <a:off x="7959363" y="2239078"/>
            <a:ext cx="3592642" cy="3481870"/>
            <a:chOff x="7959363" y="2239078"/>
            <a:chExt cx="3592642" cy="348187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E14F9434-137F-D92E-3FCE-91FC04C159FB}"/>
                </a:ext>
              </a:extLst>
            </p:cNvPr>
            <p:cNvSpPr/>
            <p:nvPr/>
          </p:nvSpPr>
          <p:spPr>
            <a:xfrm>
              <a:off x="7959363" y="2239078"/>
              <a:ext cx="3535053" cy="582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Guide and support </a:t>
              </a:r>
              <a:r>
                <a:rPr lang="de-DE" dirty="0" err="1">
                  <a:solidFill>
                    <a:schemeClr val="tx1"/>
                  </a:solidFill>
                </a:rPr>
                <a:t>individuals</a:t>
              </a:r>
              <a:r>
                <a:rPr lang="de-DE" dirty="0">
                  <a:solidFill>
                    <a:schemeClr val="tx1"/>
                  </a:solidFill>
                </a:rPr>
                <a:t> and </a:t>
              </a:r>
              <a:r>
                <a:rPr lang="de-DE" dirty="0" err="1">
                  <a:solidFill>
                    <a:schemeClr val="tx1"/>
                  </a:solidFill>
                </a:rPr>
                <a:t>teams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through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transition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C124140-D14C-7A1A-6DBB-4C248B6089D7}"/>
                </a:ext>
              </a:extLst>
            </p:cNvPr>
            <p:cNvSpPr txBox="1"/>
            <p:nvPr/>
          </p:nvSpPr>
          <p:spPr>
            <a:xfrm>
              <a:off x="9817545" y="3296259"/>
              <a:ext cx="173446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1400" i="1" dirty="0" err="1"/>
                <a:t>Securing</a:t>
              </a:r>
              <a:r>
                <a:rPr lang="de-DE" sz="1400" i="1" dirty="0"/>
                <a:t> </a:t>
              </a:r>
              <a:r>
                <a:rPr lang="de-DE" sz="1400" i="1" dirty="0" err="1"/>
                <a:t>buy</a:t>
              </a:r>
              <a:r>
                <a:rPr lang="de-DE" sz="1400" i="1" dirty="0"/>
                <a:t>-in</a:t>
              </a:r>
            </a:p>
            <a:p>
              <a:pPr algn="ctr">
                <a:spcAft>
                  <a:spcPts val="1200"/>
                </a:spcAft>
              </a:pPr>
              <a:r>
                <a:rPr lang="de-DE" sz="1400" i="1" dirty="0"/>
                <a:t>Managing </a:t>
              </a:r>
              <a:r>
                <a:rPr lang="de-DE" sz="1400" i="1" dirty="0" err="1"/>
                <a:t>resistance</a:t>
              </a:r>
              <a:endParaRPr lang="de-DE" sz="1400" i="1" dirty="0"/>
            </a:p>
            <a:p>
              <a:pPr algn="ctr">
                <a:spcAft>
                  <a:spcPts val="1200"/>
                </a:spcAft>
              </a:pPr>
              <a:r>
                <a:rPr lang="de-DE" sz="1400" i="1" dirty="0"/>
                <a:t>Providing </a:t>
              </a:r>
              <a:r>
                <a:rPr lang="de-DE" sz="1400" i="1" dirty="0" err="1"/>
                <a:t>training</a:t>
              </a:r>
              <a:endParaRPr lang="de-DE" sz="1400" i="1" dirty="0"/>
            </a:p>
            <a:p>
              <a:pPr algn="ctr">
                <a:spcAft>
                  <a:spcPts val="1200"/>
                </a:spcAft>
              </a:pPr>
              <a:r>
                <a:rPr lang="de-DE" sz="1400" i="1" dirty="0" err="1"/>
                <a:t>Communicating</a:t>
              </a:r>
              <a:r>
                <a:rPr lang="de-DE" sz="1400" i="1" dirty="0"/>
                <a:t> </a:t>
              </a:r>
              <a:r>
                <a:rPr lang="de-DE" sz="1400" i="1" dirty="0" err="1"/>
                <a:t>reasons</a:t>
              </a:r>
              <a:r>
                <a:rPr lang="de-DE" sz="1400" i="1" dirty="0"/>
                <a:t>, </a:t>
              </a:r>
              <a:r>
                <a:rPr lang="de-DE" sz="1400" i="1" dirty="0" err="1"/>
                <a:t>benefits</a:t>
              </a:r>
              <a:r>
                <a:rPr lang="de-DE" sz="1400" i="1" dirty="0"/>
                <a:t> and </a:t>
              </a:r>
              <a:r>
                <a:rPr lang="de-DE" sz="1400" i="1" dirty="0" err="1"/>
                <a:t>expected</a:t>
              </a:r>
              <a:r>
                <a:rPr lang="de-DE" sz="1400" i="1" dirty="0"/>
                <a:t> </a:t>
              </a:r>
              <a:r>
                <a:rPr lang="de-DE" sz="1400" i="1" dirty="0" err="1"/>
                <a:t>outcomes</a:t>
              </a:r>
              <a:r>
                <a:rPr lang="de-DE" sz="1400" i="1" dirty="0"/>
                <a:t> </a:t>
              </a:r>
              <a:r>
                <a:rPr lang="de-DE" sz="1400" i="1" dirty="0" err="1"/>
                <a:t>of</a:t>
              </a:r>
              <a:r>
                <a:rPr lang="de-DE" sz="1400" i="1" dirty="0"/>
                <a:t> </a:t>
              </a:r>
              <a:r>
                <a:rPr lang="de-DE" sz="1400" i="1" dirty="0" err="1"/>
                <a:t>the</a:t>
              </a:r>
              <a:r>
                <a:rPr lang="de-DE" sz="1400" i="1" dirty="0"/>
                <a:t> </a:t>
              </a:r>
              <a:r>
                <a:rPr lang="de-DE" sz="1400" i="1" dirty="0" err="1"/>
                <a:t>change</a:t>
              </a:r>
              <a:endParaRPr lang="de-AT" sz="1400" i="1" dirty="0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28099C2-7BAF-48C9-9D96-91306C33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9363" y="2933675"/>
              <a:ext cx="1858182" cy="2787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8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363903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Act</a:t>
            </a:r>
            <a:r>
              <a:rPr lang="de-AT" dirty="0"/>
              <a:t>| The OKR </a:t>
            </a:r>
            <a:r>
              <a:rPr lang="de-AT" dirty="0" err="1"/>
              <a:t>method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AC03374-1EBE-03FD-7BD1-900AD7FDF644}"/>
              </a:ext>
            </a:extLst>
          </p:cNvPr>
          <p:cNvSpPr txBox="1"/>
          <p:nvPr/>
        </p:nvSpPr>
        <p:spPr>
          <a:xfrm>
            <a:off x="5041132" y="6653707"/>
            <a:ext cx="1217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8B0E48F-EF15-D7D6-5469-E8137EB6AC21}"/>
              </a:ext>
            </a:extLst>
          </p:cNvPr>
          <p:cNvSpPr/>
          <p:nvPr/>
        </p:nvSpPr>
        <p:spPr>
          <a:xfrm>
            <a:off x="363903" y="1384940"/>
            <a:ext cx="3163068" cy="541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/>
              <a:t>Objective</a:t>
            </a:r>
            <a:endParaRPr lang="de-AT" b="1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B23985B-ECE1-5E0B-094C-C95809D9ABF0}"/>
              </a:ext>
            </a:extLst>
          </p:cNvPr>
          <p:cNvSpPr txBox="1"/>
          <p:nvPr/>
        </p:nvSpPr>
        <p:spPr>
          <a:xfrm>
            <a:off x="363903" y="2046198"/>
            <a:ext cx="32646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clearly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inspiring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direction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.g., "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satisfaction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CBADCC3-8843-50DD-1E79-6A0FAB67A3D8}"/>
              </a:ext>
            </a:extLst>
          </p:cNvPr>
          <p:cNvSpPr/>
          <p:nvPr/>
        </p:nvSpPr>
        <p:spPr>
          <a:xfrm>
            <a:off x="363903" y="3393842"/>
            <a:ext cx="3163068" cy="541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Key </a:t>
            </a:r>
            <a:r>
              <a:rPr lang="de-DE" sz="2400" b="1" dirty="0" err="1"/>
              <a:t>results</a:t>
            </a:r>
            <a:endParaRPr lang="de-AT" sz="2400" b="1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DD25EAF-DE5E-EF1A-8A59-5287A9B9F566}"/>
              </a:ext>
            </a:extLst>
          </p:cNvPr>
          <p:cNvSpPr txBox="1"/>
          <p:nvPr/>
        </p:nvSpPr>
        <p:spPr>
          <a:xfrm>
            <a:off x="363903" y="4055100"/>
            <a:ext cx="326466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3–5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measurable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outcomes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track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progress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toward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.g., "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Net Promoter Score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60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75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end </a:t>
            </a:r>
            <a:r>
              <a:rPr kumimoji="0" lang="de-DE" altLang="de-DE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June“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66B43B20-A55F-C507-420F-258DC31BB313}"/>
              </a:ext>
            </a:extLst>
          </p:cNvPr>
          <p:cNvSpPr/>
          <p:nvPr/>
        </p:nvSpPr>
        <p:spPr>
          <a:xfrm flipV="1">
            <a:off x="1691437" y="3092531"/>
            <a:ext cx="413135" cy="141182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91F0943-0A00-2E72-99A1-3D49B8AF8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560" y="1396953"/>
            <a:ext cx="4400942" cy="316387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EB98F729-3695-40C7-EFEE-1B6454C124E9}"/>
              </a:ext>
            </a:extLst>
          </p:cNvPr>
          <p:cNvSpPr txBox="1"/>
          <p:nvPr/>
        </p:nvSpPr>
        <p:spPr>
          <a:xfrm>
            <a:off x="8216661" y="2323825"/>
            <a:ext cx="4408714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characteristics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Ambitious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achievable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goals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outcomes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activities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Transparent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across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organization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regularly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quarterly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0C0A261-37D8-FEC5-818A-EA28FD115AF9}"/>
              </a:ext>
            </a:extLst>
          </p:cNvPr>
          <p:cNvGrpSpPr/>
          <p:nvPr/>
        </p:nvGrpSpPr>
        <p:grpSpPr>
          <a:xfrm>
            <a:off x="2542475" y="5629768"/>
            <a:ext cx="7657330" cy="465959"/>
            <a:chOff x="2542475" y="5629768"/>
            <a:chExt cx="7657330" cy="46595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A94F912-46B0-2F47-F1C8-6F24300A92F6}"/>
                </a:ext>
              </a:extLst>
            </p:cNvPr>
            <p:cNvSpPr/>
            <p:nvPr/>
          </p:nvSpPr>
          <p:spPr>
            <a:xfrm>
              <a:off x="2542475" y="5629768"/>
              <a:ext cx="7431314" cy="4659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02C6305-E377-27B0-9825-0EF841D18EA8}"/>
                </a:ext>
              </a:extLst>
            </p:cNvPr>
            <p:cNvSpPr txBox="1"/>
            <p:nvPr/>
          </p:nvSpPr>
          <p:spPr>
            <a:xfrm>
              <a:off x="2629560" y="5685694"/>
              <a:ext cx="75702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Purpose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: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Align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teams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increase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accountability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, and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drive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performance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9024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5CF36FA-65E2-D052-FFC7-EADC145AA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567" y="1067084"/>
            <a:ext cx="4342416" cy="4342416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363903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200" dirty="0">
                <a:solidFill>
                  <a:srgbClr val="FF0000"/>
                </a:solidFill>
              </a:rPr>
              <a:t>Act</a:t>
            </a:r>
            <a:r>
              <a:rPr lang="de-AT" sz="4200" dirty="0"/>
              <a:t>| </a:t>
            </a:r>
            <a:r>
              <a:rPr lang="de-AT" sz="4200" dirty="0" err="1"/>
              <a:t>Good</a:t>
            </a:r>
            <a:r>
              <a:rPr lang="de-AT" sz="4200" dirty="0"/>
              <a:t> </a:t>
            </a:r>
            <a:r>
              <a:rPr lang="de-AT" sz="4200" dirty="0" err="1"/>
              <a:t>practices</a:t>
            </a:r>
            <a:r>
              <a:rPr lang="de-AT" sz="4200" dirty="0"/>
              <a:t> in </a:t>
            </a:r>
            <a:r>
              <a:rPr lang="de-AT" sz="4200" dirty="0" err="1"/>
              <a:t>change</a:t>
            </a:r>
            <a:r>
              <a:rPr lang="de-AT" sz="4200" dirty="0"/>
              <a:t> </a:t>
            </a:r>
            <a:r>
              <a:rPr lang="de-AT" sz="4200" dirty="0" err="1"/>
              <a:t>management</a:t>
            </a:r>
            <a:endParaRPr lang="de-AT" sz="42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AC03374-1EBE-03FD-7BD1-900AD7FDF644}"/>
              </a:ext>
            </a:extLst>
          </p:cNvPr>
          <p:cNvSpPr txBox="1"/>
          <p:nvPr/>
        </p:nvSpPr>
        <p:spPr>
          <a:xfrm>
            <a:off x="5041132" y="6653707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0350DC6F-5D65-0561-2CDA-EF04AF012661}"/>
              </a:ext>
            </a:extLst>
          </p:cNvPr>
          <p:cNvSpPr/>
          <p:nvPr/>
        </p:nvSpPr>
        <p:spPr>
          <a:xfrm>
            <a:off x="584462" y="1284369"/>
            <a:ext cx="3429787" cy="1105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and </a:t>
            </a:r>
            <a:r>
              <a:rPr lang="de-DE" dirty="0" err="1"/>
              <a:t>key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stakeholders</a:t>
            </a:r>
            <a:r>
              <a:rPr lang="de-DE" dirty="0"/>
              <a:t> </a:t>
            </a:r>
            <a:r>
              <a:rPr lang="de-DE" b="1" dirty="0" err="1"/>
              <a:t>recognize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critical</a:t>
            </a:r>
            <a:r>
              <a:rPr lang="de-DE" b="1" dirty="0"/>
              <a:t> </a:t>
            </a:r>
            <a:r>
              <a:rPr lang="de-DE" b="1" dirty="0" err="1"/>
              <a:t>need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change</a:t>
            </a:r>
            <a:endParaRPr lang="de-AT" b="1" dirty="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3FA0611-B865-CF14-FF47-D16AE158D6F1}"/>
              </a:ext>
            </a:extLst>
          </p:cNvPr>
          <p:cNvSpPr/>
          <p:nvPr/>
        </p:nvSpPr>
        <p:spPr>
          <a:xfrm>
            <a:off x="584461" y="2637065"/>
            <a:ext cx="3429787" cy="1105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Engage</a:t>
            </a:r>
            <a:r>
              <a:rPr lang="de-DE" b="1" dirty="0"/>
              <a:t> </a:t>
            </a:r>
            <a:r>
              <a:rPr lang="de-DE" b="1" dirty="0" err="1"/>
              <a:t>key</a:t>
            </a:r>
            <a:r>
              <a:rPr lang="de-DE" b="1" dirty="0"/>
              <a:t> </a:t>
            </a:r>
            <a:r>
              <a:rPr lang="de-DE" b="1" dirty="0" err="1"/>
              <a:t>stakeholders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dirty="0" err="1"/>
              <a:t>early</a:t>
            </a:r>
            <a:endParaRPr lang="de-AT" dirty="0"/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01EC6BF5-AD74-CB47-A161-8D337F531A81}"/>
              </a:ext>
            </a:extLst>
          </p:cNvPr>
          <p:cNvSpPr/>
          <p:nvPr/>
        </p:nvSpPr>
        <p:spPr>
          <a:xfrm>
            <a:off x="584461" y="4054330"/>
            <a:ext cx="3429787" cy="1105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Involve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team</a:t>
            </a:r>
            <a:r>
              <a:rPr lang="de-DE" b="1" dirty="0"/>
              <a:t> </a:t>
            </a:r>
            <a:r>
              <a:rPr lang="de-DE" b="1" dirty="0" err="1"/>
              <a:t>members</a:t>
            </a:r>
            <a:r>
              <a:rPr lang="de-DE" b="1" dirty="0"/>
              <a:t> </a:t>
            </a:r>
            <a:r>
              <a:rPr lang="de-DE" dirty="0"/>
              <a:t>in </a:t>
            </a:r>
            <a:br>
              <a:rPr lang="de-DE" dirty="0"/>
            </a:b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AT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02F5DE0A-E8D8-CA4B-9F64-A7D5981E6DF4}"/>
              </a:ext>
            </a:extLst>
          </p:cNvPr>
          <p:cNvSpPr/>
          <p:nvPr/>
        </p:nvSpPr>
        <p:spPr>
          <a:xfrm>
            <a:off x="7819534" y="1298036"/>
            <a:ext cx="3429787" cy="1105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Secure </a:t>
            </a:r>
            <a:r>
              <a:rPr lang="de-DE" b="1" dirty="0" err="1"/>
              <a:t>early</a:t>
            </a:r>
            <a:r>
              <a:rPr lang="de-DE" b="1" dirty="0"/>
              <a:t> </a:t>
            </a:r>
            <a:r>
              <a:rPr lang="de-DE" b="1" dirty="0" err="1"/>
              <a:t>wins</a:t>
            </a:r>
            <a:r>
              <a:rPr lang="de-DE" b="1" dirty="0"/>
              <a:t> </a:t>
            </a:r>
            <a:br>
              <a:rPr lang="de-DE" dirty="0"/>
            </a:br>
            <a:r>
              <a:rPr lang="de-DE" dirty="0"/>
              <a:t>(quick, visible </a:t>
            </a:r>
            <a:r>
              <a:rPr lang="de-DE" dirty="0" err="1"/>
              <a:t>successes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)</a:t>
            </a:r>
            <a:endParaRPr lang="de-AT" dirty="0"/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84416941-147C-F668-4C3F-730D05BFFD07}"/>
              </a:ext>
            </a:extLst>
          </p:cNvPr>
          <p:cNvSpPr/>
          <p:nvPr/>
        </p:nvSpPr>
        <p:spPr>
          <a:xfrm>
            <a:off x="7819534" y="2702631"/>
            <a:ext cx="3429787" cy="1105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Communicate</a:t>
            </a:r>
            <a:r>
              <a:rPr lang="de-DE" dirty="0"/>
              <a:t>,</a:t>
            </a:r>
          </a:p>
          <a:p>
            <a:pPr algn="ctr"/>
            <a:r>
              <a:rPr lang="de-DE" dirty="0" err="1"/>
              <a:t>communicate</a:t>
            </a:r>
            <a:r>
              <a:rPr lang="de-DE" dirty="0"/>
              <a:t>,</a:t>
            </a:r>
          </a:p>
          <a:p>
            <a:pPr algn="ctr"/>
            <a:r>
              <a:rPr lang="de-DE" b="1" dirty="0" err="1"/>
              <a:t>communicate</a:t>
            </a:r>
            <a:endParaRPr lang="de-AT" b="1" dirty="0"/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DB323557-493B-B937-DE54-FB28E47C5AF0}"/>
              </a:ext>
            </a:extLst>
          </p:cNvPr>
          <p:cNvSpPr/>
          <p:nvPr/>
        </p:nvSpPr>
        <p:spPr>
          <a:xfrm>
            <a:off x="7819534" y="4163444"/>
            <a:ext cx="3429787" cy="11052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Foster a </a:t>
            </a:r>
            <a:r>
              <a:rPr lang="de-DE" b="1" dirty="0" err="1"/>
              <a:t>culture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support</a:t>
            </a:r>
            <a:br>
              <a:rPr lang="de-DE" b="1" dirty="0"/>
            </a:br>
            <a:r>
              <a:rPr lang="de-DE" b="1" dirty="0"/>
              <a:t>and </a:t>
            </a:r>
            <a:r>
              <a:rPr lang="de-DE" b="1" dirty="0" err="1"/>
              <a:t>collaboration</a:t>
            </a:r>
            <a:endParaRPr lang="de-AT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EB4F934-14E2-67ED-00E7-1080EC93EBA0}"/>
              </a:ext>
            </a:extLst>
          </p:cNvPr>
          <p:cNvSpPr/>
          <p:nvPr/>
        </p:nvSpPr>
        <p:spPr>
          <a:xfrm>
            <a:off x="4191000" y="5504045"/>
            <a:ext cx="3346516" cy="3999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See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investment</a:t>
            </a:r>
            <a:endParaRPr lang="de-AT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E4B6264-D6FE-45B4-DC92-CB724BD11BD5}"/>
              </a:ext>
            </a:extLst>
          </p:cNvPr>
          <p:cNvSpPr/>
          <p:nvPr/>
        </p:nvSpPr>
        <p:spPr>
          <a:xfrm>
            <a:off x="4191000" y="5965654"/>
            <a:ext cx="3346516" cy="365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Frame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experiment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65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4" grpId="0" animBg="1"/>
      <p:bldP spid="42" grpId="0" animBg="1"/>
      <p:bldP spid="43" grpId="0" animBg="1"/>
      <p:bldP spid="44" grpId="0" animBg="1"/>
      <p:bldP spid="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363903" y="2231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Align</a:t>
            </a:r>
            <a:r>
              <a:rPr lang="de-AT" sz="3600" dirty="0"/>
              <a:t>| … </a:t>
            </a:r>
            <a:r>
              <a:rPr lang="de-AT" sz="3600" dirty="0" err="1"/>
              <a:t>with</a:t>
            </a:r>
            <a:r>
              <a:rPr lang="de-AT" sz="3600" dirty="0"/>
              <a:t> </a:t>
            </a:r>
            <a:r>
              <a:rPr lang="de-AT" sz="3600" dirty="0" err="1"/>
              <a:t>structure</a:t>
            </a:r>
            <a:r>
              <a:rPr lang="de-AT" sz="3600" dirty="0"/>
              <a:t>, </a:t>
            </a:r>
            <a:r>
              <a:rPr lang="de-AT" sz="3600" dirty="0" err="1"/>
              <a:t>culture</a:t>
            </a:r>
            <a:r>
              <a:rPr lang="de-AT" sz="3600" dirty="0"/>
              <a:t>,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environment</a:t>
            </a:r>
            <a:endParaRPr lang="de-AT" sz="36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AC03374-1EBE-03FD-7BD1-900AD7FDF644}"/>
              </a:ext>
            </a:extLst>
          </p:cNvPr>
          <p:cNvSpPr txBox="1"/>
          <p:nvPr/>
        </p:nvSpPr>
        <p:spPr>
          <a:xfrm>
            <a:off x="5041132" y="6653707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0D982E8-A14E-58F0-AD1F-442D7DD28E81}"/>
              </a:ext>
            </a:extLst>
          </p:cNvPr>
          <p:cNvGrpSpPr/>
          <p:nvPr/>
        </p:nvGrpSpPr>
        <p:grpSpPr>
          <a:xfrm>
            <a:off x="5878347" y="1360226"/>
            <a:ext cx="4854905" cy="671915"/>
            <a:chOff x="7255319" y="2532572"/>
            <a:chExt cx="4854905" cy="67191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33AEF76-232C-411A-A9C9-C6002246A007}"/>
                </a:ext>
              </a:extLst>
            </p:cNvPr>
            <p:cNvSpPr txBox="1"/>
            <p:nvPr/>
          </p:nvSpPr>
          <p:spPr>
            <a:xfrm>
              <a:off x="7554191" y="2532572"/>
              <a:ext cx="4556033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Remain aligned with a changing environment: periodic 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“5A Quick Checks”</a:t>
              </a:r>
              <a:endPara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00F16C2E-70FB-AFF0-B82D-CD9C060E4D5A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BCC5110-AE01-6F86-5DCB-D21818E69B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52" y="1157926"/>
            <a:ext cx="5198821" cy="4037271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58C653-F8EE-0E76-4319-DC7492363F31}"/>
              </a:ext>
            </a:extLst>
          </p:cNvPr>
          <p:cNvGrpSpPr/>
          <p:nvPr/>
        </p:nvGrpSpPr>
        <p:grpSpPr>
          <a:xfrm>
            <a:off x="5878347" y="2349831"/>
            <a:ext cx="5226734" cy="1045223"/>
            <a:chOff x="7255319" y="2532572"/>
            <a:chExt cx="5226734" cy="1045223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826DC1C-AD07-B1A9-83B4-54B8AE0EA36B}"/>
                </a:ext>
              </a:extLst>
            </p:cNvPr>
            <p:cNvSpPr txBox="1"/>
            <p:nvPr/>
          </p:nvSpPr>
          <p:spPr>
            <a:xfrm>
              <a:off x="7554191" y="2532572"/>
              <a:ext cx="4927862" cy="1045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Does the current 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culture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foster or hinder the implementation of your strategy?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</a:t>
              </a:r>
              <a:r>
                <a:rPr lang="en-US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 cultural behaviors do you need to succeed?</a:t>
              </a:r>
              <a:endPara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feil: nach rechts 20">
              <a:extLst>
                <a:ext uri="{FF2B5EF4-FFF2-40B4-BE49-F238E27FC236}">
                  <a16:creationId xmlns:a16="http://schemas.microsoft.com/office/drawing/2014/main" id="{9B7C964E-9A09-34A6-EE81-1450069F5129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D51085A-3A07-E223-3A18-67C44FCB3CFC}"/>
              </a:ext>
            </a:extLst>
          </p:cNvPr>
          <p:cNvGrpSpPr/>
          <p:nvPr/>
        </p:nvGrpSpPr>
        <p:grpSpPr>
          <a:xfrm>
            <a:off x="5895110" y="3674217"/>
            <a:ext cx="5226734" cy="671915"/>
            <a:chOff x="7255319" y="2532572"/>
            <a:chExt cx="5226734" cy="67191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CA1078D-09AC-33EF-2003-2A232617B962}"/>
                </a:ext>
              </a:extLst>
            </p:cNvPr>
            <p:cNvSpPr txBox="1"/>
            <p:nvPr/>
          </p:nvSpPr>
          <p:spPr>
            <a:xfrm>
              <a:off x="7554191" y="2532572"/>
              <a:ext cx="4927862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Clear 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roles and responsibilities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strategy implementation</a:t>
              </a:r>
              <a:endPara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2E634AE4-3778-7BFA-A130-4EDC8DCEFE84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9816434-CB37-278A-5D12-DCBDC080C112}"/>
              </a:ext>
            </a:extLst>
          </p:cNvPr>
          <p:cNvGrpSpPr/>
          <p:nvPr/>
        </p:nvGrpSpPr>
        <p:grpSpPr>
          <a:xfrm>
            <a:off x="5872934" y="4537435"/>
            <a:ext cx="5226734" cy="375552"/>
            <a:chOff x="7255319" y="2532572"/>
            <a:chExt cx="5226734" cy="37555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C9AF2F5-0E01-741E-487F-B09DF1DA0A11}"/>
                </a:ext>
              </a:extLst>
            </p:cNvPr>
            <p:cNvSpPr txBox="1"/>
            <p:nvPr/>
          </p:nvSpPr>
          <p:spPr>
            <a:xfrm>
              <a:off x="7554191" y="2532572"/>
              <a:ext cx="4927862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Allocating 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resources, budgets, people</a:t>
              </a:r>
              <a:endPara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Pfeil: nach rechts 29">
              <a:extLst>
                <a:ext uri="{FF2B5EF4-FFF2-40B4-BE49-F238E27FC236}">
                  <a16:creationId xmlns:a16="http://schemas.microsoft.com/office/drawing/2014/main" id="{98B9D634-E683-48DE-6991-060574DEA4D4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54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>
            <a:extLst>
              <a:ext uri="{FF2B5EF4-FFF2-40B4-BE49-F238E27FC236}">
                <a16:creationId xmlns:a16="http://schemas.microsoft.com/office/drawing/2014/main" id="{5DEECF5C-18A2-429E-B882-9042F493AA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921443"/>
            <a:ext cx="5062537" cy="5784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The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development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cycle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05172BD-473F-4999-BDD9-EDD63CB88C32}"/>
              </a:ext>
            </a:extLst>
          </p:cNvPr>
          <p:cNvGrpSpPr/>
          <p:nvPr/>
        </p:nvGrpSpPr>
        <p:grpSpPr>
          <a:xfrm>
            <a:off x="6920782" y="2131982"/>
            <a:ext cx="4854905" cy="968278"/>
            <a:chOff x="7255319" y="2532572"/>
            <a:chExt cx="4854905" cy="96827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16A5563A-7841-488F-AE7E-BF2A136B8F14}"/>
                </a:ext>
              </a:extLst>
            </p:cNvPr>
            <p:cNvSpPr txBox="1"/>
            <p:nvPr/>
          </p:nvSpPr>
          <p:spPr>
            <a:xfrm>
              <a:off x="7554191" y="2532572"/>
              <a:ext cx="4556033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 is not always necessary to move through all these stages in a linear fashion (e.g. you can also start with hypotheses about alternatives)</a:t>
              </a:r>
              <a:endPara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Pfeil: nach rechts 42">
              <a:extLst>
                <a:ext uri="{FF2B5EF4-FFF2-40B4-BE49-F238E27FC236}">
                  <a16:creationId xmlns:a16="http://schemas.microsoft.com/office/drawing/2014/main" id="{807E9E4C-2DE9-460A-8E63-6CEC3CC64B3A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605B4F7-67ED-4F72-AB0B-C5B6171F7BD4}"/>
              </a:ext>
            </a:extLst>
          </p:cNvPr>
          <p:cNvGrpSpPr/>
          <p:nvPr/>
        </p:nvGrpSpPr>
        <p:grpSpPr>
          <a:xfrm>
            <a:off x="6920782" y="3290597"/>
            <a:ext cx="4382499" cy="968278"/>
            <a:chOff x="7255319" y="2532572"/>
            <a:chExt cx="4382499" cy="968278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997CA61-BC8E-4E79-8B24-0693A8EC5F4F}"/>
                </a:ext>
              </a:extLst>
            </p:cNvPr>
            <p:cNvSpPr txBox="1"/>
            <p:nvPr/>
          </p:nvSpPr>
          <p:spPr>
            <a:xfrm>
              <a:off x="7554191" y="2532572"/>
              <a:ext cx="4083627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a rapidly changing environment: check in more frequently and adjust strategic</a:t>
              </a:r>
              <a:b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choices</a:t>
              </a:r>
              <a:endPara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C425AA77-72D3-4B86-AEA6-0AEE0CD6CEA1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DCD7865-FEBF-451E-B47A-E8B58D66CB7B}"/>
              </a:ext>
            </a:extLst>
          </p:cNvPr>
          <p:cNvGrpSpPr/>
          <p:nvPr/>
        </p:nvGrpSpPr>
        <p:grpSpPr>
          <a:xfrm>
            <a:off x="6920782" y="4411387"/>
            <a:ext cx="4382499" cy="671915"/>
            <a:chOff x="7255319" y="2532572"/>
            <a:chExt cx="4382499" cy="671915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B900579-76DF-4F80-AEFF-DCCA59EB7688}"/>
                </a:ext>
              </a:extLst>
            </p:cNvPr>
            <p:cNvSpPr txBox="1"/>
            <p:nvPr/>
          </p:nvSpPr>
          <p:spPr>
            <a:xfrm>
              <a:off x="7554191" y="2532572"/>
              <a:ext cx="4083627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Stategy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meetings: Clarify which stage of the cycle you are working on</a:t>
              </a:r>
              <a:endPara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C4A498B8-4F0B-4ABD-B942-491BAE77E380}"/>
                </a:ext>
              </a:extLst>
            </p:cNvPr>
            <p:cNvSpPr/>
            <p:nvPr/>
          </p:nvSpPr>
          <p:spPr>
            <a:xfrm>
              <a:off x="7255319" y="2581710"/>
              <a:ext cx="308811" cy="2651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726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E681536-F413-4BA5-B7C9-1F5890DD6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7791481" y="5703838"/>
            <a:ext cx="4400519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Picture source: </a:t>
            </a:r>
            <a:r>
              <a:rPr lang="de-DE" sz="800" dirty="0" err="1">
                <a:solidFill>
                  <a:schemeClr val="bg1"/>
                </a:solidFill>
              </a:rPr>
              <a:t>ChatGPT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Analyze: Review </a:t>
            </a:r>
            <a:r>
              <a:rPr lang="de-AT" dirty="0" err="1">
                <a:solidFill>
                  <a:srgbClr val="FF0000"/>
                </a:solidFill>
              </a:rPr>
              <a:t>the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situation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9D071C3-4792-40F9-A029-A49AEFAEA4AA}"/>
              </a:ext>
            </a:extLst>
          </p:cNvPr>
          <p:cNvGrpSpPr/>
          <p:nvPr/>
        </p:nvGrpSpPr>
        <p:grpSpPr>
          <a:xfrm>
            <a:off x="549534" y="1351204"/>
            <a:ext cx="10442534" cy="1390330"/>
            <a:chOff x="549534" y="1351204"/>
            <a:chExt cx="10442534" cy="1390330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527B028-849B-4988-A22E-55C7848BA6B9}"/>
                </a:ext>
              </a:extLst>
            </p:cNvPr>
            <p:cNvGrpSpPr/>
            <p:nvPr/>
          </p:nvGrpSpPr>
          <p:grpSpPr>
            <a:xfrm>
              <a:off x="549534" y="1351204"/>
              <a:ext cx="9689327" cy="1390330"/>
              <a:chOff x="549534" y="1351204"/>
              <a:chExt cx="9689327" cy="1390330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EC67DA2A-7B78-4F3F-AB82-71AA0235DC31}"/>
                  </a:ext>
                </a:extLst>
              </p:cNvPr>
              <p:cNvSpPr/>
              <p:nvPr/>
            </p:nvSpPr>
            <p:spPr>
              <a:xfrm>
                <a:off x="549534" y="1352061"/>
                <a:ext cx="9689327" cy="13894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7C1E1C02-8AA7-4435-AF70-2412E1E06EC5}"/>
                  </a:ext>
                </a:extLst>
              </p:cNvPr>
              <p:cNvSpPr/>
              <p:nvPr/>
            </p:nvSpPr>
            <p:spPr>
              <a:xfrm rot="16200000">
                <a:off x="-83083" y="1983823"/>
                <a:ext cx="1389473" cy="12423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E646A23-D8D2-49FB-B076-F20D2428DD06}"/>
                </a:ext>
              </a:extLst>
            </p:cNvPr>
            <p:cNvSpPr/>
            <p:nvPr/>
          </p:nvSpPr>
          <p:spPr>
            <a:xfrm>
              <a:off x="853458" y="1452432"/>
              <a:ext cx="101386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Good strategic decisions are based on a </a:t>
              </a:r>
              <a:r>
                <a:rPr lang="en-U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thorough analysis </a:t>
              </a: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of the current</a:t>
              </a:r>
              <a:b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situation and possible future scenarios. Do your homework first by</a:t>
              </a:r>
              <a:b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gathering and analyzing relevant data.</a:t>
              </a:r>
              <a:endParaRPr lang="de-DE" sz="2400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09B89D8-E5F5-0BBD-9534-02CF6E7B0C7B}"/>
              </a:ext>
            </a:extLst>
          </p:cNvPr>
          <p:cNvGrpSpPr/>
          <p:nvPr/>
        </p:nvGrpSpPr>
        <p:grpSpPr>
          <a:xfrm>
            <a:off x="611653" y="3121840"/>
            <a:ext cx="8064199" cy="1989253"/>
            <a:chOff x="611653" y="3121840"/>
            <a:chExt cx="8064199" cy="1989253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F056F31C-03DC-45F7-87D4-B2FC8BA10F0B}"/>
                </a:ext>
              </a:extLst>
            </p:cNvPr>
            <p:cNvGrpSpPr/>
            <p:nvPr/>
          </p:nvGrpSpPr>
          <p:grpSpPr>
            <a:xfrm>
              <a:off x="3820947" y="3632327"/>
              <a:ext cx="4854905" cy="968278"/>
              <a:chOff x="7255319" y="2532572"/>
              <a:chExt cx="4854905" cy="968278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F6208C7-FA86-49C2-B5F2-1115E5EE1E65}"/>
                  </a:ext>
                </a:extLst>
              </p:cNvPr>
              <p:cNvSpPr txBox="1"/>
              <p:nvPr/>
            </p:nvSpPr>
            <p:spPr>
              <a:xfrm>
                <a:off x="7554191" y="2532572"/>
                <a:ext cx="4556033" cy="96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Identify the </a:t>
                </a: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critical issues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(internal and external) to which your organization must respond to be well prepared for the future</a:t>
                </a:r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Pfeil: nach rechts 31">
                <a:extLst>
                  <a:ext uri="{FF2B5EF4-FFF2-40B4-BE49-F238E27FC236}">
                    <a16:creationId xmlns:a16="http://schemas.microsoft.com/office/drawing/2014/main" id="{7A85F271-2DB4-4C45-ACD9-DC2C52F47F88}"/>
                  </a:ext>
                </a:extLst>
              </p:cNvPr>
              <p:cNvSpPr/>
              <p:nvPr/>
            </p:nvSpPr>
            <p:spPr>
              <a:xfrm>
                <a:off x="7255319" y="2581710"/>
                <a:ext cx="308811" cy="265159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D697843-D5CA-40B2-B6F1-9E038B9AF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653" y="3121840"/>
              <a:ext cx="2983880" cy="198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Areas </a:t>
            </a:r>
            <a:r>
              <a:rPr lang="de-AT" dirty="0" err="1">
                <a:solidFill>
                  <a:srgbClr val="FF0000"/>
                </a:solidFill>
              </a:rPr>
              <a:t>of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strategic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B1F332-3DDE-429B-A85F-0C9532B35CC1}"/>
              </a:ext>
            </a:extLst>
          </p:cNvPr>
          <p:cNvGrpSpPr/>
          <p:nvPr/>
        </p:nvGrpSpPr>
        <p:grpSpPr>
          <a:xfrm>
            <a:off x="782444" y="1157844"/>
            <a:ext cx="10055006" cy="4984350"/>
            <a:chOff x="782444" y="1157844"/>
            <a:chExt cx="10055006" cy="4984350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AA275943-4773-42E3-9CB2-06D6A46EF811}"/>
                </a:ext>
              </a:extLst>
            </p:cNvPr>
            <p:cNvGrpSpPr/>
            <p:nvPr/>
          </p:nvGrpSpPr>
          <p:grpSpPr>
            <a:xfrm>
              <a:off x="782444" y="2214774"/>
              <a:ext cx="2226352" cy="1392006"/>
              <a:chOff x="1919868" y="4399284"/>
              <a:chExt cx="2226352" cy="1392006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9FEE808-FD64-4302-98E5-7ECEFA1148AB}"/>
                  </a:ext>
                </a:extLst>
              </p:cNvPr>
              <p:cNvSpPr txBox="1"/>
              <p:nvPr/>
            </p:nvSpPr>
            <p:spPr>
              <a:xfrm>
                <a:off x="2008466" y="4399284"/>
                <a:ext cx="20167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Trends in </a:t>
                </a:r>
                <a:r>
                  <a:rPr lang="de-DE" b="1" dirty="0" err="1"/>
                  <a:t>the</a:t>
                </a:r>
                <a:r>
                  <a:rPr lang="de-DE" b="1" dirty="0"/>
                  <a:t> </a:t>
                </a:r>
              </a:p>
              <a:p>
                <a:pPr algn="ctr"/>
                <a:r>
                  <a:rPr lang="de-DE" b="1" dirty="0"/>
                  <a:t>wider </a:t>
                </a:r>
                <a:r>
                  <a:rPr lang="de-DE" b="1" dirty="0" err="1"/>
                  <a:t>environment</a:t>
                </a:r>
                <a:endParaRPr lang="de-DE" b="1" dirty="0"/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BDBC7564-1EBB-4CD1-A7C8-ADC4E54CD305}"/>
                  </a:ext>
                </a:extLst>
              </p:cNvPr>
              <p:cNvSpPr txBox="1"/>
              <p:nvPr/>
            </p:nvSpPr>
            <p:spPr>
              <a:xfrm>
                <a:off x="1919868" y="5052626"/>
                <a:ext cx="2226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/>
                  <a:t>What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are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key</a:t>
                </a:r>
                <a:r>
                  <a:rPr lang="de-DE" sz="1400" dirty="0"/>
                  <a:t> PESTEL </a:t>
                </a:r>
                <a:r>
                  <a:rPr lang="de-DE" sz="1400" dirty="0" err="1"/>
                  <a:t>trends</a:t>
                </a:r>
                <a:r>
                  <a:rPr lang="de-DE" sz="1400" dirty="0"/>
                  <a:t> – and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most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important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challenges</a:t>
                </a:r>
                <a:r>
                  <a:rPr lang="de-DE" sz="1400" dirty="0"/>
                  <a:t> &amp; </a:t>
                </a:r>
                <a:r>
                  <a:rPr lang="de-DE" sz="1400" dirty="0" err="1"/>
                  <a:t>opportunities</a:t>
                </a:r>
                <a:r>
                  <a:rPr lang="de-DE" sz="1400" dirty="0"/>
                  <a:t>?</a:t>
                </a:r>
              </a:p>
            </p:txBody>
          </p: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0C9B5284-7F88-4D99-8F65-FF2EB1A5C461}"/>
                </a:ext>
              </a:extLst>
            </p:cNvPr>
            <p:cNvGrpSpPr/>
            <p:nvPr/>
          </p:nvGrpSpPr>
          <p:grpSpPr>
            <a:xfrm>
              <a:off x="3384009" y="2214774"/>
              <a:ext cx="2268170" cy="1402345"/>
              <a:chOff x="1926916" y="4399284"/>
              <a:chExt cx="2268170" cy="1402345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66D947AC-AE79-447C-8591-A1B65203AC1C}"/>
                  </a:ext>
                </a:extLst>
              </p:cNvPr>
              <p:cNvSpPr txBox="1"/>
              <p:nvPr/>
            </p:nvSpPr>
            <p:spPr>
              <a:xfrm>
                <a:off x="2420150" y="4399284"/>
                <a:ext cx="119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Customers</a:t>
                </a: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CB6005CB-BC89-47C5-A12A-E454B9579FFB}"/>
                  </a:ext>
                </a:extLst>
              </p:cNvPr>
              <p:cNvSpPr txBox="1"/>
              <p:nvPr/>
            </p:nvSpPr>
            <p:spPr>
              <a:xfrm>
                <a:off x="1926916" y="4847522"/>
                <a:ext cx="22681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/>
                  <a:t>Which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problem</a:t>
                </a:r>
                <a:r>
                  <a:rPr lang="de-DE" sz="1400" dirty="0"/>
                  <a:t> do </a:t>
                </a:r>
                <a:r>
                  <a:rPr lang="de-DE" sz="1400" dirty="0" err="1"/>
                  <a:t>you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solve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customers</a:t>
                </a:r>
                <a:r>
                  <a:rPr lang="de-DE" sz="1400" dirty="0"/>
                  <a:t>? Customer </a:t>
                </a:r>
                <a:r>
                  <a:rPr lang="de-DE" sz="1400" dirty="0" err="1"/>
                  <a:t>needs</a:t>
                </a:r>
                <a:r>
                  <a:rPr lang="de-DE" sz="1400" dirty="0"/>
                  <a:t>/</a:t>
                </a:r>
                <a:r>
                  <a:rPr lang="de-DE" sz="1400" dirty="0" err="1"/>
                  <a:t>preferences</a:t>
                </a:r>
                <a:r>
                  <a:rPr lang="de-DE" sz="1400" dirty="0"/>
                  <a:t>? (</a:t>
                </a:r>
                <a:r>
                  <a:rPr lang="de-DE" sz="1400" dirty="0" err="1"/>
                  <a:t>changing</a:t>
                </a:r>
                <a:r>
                  <a:rPr lang="de-DE" sz="1400" dirty="0"/>
                  <a:t>?) </a:t>
                </a:r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0417A240-3DCD-439A-8E14-3403433DA199}"/>
                </a:ext>
              </a:extLst>
            </p:cNvPr>
            <p:cNvGrpSpPr/>
            <p:nvPr/>
          </p:nvGrpSpPr>
          <p:grpSpPr>
            <a:xfrm>
              <a:off x="5950024" y="2214774"/>
              <a:ext cx="2226352" cy="1395928"/>
              <a:chOff x="1903642" y="4399284"/>
              <a:chExt cx="2226352" cy="1395928"/>
            </a:xfrm>
          </p:grpSpPr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23DDD0FA-8D1A-4461-8597-EECCBCCC4AA7}"/>
                  </a:ext>
                </a:extLst>
              </p:cNvPr>
              <p:cNvSpPr txBox="1"/>
              <p:nvPr/>
            </p:nvSpPr>
            <p:spPr>
              <a:xfrm>
                <a:off x="2319355" y="4399284"/>
                <a:ext cx="1394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Supply </a:t>
                </a:r>
                <a:r>
                  <a:rPr lang="de-DE" b="1" dirty="0" err="1"/>
                  <a:t>chain</a:t>
                </a:r>
                <a:endParaRPr lang="de-DE" b="1" dirty="0"/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3F2537F5-8517-4F3E-82F6-0C464FC21A59}"/>
                  </a:ext>
                </a:extLst>
              </p:cNvPr>
              <p:cNvSpPr txBox="1"/>
              <p:nvPr/>
            </p:nvSpPr>
            <p:spPr>
              <a:xfrm>
                <a:off x="1903642" y="4841105"/>
                <a:ext cx="22263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Main </a:t>
                </a:r>
                <a:r>
                  <a:rPr lang="de-DE" sz="1400" dirty="0" err="1"/>
                  <a:t>trends</a:t>
                </a:r>
                <a:r>
                  <a:rPr lang="de-DE" sz="1400" dirty="0"/>
                  <a:t> in </a:t>
                </a:r>
                <a:r>
                  <a:rPr lang="de-DE" sz="1400" dirty="0" err="1"/>
                  <a:t>suppliers</a:t>
                </a:r>
                <a:r>
                  <a:rPr lang="de-DE" sz="1400" dirty="0"/>
                  <a:t>’</a:t>
                </a:r>
                <a:br>
                  <a:rPr lang="de-DE" sz="1400" dirty="0"/>
                </a:br>
                <a:r>
                  <a:rPr lang="de-DE" sz="1400" dirty="0" err="1"/>
                  <a:t>businesses</a:t>
                </a:r>
                <a:r>
                  <a:rPr lang="de-DE" sz="1400" dirty="0"/>
                  <a:t>? Efficiency/ </a:t>
                </a:r>
                <a:r>
                  <a:rPr lang="de-DE" sz="1400" dirty="0" err="1"/>
                  <a:t>resilience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your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supply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chain</a:t>
                </a:r>
                <a:r>
                  <a:rPr lang="de-DE" sz="1400" dirty="0"/>
                  <a:t>? </a:t>
                </a:r>
                <a:r>
                  <a:rPr lang="de-DE" sz="1400" dirty="0" err="1"/>
                  <a:t>Risks</a:t>
                </a:r>
                <a:r>
                  <a:rPr lang="de-DE" sz="1400" dirty="0"/>
                  <a:t>/</a:t>
                </a:r>
                <a:r>
                  <a:rPr lang="de-DE" sz="1400" dirty="0" err="1"/>
                  <a:t>opportunities</a:t>
                </a:r>
                <a:r>
                  <a:rPr lang="de-DE" sz="1400" dirty="0"/>
                  <a:t>?</a:t>
                </a: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DADB1A4F-0DD5-40F8-B711-8434482B031F}"/>
                </a:ext>
              </a:extLst>
            </p:cNvPr>
            <p:cNvGrpSpPr/>
            <p:nvPr/>
          </p:nvGrpSpPr>
          <p:grpSpPr>
            <a:xfrm>
              <a:off x="8611098" y="2214774"/>
              <a:ext cx="2226352" cy="1392006"/>
              <a:chOff x="1919868" y="4399284"/>
              <a:chExt cx="2226352" cy="1392006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4FA6096-627A-4843-93D1-835C3C970B1A}"/>
                  </a:ext>
                </a:extLst>
              </p:cNvPr>
              <p:cNvSpPr txBox="1"/>
              <p:nvPr/>
            </p:nvSpPr>
            <p:spPr>
              <a:xfrm>
                <a:off x="2342052" y="4399284"/>
                <a:ext cx="13495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err="1"/>
                  <a:t>Competitive</a:t>
                </a:r>
                <a:br>
                  <a:rPr lang="de-DE" b="1" dirty="0"/>
                </a:br>
                <a:r>
                  <a:rPr lang="de-DE" b="1" dirty="0" err="1"/>
                  <a:t>situation</a:t>
                </a:r>
                <a:endParaRPr lang="de-DE" b="1" dirty="0"/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29693901-449F-4CAF-A100-ADA1409ECD2F}"/>
                  </a:ext>
                </a:extLst>
              </p:cNvPr>
              <p:cNvSpPr txBox="1"/>
              <p:nvPr/>
            </p:nvSpPr>
            <p:spPr>
              <a:xfrm>
                <a:off x="1919868" y="5052626"/>
                <a:ext cx="2226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Main </a:t>
                </a:r>
                <a:r>
                  <a:rPr lang="de-DE" sz="1400" dirty="0" err="1"/>
                  <a:t>competitors</a:t>
                </a:r>
                <a:r>
                  <a:rPr lang="de-DE" sz="1400" dirty="0"/>
                  <a:t>, </a:t>
                </a:r>
                <a:r>
                  <a:rPr lang="de-DE" sz="1400" dirty="0" err="1"/>
                  <a:t>their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strengths</a:t>
                </a:r>
                <a:r>
                  <a:rPr lang="de-DE" sz="1400" dirty="0"/>
                  <a:t>, </a:t>
                </a:r>
                <a:r>
                  <a:rPr lang="de-DE" sz="1400" dirty="0" err="1"/>
                  <a:t>weaknesses</a:t>
                </a:r>
                <a:r>
                  <a:rPr lang="de-DE" sz="1400" dirty="0"/>
                  <a:t>, and </a:t>
                </a:r>
                <a:r>
                  <a:rPr lang="de-DE" sz="1400" dirty="0" err="1"/>
                  <a:t>strategies</a:t>
                </a:r>
                <a:endParaRPr lang="de-DE" sz="140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06BEC724-6C2D-4720-99C2-143BBD9A0CED}"/>
                </a:ext>
              </a:extLst>
            </p:cNvPr>
            <p:cNvGrpSpPr/>
            <p:nvPr/>
          </p:nvGrpSpPr>
          <p:grpSpPr>
            <a:xfrm>
              <a:off x="782444" y="4742754"/>
              <a:ext cx="2226352" cy="1392006"/>
              <a:chOff x="1919868" y="4399284"/>
              <a:chExt cx="2226352" cy="1392006"/>
            </a:xfrm>
          </p:grpSpPr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AC344D69-6C59-4B4B-BAA9-FC4316574F2C}"/>
                  </a:ext>
                </a:extLst>
              </p:cNvPr>
              <p:cNvSpPr txBox="1"/>
              <p:nvPr/>
            </p:nvSpPr>
            <p:spPr>
              <a:xfrm>
                <a:off x="2384149" y="4399284"/>
                <a:ext cx="12653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Internal</a:t>
                </a:r>
                <a:br>
                  <a:rPr lang="de-DE" b="1" dirty="0"/>
                </a:br>
                <a:r>
                  <a:rPr lang="de-DE" b="1" dirty="0" err="1"/>
                  <a:t>capabilities</a:t>
                </a:r>
                <a:endParaRPr lang="de-DE" b="1" dirty="0"/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63EA4491-441F-4471-9CE1-4E677330148A}"/>
                  </a:ext>
                </a:extLst>
              </p:cNvPr>
              <p:cNvSpPr txBox="1"/>
              <p:nvPr/>
            </p:nvSpPr>
            <p:spPr>
              <a:xfrm>
                <a:off x="1919868" y="5052626"/>
                <a:ext cx="2226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Key </a:t>
                </a:r>
                <a:r>
                  <a:rPr lang="de-DE" sz="1400" dirty="0" err="1"/>
                  <a:t>resources</a:t>
                </a:r>
                <a:r>
                  <a:rPr lang="de-DE" sz="1400" dirty="0"/>
                  <a:t>, </a:t>
                </a:r>
                <a:r>
                  <a:rPr lang="de-DE" sz="1400" dirty="0" err="1"/>
                  <a:t>capabilities</a:t>
                </a:r>
                <a:r>
                  <a:rPr lang="de-DE" sz="1400" dirty="0"/>
                  <a:t>, </a:t>
                </a:r>
                <a:r>
                  <a:rPr lang="de-DE" sz="1400" dirty="0" err="1"/>
                  <a:t>core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competencies</a:t>
                </a:r>
                <a:r>
                  <a:rPr lang="de-DE" sz="1400" dirty="0"/>
                  <a:t>; </a:t>
                </a:r>
                <a:r>
                  <a:rPr lang="de-DE" sz="1400" dirty="0" err="1"/>
                  <a:t>main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strengths</a:t>
                </a:r>
                <a:r>
                  <a:rPr lang="de-DE" sz="1400" dirty="0"/>
                  <a:t>/</a:t>
                </a:r>
                <a:r>
                  <a:rPr lang="de-DE" sz="1400" dirty="0" err="1"/>
                  <a:t>weaknesses</a:t>
                </a:r>
                <a:endParaRPr lang="de-DE" sz="140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F277E8DC-0AA4-4588-852A-F7C4E73E1B64}"/>
                </a:ext>
              </a:extLst>
            </p:cNvPr>
            <p:cNvGrpSpPr/>
            <p:nvPr/>
          </p:nvGrpSpPr>
          <p:grpSpPr>
            <a:xfrm>
              <a:off x="5950024" y="4742754"/>
              <a:ext cx="2226352" cy="1180485"/>
              <a:chOff x="1903642" y="4399284"/>
              <a:chExt cx="2226352" cy="1180485"/>
            </a:xfrm>
          </p:grpSpPr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C3276C76-6DF1-42F4-B060-63E83CC055A9}"/>
                  </a:ext>
                </a:extLst>
              </p:cNvPr>
              <p:cNvSpPr txBox="1"/>
              <p:nvPr/>
            </p:nvSpPr>
            <p:spPr>
              <a:xfrm>
                <a:off x="2308201" y="4399284"/>
                <a:ext cx="1417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Stakeholders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30352CF9-86D7-4CEA-930C-2D90E8091FEA}"/>
                  </a:ext>
                </a:extLst>
              </p:cNvPr>
              <p:cNvSpPr txBox="1"/>
              <p:nvPr/>
            </p:nvSpPr>
            <p:spPr>
              <a:xfrm>
                <a:off x="1903642" y="4841105"/>
                <a:ext cx="2226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Who </a:t>
                </a:r>
                <a:r>
                  <a:rPr lang="de-DE" sz="1400" dirty="0" err="1"/>
                  <a:t>are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key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stakeholders</a:t>
                </a:r>
                <a:r>
                  <a:rPr lang="de-DE" sz="1400" dirty="0"/>
                  <a:t>? </a:t>
                </a:r>
                <a:r>
                  <a:rPr lang="de-DE" sz="1400" dirty="0" err="1"/>
                  <a:t>What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are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their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interests</a:t>
                </a:r>
                <a:r>
                  <a:rPr lang="de-DE" sz="1400" dirty="0"/>
                  <a:t>?</a:t>
                </a:r>
              </a:p>
            </p:txBody>
          </p:sp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2C9C7F1C-97DA-4033-BCDC-2AEAD18C5E3F}"/>
                </a:ext>
              </a:extLst>
            </p:cNvPr>
            <p:cNvGrpSpPr/>
            <p:nvPr/>
          </p:nvGrpSpPr>
          <p:grpSpPr>
            <a:xfrm>
              <a:off x="8594872" y="4742754"/>
              <a:ext cx="2226352" cy="965041"/>
              <a:chOff x="1903642" y="4399284"/>
              <a:chExt cx="2226352" cy="965041"/>
            </a:xfrm>
          </p:grpSpPr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D82124BB-5096-42B9-8EFE-32F29BA9CBEA}"/>
                  </a:ext>
                </a:extLst>
              </p:cNvPr>
              <p:cNvSpPr txBox="1"/>
              <p:nvPr/>
            </p:nvSpPr>
            <p:spPr>
              <a:xfrm>
                <a:off x="2327306" y="4399284"/>
                <a:ext cx="1379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Risk </a:t>
                </a:r>
                <a:r>
                  <a:rPr lang="de-DE" b="1" dirty="0" err="1"/>
                  <a:t>analysis</a:t>
                </a:r>
                <a:endParaRPr lang="de-DE" b="1" dirty="0"/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6EDA911D-A6EF-4999-B6D1-660F5ECDA630}"/>
                  </a:ext>
                </a:extLst>
              </p:cNvPr>
              <p:cNvSpPr txBox="1"/>
              <p:nvPr/>
            </p:nvSpPr>
            <p:spPr>
              <a:xfrm>
                <a:off x="1903642" y="4841105"/>
                <a:ext cx="2226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/>
                  <a:t>What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are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key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strategic</a:t>
                </a:r>
                <a:br>
                  <a:rPr lang="de-DE" sz="1400" dirty="0"/>
                </a:br>
                <a:r>
                  <a:rPr lang="de-DE" sz="1400" dirty="0" err="1"/>
                  <a:t>risks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your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organization</a:t>
                </a:r>
                <a:r>
                  <a:rPr lang="de-DE" sz="1400" dirty="0"/>
                  <a:t>?</a:t>
                </a:r>
              </a:p>
            </p:txBody>
          </p: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657D37A4-975F-468A-8DF7-5A756F834255}"/>
                </a:ext>
              </a:extLst>
            </p:cNvPr>
            <p:cNvGrpSpPr/>
            <p:nvPr/>
          </p:nvGrpSpPr>
          <p:grpSpPr>
            <a:xfrm>
              <a:off x="3410415" y="4750188"/>
              <a:ext cx="2226352" cy="1392006"/>
              <a:chOff x="1919868" y="4399284"/>
              <a:chExt cx="2226352" cy="1392006"/>
            </a:xfrm>
          </p:grpSpPr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FB7B92C5-E52B-43B5-BF4B-A105D9C0A6BB}"/>
                  </a:ext>
                </a:extLst>
              </p:cNvPr>
              <p:cNvSpPr txBox="1"/>
              <p:nvPr/>
            </p:nvSpPr>
            <p:spPr>
              <a:xfrm>
                <a:off x="2502098" y="4399284"/>
                <a:ext cx="10294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Financial</a:t>
                </a:r>
                <a:br>
                  <a:rPr lang="de-DE" b="1" dirty="0"/>
                </a:br>
                <a:r>
                  <a:rPr lang="de-DE" b="1" dirty="0" err="1"/>
                  <a:t>health</a:t>
                </a:r>
                <a:endParaRPr lang="de-DE" b="1" dirty="0"/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177D3218-78B0-488B-AC24-D7F4333F7B1D}"/>
                  </a:ext>
                </a:extLst>
              </p:cNvPr>
              <p:cNvSpPr txBox="1"/>
              <p:nvPr/>
            </p:nvSpPr>
            <p:spPr>
              <a:xfrm>
                <a:off x="1919868" y="5052626"/>
                <a:ext cx="2226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/>
                  <a:t>Current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financial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status</a:t>
                </a:r>
                <a:r>
                  <a:rPr lang="de-DE" sz="1400" dirty="0"/>
                  <a:t>;</a:t>
                </a:r>
                <a:br>
                  <a:rPr lang="de-DE" sz="1400" dirty="0"/>
                </a:br>
                <a:r>
                  <a:rPr lang="de-DE" sz="1400" dirty="0" err="1"/>
                  <a:t>financial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risks</a:t>
                </a:r>
                <a:r>
                  <a:rPr lang="de-DE" sz="1400" dirty="0"/>
                  <a:t>, </a:t>
                </a:r>
                <a:br>
                  <a:rPr lang="de-DE" sz="1400" dirty="0"/>
                </a:br>
                <a:r>
                  <a:rPr lang="de-DE" sz="1400" dirty="0" err="1"/>
                  <a:t>opportunities</a:t>
                </a:r>
                <a:endParaRPr lang="de-DE" sz="1400" dirty="0"/>
              </a:p>
            </p:txBody>
          </p:sp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43529DC-2FD8-4316-9940-19DFD9B24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0468" y="1157844"/>
              <a:ext cx="980776" cy="977886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758CD240-B2D8-4261-B5FF-29E51F23E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2407" y="3742569"/>
              <a:ext cx="1021912" cy="1007619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905053BD-C035-4D93-B7B0-6F8276CE4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9523" y="1166688"/>
              <a:ext cx="971296" cy="977886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78C07E10-888F-4554-A096-BC3D631A0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7245" y="1164525"/>
              <a:ext cx="980776" cy="967059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EC1F24E3-C0B7-4720-A029-7ECD02D0E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8732" y="3796846"/>
              <a:ext cx="980776" cy="953342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C9900177-3379-4A1A-BC7A-C53F8EB97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7787" y="3817733"/>
              <a:ext cx="959078" cy="959078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1BFA46BA-813D-4BF1-A778-BD85122E0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9861" y="3709741"/>
              <a:ext cx="1033012" cy="1033013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C24864B-EDAA-480F-B559-EA6D21AB5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5225" y="1229877"/>
              <a:ext cx="995787" cy="97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Strategic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tools</a:t>
            </a:r>
            <a:r>
              <a:rPr lang="de-AT" dirty="0">
                <a:solidFill>
                  <a:srgbClr val="FF0000"/>
                </a:solidFill>
              </a:rPr>
              <a:t> [1]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B759E85-3A7D-BF64-6ECE-9EE085CAFFA5}"/>
              </a:ext>
            </a:extLst>
          </p:cNvPr>
          <p:cNvSpPr txBox="1"/>
          <p:nvPr/>
        </p:nvSpPr>
        <p:spPr>
          <a:xfrm>
            <a:off x="463297" y="2923595"/>
            <a:ext cx="5428923" cy="262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PESTEL analysis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Technological landscape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(What emerging technologies could affect your industry? How could you leverage technology?)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the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environment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(relevant laws and regulations, upcoming changes in legislation)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 of all external trends and developments, try to distill the ones that are the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 important opportunities or threats</a:t>
            </a:r>
            <a:endParaRPr lang="de-AT" sz="16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678674-7573-A167-84E8-E19AB3901EE9}"/>
              </a:ext>
            </a:extLst>
          </p:cNvPr>
          <p:cNvGrpSpPr/>
          <p:nvPr/>
        </p:nvGrpSpPr>
        <p:grpSpPr>
          <a:xfrm>
            <a:off x="369848" y="1206490"/>
            <a:ext cx="3745939" cy="1580253"/>
            <a:chOff x="369848" y="1206490"/>
            <a:chExt cx="3745939" cy="158025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43529DC-2FD8-4316-9940-19DFD9B24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848" y="1206490"/>
              <a:ext cx="980776" cy="977886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A3F11FF-E67D-D8CD-3A35-0535456F4DE8}"/>
                </a:ext>
              </a:extLst>
            </p:cNvPr>
            <p:cNvSpPr/>
            <p:nvPr/>
          </p:nvSpPr>
          <p:spPr>
            <a:xfrm>
              <a:off x="369941" y="2135730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FEE808-FD64-4302-98E5-7ECEFA1148AB}"/>
                </a:ext>
              </a:extLst>
            </p:cNvPr>
            <p:cNvSpPr txBox="1"/>
            <p:nvPr/>
          </p:nvSpPr>
          <p:spPr>
            <a:xfrm>
              <a:off x="588501" y="2276570"/>
              <a:ext cx="3308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Trends in </a:t>
              </a:r>
              <a:r>
                <a:rPr lang="de-DE" b="1" dirty="0" err="1"/>
                <a:t>the</a:t>
              </a:r>
              <a:r>
                <a:rPr lang="de-DE" b="1" dirty="0"/>
                <a:t> wider </a:t>
              </a:r>
              <a:r>
                <a:rPr lang="de-DE" b="1" dirty="0" err="1"/>
                <a:t>environment</a:t>
              </a:r>
              <a:endParaRPr lang="de-DE" b="1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696640B-2BCD-C230-56C5-7FE200154B2C}"/>
              </a:ext>
            </a:extLst>
          </p:cNvPr>
          <p:cNvGrpSpPr/>
          <p:nvPr/>
        </p:nvGrpSpPr>
        <p:grpSpPr>
          <a:xfrm>
            <a:off x="6487132" y="1206490"/>
            <a:ext cx="3745846" cy="1560914"/>
            <a:chOff x="6487132" y="1206490"/>
            <a:chExt cx="3745846" cy="156091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C74B2AF-49AC-A33A-3FEA-D08E4F2304B1}"/>
                </a:ext>
              </a:extLst>
            </p:cNvPr>
            <p:cNvGrpSpPr/>
            <p:nvPr/>
          </p:nvGrpSpPr>
          <p:grpSpPr>
            <a:xfrm>
              <a:off x="6487132" y="1206490"/>
              <a:ext cx="3745846" cy="1560914"/>
              <a:chOff x="6487132" y="1206490"/>
              <a:chExt cx="3745846" cy="1560914"/>
            </a:xfrm>
          </p:grpSpPr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905053BD-C035-4D93-B7B0-6F8276CE40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87132" y="1206490"/>
                <a:ext cx="971296" cy="977886"/>
              </a:xfrm>
              <a:prstGeom prst="rect">
                <a:avLst/>
              </a:prstGeom>
            </p:spPr>
          </p:pic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62630C45-24B0-0630-BD74-E5D2FA87521A}"/>
                  </a:ext>
                </a:extLst>
              </p:cNvPr>
              <p:cNvSpPr/>
              <p:nvPr/>
            </p:nvSpPr>
            <p:spPr>
              <a:xfrm>
                <a:off x="6487132" y="2116391"/>
                <a:ext cx="3745846" cy="651013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A328FD8-5CDD-4670-08BD-1B2BEEC7E147}"/>
                </a:ext>
              </a:extLst>
            </p:cNvPr>
            <p:cNvSpPr txBox="1"/>
            <p:nvPr/>
          </p:nvSpPr>
          <p:spPr>
            <a:xfrm>
              <a:off x="7763387" y="2257231"/>
              <a:ext cx="1193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Customers</a:t>
              </a:r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E1ADC9E5-2D1A-67C8-2E1D-1E0ADADD80F3}"/>
              </a:ext>
            </a:extLst>
          </p:cNvPr>
          <p:cNvSpPr txBox="1"/>
          <p:nvPr/>
        </p:nvSpPr>
        <p:spPr>
          <a:xfrm>
            <a:off x="6487132" y="2952902"/>
            <a:ext cx="5428923" cy="3086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customers directly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(firsthand insights)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research reports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(if available)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methods for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collecting primary data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(such as surveys, interviews, focus groups)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sentiment analysis, web scraping for online reviews, and social media monitoring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data trends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customer/market data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purchasing criteria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9048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-120584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Strategic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tools</a:t>
            </a:r>
            <a:r>
              <a:rPr lang="de-AT" dirty="0">
                <a:solidFill>
                  <a:srgbClr val="FF0000"/>
                </a:solidFill>
              </a:rPr>
              <a:t> [2]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B759E85-3A7D-BF64-6ECE-9EE085CAFFA5}"/>
              </a:ext>
            </a:extLst>
          </p:cNvPr>
          <p:cNvSpPr txBox="1"/>
          <p:nvPr/>
        </p:nvSpPr>
        <p:spPr>
          <a:xfrm>
            <a:off x="463297" y="2714867"/>
            <a:ext cx="5428923" cy="3253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Supplier performance analysis: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assess supplier reliability, quality, and performance over time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Supply-chain mapping: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Create visual maps of the supply chain (flow of goods, and bottlenecks)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Supply-chain risk assessment: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Conduct risk assessments to identify vulnerabilities and potential disruptions in the supply chain.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Make-or-buy analysis: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assess the costs, benefits, and strategic implications of producing goods or services in-house versus purchasing them</a:t>
            </a:r>
            <a:endParaRPr lang="de-AT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1ADC9E5-2D1A-67C8-2E1D-1E0ADADD80F3}"/>
              </a:ext>
            </a:extLst>
          </p:cNvPr>
          <p:cNvSpPr txBox="1"/>
          <p:nvPr/>
        </p:nvSpPr>
        <p:spPr>
          <a:xfrm>
            <a:off x="6487132" y="2744174"/>
            <a:ext cx="5603268" cy="369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Competitor analysis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Competitor growth‒profitability analysis, competitive map, AI-powered competitive analysis tools, benchmarking, value map, critical success factors, customer survey about strength/weaknesses vs. competition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advantage test: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there competitors with sustained, very high after-tax returns combined with a stable or growing market share? Why?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Porter’s Five Forces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published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share data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(if available).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competitors’ marketing strategies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product and service offerings.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553F834-C227-7EB0-9C53-1980095EE443}"/>
              </a:ext>
            </a:extLst>
          </p:cNvPr>
          <p:cNvGrpSpPr/>
          <p:nvPr/>
        </p:nvGrpSpPr>
        <p:grpSpPr>
          <a:xfrm>
            <a:off x="369848" y="978036"/>
            <a:ext cx="3745939" cy="1599979"/>
            <a:chOff x="369848" y="978036"/>
            <a:chExt cx="3745939" cy="1599979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A3F11FF-E67D-D8CD-3A35-0535456F4DE8}"/>
                </a:ext>
              </a:extLst>
            </p:cNvPr>
            <p:cNvSpPr/>
            <p:nvPr/>
          </p:nvSpPr>
          <p:spPr>
            <a:xfrm>
              <a:off x="369941" y="1927002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FEE808-FD64-4302-98E5-7ECEFA1148AB}"/>
                </a:ext>
              </a:extLst>
            </p:cNvPr>
            <p:cNvSpPr txBox="1"/>
            <p:nvPr/>
          </p:nvSpPr>
          <p:spPr>
            <a:xfrm>
              <a:off x="1545399" y="2067842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Supply </a:t>
              </a:r>
              <a:r>
                <a:rPr lang="de-DE" b="1" dirty="0" err="1"/>
                <a:t>chain</a:t>
              </a:r>
              <a:endParaRPr lang="de-DE" b="1" dirty="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2906DC6-BDF4-5820-509E-7EE94DB68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848" y="978036"/>
              <a:ext cx="980776" cy="967059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38139E2-050D-C103-2297-BD039621EA45}"/>
              </a:ext>
            </a:extLst>
          </p:cNvPr>
          <p:cNvGrpSpPr/>
          <p:nvPr/>
        </p:nvGrpSpPr>
        <p:grpSpPr>
          <a:xfrm>
            <a:off x="6487132" y="929777"/>
            <a:ext cx="3745846" cy="1628899"/>
            <a:chOff x="6487132" y="929777"/>
            <a:chExt cx="3745846" cy="1628899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2630C45-24B0-0630-BD74-E5D2FA87521A}"/>
                </a:ext>
              </a:extLst>
            </p:cNvPr>
            <p:cNvSpPr/>
            <p:nvPr/>
          </p:nvSpPr>
          <p:spPr>
            <a:xfrm>
              <a:off x="6487132" y="1907663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A328FD8-5CDD-4670-08BD-1B2BEEC7E147}"/>
                </a:ext>
              </a:extLst>
            </p:cNvPr>
            <p:cNvSpPr txBox="1"/>
            <p:nvPr/>
          </p:nvSpPr>
          <p:spPr>
            <a:xfrm>
              <a:off x="7235908" y="2048503"/>
              <a:ext cx="2248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/>
                <a:t>Competitive</a:t>
              </a:r>
              <a:r>
                <a:rPr lang="de-DE" b="1" dirty="0"/>
                <a:t> </a:t>
              </a:r>
              <a:r>
                <a:rPr lang="de-DE" b="1" dirty="0" err="1"/>
                <a:t>situation</a:t>
              </a:r>
              <a:endParaRPr lang="de-DE" b="1" dirty="0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7365A51-6ED6-6B2A-1282-E5A594BDD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7132" y="929777"/>
              <a:ext cx="995787" cy="977886"/>
            </a:xfrm>
            <a:prstGeom prst="rect">
              <a:avLst/>
            </a:prstGeom>
          </p:spPr>
        </p:pic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CF927688-7717-F308-BEB3-FBA5DA74B726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610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-120584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Strategic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tools</a:t>
            </a:r>
            <a:r>
              <a:rPr lang="de-AT" dirty="0">
                <a:solidFill>
                  <a:srgbClr val="FF0000"/>
                </a:solidFill>
              </a:rPr>
              <a:t> [3]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B759E85-3A7D-BF64-6ECE-9EE085CAFFA5}"/>
              </a:ext>
            </a:extLst>
          </p:cNvPr>
          <p:cNvSpPr txBox="1"/>
          <p:nvPr/>
        </p:nvSpPr>
        <p:spPr>
          <a:xfrm>
            <a:off x="463297" y="2714867"/>
            <a:ext cx="5428923" cy="3169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your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competitive advantage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 competencies?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map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strengths and weaknesses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bottleneck analysis: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key constraints or limitations within your organization’s capabilities that hinder higher performance and growth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benchmarking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identify potential areas for improvement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 to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people “on the ground”</a:t>
            </a:r>
            <a:endParaRPr lang="de-AT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1ADC9E5-2D1A-67C8-2E1D-1E0ADADD80F3}"/>
              </a:ext>
            </a:extLst>
          </p:cNvPr>
          <p:cNvSpPr txBox="1"/>
          <p:nvPr/>
        </p:nvSpPr>
        <p:spPr>
          <a:xfrm>
            <a:off x="6125435" y="2763513"/>
            <a:ext cx="5603268" cy="3253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Income statement analysis: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Evaluate revenue, expenses, and profitability over time to understand overall performance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sheet analysis: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Assess assets, liabilities, and equity over time to determine financial stability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 flow statement analysis: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Examine operating, investing, and financing cash flows over time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(liquidity)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Ratio analysis: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Liquidity ratios measure the organization’s ability to meet short-term obligations, profitability ratios evaluate financial efficiency and profitability, and leverage ratios assess financial leverage and risk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F927688-7717-F308-BEB3-FBA5DA74B726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F49D961-623C-465E-B5E6-54560E6042D6}"/>
              </a:ext>
            </a:extLst>
          </p:cNvPr>
          <p:cNvGrpSpPr/>
          <p:nvPr/>
        </p:nvGrpSpPr>
        <p:grpSpPr>
          <a:xfrm>
            <a:off x="369848" y="1062752"/>
            <a:ext cx="3745939" cy="1515263"/>
            <a:chOff x="369848" y="1062752"/>
            <a:chExt cx="3745939" cy="151526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A3F11FF-E67D-D8CD-3A35-0535456F4DE8}"/>
                </a:ext>
              </a:extLst>
            </p:cNvPr>
            <p:cNvSpPr/>
            <p:nvPr/>
          </p:nvSpPr>
          <p:spPr>
            <a:xfrm>
              <a:off x="369941" y="1927002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FEE808-FD64-4302-98E5-7ECEFA1148AB}"/>
                </a:ext>
              </a:extLst>
            </p:cNvPr>
            <p:cNvSpPr txBox="1"/>
            <p:nvPr/>
          </p:nvSpPr>
          <p:spPr>
            <a:xfrm>
              <a:off x="1775497" y="2067842"/>
              <a:ext cx="934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Internal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A28FA66-E2E2-8636-6D57-C0C282382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848" y="1062752"/>
              <a:ext cx="980776" cy="953342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6D8F654-0AD9-6F24-FFA7-4A958FA7F4FE}"/>
              </a:ext>
            </a:extLst>
          </p:cNvPr>
          <p:cNvGrpSpPr/>
          <p:nvPr/>
        </p:nvGrpSpPr>
        <p:grpSpPr>
          <a:xfrm>
            <a:off x="6125435" y="987263"/>
            <a:ext cx="3745846" cy="1590752"/>
            <a:chOff x="6487132" y="967924"/>
            <a:chExt cx="3745846" cy="1590752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2630C45-24B0-0630-BD74-E5D2FA87521A}"/>
                </a:ext>
              </a:extLst>
            </p:cNvPr>
            <p:cNvSpPr/>
            <p:nvPr/>
          </p:nvSpPr>
          <p:spPr>
            <a:xfrm>
              <a:off x="6487132" y="1907663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A328FD8-5CDD-4670-08BD-1B2BEEC7E147}"/>
                </a:ext>
              </a:extLst>
            </p:cNvPr>
            <p:cNvSpPr txBox="1"/>
            <p:nvPr/>
          </p:nvSpPr>
          <p:spPr>
            <a:xfrm>
              <a:off x="7845340" y="2048503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Financial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4918983-01D5-3AC8-01BC-607920254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7132" y="967924"/>
              <a:ext cx="959078" cy="959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9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-120584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Strategic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tools</a:t>
            </a:r>
            <a:r>
              <a:rPr lang="de-AT" dirty="0">
                <a:solidFill>
                  <a:srgbClr val="FF0000"/>
                </a:solidFill>
              </a:rPr>
              <a:t> [4]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B759E85-3A7D-BF64-6ECE-9EE085CAFFA5}"/>
              </a:ext>
            </a:extLst>
          </p:cNvPr>
          <p:cNvSpPr txBox="1"/>
          <p:nvPr/>
        </p:nvSpPr>
        <p:spPr>
          <a:xfrm>
            <a:off x="463297" y="2714867"/>
            <a:ext cx="5428923" cy="131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 mapping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identify key stakeholders and understand their expectations and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Engage directly with stakeholders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through interviews, surveys, and focus groups</a:t>
            </a:r>
            <a:endParaRPr lang="de-AT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1ADC9E5-2D1A-67C8-2E1D-1E0ADADD80F3}"/>
              </a:ext>
            </a:extLst>
          </p:cNvPr>
          <p:cNvSpPr txBox="1"/>
          <p:nvPr/>
        </p:nvSpPr>
        <p:spPr>
          <a:xfrm>
            <a:off x="6487132" y="2744174"/>
            <a:ext cx="5603268" cy="203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visually plot the likelihood and impact of identified risks (such as market, competitive, supply-chain, financial, reputational, environmental, or HR-related risks)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 the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risk of dependence on individual customers or suppliers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F927688-7717-F308-BEB3-FBA5DA74B726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2C7894D-146B-EB5F-E04C-F2A9DAF99D05}"/>
              </a:ext>
            </a:extLst>
          </p:cNvPr>
          <p:cNvGrpSpPr/>
          <p:nvPr/>
        </p:nvGrpSpPr>
        <p:grpSpPr>
          <a:xfrm>
            <a:off x="369848" y="967924"/>
            <a:ext cx="3745939" cy="1610091"/>
            <a:chOff x="369848" y="967924"/>
            <a:chExt cx="3745939" cy="1610091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A3F11FF-E67D-D8CD-3A35-0535456F4DE8}"/>
                </a:ext>
              </a:extLst>
            </p:cNvPr>
            <p:cNvSpPr/>
            <p:nvPr/>
          </p:nvSpPr>
          <p:spPr>
            <a:xfrm>
              <a:off x="369941" y="1927002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FEE808-FD64-4302-98E5-7ECEFA1148AB}"/>
                </a:ext>
              </a:extLst>
            </p:cNvPr>
            <p:cNvSpPr txBox="1"/>
            <p:nvPr/>
          </p:nvSpPr>
          <p:spPr>
            <a:xfrm>
              <a:off x="1534247" y="2067842"/>
              <a:ext cx="141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Stakeholders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6E9DD26-E379-6609-5682-531441023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848" y="967924"/>
              <a:ext cx="1021912" cy="1007619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AE555B0-2056-8478-E05C-C4FF5BA8ED10}"/>
              </a:ext>
            </a:extLst>
          </p:cNvPr>
          <p:cNvGrpSpPr/>
          <p:nvPr/>
        </p:nvGrpSpPr>
        <p:grpSpPr>
          <a:xfrm>
            <a:off x="6487132" y="955226"/>
            <a:ext cx="3745846" cy="1603450"/>
            <a:chOff x="6487132" y="955226"/>
            <a:chExt cx="3745846" cy="1603450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2630C45-24B0-0630-BD74-E5D2FA87521A}"/>
                </a:ext>
              </a:extLst>
            </p:cNvPr>
            <p:cNvSpPr/>
            <p:nvPr/>
          </p:nvSpPr>
          <p:spPr>
            <a:xfrm>
              <a:off x="6487132" y="1907663"/>
              <a:ext cx="3745846" cy="6510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A328FD8-5CDD-4670-08BD-1B2BEEC7E147}"/>
                </a:ext>
              </a:extLst>
            </p:cNvPr>
            <p:cNvSpPr txBox="1"/>
            <p:nvPr/>
          </p:nvSpPr>
          <p:spPr>
            <a:xfrm>
              <a:off x="7670552" y="2048503"/>
              <a:ext cx="1379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Risk </a:t>
              </a:r>
              <a:r>
                <a:rPr lang="de-DE" b="1" dirty="0" err="1"/>
                <a:t>analysis</a:t>
              </a:r>
              <a:endParaRPr lang="de-DE" b="1" dirty="0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8EC1272-53AB-A7CF-90A9-08C3C9EA7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7132" y="955226"/>
              <a:ext cx="1033012" cy="1033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8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>
                <a:solidFill>
                  <a:srgbClr val="FF0000"/>
                </a:solidFill>
              </a:rPr>
              <a:t>What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to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consider</a:t>
            </a:r>
            <a:r>
              <a:rPr lang="de-AT" dirty="0">
                <a:solidFill>
                  <a:srgbClr val="FF0000"/>
                </a:solidFill>
              </a:rPr>
              <a:t> in </a:t>
            </a:r>
            <a:r>
              <a:rPr lang="de-AT" dirty="0" err="1">
                <a:solidFill>
                  <a:srgbClr val="FF0000"/>
                </a:solidFill>
              </a:rPr>
              <a:t>your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strategic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890612-6AE4-4961-8796-FBF1C576ECEA}"/>
              </a:ext>
            </a:extLst>
          </p:cNvPr>
          <p:cNvSpPr txBox="1"/>
          <p:nvPr/>
        </p:nvSpPr>
        <p:spPr>
          <a:xfrm>
            <a:off x="3555828" y="1545601"/>
            <a:ext cx="7926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Form </a:t>
            </a:r>
            <a:r>
              <a:rPr lang="de-DE" sz="2000" b="1" dirty="0" err="1"/>
              <a:t>hypotheses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key</a:t>
            </a:r>
            <a:r>
              <a:rPr lang="de-DE" sz="2000" dirty="0"/>
              <a:t> </a:t>
            </a:r>
            <a:r>
              <a:rPr lang="de-DE" sz="2000" dirty="0" err="1"/>
              <a:t>factors</a:t>
            </a:r>
            <a:r>
              <a:rPr lang="de-DE" sz="2000" dirty="0"/>
              <a:t> </a:t>
            </a:r>
            <a:r>
              <a:rPr lang="de-DE" sz="2000" dirty="0" err="1"/>
              <a:t>affecting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organization</a:t>
            </a:r>
            <a:r>
              <a:rPr lang="de-DE" sz="2000" dirty="0"/>
              <a:t> – </a:t>
            </a:r>
            <a:r>
              <a:rPr lang="de-DE" sz="2000" dirty="0" err="1"/>
              <a:t>focus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r>
              <a:rPr lang="de-DE" sz="2000" dirty="0"/>
              <a:t> (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do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need</a:t>
            </a:r>
            <a:r>
              <a:rPr lang="de-DE" sz="2000" dirty="0"/>
              <a:t>?)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b="1" dirty="0" err="1"/>
              <a:t>data</a:t>
            </a:r>
            <a:r>
              <a:rPr lang="de-DE" sz="2000" b="1" dirty="0"/>
              <a:t> </a:t>
            </a:r>
            <a:r>
              <a:rPr lang="de-DE" sz="2000" b="1" dirty="0" err="1"/>
              <a:t>quality</a:t>
            </a:r>
            <a:r>
              <a:rPr lang="de-DE" sz="2000" b="1" dirty="0"/>
              <a:t> </a:t>
            </a:r>
            <a:r>
              <a:rPr lang="de-DE" sz="2000" dirty="0"/>
              <a:t>(source, </a:t>
            </a:r>
            <a:r>
              <a:rPr lang="de-DE" sz="2000" dirty="0" err="1"/>
              <a:t>method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collection</a:t>
            </a:r>
            <a:r>
              <a:rPr lang="de-DE" sz="2000" dirty="0"/>
              <a:t> and </a:t>
            </a:r>
            <a:r>
              <a:rPr lang="de-DE" sz="2000" dirty="0" err="1"/>
              <a:t>analysis</a:t>
            </a:r>
            <a:r>
              <a:rPr lang="de-DE" sz="2000" dirty="0"/>
              <a:t>)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SWOT </a:t>
            </a:r>
            <a:r>
              <a:rPr lang="de-DE" sz="2000" b="1" dirty="0" err="1"/>
              <a:t>analysis</a:t>
            </a:r>
            <a:r>
              <a:rPr lang="de-DE" sz="2000" dirty="0"/>
              <a:t>: </a:t>
            </a:r>
            <a:r>
              <a:rPr lang="de-DE" sz="2000" dirty="0" err="1"/>
              <a:t>focus</a:t>
            </a:r>
            <a:r>
              <a:rPr lang="de-DE" sz="2000" dirty="0"/>
              <a:t> on </a:t>
            </a:r>
            <a:r>
              <a:rPr lang="de-DE" sz="2000" dirty="0" err="1"/>
              <a:t>critical</a:t>
            </a:r>
            <a:r>
              <a:rPr lang="de-DE" sz="2000" dirty="0"/>
              <a:t> </a:t>
            </a:r>
            <a:r>
              <a:rPr lang="de-DE" sz="2000" dirty="0" err="1"/>
              <a:t>issues</a:t>
            </a:r>
            <a:r>
              <a:rPr lang="de-DE" sz="2000" dirty="0"/>
              <a:t> </a:t>
            </a:r>
            <a:r>
              <a:rPr lang="de-DE" sz="2000" dirty="0" err="1"/>
              <a:t>instead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creating</a:t>
            </a:r>
            <a:r>
              <a:rPr lang="de-DE" sz="2000" dirty="0"/>
              <a:t> </a:t>
            </a:r>
            <a:r>
              <a:rPr lang="de-DE" sz="2000" dirty="0" err="1"/>
              <a:t>long</a:t>
            </a:r>
            <a:r>
              <a:rPr lang="de-DE" sz="2000" dirty="0"/>
              <a:t> </a:t>
            </a:r>
            <a:r>
              <a:rPr lang="de-DE" sz="2000" dirty="0" err="1"/>
              <a:t>lists</a:t>
            </a:r>
            <a:endParaRPr lang="de-DE" sz="2000" dirty="0"/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err="1"/>
              <a:t>Identify</a:t>
            </a:r>
            <a:r>
              <a:rPr lang="de-DE" sz="2000" dirty="0"/>
              <a:t> </a:t>
            </a:r>
            <a:r>
              <a:rPr lang="de-DE" sz="2000" b="1" dirty="0" err="1"/>
              <a:t>core</a:t>
            </a:r>
            <a:r>
              <a:rPr lang="de-DE" sz="2000" b="1" dirty="0"/>
              <a:t> </a:t>
            </a:r>
            <a:r>
              <a:rPr lang="de-DE" sz="2000" b="1" dirty="0" err="1"/>
              <a:t>challenges</a:t>
            </a:r>
            <a:r>
              <a:rPr lang="de-DE" sz="2000" b="1" dirty="0"/>
              <a:t> and </a:t>
            </a:r>
            <a:r>
              <a:rPr lang="de-DE" sz="2000" b="1" dirty="0" err="1"/>
              <a:t>opportunities</a:t>
            </a:r>
            <a:endParaRPr lang="de-DE" sz="2000" b="1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D686DA-2E2D-50EF-697F-40989B2D3B67}"/>
              </a:ext>
            </a:extLst>
          </p:cNvPr>
          <p:cNvGrpSpPr/>
          <p:nvPr/>
        </p:nvGrpSpPr>
        <p:grpSpPr>
          <a:xfrm>
            <a:off x="4366188" y="3836218"/>
            <a:ext cx="6305529" cy="2050678"/>
            <a:chOff x="4366188" y="3836218"/>
            <a:chExt cx="6305529" cy="2050678"/>
          </a:xfrm>
        </p:grpSpPr>
        <p:sp>
          <p:nvSpPr>
            <p:cNvPr id="5" name="Pfeil: nach unten 4">
              <a:extLst>
                <a:ext uri="{FF2B5EF4-FFF2-40B4-BE49-F238E27FC236}">
                  <a16:creationId xmlns:a16="http://schemas.microsoft.com/office/drawing/2014/main" id="{ADD40700-1D54-4D5E-9025-1AED7132C603}"/>
                </a:ext>
              </a:extLst>
            </p:cNvPr>
            <p:cNvSpPr/>
            <p:nvPr/>
          </p:nvSpPr>
          <p:spPr>
            <a:xfrm>
              <a:off x="6415668" y="3836218"/>
              <a:ext cx="464634" cy="55420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2C940DD-DE75-4D1C-9247-C6EF2BEF12AF}"/>
                </a:ext>
              </a:extLst>
            </p:cNvPr>
            <p:cNvSpPr txBox="1"/>
            <p:nvPr/>
          </p:nvSpPr>
          <p:spPr>
            <a:xfrm>
              <a:off x="4366188" y="4409568"/>
              <a:ext cx="630552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/>
                <a:t>Will </a:t>
              </a:r>
              <a:r>
                <a:rPr lang="de-DE" i="1" dirty="0" err="1"/>
                <a:t>your</a:t>
              </a:r>
              <a:r>
                <a:rPr lang="de-DE" i="1" dirty="0"/>
                <a:t> </a:t>
              </a:r>
              <a:r>
                <a:rPr lang="de-DE" i="1" dirty="0" err="1"/>
                <a:t>organization</a:t>
              </a:r>
              <a:r>
                <a:rPr lang="de-DE" i="1" dirty="0"/>
                <a:t> </a:t>
              </a:r>
              <a:r>
                <a:rPr lang="de-DE" i="1" dirty="0" err="1"/>
                <a:t>create</a:t>
              </a:r>
              <a:r>
                <a:rPr lang="de-DE" i="1" dirty="0"/>
                <a:t> </a:t>
              </a:r>
              <a:r>
                <a:rPr lang="de-DE" i="1" dirty="0" err="1"/>
                <a:t>signifiantly</a:t>
              </a:r>
              <a:r>
                <a:rPr lang="de-DE" i="1" dirty="0"/>
                <a:t> </a:t>
              </a:r>
              <a:r>
                <a:rPr lang="de-DE" i="1" dirty="0" err="1"/>
                <a:t>more</a:t>
              </a:r>
              <a:r>
                <a:rPr lang="de-DE" i="1" dirty="0"/>
                <a:t> </a:t>
              </a:r>
              <a:r>
                <a:rPr lang="de-DE" i="1" dirty="0" err="1"/>
                <a:t>value</a:t>
              </a:r>
              <a:r>
                <a:rPr lang="de-DE" i="1" dirty="0"/>
                <a:t> (</a:t>
              </a:r>
              <a:r>
                <a:rPr lang="de-DE" i="1" dirty="0" err="1"/>
                <a:t>or</a:t>
              </a:r>
              <a:r>
                <a:rPr lang="de-DE" i="1" dirty="0"/>
                <a:t> </a:t>
              </a:r>
              <a:r>
                <a:rPr lang="de-DE" i="1" dirty="0" err="1"/>
                <a:t>avoid</a:t>
              </a:r>
              <a:r>
                <a:rPr lang="de-DE" i="1" dirty="0"/>
                <a:t> </a:t>
              </a:r>
              <a:r>
                <a:rPr lang="de-DE" i="1" dirty="0" err="1"/>
                <a:t>loss</a:t>
              </a:r>
              <a:r>
                <a:rPr lang="de-DE" i="1" dirty="0"/>
                <a:t> </a:t>
              </a:r>
              <a:r>
                <a:rPr lang="de-DE" i="1" dirty="0" err="1"/>
                <a:t>of</a:t>
              </a:r>
              <a:r>
                <a:rPr lang="de-DE" i="1" dirty="0"/>
                <a:t> </a:t>
              </a:r>
              <a:r>
                <a:rPr lang="de-DE" i="1" dirty="0" err="1"/>
                <a:t>value</a:t>
              </a:r>
              <a:r>
                <a:rPr lang="de-DE" i="1" dirty="0"/>
                <a:t>) </a:t>
              </a:r>
              <a:r>
                <a:rPr lang="de-DE" i="1" dirty="0" err="1"/>
                <a:t>if</a:t>
              </a:r>
              <a:r>
                <a:rPr lang="de-DE" i="1" dirty="0"/>
                <a:t> </a:t>
              </a:r>
              <a:r>
                <a:rPr lang="de-DE" i="1" dirty="0" err="1"/>
                <a:t>this</a:t>
              </a:r>
              <a:r>
                <a:rPr lang="de-DE" i="1" dirty="0"/>
                <a:t> </a:t>
              </a:r>
              <a:r>
                <a:rPr lang="de-DE" i="1" dirty="0" err="1"/>
                <a:t>challenge</a:t>
              </a:r>
              <a:r>
                <a:rPr lang="de-DE" i="1" dirty="0"/>
                <a:t>/</a:t>
              </a:r>
              <a:r>
                <a:rPr lang="de-DE" i="1" dirty="0" err="1"/>
                <a:t>opportunity</a:t>
              </a:r>
              <a:r>
                <a:rPr lang="de-DE" i="1" dirty="0"/>
                <a:t> </a:t>
              </a:r>
              <a:r>
                <a:rPr lang="de-DE" i="1" dirty="0" err="1"/>
                <a:t>is</a:t>
              </a:r>
              <a:r>
                <a:rPr lang="de-DE" i="1" dirty="0"/>
                <a:t> </a:t>
              </a:r>
              <a:r>
                <a:rPr lang="de-DE" i="1" dirty="0" err="1"/>
                <a:t>addressed</a:t>
              </a:r>
              <a:r>
                <a:rPr lang="de-DE" i="1" dirty="0"/>
                <a:t>?</a:t>
              </a:r>
            </a:p>
            <a:p>
              <a:endParaRPr lang="de-DE" i="1" dirty="0"/>
            </a:p>
            <a:p>
              <a:r>
                <a:rPr lang="de-DE" i="1" dirty="0" err="1"/>
                <a:t>Does</a:t>
              </a:r>
              <a:r>
                <a:rPr lang="de-DE" i="1" dirty="0"/>
                <a:t> </a:t>
              </a:r>
              <a:r>
                <a:rPr lang="de-DE" i="1" dirty="0" err="1"/>
                <a:t>your</a:t>
              </a:r>
              <a:r>
                <a:rPr lang="de-DE" i="1" dirty="0"/>
                <a:t> </a:t>
              </a:r>
              <a:r>
                <a:rPr lang="de-DE" i="1" dirty="0" err="1"/>
                <a:t>organization</a:t>
              </a:r>
              <a:r>
                <a:rPr lang="de-DE" i="1" dirty="0"/>
                <a:t> </a:t>
              </a:r>
              <a:r>
                <a:rPr lang="de-DE" i="1" dirty="0" err="1"/>
                <a:t>has</a:t>
              </a:r>
              <a:r>
                <a:rPr lang="de-DE" i="1" dirty="0"/>
                <a:t> </a:t>
              </a:r>
              <a:r>
                <a:rPr lang="de-DE" i="1" dirty="0" err="1"/>
                <a:t>the</a:t>
              </a:r>
              <a:r>
                <a:rPr lang="de-DE" i="1" dirty="0"/>
                <a:t> </a:t>
              </a:r>
              <a:r>
                <a:rPr lang="de-DE" i="1" dirty="0" err="1"/>
                <a:t>necessary</a:t>
              </a:r>
              <a:r>
                <a:rPr lang="de-DE" i="1" dirty="0"/>
                <a:t> </a:t>
              </a:r>
              <a:r>
                <a:rPr lang="de-DE" i="1" dirty="0" err="1"/>
                <a:t>resources</a:t>
              </a:r>
              <a:r>
                <a:rPr lang="de-DE" i="1" dirty="0"/>
                <a:t>, </a:t>
              </a:r>
              <a:r>
                <a:rPr lang="de-DE" i="1" dirty="0" err="1"/>
                <a:t>capabilities</a:t>
              </a:r>
              <a:r>
                <a:rPr lang="de-DE" i="1" dirty="0"/>
                <a:t> &amp; </a:t>
              </a:r>
              <a:r>
                <a:rPr lang="de-DE" i="1" dirty="0" err="1"/>
                <a:t>culture</a:t>
              </a:r>
              <a:r>
                <a:rPr lang="de-DE" i="1" dirty="0"/>
                <a:t> </a:t>
              </a:r>
              <a:r>
                <a:rPr lang="de-DE" i="1" dirty="0" err="1"/>
                <a:t>to</a:t>
              </a:r>
              <a:r>
                <a:rPr lang="de-DE" i="1" dirty="0"/>
                <a:t> </a:t>
              </a:r>
              <a:r>
                <a:rPr lang="de-DE" i="1" dirty="0" err="1"/>
                <a:t>address</a:t>
              </a:r>
              <a:r>
                <a:rPr lang="de-DE" i="1" dirty="0"/>
                <a:t> </a:t>
              </a:r>
              <a:r>
                <a:rPr lang="de-DE" i="1" dirty="0" err="1"/>
                <a:t>the</a:t>
              </a:r>
              <a:r>
                <a:rPr lang="de-DE" i="1" dirty="0"/>
                <a:t> </a:t>
              </a:r>
              <a:r>
                <a:rPr lang="de-DE" i="1" dirty="0" err="1"/>
                <a:t>challenge</a:t>
              </a:r>
              <a:r>
                <a:rPr lang="de-DE" i="1" dirty="0"/>
                <a:t>/</a:t>
              </a:r>
              <a:r>
                <a:rPr lang="de-DE" i="1" dirty="0" err="1"/>
                <a:t>opportunity</a:t>
              </a:r>
              <a:r>
                <a:rPr lang="de-DE" i="1" dirty="0"/>
                <a:t>?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061C90F-94C7-462C-A8C6-9299CF01A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1686"/>
            <a:ext cx="3341755" cy="25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Microsoft Office PowerPoint</Application>
  <PresentationFormat>Breitbild</PresentationFormat>
  <Paragraphs>248</Paragraphs>
  <Slides>20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Analyze: Review the situation</vt:lpstr>
      <vt:lpstr>Areas of strategic analysis</vt:lpstr>
      <vt:lpstr>Strategic analysis tools [1]</vt:lpstr>
      <vt:lpstr>Strategic analysis tools [2]</vt:lpstr>
      <vt:lpstr>Strategic analysis tools [3]</vt:lpstr>
      <vt:lpstr>Strategic analysis tools [4]</vt:lpstr>
      <vt:lpstr>What to consider in your strategic analysis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Ranacher-Lackner</dc:creator>
  <cp:lastModifiedBy>Sternad Dietmar</cp:lastModifiedBy>
  <cp:revision>110</cp:revision>
  <dcterms:created xsi:type="dcterms:W3CDTF">2022-05-12T13:29:49Z</dcterms:created>
  <dcterms:modified xsi:type="dcterms:W3CDTF">2025-09-04T13:27:43Z</dcterms:modified>
</cp:coreProperties>
</file>