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541" r:id="rId2"/>
    <p:sldId id="626" r:id="rId3"/>
    <p:sldId id="614" r:id="rId4"/>
    <p:sldId id="628" r:id="rId5"/>
    <p:sldId id="630" r:id="rId6"/>
    <p:sldId id="629" r:id="rId7"/>
    <p:sldId id="632" r:id="rId8"/>
    <p:sldId id="633" r:id="rId9"/>
    <p:sldId id="634" r:id="rId10"/>
    <p:sldId id="635" r:id="rId11"/>
    <p:sldId id="636" r:id="rId12"/>
    <p:sldId id="637" r:id="rId13"/>
    <p:sldId id="638" r:id="rId14"/>
    <p:sldId id="639" r:id="rId15"/>
    <p:sldId id="640" r:id="rId16"/>
    <p:sldId id="643" r:id="rId17"/>
    <p:sldId id="644" r:id="rId18"/>
    <p:sldId id="627" r:id="rId19"/>
    <p:sldId id="459" r:id="rId20"/>
    <p:sldId id="642" r:id="rId21"/>
    <p:sldId id="641" r:id="rId22"/>
    <p:sldId id="646" r:id="rId23"/>
    <p:sldId id="62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35E69"/>
    <a:srgbClr val="D51317"/>
    <a:srgbClr val="005A92"/>
    <a:srgbClr val="DA2128"/>
    <a:srgbClr val="EA1D24"/>
    <a:srgbClr val="EAE4DC"/>
    <a:srgbClr val="FFFFFF"/>
    <a:srgbClr val="FFCC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6D87D-DB72-48A0-A74C-3AACEF95A44B}" v="118" dt="2023-08-09T17:16:34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13" autoAdjust="0"/>
    <p:restoredTop sz="78115" autoAdjust="0"/>
  </p:normalViewPr>
  <p:slideViewPr>
    <p:cSldViewPr snapToGrid="0">
      <p:cViewPr varScale="1">
        <p:scale>
          <a:sx n="102" d="100"/>
          <a:sy n="102" d="100"/>
        </p:scale>
        <p:origin x="15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7C0-D153-4CC0-B115-B22DF8FD3226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C270-D155-4F7E-80DB-88976B7722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4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48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188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34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280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8405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727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0671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456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062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091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6797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5806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5846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58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733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719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7707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316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6622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05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394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4D-193D-4CCB-B7D4-627B6444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AB3030-B6CF-4507-B992-42DBA66A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5E59-235F-4536-B3BC-D1D8399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E1FF-2AD0-4913-A2E2-5DB0FFFFD7B7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1236-51AA-4266-8EFD-0DCEA5F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C289-8251-4255-8960-F7FA3AB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FH Kärnten</a:t>
            </a:r>
          </a:p>
        </p:txBody>
      </p:sp>
    </p:spTree>
    <p:extLst>
      <p:ext uri="{BB962C8B-B14F-4D97-AF65-F5344CB8AC3E}">
        <p14:creationId xmlns:p14="http://schemas.microsoft.com/office/powerpoint/2010/main" val="23284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B5F2-41A4-4DA7-8E4F-589335D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B78802-BE41-48E6-B120-80D1C209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96E5C-2E3E-4F36-BFA5-E3C13F9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BE3-EB5F-42E9-A2D2-4F813EF7685D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734F0-6F7C-48FB-B229-32A1403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9831-17DA-46CA-BFDF-FFFBAA5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AD98B-E7E2-47CF-B1CA-7B04E47C6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C0E8-6EC4-4506-8C86-493F2EBA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F720B-C39A-49F7-BCF4-045AAC7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181C-993E-44A0-9779-C1E16704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D0B-A30F-4EAA-B977-30EC4ADBC71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071A-139D-4465-8D45-198F3DA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D1DDA-4CFA-4D5C-AA0A-75C73C7C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B9DFB-684A-449B-A021-A12CBA8F5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F50F-FE26-4AA2-A85A-DB1C1EEE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55308-03D9-4332-8075-A618530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86"/>
            <a:ext cx="10515600" cy="478377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4pPr marL="1600200" indent="-228600"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46465-F287-42A1-A830-5E3CFA7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5FD5-D3B4-474A-A04A-3A22655B0320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F12DA-EFB5-427A-900F-B447A06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2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793D2-94B1-47CC-A04E-C8DC75C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14297-81E3-4687-A273-2F1E39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E589E-AA80-4452-91EC-0F4849B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44C-1EA5-4F64-827F-599735B00046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B7958-CC64-4D1F-9C6A-EEFE16DD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FC62B-8690-422D-B7C8-CAA7E27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CAFF1F-972A-4795-B223-750DE142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E4B11-1B60-4A77-AFDB-E74CEA62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8BDE8-09FD-4AAF-B246-CDD1164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975E7-0A5E-453C-BB65-FD030CB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F481-9509-406A-8C08-3B80D5B68AE4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BFE7C-90A8-4980-AB8C-FFAFC01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6FDA6-C786-4649-A565-5CF13B3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320145-4EC4-CDC4-367F-5921DE8AE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1E7D1E-E408-4186-834F-FC04B1B3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AE72A-239D-4F57-B68B-57298E8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DCFEB-A06E-4BE8-AC60-B2C996C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8879A-2F27-49EE-A5F6-24A382B95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D1FCE-4E05-49C0-9E68-3077DA3F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AF67C-E1E0-4239-9656-78F10DA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302-81A9-444D-B5DA-5F32F4C660C1}" type="datetime1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2996E9-841C-4151-9B64-9EFB37F4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D1E29-11CA-4D5B-B217-0A6D90B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1851AB-EC72-5FB1-54F6-E87A1A5CF56E}"/>
              </a:ext>
            </a:extLst>
          </p:cNvPr>
          <p:cNvSpPr txBox="1">
            <a:spLocks/>
          </p:cNvSpPr>
          <p:nvPr userDrawn="1"/>
        </p:nvSpPr>
        <p:spPr>
          <a:xfrm>
            <a:off x="838200" y="-40925"/>
            <a:ext cx="968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FA3C2F-D4E6-4374-B58D-F33FA3F0E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148B10-1E1A-4F3D-84F2-A2897F9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1355-D174-4AC0-8385-FF4E465F5798}" type="datetime1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287D8-C0E8-4C3A-A6EC-0314D0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27469-EC7B-410B-A09B-3CD3FBA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2ADC0D-F5D3-F7FA-5289-754B06C8B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E7F8D0-0784-4D00-8003-595DB31B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BB8E2-918D-4DED-995D-17FD6184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011-5297-4020-BB55-467546749109}" type="datetime1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AF27E1-4820-4422-97A0-DC58FFD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FD73E-D50D-48A5-A118-7661BAD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AF2A8B-8285-4A6F-B191-A935D8F9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105D-6582-40BE-9896-9C956DB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2B216-55B3-4788-AABD-E19E0ED1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886D6-4849-4FB6-8DCF-80C99157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06709-B415-47D2-BFF0-3FF87A4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1624-7DEB-494E-8800-6D26CE59FE5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7DEF8-D5F1-440F-BD31-CB84585B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C11082-710B-4D8A-9632-A04921A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9917EB-710C-4EFE-BE7F-8E4E8C86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F4B62-9E8A-44E7-B8FF-15667A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2647F-F3D9-4A2D-BC7D-F7395887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A8BA1-03C3-4BEF-8570-50E85A1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B3BDF-43DE-45AC-8211-48616BE8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7D88-2524-4BBC-9876-7D349B0B05B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2464AC-4F9B-4C14-AFC2-56374F7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880F-A035-4510-9EF2-19103144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362AD-82A4-4154-BD03-7A8621439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7C28F8-4BE6-4CFB-BC85-5FFDE976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8AD9-824C-401B-8796-0CAD9F7C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D075-95E6-415E-9C65-8F5F812E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6CE-33A4-4B2C-87B0-772486C516BA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F358-CB27-48C6-A84B-1FDA4B5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Victoria Ranacher-Lackner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DE858-FBBF-42B2-AA42-003E3D33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6760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B05A8F-4034-40B0-A221-88B8312391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752" y="0"/>
            <a:ext cx="10809248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1354178" y="4381139"/>
            <a:ext cx="10809248" cy="1446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COMPETITIVE STRATEGY</a:t>
            </a:r>
            <a:r>
              <a:rPr lang="en-US" sz="4400" dirty="0">
                <a:solidFill>
                  <a:srgbClr val="FFFFFF"/>
                </a:solidFill>
              </a:rPr>
              <a:t> | 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4400" dirty="0">
                <a:solidFill>
                  <a:srgbClr val="FFFFFF"/>
                </a:solidFill>
              </a:rPr>
              <a:t>How to play strategic games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351292" y="6642555"/>
            <a:ext cx="18549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unsplash.com/GR Stocks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65B681-DD9A-413B-A85C-9A13B6B857A9}"/>
              </a:ext>
            </a:extLst>
          </p:cNvPr>
          <p:cNvSpPr txBox="1"/>
          <p:nvPr/>
        </p:nvSpPr>
        <p:spPr>
          <a:xfrm>
            <a:off x="1354178" y="3857919"/>
            <a:ext cx="3745723" cy="523220"/>
          </a:xfrm>
          <a:prstGeom prst="rect">
            <a:avLst/>
          </a:prstGeom>
          <a:solidFill>
            <a:srgbClr val="D5131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  Straight-A </a:t>
            </a:r>
            <a:r>
              <a:rPr lang="de-AT" sz="2800" dirty="0" err="1"/>
              <a:t>Strategy</a:t>
            </a:r>
            <a:endParaRPr lang="de-AT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5726DD-7266-F127-DE5B-BDF0675A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905" y="478663"/>
            <a:ext cx="2139884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4 Pricing </a:t>
            </a:r>
            <a:r>
              <a:rPr lang="de-AT" sz="4000" dirty="0" err="1"/>
              <a:t>agreements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2DA0A4-2CEC-42BC-8379-0529108FB94B}"/>
              </a:ext>
            </a:extLst>
          </p:cNvPr>
          <p:cNvSpPr txBox="1"/>
          <p:nvPr/>
        </p:nvSpPr>
        <p:spPr>
          <a:xfrm>
            <a:off x="2544322" y="1396833"/>
            <a:ext cx="674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/>
              <a:t>Pricing </a:t>
            </a:r>
            <a:r>
              <a:rPr lang="de-DE" sz="2400" b="1" dirty="0" err="1"/>
              <a:t>agreements</a:t>
            </a:r>
            <a:r>
              <a:rPr lang="de-DE" sz="2400" b="1" dirty="0"/>
              <a:t> </a:t>
            </a:r>
            <a:r>
              <a:rPr lang="de-DE" sz="2400" b="1" dirty="0" err="1"/>
              <a:t>that</a:t>
            </a:r>
            <a:r>
              <a:rPr lang="de-DE" sz="2400" b="1" dirty="0"/>
              <a:t> </a:t>
            </a:r>
            <a:r>
              <a:rPr lang="de-DE" sz="2400" b="1" dirty="0" err="1"/>
              <a:t>discourage</a:t>
            </a:r>
            <a:r>
              <a:rPr lang="de-DE" sz="2400" b="1" dirty="0"/>
              <a:t> </a:t>
            </a:r>
            <a:r>
              <a:rPr lang="de-DE" sz="2400" b="1" dirty="0" err="1"/>
              <a:t>discounting</a:t>
            </a:r>
            <a:r>
              <a:rPr lang="de-DE" sz="2400" dirty="0"/>
              <a:t> (e.g. most-</a:t>
            </a:r>
            <a:r>
              <a:rPr lang="de-DE" sz="2400" dirty="0" err="1"/>
              <a:t>favored</a:t>
            </a:r>
            <a:r>
              <a:rPr lang="de-DE" sz="2400" dirty="0"/>
              <a:t> </a:t>
            </a:r>
            <a:r>
              <a:rPr lang="de-DE" sz="2400" dirty="0" err="1"/>
              <a:t>nation</a:t>
            </a:r>
            <a:r>
              <a:rPr lang="de-DE" sz="2400" dirty="0"/>
              <a:t> </a:t>
            </a:r>
            <a:r>
              <a:rPr lang="de-DE" sz="2400" dirty="0" err="1"/>
              <a:t>clause</a:t>
            </a:r>
            <a:r>
              <a:rPr lang="de-DE" sz="2400" dirty="0"/>
              <a:t>, MFN – </a:t>
            </a:r>
            <a:r>
              <a:rPr lang="en-US" sz="2400" dirty="0"/>
              <a:t>a buyer is entitled to receive the best terms, prices, or conditions that a seller offers to any other buyer)</a:t>
            </a:r>
            <a:endParaRPr lang="de-DE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D4A19D-66A6-46B2-B489-A50E4AE73B36}"/>
              </a:ext>
            </a:extLst>
          </p:cNvPr>
          <p:cNvSpPr txBox="1"/>
          <p:nvPr/>
        </p:nvSpPr>
        <p:spPr>
          <a:xfrm>
            <a:off x="4927519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C3E0FD6-F7E0-D532-D3AE-34F18D03DA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024" y="3459814"/>
            <a:ext cx="3530611" cy="1890348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19620A7-6B9C-89AE-DB43-5E32F111ABD9}"/>
              </a:ext>
            </a:extLst>
          </p:cNvPr>
          <p:cNvCxnSpPr/>
          <p:nvPr/>
        </p:nvCxnSpPr>
        <p:spPr>
          <a:xfrm>
            <a:off x="4317477" y="3198468"/>
            <a:ext cx="2941163" cy="24764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83F831D-CF33-2AA3-9C68-8479A34E1178}"/>
              </a:ext>
            </a:extLst>
          </p:cNvPr>
          <p:cNvCxnSpPr>
            <a:cxnSpLocks/>
          </p:cNvCxnSpPr>
          <p:nvPr/>
        </p:nvCxnSpPr>
        <p:spPr>
          <a:xfrm flipV="1">
            <a:off x="4637988" y="3198468"/>
            <a:ext cx="2810105" cy="24764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2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5 Pricing </a:t>
            </a:r>
            <a:r>
              <a:rPr lang="de-AT" sz="4000" dirty="0" err="1"/>
              <a:t>tactics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2DA0A4-2CEC-42BC-8379-0529108FB94B}"/>
              </a:ext>
            </a:extLst>
          </p:cNvPr>
          <p:cNvSpPr txBox="1"/>
          <p:nvPr/>
        </p:nvSpPr>
        <p:spPr>
          <a:xfrm>
            <a:off x="2008098" y="1255760"/>
            <a:ext cx="805127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de-DE" sz="2400" b="1" dirty="0" err="1"/>
              <a:t>Matching</a:t>
            </a:r>
            <a:r>
              <a:rPr lang="de-DE" sz="2400" b="1" dirty="0"/>
              <a:t> </a:t>
            </a:r>
            <a:r>
              <a:rPr lang="de-DE" sz="2400" b="1" dirty="0" err="1"/>
              <a:t>price</a:t>
            </a:r>
            <a:r>
              <a:rPr lang="de-DE" sz="2400" b="1" dirty="0"/>
              <a:t> </a:t>
            </a:r>
            <a:r>
              <a:rPr lang="de-DE" sz="2400" b="1" dirty="0" err="1"/>
              <a:t>changes</a:t>
            </a:r>
            <a:r>
              <a:rPr lang="de-DE" sz="2400" b="1" dirty="0"/>
              <a:t> </a:t>
            </a:r>
            <a:r>
              <a:rPr lang="de-DE" sz="2400" b="1" dirty="0" err="1"/>
              <a:t>immediately</a:t>
            </a:r>
            <a:r>
              <a:rPr lang="de-DE" sz="2400" b="1" dirty="0"/>
              <a:t> </a:t>
            </a:r>
            <a:r>
              <a:rPr lang="de-DE" sz="2400" b="1" dirty="0" err="1"/>
              <a:t>or</a:t>
            </a:r>
            <a:r>
              <a:rPr lang="de-DE" sz="2400" b="1" dirty="0"/>
              <a:t> </a:t>
            </a:r>
            <a:r>
              <a:rPr lang="de-DE" sz="2400" b="1" dirty="0" err="1"/>
              <a:t>automatically</a:t>
            </a:r>
            <a:r>
              <a:rPr lang="de-DE" sz="2400" b="1" dirty="0"/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at the same time signaling that you would be willing to return to higher price levels again if the competitor does the same 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anti-trust laws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e.g. through publicly stating that you are highly interested in the welfare of the industry as a whole is an option; announcing price increases.</a:t>
            </a:r>
            <a:endParaRPr lang="de-DE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D4A19D-66A6-46B2-B489-A50E4AE73B36}"/>
              </a:ext>
            </a:extLst>
          </p:cNvPr>
          <p:cNvSpPr txBox="1"/>
          <p:nvPr/>
        </p:nvSpPr>
        <p:spPr>
          <a:xfrm>
            <a:off x="4453990" y="6595397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unsplash.com/Artem </a:t>
            </a:r>
            <a:r>
              <a:rPr lang="de-DE" sz="800" dirty="0" err="1"/>
              <a:t>Beliaikin</a:t>
            </a:r>
            <a:r>
              <a:rPr lang="de-DE" sz="800" dirty="0"/>
              <a:t>; unsplash.com/</a:t>
            </a:r>
            <a:r>
              <a:rPr lang="de-DE" sz="800" dirty="0" err="1"/>
              <a:t>Tamanna</a:t>
            </a:r>
            <a:r>
              <a:rPr lang="de-DE" sz="800" dirty="0"/>
              <a:t> </a:t>
            </a:r>
            <a:r>
              <a:rPr lang="de-DE" sz="800" dirty="0" err="1"/>
              <a:t>Rumee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E7AECB-4093-41E9-AF42-3BCDDAE6E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155" y="4202033"/>
            <a:ext cx="3066942" cy="20462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49014C9-C714-44F7-BD24-8F727339F3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034" y="4279038"/>
            <a:ext cx="3067027" cy="2046224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9AD47441-DBF4-4F1F-B818-5DEE934C7C47}"/>
              </a:ext>
            </a:extLst>
          </p:cNvPr>
          <p:cNvSpPr/>
          <p:nvPr/>
        </p:nvSpPr>
        <p:spPr>
          <a:xfrm>
            <a:off x="5820123" y="4562000"/>
            <a:ext cx="523886" cy="3829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4C6FA55F-72B5-46AC-9724-A65B9EFE43B1}"/>
              </a:ext>
            </a:extLst>
          </p:cNvPr>
          <p:cNvSpPr/>
          <p:nvPr/>
        </p:nvSpPr>
        <p:spPr>
          <a:xfrm flipH="1">
            <a:off x="5748967" y="5390040"/>
            <a:ext cx="569537" cy="4944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09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6 </a:t>
            </a:r>
            <a:r>
              <a:rPr lang="de-AT" sz="4000" dirty="0" err="1"/>
              <a:t>Selective</a:t>
            </a:r>
            <a:r>
              <a:rPr lang="de-AT" sz="4000" dirty="0"/>
              <a:t> </a:t>
            </a:r>
            <a:r>
              <a:rPr lang="de-AT" sz="4000" dirty="0" err="1"/>
              <a:t>responses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D4A19D-66A6-46B2-B489-A50E4AE73B36}"/>
              </a:ext>
            </a:extLst>
          </p:cNvPr>
          <p:cNvSpPr txBox="1"/>
          <p:nvPr/>
        </p:nvSpPr>
        <p:spPr>
          <a:xfrm>
            <a:off x="5229869" y="6613569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Illustration source: pixabay.com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6545003-D57C-4261-9537-E710D666D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170" y="936739"/>
            <a:ext cx="2211457" cy="569867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920F599-2EBC-4E22-BB76-2F9F1F88A686}"/>
              </a:ext>
            </a:extLst>
          </p:cNvPr>
          <p:cNvGrpSpPr/>
          <p:nvPr/>
        </p:nvGrpSpPr>
        <p:grpSpPr>
          <a:xfrm>
            <a:off x="7417119" y="1327567"/>
            <a:ext cx="2211457" cy="2071210"/>
            <a:chOff x="7417119" y="1327567"/>
            <a:chExt cx="2211457" cy="2071210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B478889B-C278-48CF-AF33-408BEA798C85}"/>
                </a:ext>
              </a:extLst>
            </p:cNvPr>
            <p:cNvSpPr txBox="1"/>
            <p:nvPr/>
          </p:nvSpPr>
          <p:spPr>
            <a:xfrm>
              <a:off x="7417119" y="1327567"/>
              <a:ext cx="22114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/>
                <a:t>Standard </a:t>
              </a:r>
            </a:p>
            <a:p>
              <a:pPr algn="ctr"/>
              <a:r>
                <a:rPr lang="de-DE" sz="2000" dirty="0" err="1"/>
                <a:t>customers</a:t>
              </a:r>
              <a:endParaRPr lang="de-DE" sz="2000" dirty="0"/>
            </a:p>
            <a:p>
              <a:pPr algn="ctr"/>
              <a:endParaRPr lang="de-DE" sz="3200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55F98B3-7B80-4621-9CB5-39E97C7F4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61576" y="2073214"/>
              <a:ext cx="922545" cy="1325563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1A92F66-59E1-4EE6-BF22-37F8EF0CFE14}"/>
              </a:ext>
            </a:extLst>
          </p:cNvPr>
          <p:cNvGrpSpPr/>
          <p:nvPr/>
        </p:nvGrpSpPr>
        <p:grpSpPr>
          <a:xfrm>
            <a:off x="3832274" y="2122025"/>
            <a:ext cx="4114800" cy="932072"/>
            <a:chOff x="3832274" y="2122025"/>
            <a:chExt cx="4114800" cy="932072"/>
          </a:xfrm>
        </p:grpSpPr>
        <p:sp>
          <p:nvSpPr>
            <p:cNvPr id="2" name="Pfeil: nach rechts 1">
              <a:extLst>
                <a:ext uri="{FF2B5EF4-FFF2-40B4-BE49-F238E27FC236}">
                  <a16:creationId xmlns:a16="http://schemas.microsoft.com/office/drawing/2014/main" id="{670DA69A-09CA-4F7C-AD77-7373CC992ECE}"/>
                </a:ext>
              </a:extLst>
            </p:cNvPr>
            <p:cNvSpPr/>
            <p:nvPr/>
          </p:nvSpPr>
          <p:spPr>
            <a:xfrm>
              <a:off x="3832274" y="2466268"/>
              <a:ext cx="4114800" cy="5878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5354B6D-DE04-4593-9743-9A11B8FD3414}"/>
                </a:ext>
              </a:extLst>
            </p:cNvPr>
            <p:cNvSpPr txBox="1"/>
            <p:nvPr/>
          </p:nvSpPr>
          <p:spPr>
            <a:xfrm>
              <a:off x="4488081" y="2122025"/>
              <a:ext cx="2603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Normal / high </a:t>
              </a:r>
              <a:r>
                <a:rPr lang="de-DE" sz="2400" dirty="0" err="1"/>
                <a:t>price</a:t>
              </a:r>
              <a:endParaRPr lang="de-DE" sz="2400" dirty="0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CF7503C-A30E-4E26-AA1B-CC2DDD84AB48}"/>
              </a:ext>
            </a:extLst>
          </p:cNvPr>
          <p:cNvGrpSpPr/>
          <p:nvPr/>
        </p:nvGrpSpPr>
        <p:grpSpPr>
          <a:xfrm>
            <a:off x="7643348" y="4029617"/>
            <a:ext cx="2211457" cy="2164902"/>
            <a:chOff x="7643348" y="4029617"/>
            <a:chExt cx="2211457" cy="2164902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8DD7B88-2161-40E5-8A70-A13A0DA20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6525" y="4809523"/>
              <a:ext cx="901292" cy="138499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2873BE4-6270-4E79-B082-B0C57758717F}"/>
                </a:ext>
              </a:extLst>
            </p:cNvPr>
            <p:cNvSpPr txBox="1"/>
            <p:nvPr/>
          </p:nvSpPr>
          <p:spPr>
            <a:xfrm>
              <a:off x="7643348" y="4029617"/>
              <a:ext cx="22114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/>
                <a:t>Very profitable </a:t>
              </a:r>
              <a:r>
                <a:rPr lang="de-DE" sz="2000" dirty="0" err="1"/>
                <a:t>repeat</a:t>
              </a:r>
              <a:r>
                <a:rPr lang="de-DE" sz="2000" dirty="0"/>
                <a:t> </a:t>
              </a:r>
              <a:r>
                <a:rPr lang="de-DE" sz="2000" dirty="0" err="1"/>
                <a:t>customers</a:t>
              </a:r>
              <a:endParaRPr lang="de-DE" sz="2000" dirty="0"/>
            </a:p>
            <a:p>
              <a:pPr algn="ctr"/>
              <a:endParaRPr lang="de-DE" sz="28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229619A-60CE-4E4F-9DDE-221F1A428407}"/>
              </a:ext>
            </a:extLst>
          </p:cNvPr>
          <p:cNvGrpSpPr/>
          <p:nvPr/>
        </p:nvGrpSpPr>
        <p:grpSpPr>
          <a:xfrm>
            <a:off x="3840397" y="4606998"/>
            <a:ext cx="4114800" cy="1137627"/>
            <a:chOff x="3840397" y="4606998"/>
            <a:chExt cx="4114800" cy="1137627"/>
          </a:xfrm>
        </p:grpSpPr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AF8930FB-DB08-4689-9DA7-9D2DCF8723FB}"/>
                </a:ext>
              </a:extLst>
            </p:cNvPr>
            <p:cNvSpPr/>
            <p:nvPr/>
          </p:nvSpPr>
          <p:spPr>
            <a:xfrm>
              <a:off x="3840397" y="5156796"/>
              <a:ext cx="4114800" cy="5878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7E2A45C-58B7-4FCC-A6E8-40FCFE5B6B4E}"/>
                </a:ext>
              </a:extLst>
            </p:cNvPr>
            <p:cNvSpPr txBox="1"/>
            <p:nvPr/>
          </p:nvSpPr>
          <p:spPr>
            <a:xfrm>
              <a:off x="4307148" y="4809523"/>
              <a:ext cx="1845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/>
                <a:t>Special </a:t>
              </a:r>
              <a:r>
                <a:rPr lang="de-DE" sz="2400" dirty="0" err="1"/>
                <a:t>offers</a:t>
              </a:r>
              <a:endParaRPr lang="de-DE" sz="2400" dirty="0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27F2A856-7872-44B6-A92E-55011BEF1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27049" y="4606998"/>
              <a:ext cx="1397436" cy="698718"/>
            </a:xfrm>
            <a:prstGeom prst="rect">
              <a:avLst/>
            </a:prstGeom>
          </p:spPr>
        </p:pic>
      </p:grpSp>
      <p:sp>
        <p:nvSpPr>
          <p:cNvPr id="29" name="Rechteck 28">
            <a:extLst>
              <a:ext uri="{FF2B5EF4-FFF2-40B4-BE49-F238E27FC236}">
                <a16:creationId xmlns:a16="http://schemas.microsoft.com/office/drawing/2014/main" id="{73816B3C-FAF8-48B8-A724-C4CB7E5E86D6}"/>
              </a:ext>
            </a:extLst>
          </p:cNvPr>
          <p:cNvSpPr/>
          <p:nvPr/>
        </p:nvSpPr>
        <p:spPr>
          <a:xfrm>
            <a:off x="9950817" y="4029617"/>
            <a:ext cx="1551390" cy="21649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Getting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best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customers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from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the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2">
                    <a:lumMod val="25000"/>
                  </a:schemeClr>
                </a:solidFill>
              </a:rPr>
              <a:t>competition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7 </a:t>
            </a:r>
            <a:r>
              <a:rPr lang="de-AT" sz="4000" dirty="0" err="1"/>
              <a:t>Reciprocal</a:t>
            </a:r>
            <a:r>
              <a:rPr lang="de-AT" sz="4000" dirty="0"/>
              <a:t> </a:t>
            </a:r>
            <a:r>
              <a:rPr lang="de-AT" sz="4000" dirty="0" err="1"/>
              <a:t>responses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670DA69A-09CA-4F7C-AD77-7373CC992ECE}"/>
              </a:ext>
            </a:extLst>
          </p:cNvPr>
          <p:cNvSpPr/>
          <p:nvPr/>
        </p:nvSpPr>
        <p:spPr>
          <a:xfrm>
            <a:off x="2414527" y="2483553"/>
            <a:ext cx="4769075" cy="587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5354B6D-DE04-4593-9743-9A11B8FD3414}"/>
              </a:ext>
            </a:extLst>
          </p:cNvPr>
          <p:cNvSpPr txBox="1"/>
          <p:nvPr/>
        </p:nvSpPr>
        <p:spPr>
          <a:xfrm>
            <a:off x="2742283" y="3197446"/>
            <a:ext cx="4113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Cut </a:t>
            </a:r>
            <a:r>
              <a:rPr lang="de-DE" sz="2400" dirty="0" err="1"/>
              <a:t>prices</a:t>
            </a:r>
            <a:r>
              <a:rPr lang="de-DE" sz="2400" dirty="0"/>
              <a:t> in a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segment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where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competitor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large</a:t>
            </a:r>
            <a:br>
              <a:rPr lang="de-DE" sz="2400" dirty="0"/>
            </a:br>
            <a:r>
              <a:rPr lang="de-DE" sz="2400" dirty="0"/>
              <a:t>and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small</a:t>
            </a:r>
            <a:endParaRPr lang="de-DE" sz="2400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7F2A856-7872-44B6-A92E-55011BEF16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392" y="1618138"/>
            <a:ext cx="1823196" cy="91159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4DB2F5D-600B-41C3-BE25-8090B72FC911}"/>
              </a:ext>
            </a:extLst>
          </p:cNvPr>
          <p:cNvSpPr txBox="1"/>
          <p:nvPr/>
        </p:nvSpPr>
        <p:spPr>
          <a:xfrm>
            <a:off x="2866749" y="4971777"/>
            <a:ext cx="386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Imposing</a:t>
            </a:r>
            <a:r>
              <a:rPr lang="de-DE" sz="2400" dirty="0"/>
              <a:t> </a:t>
            </a:r>
            <a:r>
              <a:rPr lang="de-DE" sz="2400" b="1" dirty="0" err="1"/>
              <a:t>assymetric</a:t>
            </a:r>
            <a:r>
              <a:rPr lang="de-DE" sz="2400" b="1" dirty="0"/>
              <a:t> </a:t>
            </a:r>
            <a:r>
              <a:rPr lang="de-DE" sz="2400" b="1" dirty="0" err="1"/>
              <a:t>costs</a:t>
            </a:r>
            <a:r>
              <a:rPr lang="de-DE" sz="2400" b="1" dirty="0"/>
              <a:t> </a:t>
            </a:r>
            <a:r>
              <a:rPr lang="de-DE" sz="2400" dirty="0"/>
              <a:t>on</a:t>
            </a:r>
            <a:br>
              <a:rPr lang="de-DE" sz="2400" dirty="0"/>
            </a:b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competition</a:t>
            </a:r>
            <a:r>
              <a:rPr lang="de-DE" sz="2400" dirty="0"/>
              <a:t>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E307837-DDF8-267E-CFB7-87FCF5A51ADB}"/>
              </a:ext>
            </a:extLst>
          </p:cNvPr>
          <p:cNvSpPr/>
          <p:nvPr/>
        </p:nvSpPr>
        <p:spPr>
          <a:xfrm>
            <a:off x="1101455" y="2228672"/>
            <a:ext cx="1210358" cy="1200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PetSmart</a:t>
            </a:r>
            <a:endParaRPr lang="de-AT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1A5496A-7F32-9792-730B-9A852E8BC8AE}"/>
              </a:ext>
            </a:extLst>
          </p:cNvPr>
          <p:cNvSpPr/>
          <p:nvPr/>
        </p:nvSpPr>
        <p:spPr>
          <a:xfrm>
            <a:off x="7286315" y="887011"/>
            <a:ext cx="3752609" cy="3510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Petco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239364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8 </a:t>
            </a:r>
            <a:r>
              <a:rPr lang="de-AT" sz="4000" dirty="0" err="1"/>
              <a:t>Explore</a:t>
            </a:r>
            <a:r>
              <a:rPr lang="de-AT" sz="4000" dirty="0"/>
              <a:t> legal </a:t>
            </a:r>
            <a:r>
              <a:rPr lang="de-AT" sz="4000" dirty="0" err="1"/>
              <a:t>options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DB2F5D-600B-41C3-BE25-8090B72FC911}"/>
              </a:ext>
            </a:extLst>
          </p:cNvPr>
          <p:cNvSpPr txBox="1"/>
          <p:nvPr/>
        </p:nvSpPr>
        <p:spPr>
          <a:xfrm>
            <a:off x="2238229" y="5002643"/>
            <a:ext cx="6493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Check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competitor</a:t>
            </a:r>
            <a:r>
              <a:rPr lang="de-DE" sz="2400" dirty="0"/>
              <a:t> </a:t>
            </a:r>
            <a:r>
              <a:rPr lang="de-DE" sz="2400" dirty="0" err="1"/>
              <a:t>engages</a:t>
            </a:r>
            <a:r>
              <a:rPr lang="de-DE" sz="2400" dirty="0"/>
              <a:t> in </a:t>
            </a:r>
            <a:r>
              <a:rPr lang="de-DE" sz="2400" b="1" dirty="0"/>
              <a:t>unfair </a:t>
            </a:r>
            <a:r>
              <a:rPr lang="de-DE" sz="2400" b="1" dirty="0" err="1"/>
              <a:t>practices</a:t>
            </a:r>
            <a:br>
              <a:rPr lang="de-DE" sz="2400" dirty="0"/>
            </a:b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b="1" dirty="0" err="1"/>
              <a:t>violates</a:t>
            </a:r>
            <a:r>
              <a:rPr lang="de-DE" sz="2400" b="1" dirty="0"/>
              <a:t> </a:t>
            </a:r>
            <a:r>
              <a:rPr lang="de-DE" sz="2400" b="1" dirty="0" err="1"/>
              <a:t>regulations</a:t>
            </a:r>
            <a:r>
              <a:rPr lang="de-DE" sz="2400" b="1" dirty="0"/>
              <a:t>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u="sng" dirty="0" err="1">
                <a:sym typeface="Wingdings" panose="05000000000000000000" pitchFamily="2" charset="2"/>
              </a:rPr>
              <a:t>sue</a:t>
            </a:r>
            <a:r>
              <a:rPr lang="de-DE" sz="2400" u="sng" dirty="0">
                <a:sym typeface="Wingdings" panose="05000000000000000000" pitchFamily="2" charset="2"/>
              </a:rPr>
              <a:t> </a:t>
            </a:r>
            <a:r>
              <a:rPr lang="de-DE" sz="2400" u="sng" dirty="0" err="1">
                <a:sym typeface="Wingdings" panose="05000000000000000000" pitchFamily="2" charset="2"/>
              </a:rPr>
              <a:t>them</a:t>
            </a:r>
            <a:endParaRPr lang="de-DE" sz="2400" u="sng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922ED20-A6B9-4755-AB40-242D7B8699B2}"/>
              </a:ext>
            </a:extLst>
          </p:cNvPr>
          <p:cNvSpPr txBox="1"/>
          <p:nvPr/>
        </p:nvSpPr>
        <p:spPr>
          <a:xfrm>
            <a:off x="518521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BAFB30-72D8-4E45-9C38-11D58789A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7947" y="1174041"/>
            <a:ext cx="5026299" cy="35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5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DA2128"/>
                </a:solidFill>
              </a:rPr>
              <a:t>The </a:t>
            </a:r>
            <a:r>
              <a:rPr lang="de-AT" sz="4000" dirty="0" err="1">
                <a:solidFill>
                  <a:srgbClr val="DA2128"/>
                </a:solidFill>
              </a:rPr>
              <a:t>best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 err="1">
                <a:solidFill>
                  <a:srgbClr val="DA2128"/>
                </a:solidFill>
              </a:rPr>
              <a:t>strategy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More </a:t>
            </a:r>
            <a:r>
              <a:rPr lang="de-AT" sz="4000" dirty="0" err="1"/>
              <a:t>than</a:t>
            </a:r>
            <a:r>
              <a:rPr lang="de-AT" sz="4000" dirty="0"/>
              <a:t> </a:t>
            </a:r>
            <a:r>
              <a:rPr lang="de-AT" sz="4000" dirty="0" err="1"/>
              <a:t>tactics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DB2F5D-600B-41C3-BE25-8090B72FC911}"/>
              </a:ext>
            </a:extLst>
          </p:cNvPr>
          <p:cNvSpPr txBox="1"/>
          <p:nvPr/>
        </p:nvSpPr>
        <p:spPr>
          <a:xfrm>
            <a:off x="1213103" y="1127096"/>
            <a:ext cx="8593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 err="1"/>
              <a:t>Become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b="1" dirty="0" err="1"/>
              <a:t>most</a:t>
            </a:r>
            <a:r>
              <a:rPr lang="de-DE" sz="2800" b="1" dirty="0"/>
              <a:t> </a:t>
            </a:r>
            <a:r>
              <a:rPr lang="de-DE" sz="2800" b="1" dirty="0" err="1"/>
              <a:t>cost-efficient</a:t>
            </a:r>
            <a:r>
              <a:rPr lang="de-DE" sz="2800" b="1" dirty="0"/>
              <a:t> </a:t>
            </a:r>
            <a:r>
              <a:rPr lang="de-DE" sz="2800" b="1" dirty="0" err="1"/>
              <a:t>producer</a:t>
            </a:r>
            <a:r>
              <a:rPr lang="de-DE" sz="2800" b="1" dirty="0"/>
              <a:t> </a:t>
            </a:r>
            <a:r>
              <a:rPr lang="de-DE" sz="2800" dirty="0"/>
              <a:t>in </a:t>
            </a:r>
            <a:r>
              <a:rPr lang="de-DE" sz="2800" dirty="0" err="1"/>
              <a:t>your</a:t>
            </a:r>
            <a:r>
              <a:rPr lang="de-DE" sz="2800" dirty="0"/>
              <a:t> </a:t>
            </a:r>
            <a:r>
              <a:rPr lang="de-DE" sz="2800" dirty="0" err="1"/>
              <a:t>industry</a:t>
            </a:r>
            <a:endParaRPr lang="de-DE" sz="2800" u="sng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922ED20-A6B9-4755-AB40-242D7B8699B2}"/>
              </a:ext>
            </a:extLst>
          </p:cNvPr>
          <p:cNvSpPr txBox="1"/>
          <p:nvPr/>
        </p:nvSpPr>
        <p:spPr>
          <a:xfrm>
            <a:off x="518521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4C22BE-415B-4661-A4AB-B39FACCE47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793" y="2012112"/>
            <a:ext cx="7252608" cy="4144348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1FEC4B0-2B74-4633-A023-AAFA2E229566}"/>
              </a:ext>
            </a:extLst>
          </p:cNvPr>
          <p:cNvSpPr/>
          <p:nvPr/>
        </p:nvSpPr>
        <p:spPr>
          <a:xfrm rot="1739024">
            <a:off x="6996573" y="3410370"/>
            <a:ext cx="910783" cy="4835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EF70DD0B-D94F-4087-99C1-1ED7BDA0DD68}"/>
              </a:ext>
            </a:extLst>
          </p:cNvPr>
          <p:cNvSpPr/>
          <p:nvPr/>
        </p:nvSpPr>
        <p:spPr>
          <a:xfrm rot="1739024">
            <a:off x="3423379" y="4793413"/>
            <a:ext cx="910783" cy="4835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8757F587-F207-4EDB-AF1D-3E576D910174}"/>
              </a:ext>
            </a:extLst>
          </p:cNvPr>
          <p:cNvSpPr/>
          <p:nvPr/>
        </p:nvSpPr>
        <p:spPr>
          <a:xfrm rot="1739024">
            <a:off x="4606793" y="4361263"/>
            <a:ext cx="910783" cy="4835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A3AB16B5-479B-4B28-843D-2B343E53A793}"/>
              </a:ext>
            </a:extLst>
          </p:cNvPr>
          <p:cNvSpPr/>
          <p:nvPr/>
        </p:nvSpPr>
        <p:spPr>
          <a:xfrm rot="1739024">
            <a:off x="5835558" y="3979654"/>
            <a:ext cx="910783" cy="4835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102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The </a:t>
            </a:r>
            <a:r>
              <a:rPr lang="de-AT" dirty="0" err="1">
                <a:solidFill>
                  <a:srgbClr val="DA2128"/>
                </a:solidFill>
              </a:rPr>
              <a:t>market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entry</a:t>
            </a:r>
            <a:r>
              <a:rPr lang="de-AT" dirty="0">
                <a:solidFill>
                  <a:srgbClr val="DA2128"/>
                </a:solidFill>
              </a:rPr>
              <a:t> game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05B1F7-1EE8-4268-BF1C-BC939B419D02}"/>
              </a:ext>
            </a:extLst>
          </p:cNvPr>
          <p:cNvSpPr txBox="1"/>
          <p:nvPr/>
        </p:nvSpPr>
        <p:spPr>
          <a:xfrm>
            <a:off x="2100340" y="1091427"/>
            <a:ext cx="6936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A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competitor</a:t>
            </a:r>
            <a:r>
              <a:rPr lang="de-DE" sz="2400" b="1" dirty="0"/>
              <a:t> </a:t>
            </a:r>
            <a:r>
              <a:rPr lang="de-DE" sz="2400" dirty="0" err="1"/>
              <a:t>aggressively</a:t>
            </a:r>
            <a:r>
              <a:rPr lang="de-DE" sz="2400" dirty="0"/>
              <a:t> </a:t>
            </a:r>
            <a:r>
              <a:rPr lang="de-DE" sz="2400" dirty="0" err="1"/>
              <a:t>tries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enter</a:t>
            </a:r>
            <a:r>
              <a:rPr lang="de-DE" sz="2400" dirty="0"/>
              <a:t> a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</a:p>
          <a:p>
            <a:pPr algn="ctr"/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currently</a:t>
            </a:r>
            <a:r>
              <a:rPr lang="de-DE" sz="2400" dirty="0"/>
              <a:t> </a:t>
            </a:r>
            <a:r>
              <a:rPr lang="de-DE" sz="2400" dirty="0" err="1"/>
              <a:t>dominated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an </a:t>
            </a:r>
            <a:r>
              <a:rPr lang="de-DE" sz="2400" dirty="0" err="1"/>
              <a:t>incumbent</a:t>
            </a:r>
            <a:r>
              <a:rPr lang="de-DE" sz="2400" dirty="0"/>
              <a:t> </a:t>
            </a:r>
          </a:p>
        </p:txBody>
      </p:sp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4DCA4647-1E94-4AFA-8F55-9B8A7BE4CE83}"/>
              </a:ext>
            </a:extLst>
          </p:cNvPr>
          <p:cNvSpPr/>
          <p:nvPr/>
        </p:nvSpPr>
        <p:spPr>
          <a:xfrm>
            <a:off x="5259954" y="2121230"/>
            <a:ext cx="617220" cy="49149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D42F98-23AC-471A-AF51-D642A345BAE0}"/>
              </a:ext>
            </a:extLst>
          </p:cNvPr>
          <p:cNvSpPr txBox="1"/>
          <p:nvPr/>
        </p:nvSpPr>
        <p:spPr>
          <a:xfrm>
            <a:off x="4894213" y="2680546"/>
            <a:ext cx="134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 </a:t>
            </a:r>
            <a:r>
              <a:rPr lang="de-DE" sz="2400" dirty="0" err="1"/>
              <a:t>options</a:t>
            </a:r>
            <a:endParaRPr lang="de-DE" sz="2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0C6558-20E1-4328-B07B-CFF8B47CF16D}"/>
              </a:ext>
            </a:extLst>
          </p:cNvPr>
          <p:cNvSpPr txBox="1"/>
          <p:nvPr/>
        </p:nvSpPr>
        <p:spPr>
          <a:xfrm>
            <a:off x="4254229" y="5932071"/>
            <a:ext cx="324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(</a:t>
            </a:r>
            <a:r>
              <a:rPr lang="de-DE" i="1" dirty="0" err="1"/>
              <a:t>both</a:t>
            </a:r>
            <a:r>
              <a:rPr lang="de-DE" i="1" dirty="0"/>
              <a:t> </a:t>
            </a:r>
            <a:r>
              <a:rPr lang="de-DE" i="1" dirty="0" err="1"/>
              <a:t>options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very</a:t>
            </a:r>
            <a:r>
              <a:rPr lang="de-DE" i="1" dirty="0"/>
              <a:t> </a:t>
            </a:r>
            <a:r>
              <a:rPr lang="de-DE" i="1" dirty="0" err="1"/>
              <a:t>costly</a:t>
            </a:r>
            <a:r>
              <a:rPr lang="de-DE" i="1" dirty="0"/>
              <a:t>)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77509A2-2FC6-4A2D-93DD-FF586269C667}"/>
              </a:ext>
            </a:extLst>
          </p:cNvPr>
          <p:cNvGrpSpPr/>
          <p:nvPr/>
        </p:nvGrpSpPr>
        <p:grpSpPr>
          <a:xfrm>
            <a:off x="1670754" y="2414910"/>
            <a:ext cx="3420350" cy="2509165"/>
            <a:chOff x="1670754" y="2414910"/>
            <a:chExt cx="3420350" cy="2509165"/>
          </a:xfrm>
        </p:grpSpPr>
        <p:cxnSp>
          <p:nvCxnSpPr>
            <p:cNvPr id="10" name="Gerade Verbindung mit Pfeil 9">
              <a:extLst>
                <a:ext uri="{FF2B5EF4-FFF2-40B4-BE49-F238E27FC236}">
                  <a16:creationId xmlns:a16="http://schemas.microsoft.com/office/drawing/2014/main" id="{93E6B51C-DE09-4A2B-B871-CFD3C8A4EF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7104" y="3247987"/>
              <a:ext cx="1394460" cy="805796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BF7FA931-938C-46E5-913E-15D275A5CA7B}"/>
                </a:ext>
              </a:extLst>
            </p:cNvPr>
            <p:cNvSpPr/>
            <p:nvPr/>
          </p:nvSpPr>
          <p:spPr>
            <a:xfrm>
              <a:off x="1670754" y="4157956"/>
              <a:ext cx="3420350" cy="76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Accept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market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share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loss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C0F82020-52A4-433E-9CCB-808418122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0754" y="2414910"/>
              <a:ext cx="1264883" cy="168651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B35CC26-3F04-4B11-A338-45180DCDC4CB}"/>
              </a:ext>
            </a:extLst>
          </p:cNvPr>
          <p:cNvGrpSpPr/>
          <p:nvPr/>
        </p:nvGrpSpPr>
        <p:grpSpPr>
          <a:xfrm>
            <a:off x="5616441" y="2233073"/>
            <a:ext cx="3420350" cy="2659743"/>
            <a:chOff x="5616441" y="2233073"/>
            <a:chExt cx="3420350" cy="2659743"/>
          </a:xfrm>
        </p:grpSpPr>
        <p:cxnSp>
          <p:nvCxnSpPr>
            <p:cNvPr id="13" name="Gerade Verbindung mit Pfeil 12">
              <a:extLst>
                <a:ext uri="{FF2B5EF4-FFF2-40B4-BE49-F238E27FC236}">
                  <a16:creationId xmlns:a16="http://schemas.microsoft.com/office/drawing/2014/main" id="{71CE1D7B-B19A-42E3-9A36-47FA0285E481}"/>
                </a:ext>
              </a:extLst>
            </p:cNvPr>
            <p:cNvCxnSpPr>
              <a:cxnSpLocks/>
            </p:cNvCxnSpPr>
            <p:nvPr/>
          </p:nvCxnSpPr>
          <p:spPr>
            <a:xfrm>
              <a:off x="6104361" y="3229650"/>
              <a:ext cx="1222255" cy="824133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BE26FE2-52F3-4FE7-986F-09046051C663}"/>
                </a:ext>
              </a:extLst>
            </p:cNvPr>
            <p:cNvSpPr/>
            <p:nvPr/>
          </p:nvSpPr>
          <p:spPr>
            <a:xfrm>
              <a:off x="5616441" y="4126697"/>
              <a:ext cx="3420350" cy="76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Fight (</a:t>
              </a:r>
              <a:r>
                <a:rPr lang="de-DE" b="1" dirty="0" err="1">
                  <a:solidFill>
                    <a:schemeClr val="tx1"/>
                  </a:solidFill>
                </a:rPr>
                <a:t>price</a:t>
              </a:r>
              <a:r>
                <a:rPr lang="de-DE" b="1" dirty="0">
                  <a:solidFill>
                    <a:schemeClr val="tx1"/>
                  </a:solidFill>
                </a:rPr>
                <a:t>, </a:t>
              </a:r>
              <a:r>
                <a:rPr lang="de-DE" b="1" dirty="0" err="1">
                  <a:solidFill>
                    <a:schemeClr val="tx1"/>
                  </a:solidFill>
                </a:rPr>
                <a:t>advertising</a:t>
              </a:r>
              <a:r>
                <a:rPr lang="de-DE" b="1" dirty="0">
                  <a:solidFill>
                    <a:schemeClr val="tx1"/>
                  </a:solidFill>
                </a:rPr>
                <a:t> …)</a:t>
              </a: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4545EBB5-81DE-4076-8E35-B1659981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2847" y="2233073"/>
              <a:ext cx="1169175" cy="1752394"/>
            </a:xfrm>
            <a:prstGeom prst="rect">
              <a:avLst/>
            </a:prstGeom>
          </p:spPr>
        </p:pic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574AA2F-117B-4F7A-BBED-46A31E1C78D4}"/>
              </a:ext>
            </a:extLst>
          </p:cNvPr>
          <p:cNvSpPr txBox="1"/>
          <p:nvPr/>
        </p:nvSpPr>
        <p:spPr>
          <a:xfrm>
            <a:off x="518521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0B69778-FED8-4ED5-8904-C3F34ABA0E19}"/>
              </a:ext>
            </a:extLst>
          </p:cNvPr>
          <p:cNvGrpSpPr/>
          <p:nvPr/>
        </p:nvGrpSpPr>
        <p:grpSpPr>
          <a:xfrm>
            <a:off x="5916817" y="4891951"/>
            <a:ext cx="2643375" cy="830997"/>
            <a:chOff x="5916817" y="4891951"/>
            <a:chExt cx="2643375" cy="830997"/>
          </a:xfrm>
        </p:grpSpPr>
        <p:sp>
          <p:nvSpPr>
            <p:cNvPr id="26" name="Pfeil: nach rechts 25">
              <a:extLst>
                <a:ext uri="{FF2B5EF4-FFF2-40B4-BE49-F238E27FC236}">
                  <a16:creationId xmlns:a16="http://schemas.microsoft.com/office/drawing/2014/main" id="{F6F9D708-9091-4FF1-ACD6-E1BB4084FA1A}"/>
                </a:ext>
              </a:extLst>
            </p:cNvPr>
            <p:cNvSpPr/>
            <p:nvPr/>
          </p:nvSpPr>
          <p:spPr>
            <a:xfrm>
              <a:off x="5916817" y="4948244"/>
              <a:ext cx="272020" cy="215444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5F7D88BF-92E1-4376-A421-D5A738F84EFA}"/>
                </a:ext>
              </a:extLst>
            </p:cNvPr>
            <p:cNvSpPr txBox="1"/>
            <p:nvPr/>
          </p:nvSpPr>
          <p:spPr>
            <a:xfrm>
              <a:off x="6188837" y="4891951"/>
              <a:ext cx="237135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/>
                <a:t>Ideally</a:t>
              </a:r>
              <a:r>
                <a:rPr lang="de-DE" sz="1600" dirty="0"/>
                <a:t> </a:t>
              </a:r>
              <a:r>
                <a:rPr lang="de-DE" sz="1600" dirty="0" err="1"/>
                <a:t>fight</a:t>
              </a:r>
              <a:r>
                <a:rPr lang="de-DE" sz="1600" dirty="0"/>
                <a:t> back </a:t>
              </a:r>
              <a:r>
                <a:rPr lang="de-DE" sz="1600" dirty="0" err="1"/>
                <a:t>where</a:t>
              </a:r>
              <a:r>
                <a:rPr lang="de-DE" sz="1600" dirty="0"/>
                <a:t> </a:t>
              </a:r>
              <a:r>
                <a:rPr lang="de-DE" sz="1600" dirty="0" err="1"/>
                <a:t>it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hurts 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most</a:t>
              </a:r>
              <a:r>
                <a:rPr lang="de-DE" sz="1600" dirty="0"/>
                <a:t> </a:t>
              </a:r>
              <a:br>
                <a:rPr lang="de-DE" sz="1600" dirty="0"/>
              </a:br>
              <a:r>
                <a:rPr lang="de-DE" sz="1600" dirty="0"/>
                <a:t>(</a:t>
              </a:r>
              <a:r>
                <a:rPr lang="de-DE" sz="1600" u="sng" dirty="0" err="1"/>
                <a:t>their</a:t>
              </a:r>
              <a:r>
                <a:rPr lang="de-DE" sz="1600" u="sng" dirty="0"/>
                <a:t> </a:t>
              </a:r>
              <a:r>
                <a:rPr lang="de-DE" sz="1600" u="sng" dirty="0" err="1"/>
                <a:t>home</a:t>
              </a:r>
              <a:r>
                <a:rPr lang="de-DE" sz="1600" u="sng" dirty="0"/>
                <a:t> </a:t>
              </a:r>
              <a:r>
                <a:rPr lang="de-DE" sz="1600" u="sng" dirty="0" err="1"/>
                <a:t>territory</a:t>
              </a:r>
              <a:r>
                <a:rPr lang="de-DE" sz="16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61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Entering</a:t>
            </a:r>
            <a:r>
              <a:rPr lang="de-AT" dirty="0">
                <a:solidFill>
                  <a:srgbClr val="DA2128"/>
                </a:solidFill>
              </a:rPr>
              <a:t> a </a:t>
            </a:r>
            <a:r>
              <a:rPr lang="de-AT" dirty="0" err="1">
                <a:solidFill>
                  <a:srgbClr val="DA2128"/>
                </a:solidFill>
              </a:rPr>
              <a:t>competitor’s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market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105B1F7-1EE8-4268-BF1C-BC939B419D02}"/>
              </a:ext>
            </a:extLst>
          </p:cNvPr>
          <p:cNvSpPr txBox="1"/>
          <p:nvPr/>
        </p:nvSpPr>
        <p:spPr>
          <a:xfrm>
            <a:off x="2186357" y="1140632"/>
            <a:ext cx="726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Try </a:t>
            </a:r>
            <a:r>
              <a:rPr lang="de-DE" sz="2400" b="1" dirty="0"/>
              <a:t>not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provoke</a:t>
            </a:r>
            <a:r>
              <a:rPr lang="de-DE" sz="2400" b="1" dirty="0"/>
              <a:t> a </a:t>
            </a:r>
            <a:r>
              <a:rPr lang="de-DE" sz="2400" b="1" dirty="0" err="1"/>
              <a:t>harsh</a:t>
            </a:r>
            <a:r>
              <a:rPr lang="de-DE" sz="2400" b="1" dirty="0"/>
              <a:t> </a:t>
            </a:r>
            <a:r>
              <a:rPr lang="de-DE" sz="2400" b="1" dirty="0" err="1"/>
              <a:t>reaction</a:t>
            </a:r>
            <a:r>
              <a:rPr lang="de-DE" sz="2400" b="1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competitor</a:t>
            </a:r>
            <a:endParaRPr lang="de-DE" sz="24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574AA2F-117B-4F7A-BBED-46A31E1C78D4}"/>
              </a:ext>
            </a:extLst>
          </p:cNvPr>
          <p:cNvSpPr txBox="1"/>
          <p:nvPr/>
        </p:nvSpPr>
        <p:spPr>
          <a:xfrm>
            <a:off x="518521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136A567-B8E3-4053-BCEA-792736AFE658}"/>
              </a:ext>
            </a:extLst>
          </p:cNvPr>
          <p:cNvSpPr/>
          <p:nvPr/>
        </p:nvSpPr>
        <p:spPr>
          <a:xfrm>
            <a:off x="4734212" y="1929705"/>
            <a:ext cx="3500034" cy="1156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Choose</a:t>
            </a:r>
            <a:r>
              <a:rPr lang="de-DE" sz="2000" dirty="0"/>
              <a:t> a different </a:t>
            </a:r>
            <a:r>
              <a:rPr lang="de-DE" sz="2000" dirty="0" err="1"/>
              <a:t>niche</a:t>
            </a:r>
            <a:endParaRPr lang="de-DE" sz="2000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21A38584-4292-4C60-ABB2-B96A4D89F137}"/>
              </a:ext>
            </a:extLst>
          </p:cNvPr>
          <p:cNvSpPr/>
          <p:nvPr/>
        </p:nvSpPr>
        <p:spPr>
          <a:xfrm>
            <a:off x="4734212" y="3221144"/>
            <a:ext cx="3500034" cy="11561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Step-by-step</a:t>
            </a:r>
            <a:r>
              <a:rPr lang="de-DE" sz="2000" dirty="0"/>
              <a:t> (</a:t>
            </a:r>
            <a:r>
              <a:rPr lang="de-DE" sz="2000" dirty="0" err="1"/>
              <a:t>try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stay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‘</a:t>
            </a:r>
            <a:r>
              <a:rPr lang="de-DE" sz="2000" dirty="0" err="1"/>
              <a:t>under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radar</a:t>
            </a:r>
            <a:r>
              <a:rPr lang="de-DE" sz="2000" dirty="0"/>
              <a:t>’)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6964B4C0-C8B2-4EC5-BE12-BCB55AD40043}"/>
              </a:ext>
            </a:extLst>
          </p:cNvPr>
          <p:cNvSpPr/>
          <p:nvPr/>
        </p:nvSpPr>
        <p:spPr>
          <a:xfrm>
            <a:off x="8383540" y="4531790"/>
            <a:ext cx="3500034" cy="1156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Show </a:t>
            </a:r>
            <a:r>
              <a:rPr lang="de-DE" sz="2000" dirty="0" err="1"/>
              <a:t>respect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competitor</a:t>
            </a:r>
            <a:r>
              <a:rPr lang="de-DE" sz="2000" dirty="0"/>
              <a:t> in </a:t>
            </a:r>
            <a:r>
              <a:rPr lang="de-DE" sz="2000" dirty="0" err="1"/>
              <a:t>communication</a:t>
            </a:r>
            <a:endParaRPr lang="de-DE" sz="2000" dirty="0"/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7C01C8A5-5C28-4006-A26F-B95C85168266}"/>
              </a:ext>
            </a:extLst>
          </p:cNvPr>
          <p:cNvSpPr/>
          <p:nvPr/>
        </p:nvSpPr>
        <p:spPr>
          <a:xfrm>
            <a:off x="8383540" y="1950783"/>
            <a:ext cx="3500034" cy="1156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Open </a:t>
            </a:r>
            <a:r>
              <a:rPr lang="de-DE" sz="2000" dirty="0" err="1"/>
              <a:t>lines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communication</a:t>
            </a:r>
            <a:r>
              <a:rPr lang="de-DE" sz="2000" dirty="0"/>
              <a:t> </a:t>
            </a:r>
            <a:r>
              <a:rPr lang="de-DE" sz="1600" dirty="0"/>
              <a:t>(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intention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undermine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, </a:t>
            </a:r>
            <a:r>
              <a:rPr lang="de-DE" sz="1600" dirty="0" err="1"/>
              <a:t>contribute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overall</a:t>
            </a:r>
            <a:r>
              <a:rPr lang="de-DE" sz="1600" dirty="0"/>
              <a:t> </a:t>
            </a:r>
            <a:r>
              <a:rPr lang="de-DE" sz="1600" dirty="0" err="1"/>
              <a:t>growth</a:t>
            </a:r>
            <a:r>
              <a:rPr lang="de-DE" sz="1600" dirty="0"/>
              <a:t> …)</a:t>
            </a:r>
            <a:endParaRPr lang="de-DE" sz="2000" dirty="0"/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71302745-35EC-4C49-BE9B-DB660EC4DFDE}"/>
              </a:ext>
            </a:extLst>
          </p:cNvPr>
          <p:cNvSpPr/>
          <p:nvPr/>
        </p:nvSpPr>
        <p:spPr>
          <a:xfrm>
            <a:off x="8383540" y="3258545"/>
            <a:ext cx="3500034" cy="1156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Explore</a:t>
            </a:r>
            <a:r>
              <a:rPr lang="de-DE" sz="2000" dirty="0"/>
              <a:t> </a:t>
            </a:r>
            <a:r>
              <a:rPr lang="de-DE" sz="2000" dirty="0" err="1"/>
              <a:t>collaborative</a:t>
            </a:r>
            <a:r>
              <a:rPr lang="de-DE" sz="2000" dirty="0"/>
              <a:t> </a:t>
            </a:r>
            <a:r>
              <a:rPr lang="de-DE" sz="2000" dirty="0" err="1"/>
              <a:t>opportunities</a:t>
            </a:r>
            <a:endParaRPr lang="de-DE" sz="2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C8A611A-3064-46C7-B20A-7AA82AA754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83" y="1965420"/>
            <a:ext cx="3742349" cy="3742349"/>
          </a:xfrm>
          <a:prstGeom prst="rect">
            <a:avLst/>
          </a:prstGeom>
        </p:spPr>
      </p:pic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CCE7616A-1ABF-48AC-9387-7F5C68723D26}"/>
              </a:ext>
            </a:extLst>
          </p:cNvPr>
          <p:cNvSpPr/>
          <p:nvPr/>
        </p:nvSpPr>
        <p:spPr>
          <a:xfrm>
            <a:off x="4734212" y="4580996"/>
            <a:ext cx="3500034" cy="1156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Limit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capacity</a:t>
            </a:r>
            <a:r>
              <a:rPr lang="de-DE" sz="2000" dirty="0"/>
              <a:t>, </a:t>
            </a:r>
            <a:br>
              <a:rPr lang="de-DE" sz="2000" dirty="0"/>
            </a:br>
            <a:r>
              <a:rPr lang="de-DE" sz="2000" dirty="0" err="1"/>
              <a:t>make</a:t>
            </a:r>
            <a:r>
              <a:rPr lang="de-DE" sz="2000" dirty="0"/>
              <a:t> </a:t>
            </a:r>
            <a:r>
              <a:rPr lang="de-DE" sz="2000" dirty="0" err="1"/>
              <a:t>small</a:t>
            </a:r>
            <a:r>
              <a:rPr lang="de-DE" sz="2000" dirty="0"/>
              <a:t> </a:t>
            </a:r>
            <a:r>
              <a:rPr lang="de-DE" sz="2000" dirty="0" err="1"/>
              <a:t>inroads</a:t>
            </a:r>
            <a:r>
              <a:rPr lang="de-DE" sz="2000" dirty="0"/>
              <a:t> </a:t>
            </a:r>
            <a:r>
              <a:rPr lang="de-DE" sz="2000" dirty="0" err="1"/>
              <a:t>first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(e.g. </a:t>
            </a:r>
            <a:r>
              <a:rPr lang="de-DE" sz="2000" dirty="0" err="1"/>
              <a:t>only</a:t>
            </a:r>
            <a:r>
              <a:rPr lang="de-DE" sz="2000" dirty="0"/>
              <a:t> </a:t>
            </a:r>
            <a:r>
              <a:rPr lang="de-DE" sz="2000" dirty="0" err="1"/>
              <a:t>part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territory</a:t>
            </a:r>
            <a:r>
              <a:rPr lang="de-D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82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DA2128"/>
                </a:solidFill>
              </a:rPr>
              <a:t>Simulation</a:t>
            </a:r>
            <a:r>
              <a:rPr lang="de-AT" sz="4000" dirty="0"/>
              <a:t>| Analyze </a:t>
            </a:r>
            <a:r>
              <a:rPr lang="de-AT" sz="4000" dirty="0" err="1"/>
              <a:t>competitive</a:t>
            </a:r>
            <a:r>
              <a:rPr lang="de-AT" sz="4000" dirty="0"/>
              <a:t> </a:t>
            </a:r>
            <a:r>
              <a:rPr lang="de-AT" sz="4000" dirty="0" err="1"/>
              <a:t>interactions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7B3DC59-BEBA-4814-A020-C57CAFD81304}"/>
              </a:ext>
            </a:extLst>
          </p:cNvPr>
          <p:cNvSpPr/>
          <p:nvPr/>
        </p:nvSpPr>
        <p:spPr>
          <a:xfrm>
            <a:off x="2022177" y="2186180"/>
            <a:ext cx="7092778" cy="76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Put </a:t>
            </a:r>
            <a:r>
              <a:rPr lang="de-DE" dirty="0" err="1">
                <a:solidFill>
                  <a:schemeClr val="tx1"/>
                </a:solidFill>
              </a:rPr>
              <a:t>one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part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of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your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team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into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shoes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of</a:t>
            </a:r>
            <a:r>
              <a:rPr lang="de-DE" b="1" dirty="0">
                <a:solidFill>
                  <a:schemeClr val="tx1"/>
                </a:solidFill>
              </a:rPr>
              <a:t> a </a:t>
            </a:r>
            <a:r>
              <a:rPr lang="de-DE" b="1" dirty="0" err="1">
                <a:solidFill>
                  <a:schemeClr val="tx1"/>
                </a:solidFill>
              </a:rPr>
              <a:t>competitor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 err="1">
                <a:solidFill>
                  <a:schemeClr val="tx1"/>
                </a:solidFill>
              </a:rPr>
              <a:t>consider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their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motives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D568231-C26F-41BB-83E1-3FF5BE9D1BBF}"/>
              </a:ext>
            </a:extLst>
          </p:cNvPr>
          <p:cNvGrpSpPr/>
          <p:nvPr/>
        </p:nvGrpSpPr>
        <p:grpSpPr>
          <a:xfrm>
            <a:off x="2022177" y="3026845"/>
            <a:ext cx="7092778" cy="976590"/>
            <a:chOff x="1334530" y="2617044"/>
            <a:chExt cx="7092778" cy="97659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8428A30-64C5-45CE-ACB9-33A3C5A66CCD}"/>
                </a:ext>
              </a:extLst>
            </p:cNvPr>
            <p:cNvSpPr/>
            <p:nvPr/>
          </p:nvSpPr>
          <p:spPr>
            <a:xfrm>
              <a:off x="1334530" y="2827515"/>
              <a:ext cx="7092778" cy="76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In </a:t>
              </a:r>
              <a:r>
                <a:rPr lang="de-DE" dirty="0" err="1">
                  <a:solidFill>
                    <a:schemeClr val="tx1"/>
                  </a:solidFill>
                </a:rPr>
                <a:t>several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simulation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rounds</a:t>
              </a:r>
              <a:r>
                <a:rPr lang="de-DE" dirty="0">
                  <a:solidFill>
                    <a:schemeClr val="tx1"/>
                  </a:solidFill>
                </a:rPr>
                <a:t>, </a:t>
              </a:r>
              <a:r>
                <a:rPr lang="de-DE" dirty="0" err="1">
                  <a:solidFill>
                    <a:schemeClr val="tx1"/>
                  </a:solidFill>
                </a:rPr>
                <a:t>analyze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which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impact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choices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of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competitors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have</a:t>
              </a:r>
              <a:r>
                <a:rPr lang="de-DE" dirty="0">
                  <a:solidFill>
                    <a:schemeClr val="tx1"/>
                  </a:solidFill>
                </a:rPr>
                <a:t> on </a:t>
              </a:r>
              <a:r>
                <a:rPr lang="de-DE" dirty="0" err="1">
                  <a:solidFill>
                    <a:schemeClr val="tx1"/>
                  </a:solidFill>
                </a:rPr>
                <a:t>your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business</a:t>
              </a:r>
              <a:r>
                <a:rPr lang="de-DE" dirty="0">
                  <a:solidFill>
                    <a:schemeClr val="tx1"/>
                  </a:solidFill>
                </a:rPr>
                <a:t> (</a:t>
              </a:r>
              <a:r>
                <a:rPr lang="de-DE" dirty="0" err="1">
                  <a:solidFill>
                    <a:schemeClr val="tx1"/>
                  </a:solidFill>
                </a:rPr>
                <a:t>record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gains</a:t>
              </a:r>
              <a:r>
                <a:rPr lang="de-DE" b="1" dirty="0">
                  <a:solidFill>
                    <a:schemeClr val="tx1"/>
                  </a:solidFill>
                </a:rPr>
                <a:t>/</a:t>
              </a:r>
              <a:r>
                <a:rPr lang="de-DE" b="1" dirty="0" err="1">
                  <a:solidFill>
                    <a:schemeClr val="tx1"/>
                  </a:solidFill>
                </a:rPr>
                <a:t>losses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for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both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sides</a:t>
              </a:r>
              <a:r>
                <a:rPr lang="de-DE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3" name="Pfeil: nach unten 2">
              <a:extLst>
                <a:ext uri="{FF2B5EF4-FFF2-40B4-BE49-F238E27FC236}">
                  <a16:creationId xmlns:a16="http://schemas.microsoft.com/office/drawing/2014/main" id="{CCFE72C7-A47F-4C20-8FC4-6005319BEE85}"/>
                </a:ext>
              </a:extLst>
            </p:cNvPr>
            <p:cNvSpPr/>
            <p:nvPr/>
          </p:nvSpPr>
          <p:spPr>
            <a:xfrm>
              <a:off x="4763530" y="2617044"/>
              <a:ext cx="234778" cy="1359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FAE711C-CD9C-4C1B-81CC-1EC4694A1AE7}"/>
              </a:ext>
            </a:extLst>
          </p:cNvPr>
          <p:cNvGrpSpPr/>
          <p:nvPr/>
        </p:nvGrpSpPr>
        <p:grpSpPr>
          <a:xfrm>
            <a:off x="2022177" y="4100366"/>
            <a:ext cx="7092778" cy="954205"/>
            <a:chOff x="1334530" y="3690565"/>
            <a:chExt cx="7092778" cy="954205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A49E9A4-0D5C-4A48-A7F7-74357C4C56DE}"/>
                </a:ext>
              </a:extLst>
            </p:cNvPr>
            <p:cNvSpPr/>
            <p:nvPr/>
          </p:nvSpPr>
          <p:spPr>
            <a:xfrm>
              <a:off x="1334530" y="3878651"/>
              <a:ext cx="7092778" cy="7661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chemeClr val="tx1"/>
                  </a:solidFill>
                </a:rPr>
                <a:t>How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would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you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react</a:t>
              </a:r>
              <a:r>
                <a:rPr lang="de-DE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Pfeil: nach unten 11">
              <a:extLst>
                <a:ext uri="{FF2B5EF4-FFF2-40B4-BE49-F238E27FC236}">
                  <a16:creationId xmlns:a16="http://schemas.microsoft.com/office/drawing/2014/main" id="{7CF55D95-B319-4BF1-94DE-1545B7DE7805}"/>
                </a:ext>
              </a:extLst>
            </p:cNvPr>
            <p:cNvSpPr/>
            <p:nvPr/>
          </p:nvSpPr>
          <p:spPr>
            <a:xfrm>
              <a:off x="4707924" y="3690565"/>
              <a:ext cx="234778" cy="1359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A77E672-BA9B-4C55-B4EA-37B445169929}"/>
              </a:ext>
            </a:extLst>
          </p:cNvPr>
          <p:cNvGrpSpPr/>
          <p:nvPr/>
        </p:nvGrpSpPr>
        <p:grpSpPr>
          <a:xfrm>
            <a:off x="9114955" y="2569240"/>
            <a:ext cx="2258342" cy="2102272"/>
            <a:chOff x="8738505" y="2569240"/>
            <a:chExt cx="2258342" cy="2102272"/>
          </a:xfrm>
        </p:grpSpPr>
        <p:cxnSp>
          <p:nvCxnSpPr>
            <p:cNvPr id="6" name="Verbinder: gewinkelt 5">
              <a:extLst>
                <a:ext uri="{FF2B5EF4-FFF2-40B4-BE49-F238E27FC236}">
                  <a16:creationId xmlns:a16="http://schemas.microsoft.com/office/drawing/2014/main" id="{79CE0EEC-0164-4AF2-BF9B-9C766EEA7197}"/>
                </a:ext>
              </a:extLst>
            </p:cNvPr>
            <p:cNvCxnSpPr>
              <a:cxnSpLocks/>
              <a:stCxn id="10" idx="3"/>
              <a:endCxn id="2" idx="3"/>
            </p:cNvCxnSpPr>
            <p:nvPr/>
          </p:nvCxnSpPr>
          <p:spPr>
            <a:xfrm flipV="1">
              <a:off x="8738505" y="2569240"/>
              <a:ext cx="12700" cy="2102272"/>
            </a:xfrm>
            <a:prstGeom prst="bentConnector3">
              <a:avLst>
                <a:gd name="adj1" fmla="val 4728819"/>
              </a:avLst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2944133-98F3-4C66-B0CC-50C4084575B6}"/>
                </a:ext>
              </a:extLst>
            </p:cNvPr>
            <p:cNvSpPr txBox="1"/>
            <p:nvPr/>
          </p:nvSpPr>
          <p:spPr>
            <a:xfrm>
              <a:off x="9436420" y="3259986"/>
              <a:ext cx="1560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Play in </a:t>
              </a:r>
              <a:r>
                <a:rPr lang="de-DE" dirty="0" err="1"/>
                <a:t>several</a:t>
              </a:r>
              <a:r>
                <a:rPr lang="de-DE" dirty="0"/>
                <a:t> </a:t>
              </a:r>
              <a:br>
                <a:rPr lang="de-DE" dirty="0"/>
              </a:br>
              <a:r>
                <a:rPr lang="de-DE" dirty="0" err="1"/>
                <a:t>iterations</a:t>
              </a:r>
              <a:endParaRPr lang="de-DE" dirty="0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136D9378-1F0A-4B42-85BD-033D6F06CB15}"/>
              </a:ext>
            </a:extLst>
          </p:cNvPr>
          <p:cNvSpPr txBox="1"/>
          <p:nvPr/>
        </p:nvSpPr>
        <p:spPr>
          <a:xfrm>
            <a:off x="310766" y="825585"/>
            <a:ext cx="476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(also </a:t>
            </a:r>
            <a:r>
              <a:rPr lang="de-DE" sz="2400" dirty="0" err="1"/>
              <a:t>known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b="1" dirty="0" err="1"/>
              <a:t>business</a:t>
            </a:r>
            <a:r>
              <a:rPr lang="de-DE" sz="2400" b="1" dirty="0"/>
              <a:t> </a:t>
            </a:r>
            <a:r>
              <a:rPr lang="de-DE" sz="2400" b="1" dirty="0" err="1"/>
              <a:t>wargaming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99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Cooperating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with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competitors</a:t>
            </a:r>
            <a:r>
              <a:rPr lang="de-AT" dirty="0"/>
              <a:t>| Options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1664F0-3C24-4A99-A77D-8293DBEF2BD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804" y="1103870"/>
            <a:ext cx="8187524" cy="4898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156FEF9-EAAE-465F-ACEC-FBEDF5C93542}"/>
              </a:ext>
            </a:extLst>
          </p:cNvPr>
          <p:cNvSpPr/>
          <p:nvPr/>
        </p:nvSpPr>
        <p:spPr>
          <a:xfrm>
            <a:off x="1224367" y="2154264"/>
            <a:ext cx="3022170" cy="409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3EE27CF-F0AE-4E73-82B1-EA9609856CC0}"/>
              </a:ext>
            </a:extLst>
          </p:cNvPr>
          <p:cNvSpPr/>
          <p:nvPr/>
        </p:nvSpPr>
        <p:spPr>
          <a:xfrm>
            <a:off x="4246537" y="2209530"/>
            <a:ext cx="3022170" cy="409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6C9A6F7-21E5-4761-815E-81B9D61A261F}"/>
              </a:ext>
            </a:extLst>
          </p:cNvPr>
          <p:cNvSpPr/>
          <p:nvPr/>
        </p:nvSpPr>
        <p:spPr>
          <a:xfrm>
            <a:off x="7268707" y="2216983"/>
            <a:ext cx="3022170" cy="409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0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FA4D-E760-E871-F1EA-9F2E8AB2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9689327" cy="1325563"/>
          </a:xfrm>
        </p:spPr>
        <p:txBody>
          <a:bodyPr/>
          <a:lstStyle/>
          <a:p>
            <a:r>
              <a:rPr lang="de-AT" dirty="0"/>
              <a:t>Do not </a:t>
            </a:r>
            <a:r>
              <a:rPr lang="de-AT" dirty="0" err="1"/>
              <a:t>underestimate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competition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D7846-F5C4-98C4-21D6-87469D54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698"/>
            <a:ext cx="10515600" cy="47837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‘No plan of operations reaches any certainty beyond the first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encounter with the 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enemy’s main force.’</a:t>
            </a:r>
            <a:endParaRPr lang="de-AT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Field Marshal Helmuth von Moltke</a:t>
            </a:r>
          </a:p>
          <a:p>
            <a:endParaRPr lang="de-AT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617D74-A3A4-6F9E-6C63-EFB2D2C3768B}"/>
              </a:ext>
            </a:extLst>
          </p:cNvPr>
          <p:cNvSpPr/>
          <p:nvPr/>
        </p:nvSpPr>
        <p:spPr>
          <a:xfrm>
            <a:off x="3215849" y="6562512"/>
            <a:ext cx="7477981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050" dirty="0">
                <a:solidFill>
                  <a:schemeClr val="tx1"/>
                </a:solidFill>
              </a:rPr>
              <a:t>Source:  </a:t>
            </a:r>
            <a:r>
              <a:rPr lang="de-AT" sz="1050" dirty="0">
                <a:solidFill>
                  <a:schemeClr val="tx1"/>
                </a:solidFill>
              </a:rPr>
              <a:t>https://www.oxfordreference.com/display/10.1093/acref/9780191826719.001.0001/q-oro-ed4-00007547</a:t>
            </a:r>
            <a:r>
              <a:rPr lang="de-DE" sz="105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7545F3-D214-47B5-9FE1-5221C6B3D936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2204073-8B3C-4F20-BE3F-9DE3971D69EA}"/>
              </a:ext>
            </a:extLst>
          </p:cNvPr>
          <p:cNvSpPr/>
          <p:nvPr/>
        </p:nvSpPr>
        <p:spPr>
          <a:xfrm>
            <a:off x="998112" y="4025941"/>
            <a:ext cx="1597712" cy="159771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66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FA4D-E760-E871-F1EA-9F2E8AB2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" y="0"/>
            <a:ext cx="9689327" cy="1325563"/>
          </a:xfrm>
        </p:spPr>
        <p:txBody>
          <a:bodyPr/>
          <a:lstStyle/>
          <a:p>
            <a:r>
              <a:rPr lang="de-AT" dirty="0">
                <a:solidFill>
                  <a:srgbClr val="DA2128"/>
                </a:solidFill>
              </a:rPr>
              <a:t>Be </a:t>
            </a:r>
            <a:r>
              <a:rPr lang="de-AT" dirty="0" err="1">
                <a:solidFill>
                  <a:srgbClr val="DA2128"/>
                </a:solidFill>
              </a:rPr>
              <a:t>prepared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| Motto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D7846-F5C4-98C4-21D6-87469D54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55135"/>
            <a:ext cx="10515600" cy="47837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‘Failure in preparation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leads to disaster on the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battlefield.’</a:t>
            </a:r>
            <a:endParaRPr lang="de-AT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The United States Marine Corps, </a:t>
            </a:r>
            <a:b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2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Warfighting</a:t>
            </a:r>
            <a:r>
              <a:rPr lang="de-AT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(1994)</a:t>
            </a:r>
          </a:p>
          <a:p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7545F3-D214-47B5-9FE1-5221C6B3D936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227C39-8002-46AD-A2D0-81A4E136E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5349"/>
            <a:ext cx="2213531" cy="455517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0105519-95EC-4FB6-8D34-54D0E50C68BB}"/>
              </a:ext>
            </a:extLst>
          </p:cNvPr>
          <p:cNvSpPr txBox="1"/>
          <p:nvPr/>
        </p:nvSpPr>
        <p:spPr>
          <a:xfrm>
            <a:off x="407685" y="5667864"/>
            <a:ext cx="1398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WATERLOO</a:t>
            </a:r>
          </a:p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464360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Be </a:t>
            </a:r>
            <a:r>
              <a:rPr lang="de-AT" dirty="0" err="1">
                <a:solidFill>
                  <a:srgbClr val="DA2128"/>
                </a:solidFill>
              </a:rPr>
              <a:t>prepared</a:t>
            </a:r>
            <a:r>
              <a:rPr lang="de-AT" dirty="0"/>
              <a:t>|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should</a:t>
            </a:r>
            <a:r>
              <a:rPr lang="de-AT" dirty="0"/>
              <a:t> </a:t>
            </a:r>
            <a:r>
              <a:rPr lang="de-AT" dirty="0" err="1"/>
              <a:t>know</a:t>
            </a:r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FF75DDA-9985-472F-8B64-F0E33EF7EEA2}"/>
              </a:ext>
            </a:extLst>
          </p:cNvPr>
          <p:cNvGrpSpPr/>
          <p:nvPr/>
        </p:nvGrpSpPr>
        <p:grpSpPr>
          <a:xfrm>
            <a:off x="691014" y="787083"/>
            <a:ext cx="8971264" cy="2100129"/>
            <a:chOff x="691014" y="787083"/>
            <a:chExt cx="8971264" cy="2100129"/>
          </a:xfrm>
        </p:grpSpPr>
        <p:pic>
          <p:nvPicPr>
            <p:cNvPr id="1026" name="Picture 2" descr="Schlüssel, Hand, Halten, Mensch, Person">
              <a:extLst>
                <a:ext uri="{FF2B5EF4-FFF2-40B4-BE49-F238E27FC236}">
                  <a16:creationId xmlns:a16="http://schemas.microsoft.com/office/drawing/2014/main" id="{D3A60579-83C9-437A-8EF8-AE8F6B385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827" y="787083"/>
              <a:ext cx="3509451" cy="210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55A5DB2-4A36-49B6-A6BB-156DA9D649F9}"/>
                </a:ext>
              </a:extLst>
            </p:cNvPr>
            <p:cNvSpPr txBox="1"/>
            <p:nvPr/>
          </p:nvSpPr>
          <p:spPr>
            <a:xfrm>
              <a:off x="691014" y="1559821"/>
              <a:ext cx="8051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de-DE" sz="2400" b="1" dirty="0"/>
                <a:t>Understanding </a:t>
              </a:r>
              <a:r>
                <a:rPr lang="de-DE" sz="2400" b="1" dirty="0" err="1"/>
                <a:t>the</a:t>
              </a:r>
              <a:r>
                <a:rPr lang="de-DE" sz="2400" b="1" dirty="0"/>
                <a:t> </a:t>
              </a:r>
              <a:r>
                <a:rPr lang="de-DE" sz="2400" b="1" dirty="0" err="1"/>
                <a:t>competition</a:t>
              </a:r>
              <a:r>
                <a:rPr lang="de-DE" sz="2400" b="1" dirty="0"/>
                <a:t> </a:t>
              </a:r>
              <a:r>
                <a:rPr lang="de-DE" sz="2400" b="1" dirty="0" err="1"/>
                <a:t>is</a:t>
              </a:r>
              <a:r>
                <a:rPr lang="de-DE" sz="2400" b="1" dirty="0"/>
                <a:t> </a:t>
              </a:r>
              <a:r>
                <a:rPr lang="de-DE" sz="2400" b="1" dirty="0" err="1"/>
                <a:t>key</a:t>
              </a:r>
              <a:r>
                <a:rPr lang="de-DE" sz="2400" b="1" dirty="0"/>
                <a:t>!</a:t>
              </a:r>
              <a:endParaRPr lang="de-DE" sz="2400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AFFD8C59-CF43-4AA9-A4AD-A8C0655FB884}"/>
              </a:ext>
            </a:extLst>
          </p:cNvPr>
          <p:cNvSpPr txBox="1"/>
          <p:nvPr/>
        </p:nvSpPr>
        <p:spPr>
          <a:xfrm>
            <a:off x="518521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B266833-001F-4C3F-880A-19515DCF24A4}"/>
              </a:ext>
            </a:extLst>
          </p:cNvPr>
          <p:cNvGrpSpPr/>
          <p:nvPr/>
        </p:nvGrpSpPr>
        <p:grpSpPr>
          <a:xfrm>
            <a:off x="1576798" y="2729848"/>
            <a:ext cx="8085480" cy="2918140"/>
            <a:chOff x="1576798" y="2729848"/>
            <a:chExt cx="8085480" cy="291814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B76326A3-7147-41A3-9D56-D6C5D606006C}"/>
                </a:ext>
              </a:extLst>
            </p:cNvPr>
            <p:cNvSpPr/>
            <p:nvPr/>
          </p:nvSpPr>
          <p:spPr>
            <a:xfrm>
              <a:off x="2083607" y="2729848"/>
              <a:ext cx="7578671" cy="5944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Strategic </a:t>
              </a:r>
              <a:r>
                <a:rPr lang="de-DE" sz="2400" dirty="0" err="1"/>
                <a:t>intentions</a:t>
              </a:r>
              <a:r>
                <a:rPr lang="de-DE" sz="2400" dirty="0"/>
                <a:t> &amp; </a:t>
              </a:r>
              <a:r>
                <a:rPr lang="de-DE" sz="2400" dirty="0" err="1"/>
                <a:t>motives</a:t>
              </a:r>
              <a:endParaRPr lang="de-DE" sz="24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ADF04CC-BFB4-42E5-8640-3E1C8DDB5E00}"/>
                </a:ext>
              </a:extLst>
            </p:cNvPr>
            <p:cNvSpPr/>
            <p:nvPr/>
          </p:nvSpPr>
          <p:spPr>
            <a:xfrm>
              <a:off x="2083606" y="3504414"/>
              <a:ext cx="7578671" cy="5944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Strategic </a:t>
              </a:r>
              <a:r>
                <a:rPr lang="de-DE" sz="2400" dirty="0" err="1"/>
                <a:t>options</a:t>
              </a:r>
              <a:endParaRPr lang="de-DE" sz="24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9D2A271-1AC8-4059-A7E0-F0132EE0F07C}"/>
                </a:ext>
              </a:extLst>
            </p:cNvPr>
            <p:cNvSpPr/>
            <p:nvPr/>
          </p:nvSpPr>
          <p:spPr>
            <a:xfrm>
              <a:off x="2083606" y="4278980"/>
              <a:ext cx="7578671" cy="5944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Most </a:t>
              </a:r>
              <a:r>
                <a:rPr lang="de-DE" sz="2400" dirty="0" err="1"/>
                <a:t>likely</a:t>
              </a:r>
              <a:r>
                <a:rPr lang="de-DE" sz="2400" dirty="0"/>
                <a:t> </a:t>
              </a:r>
              <a:r>
                <a:rPr lang="de-DE" sz="2400" dirty="0" err="1"/>
                <a:t>strategic</a:t>
              </a:r>
              <a:r>
                <a:rPr lang="de-DE" sz="2400" dirty="0"/>
                <a:t> </a:t>
              </a:r>
              <a:r>
                <a:rPr lang="de-DE" sz="2400" dirty="0" err="1"/>
                <a:t>moves</a:t>
              </a:r>
              <a:endParaRPr lang="de-DE" sz="240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7736FAC-8B0D-489E-B5BA-F92D2EFC1DB3}"/>
                </a:ext>
              </a:extLst>
            </p:cNvPr>
            <p:cNvSpPr/>
            <p:nvPr/>
          </p:nvSpPr>
          <p:spPr>
            <a:xfrm>
              <a:off x="2083606" y="5053546"/>
              <a:ext cx="7578671" cy="59444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Moves outside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arena</a:t>
              </a:r>
              <a:r>
                <a:rPr lang="de-DE" sz="2400" dirty="0"/>
                <a:t> in </a:t>
              </a:r>
              <a:r>
                <a:rPr lang="de-DE" sz="2400" dirty="0" err="1"/>
                <a:t>which</a:t>
              </a:r>
              <a:r>
                <a:rPr lang="de-DE" sz="2400" dirty="0"/>
                <a:t> </a:t>
              </a:r>
              <a:r>
                <a:rPr lang="de-DE" sz="2400" dirty="0" err="1"/>
                <a:t>you</a:t>
              </a:r>
              <a:r>
                <a:rPr lang="de-DE" sz="2400" dirty="0"/>
                <a:t> </a:t>
              </a:r>
              <a:r>
                <a:rPr lang="de-DE" sz="2400" dirty="0" err="1"/>
                <a:t>compete</a:t>
              </a:r>
              <a:endParaRPr lang="de-DE" sz="2400" dirty="0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70CF8F4-1658-46E6-B8A9-D3DC9AEC2492}"/>
                </a:ext>
              </a:extLst>
            </p:cNvPr>
            <p:cNvSpPr txBox="1"/>
            <p:nvPr/>
          </p:nvSpPr>
          <p:spPr>
            <a:xfrm rot="16200000">
              <a:off x="799501" y="3914190"/>
              <a:ext cx="1923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C O M P E T I T O 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0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FA4D-E760-E871-F1EA-9F2E8AB2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51" y="-111434"/>
            <a:ext cx="9689327" cy="1325563"/>
          </a:xfrm>
        </p:spPr>
        <p:txBody>
          <a:bodyPr/>
          <a:lstStyle/>
          <a:p>
            <a:r>
              <a:rPr lang="de-AT" dirty="0" err="1">
                <a:solidFill>
                  <a:srgbClr val="DA2128"/>
                </a:solidFill>
              </a:rPr>
              <a:t>Don’t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reveal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your</a:t>
            </a:r>
            <a:r>
              <a:rPr lang="de-AT" dirty="0">
                <a:solidFill>
                  <a:srgbClr val="DA2128"/>
                </a:solidFill>
              </a:rPr>
              <a:t> own </a:t>
            </a:r>
            <a:r>
              <a:rPr lang="de-AT" dirty="0" err="1">
                <a:solidFill>
                  <a:srgbClr val="DA2128"/>
                </a:solidFill>
              </a:rPr>
              <a:t>strategic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moves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D7846-F5C4-98C4-21D6-87469D54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55135"/>
            <a:ext cx="10515600" cy="47837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‘A good road is only a 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good road as long as the 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enemy does not identify it as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the most likely route.’</a:t>
            </a:r>
            <a:endParaRPr lang="de-AT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Martin Kornberger, </a:t>
            </a:r>
            <a:b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Systemaufbruch </a:t>
            </a: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(2020), p. 53.</a:t>
            </a:r>
          </a:p>
          <a:p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7545F3-D214-47B5-9FE1-5221C6B3D936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0105519-95EC-4FB6-8D34-54D0E50C68BB}"/>
              </a:ext>
            </a:extLst>
          </p:cNvPr>
          <p:cNvSpPr txBox="1"/>
          <p:nvPr/>
        </p:nvSpPr>
        <p:spPr>
          <a:xfrm>
            <a:off x="407685" y="5667864"/>
            <a:ext cx="13981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8A6D92-A467-4708-8E35-22620AD4F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14" y="1038387"/>
            <a:ext cx="2283239" cy="46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7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84ACC85-6129-4243-A982-52237CA7F8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7791481" y="5703838"/>
            <a:ext cx="4400519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590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E37C8AA8-B659-44E2-917C-A4B72E9A36E4}"/>
              </a:ext>
            </a:extLst>
          </p:cNvPr>
          <p:cNvSpPr/>
          <p:nvPr/>
        </p:nvSpPr>
        <p:spPr>
          <a:xfrm>
            <a:off x="960863" y="1204332"/>
            <a:ext cx="9569444" cy="7471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/>
              <a:t>Analyzing</a:t>
            </a:r>
            <a:r>
              <a:rPr lang="de-DE" sz="3200" dirty="0"/>
              <a:t> </a:t>
            </a:r>
            <a:r>
              <a:rPr lang="de-DE" sz="3200" dirty="0" err="1"/>
              <a:t>competitive</a:t>
            </a:r>
            <a:r>
              <a:rPr lang="de-DE" sz="3200" dirty="0"/>
              <a:t> </a:t>
            </a:r>
            <a:r>
              <a:rPr lang="de-DE" sz="3200" dirty="0" err="1"/>
              <a:t>situations</a:t>
            </a:r>
            <a:endParaRPr lang="de-DE" sz="3200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Competitive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interaction</a:t>
            </a:r>
            <a:r>
              <a:rPr lang="de-AT" dirty="0"/>
              <a:t>| </a:t>
            </a:r>
            <a:r>
              <a:rPr lang="de-AT" dirty="0" err="1"/>
              <a:t>Approaches</a:t>
            </a:r>
            <a:endParaRPr lang="de-AT" dirty="0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1A3D308-3534-4E84-9A97-296216911F54}"/>
              </a:ext>
            </a:extLst>
          </p:cNvPr>
          <p:cNvGrpSpPr/>
          <p:nvPr/>
        </p:nvGrpSpPr>
        <p:grpSpPr>
          <a:xfrm>
            <a:off x="7390833" y="2025634"/>
            <a:ext cx="3122574" cy="3572055"/>
            <a:chOff x="7390833" y="2025634"/>
            <a:chExt cx="3122574" cy="3572055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E2E3E8E-728C-4535-8D3F-D7B9D5594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0833" y="2755612"/>
              <a:ext cx="3122573" cy="2081715"/>
            </a:xfrm>
            <a:prstGeom prst="rect">
              <a:avLst/>
            </a:prstGeom>
          </p:spPr>
        </p:pic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D6AECD1-6D90-4430-8837-8BD2462C62E6}"/>
                </a:ext>
              </a:extLst>
            </p:cNvPr>
            <p:cNvSpPr/>
            <p:nvPr/>
          </p:nvSpPr>
          <p:spPr>
            <a:xfrm>
              <a:off x="8614882" y="2025634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3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8EF2082-F9AF-4B27-A8E5-265007C3C61C}"/>
                </a:ext>
              </a:extLst>
            </p:cNvPr>
            <p:cNvSpPr/>
            <p:nvPr/>
          </p:nvSpPr>
          <p:spPr>
            <a:xfrm>
              <a:off x="7435670" y="4640999"/>
              <a:ext cx="3077737" cy="95669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Explore</a:t>
              </a:r>
              <a:r>
                <a:rPr lang="de-DE" sz="2400" dirty="0"/>
                <a:t> </a:t>
              </a:r>
              <a:r>
                <a:rPr lang="de-DE" sz="2400" dirty="0" err="1"/>
                <a:t>options</a:t>
              </a:r>
              <a:r>
                <a:rPr lang="de-DE" sz="2400" dirty="0"/>
                <a:t> </a:t>
              </a:r>
              <a:r>
                <a:rPr lang="de-DE" sz="2400" dirty="0" err="1"/>
                <a:t>for</a:t>
              </a:r>
              <a:r>
                <a:rPr lang="de-DE" sz="2400" dirty="0"/>
                <a:t> </a:t>
              </a:r>
              <a:r>
                <a:rPr lang="de-DE" sz="2400" dirty="0" err="1"/>
                <a:t>cooperation</a:t>
              </a:r>
              <a:endParaRPr lang="de-DE" sz="2400" b="1" dirty="0"/>
            </a:p>
          </p:txBody>
        </p:sp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46B3B351-5085-4423-B1D2-609A4E946C93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39032AC-F559-4B4B-B522-A3A82A0C788C}"/>
              </a:ext>
            </a:extLst>
          </p:cNvPr>
          <p:cNvGrpSpPr/>
          <p:nvPr/>
        </p:nvGrpSpPr>
        <p:grpSpPr>
          <a:xfrm>
            <a:off x="943963" y="2015583"/>
            <a:ext cx="3077737" cy="3595116"/>
            <a:chOff x="943963" y="2015583"/>
            <a:chExt cx="3077737" cy="359511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E2FDE2DB-D9E3-4457-A9B5-F9B81EC1A6FC}"/>
                </a:ext>
              </a:extLst>
            </p:cNvPr>
            <p:cNvSpPr/>
            <p:nvPr/>
          </p:nvSpPr>
          <p:spPr>
            <a:xfrm>
              <a:off x="2064834" y="2015583"/>
              <a:ext cx="512956" cy="51295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1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4600753-F8B3-4512-93F9-FF6480287962}"/>
                </a:ext>
              </a:extLst>
            </p:cNvPr>
            <p:cNvSpPr/>
            <p:nvPr/>
          </p:nvSpPr>
          <p:spPr>
            <a:xfrm>
              <a:off x="943963" y="4654009"/>
              <a:ext cx="3077737" cy="95669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Game </a:t>
              </a:r>
              <a:r>
                <a:rPr lang="de-DE" sz="2400" dirty="0" err="1"/>
                <a:t>theory</a:t>
              </a:r>
              <a:endParaRPr lang="de-DE" sz="2400" b="1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F09A983-40BE-48D6-A70E-9E59283E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700" y="2559284"/>
              <a:ext cx="3048000" cy="2081716"/>
            </a:xfrm>
            <a:prstGeom prst="rect">
              <a:avLst/>
            </a:prstGeom>
          </p:spPr>
        </p:pic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5552690-BE71-4B26-9FBE-C54AD733860D}"/>
              </a:ext>
            </a:extLst>
          </p:cNvPr>
          <p:cNvGrpSpPr/>
          <p:nvPr/>
        </p:nvGrpSpPr>
        <p:grpSpPr>
          <a:xfrm>
            <a:off x="4167398" y="2038399"/>
            <a:ext cx="3095590" cy="3572300"/>
            <a:chOff x="4167398" y="2038399"/>
            <a:chExt cx="3095590" cy="35723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B8F928E5-C097-4852-9A14-0089FD7FD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7398" y="2535214"/>
              <a:ext cx="3077737" cy="2051825"/>
            </a:xfrm>
            <a:prstGeom prst="rect">
              <a:avLst/>
            </a:prstGeom>
          </p:spPr>
        </p:pic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61F6C5AD-390D-4E1A-89B4-1B5AAA1BC382}"/>
                </a:ext>
              </a:extLst>
            </p:cNvPr>
            <p:cNvGrpSpPr/>
            <p:nvPr/>
          </p:nvGrpSpPr>
          <p:grpSpPr>
            <a:xfrm>
              <a:off x="4185251" y="2038399"/>
              <a:ext cx="3077737" cy="3572300"/>
              <a:chOff x="4185251" y="2038399"/>
              <a:chExt cx="3077737" cy="3572300"/>
            </a:xfrm>
          </p:grpSpPr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3B5CAA08-2C02-4BED-85DC-089EAC951231}"/>
                  </a:ext>
                </a:extLst>
              </p:cNvPr>
              <p:cNvSpPr/>
              <p:nvPr/>
            </p:nvSpPr>
            <p:spPr>
              <a:xfrm>
                <a:off x="4185251" y="4654009"/>
                <a:ext cx="3077737" cy="95669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 err="1"/>
                  <a:t>Competitive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simulation</a:t>
                </a:r>
                <a:endParaRPr lang="de-DE" sz="2400" dirty="0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318318EC-AB2C-45A7-8C3B-432147993AF5}"/>
                  </a:ext>
                </a:extLst>
              </p:cNvPr>
              <p:cNvSpPr/>
              <p:nvPr/>
            </p:nvSpPr>
            <p:spPr>
              <a:xfrm>
                <a:off x="5468097" y="2038399"/>
                <a:ext cx="512956" cy="512956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43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DA2128"/>
                </a:solidFill>
              </a:rPr>
              <a:t>Competition</a:t>
            </a:r>
            <a:r>
              <a:rPr lang="de-AT" sz="4000" dirty="0"/>
              <a:t>| </a:t>
            </a:r>
            <a:r>
              <a:rPr lang="de-AT" sz="4000" dirty="0" err="1"/>
              <a:t>Competing</a:t>
            </a:r>
            <a:r>
              <a:rPr lang="de-AT" sz="4000" dirty="0"/>
              <a:t> on </a:t>
            </a:r>
            <a:r>
              <a:rPr lang="de-AT" sz="4000" dirty="0" err="1"/>
              <a:t>price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EE3475E-2DD7-4BF8-B690-2A85FD3FFE97}"/>
              </a:ext>
            </a:extLst>
          </p:cNvPr>
          <p:cNvSpPr txBox="1"/>
          <p:nvPr/>
        </p:nvSpPr>
        <p:spPr>
          <a:xfrm>
            <a:off x="1554403" y="2398556"/>
            <a:ext cx="16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ca. 1500 </a:t>
            </a:r>
            <a:r>
              <a:rPr lang="de-DE" dirty="0" err="1"/>
              <a:t>stores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E3A84AA-3920-48DE-86B5-281D8EDB1B39}"/>
              </a:ext>
            </a:extLst>
          </p:cNvPr>
          <p:cNvSpPr txBox="1"/>
          <p:nvPr/>
        </p:nvSpPr>
        <p:spPr>
          <a:xfrm>
            <a:off x="5467067" y="2390180"/>
            <a:ext cx="161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ca. 1500 </a:t>
            </a:r>
            <a:r>
              <a:rPr lang="de-DE" dirty="0" err="1"/>
              <a:t>stores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9D2DABC-5839-4031-A114-C7A532269692}"/>
              </a:ext>
            </a:extLst>
          </p:cNvPr>
          <p:cNvSpPr txBox="1"/>
          <p:nvPr/>
        </p:nvSpPr>
        <p:spPr>
          <a:xfrm>
            <a:off x="2415940" y="3575921"/>
            <a:ext cx="18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In </a:t>
            </a:r>
            <a:r>
              <a:rPr lang="de-DE" b="1" dirty="0" err="1"/>
              <a:t>the</a:t>
            </a:r>
            <a:r>
              <a:rPr lang="de-DE" b="1" dirty="0"/>
              <a:t> same </a:t>
            </a:r>
            <a:r>
              <a:rPr lang="de-DE" b="1" dirty="0" err="1"/>
              <a:t>area</a:t>
            </a:r>
            <a:r>
              <a:rPr lang="de-DE" b="1" dirty="0"/>
              <a:t>: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96A46EC-993E-49B2-9B8C-300FCF000415}"/>
              </a:ext>
            </a:extLst>
          </p:cNvPr>
          <p:cNvSpPr/>
          <p:nvPr/>
        </p:nvSpPr>
        <p:spPr>
          <a:xfrm>
            <a:off x="1274389" y="4059357"/>
            <a:ext cx="2335427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Both high </a:t>
            </a:r>
            <a:r>
              <a:rPr lang="de-DE" dirty="0" err="1"/>
              <a:t>prices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97C4D3E-C3F3-4CFD-8BC6-08B22245E957}"/>
              </a:ext>
            </a:extLst>
          </p:cNvPr>
          <p:cNvGrpSpPr/>
          <p:nvPr/>
        </p:nvGrpSpPr>
        <p:grpSpPr>
          <a:xfrm>
            <a:off x="3813703" y="4064744"/>
            <a:ext cx="4301291" cy="369332"/>
            <a:chOff x="4905632" y="4820130"/>
            <a:chExt cx="4301291" cy="369332"/>
          </a:xfrm>
        </p:grpSpPr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39F35831-F409-4997-9E7B-C40A1583DE82}"/>
                </a:ext>
              </a:extLst>
            </p:cNvPr>
            <p:cNvCxnSpPr/>
            <p:nvPr/>
          </p:nvCxnSpPr>
          <p:spPr>
            <a:xfrm>
              <a:off x="4905632" y="5004796"/>
              <a:ext cx="17299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C7EDE594-60CF-408B-B7D8-612D239E0410}"/>
                </a:ext>
              </a:extLst>
            </p:cNvPr>
            <p:cNvSpPr txBox="1"/>
            <p:nvPr/>
          </p:nvSpPr>
          <p:spPr>
            <a:xfrm>
              <a:off x="6635578" y="4820130"/>
              <a:ext cx="2571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High </a:t>
              </a:r>
              <a:r>
                <a:rPr lang="de-DE" dirty="0" err="1"/>
                <a:t>profitability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both</a:t>
              </a:r>
              <a:endParaRPr lang="de-DE" dirty="0"/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CB37D7B0-8AE5-497C-A156-455DE1037A04}"/>
              </a:ext>
            </a:extLst>
          </p:cNvPr>
          <p:cNvSpPr/>
          <p:nvPr/>
        </p:nvSpPr>
        <p:spPr>
          <a:xfrm>
            <a:off x="1274389" y="4529346"/>
            <a:ext cx="2335427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lowering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EBFB594-7B6A-4841-9FCD-FB8F75BA4215}"/>
              </a:ext>
            </a:extLst>
          </p:cNvPr>
          <p:cNvGrpSpPr/>
          <p:nvPr/>
        </p:nvGrpSpPr>
        <p:grpSpPr>
          <a:xfrm>
            <a:off x="3813703" y="4534733"/>
            <a:ext cx="7106931" cy="369332"/>
            <a:chOff x="4905632" y="5290119"/>
            <a:chExt cx="7106931" cy="369332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1D75EDB-08CB-491E-901F-75AE7FF57B28}"/>
                </a:ext>
              </a:extLst>
            </p:cNvPr>
            <p:cNvCxnSpPr/>
            <p:nvPr/>
          </p:nvCxnSpPr>
          <p:spPr>
            <a:xfrm>
              <a:off x="4905632" y="5474785"/>
              <a:ext cx="17299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63B0C43A-0797-45D1-940C-F627D4F259E5}"/>
                </a:ext>
              </a:extLst>
            </p:cNvPr>
            <p:cNvSpPr txBox="1"/>
            <p:nvPr/>
          </p:nvSpPr>
          <p:spPr>
            <a:xfrm>
              <a:off x="6635578" y="5290119"/>
              <a:ext cx="5376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Shift in </a:t>
              </a:r>
              <a:r>
                <a:rPr lang="de-DE" dirty="0" err="1"/>
                <a:t>market</a:t>
              </a:r>
              <a:r>
                <a:rPr lang="de-DE" dirty="0"/>
                <a:t> </a:t>
              </a:r>
              <a:r>
                <a:rPr lang="de-DE" dirty="0" err="1"/>
                <a:t>share</a:t>
              </a:r>
              <a:r>
                <a:rPr lang="de-DE" dirty="0"/>
                <a:t>, </a:t>
              </a:r>
              <a:r>
                <a:rPr lang="de-DE" dirty="0" err="1"/>
                <a:t>more</a:t>
              </a:r>
              <a:r>
                <a:rPr lang="de-DE" dirty="0"/>
                <a:t> </a:t>
              </a:r>
              <a:r>
                <a:rPr lang="de-DE" dirty="0" err="1"/>
                <a:t>volume</a:t>
              </a:r>
              <a:r>
                <a:rPr lang="de-DE" dirty="0"/>
                <a:t>, </a:t>
              </a:r>
              <a:r>
                <a:rPr lang="de-DE" dirty="0" err="1"/>
                <a:t>economies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scale</a:t>
              </a:r>
              <a:endParaRPr lang="de-DE" dirty="0"/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C78F6297-8C98-4C3C-9DB1-3BCEFBCE2E85}"/>
              </a:ext>
            </a:extLst>
          </p:cNvPr>
          <p:cNvSpPr/>
          <p:nvPr/>
        </p:nvSpPr>
        <p:spPr>
          <a:xfrm>
            <a:off x="1274389" y="5013694"/>
            <a:ext cx="2335427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Both </a:t>
            </a:r>
            <a:r>
              <a:rPr lang="de-DE" dirty="0" err="1"/>
              <a:t>lowering</a:t>
            </a:r>
            <a:r>
              <a:rPr lang="de-DE" dirty="0"/>
              <a:t> </a:t>
            </a:r>
            <a:r>
              <a:rPr lang="de-DE" dirty="0" err="1"/>
              <a:t>prices</a:t>
            </a:r>
            <a:endParaRPr lang="de-DE" dirty="0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73ED91A-88EF-4337-934A-BC5E0C1F700F}"/>
              </a:ext>
            </a:extLst>
          </p:cNvPr>
          <p:cNvGrpSpPr/>
          <p:nvPr/>
        </p:nvGrpSpPr>
        <p:grpSpPr>
          <a:xfrm>
            <a:off x="3813703" y="5019081"/>
            <a:ext cx="4257113" cy="369332"/>
            <a:chOff x="4905632" y="5774467"/>
            <a:chExt cx="4257113" cy="369332"/>
          </a:xfrm>
        </p:grpSpPr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3ADCB82B-5338-446F-96BB-16F0951B83D7}"/>
                </a:ext>
              </a:extLst>
            </p:cNvPr>
            <p:cNvCxnSpPr/>
            <p:nvPr/>
          </p:nvCxnSpPr>
          <p:spPr>
            <a:xfrm>
              <a:off x="4905632" y="5959133"/>
              <a:ext cx="17299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F8F1560-DBAD-41FF-B147-6BDB7C9383E5}"/>
                </a:ext>
              </a:extLst>
            </p:cNvPr>
            <p:cNvSpPr txBox="1"/>
            <p:nvPr/>
          </p:nvSpPr>
          <p:spPr>
            <a:xfrm>
              <a:off x="6635578" y="5774467"/>
              <a:ext cx="2527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Low </a:t>
              </a:r>
              <a:r>
                <a:rPr lang="de-DE" dirty="0" err="1"/>
                <a:t>profitability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both</a:t>
              </a:r>
              <a:endParaRPr lang="de-DE" dirty="0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B231E9FC-BC9A-A95B-ACB0-2DB4F5A55B44}"/>
              </a:ext>
            </a:extLst>
          </p:cNvPr>
          <p:cNvSpPr/>
          <p:nvPr/>
        </p:nvSpPr>
        <p:spPr>
          <a:xfrm>
            <a:off x="1137458" y="1758751"/>
            <a:ext cx="2243579" cy="4875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PetSmart</a:t>
            </a:r>
            <a:endParaRPr lang="de-AT" b="1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CCE254D-978A-AD66-504E-D18BB273DC9D}"/>
              </a:ext>
            </a:extLst>
          </p:cNvPr>
          <p:cNvSpPr/>
          <p:nvPr/>
        </p:nvSpPr>
        <p:spPr>
          <a:xfrm>
            <a:off x="5153447" y="1758751"/>
            <a:ext cx="2243579" cy="4875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PetCo</a:t>
            </a:r>
            <a:endParaRPr lang="de-AT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BD5FD0-72D0-43FB-F18F-51A1DAB8C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71" y="1151820"/>
            <a:ext cx="1553495" cy="1553495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A91F138A-B841-1B13-5DEA-FC24EF8FE47C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384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0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DA2128"/>
                </a:solidFill>
              </a:rPr>
              <a:t>Competition</a:t>
            </a:r>
            <a:r>
              <a:rPr lang="de-AT" sz="4000" dirty="0"/>
              <a:t>| </a:t>
            </a:r>
            <a:r>
              <a:rPr lang="de-AT" sz="4000" dirty="0" err="1"/>
              <a:t>Competing</a:t>
            </a:r>
            <a:r>
              <a:rPr lang="de-AT" sz="4000" dirty="0"/>
              <a:t> on </a:t>
            </a:r>
            <a:r>
              <a:rPr lang="de-AT" sz="4000" dirty="0" err="1"/>
              <a:t>other</a:t>
            </a:r>
            <a:r>
              <a:rPr lang="de-AT" sz="4000" dirty="0"/>
              <a:t> </a:t>
            </a:r>
            <a:r>
              <a:rPr lang="de-AT" sz="4000" dirty="0" err="1"/>
              <a:t>factors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9D2DABC-5839-4031-A114-C7A532269692}"/>
              </a:ext>
            </a:extLst>
          </p:cNvPr>
          <p:cNvSpPr txBox="1"/>
          <p:nvPr/>
        </p:nvSpPr>
        <p:spPr>
          <a:xfrm>
            <a:off x="750570" y="3246785"/>
            <a:ext cx="267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Other </a:t>
            </a:r>
            <a:r>
              <a:rPr lang="de-DE" b="1" dirty="0" err="1"/>
              <a:t>competitive</a:t>
            </a:r>
            <a:r>
              <a:rPr lang="de-DE" b="1" dirty="0"/>
              <a:t> </a:t>
            </a:r>
            <a:r>
              <a:rPr lang="de-DE" b="1" dirty="0" err="1"/>
              <a:t>moves</a:t>
            </a:r>
            <a:r>
              <a:rPr lang="de-DE" b="1" dirty="0"/>
              <a:t>: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96A46EC-993E-49B2-9B8C-300FCF000415}"/>
              </a:ext>
            </a:extLst>
          </p:cNvPr>
          <p:cNvSpPr/>
          <p:nvPr/>
        </p:nvSpPr>
        <p:spPr>
          <a:xfrm>
            <a:off x="2755175" y="3776381"/>
            <a:ext cx="316333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marketing</a:t>
            </a:r>
            <a:r>
              <a:rPr lang="de-DE" dirty="0"/>
              <a:t> spendings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37D7B0-8AE5-497C-A156-455DE1037A04}"/>
              </a:ext>
            </a:extLst>
          </p:cNvPr>
          <p:cNvSpPr/>
          <p:nvPr/>
        </p:nvSpPr>
        <p:spPr>
          <a:xfrm>
            <a:off x="2755175" y="4246370"/>
            <a:ext cx="3163330" cy="37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Strengthen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sales</a:t>
            </a:r>
            <a:r>
              <a:rPr lang="de-DE" dirty="0"/>
              <a:t> </a:t>
            </a:r>
            <a:r>
              <a:rPr lang="de-DE" dirty="0" err="1"/>
              <a:t>force</a:t>
            </a:r>
            <a:endParaRPr lang="de-DE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78F6297-8C98-4C3C-9DB1-3BCEFBCE2E85}"/>
              </a:ext>
            </a:extLst>
          </p:cNvPr>
          <p:cNvSpPr/>
          <p:nvPr/>
        </p:nvSpPr>
        <p:spPr>
          <a:xfrm>
            <a:off x="2755175" y="4730718"/>
            <a:ext cx="3163330" cy="41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Enhancing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DCDEB7B-3418-4706-99C5-FDFB38C31AC1}"/>
              </a:ext>
            </a:extLst>
          </p:cNvPr>
          <p:cNvSpPr/>
          <p:nvPr/>
        </p:nvSpPr>
        <p:spPr>
          <a:xfrm>
            <a:off x="2755175" y="5257799"/>
            <a:ext cx="3163330" cy="41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4C34AF-982B-4E4A-A054-4879E223A422}"/>
              </a:ext>
            </a:extLst>
          </p:cNvPr>
          <p:cNvSpPr txBox="1"/>
          <p:nvPr/>
        </p:nvSpPr>
        <p:spPr>
          <a:xfrm>
            <a:off x="4290345" y="5564444"/>
            <a:ext cx="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88DB848-2636-4832-A622-8B76FB4173F8}"/>
              </a:ext>
            </a:extLst>
          </p:cNvPr>
          <p:cNvGrpSpPr/>
          <p:nvPr/>
        </p:nvGrpSpPr>
        <p:grpSpPr>
          <a:xfrm>
            <a:off x="6308004" y="3776381"/>
            <a:ext cx="2796164" cy="2042622"/>
            <a:chOff x="7976548" y="4200587"/>
            <a:chExt cx="2796164" cy="2042622"/>
          </a:xfrm>
        </p:grpSpPr>
        <p:sp>
          <p:nvSpPr>
            <p:cNvPr id="3" name="Geschweifte Klammer rechts 2">
              <a:extLst>
                <a:ext uri="{FF2B5EF4-FFF2-40B4-BE49-F238E27FC236}">
                  <a16:creationId xmlns:a16="http://schemas.microsoft.com/office/drawing/2014/main" id="{8C5B2C1B-E0CE-4A5C-AAF3-785CA9882A71}"/>
                </a:ext>
              </a:extLst>
            </p:cNvPr>
            <p:cNvSpPr/>
            <p:nvPr/>
          </p:nvSpPr>
          <p:spPr>
            <a:xfrm>
              <a:off x="7976548" y="4200587"/>
              <a:ext cx="144564" cy="204262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9A032C0-F299-473D-905E-D6EFF806CEB5}"/>
                </a:ext>
              </a:extLst>
            </p:cNvPr>
            <p:cNvSpPr txBox="1"/>
            <p:nvPr/>
          </p:nvSpPr>
          <p:spPr>
            <a:xfrm>
              <a:off x="8343714" y="4790017"/>
              <a:ext cx="24289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If</a:t>
              </a:r>
              <a:r>
                <a:rPr lang="de-DE" dirty="0"/>
                <a:t> </a:t>
              </a:r>
              <a:r>
                <a:rPr lang="de-DE" dirty="0" err="1"/>
                <a:t>competitors</a:t>
              </a:r>
              <a:r>
                <a:rPr lang="de-DE" dirty="0"/>
                <a:t> match </a:t>
              </a:r>
              <a:r>
                <a:rPr lang="de-DE" dirty="0" err="1"/>
                <a:t>it</a:t>
              </a:r>
              <a:r>
                <a:rPr lang="de-DE" dirty="0"/>
                <a:t>, </a:t>
              </a:r>
            </a:p>
            <a:p>
              <a:r>
                <a:rPr lang="de-DE" dirty="0" err="1"/>
                <a:t>it</a:t>
              </a:r>
              <a:r>
                <a:rPr lang="de-DE" dirty="0"/>
                <a:t> </a:t>
              </a:r>
              <a:r>
                <a:rPr lang="de-DE" dirty="0" err="1"/>
                <a:t>could</a:t>
              </a:r>
              <a:r>
                <a:rPr lang="de-DE" dirty="0"/>
                <a:t> </a:t>
              </a:r>
              <a:r>
                <a:rPr lang="de-DE" dirty="0" err="1"/>
                <a:t>againg</a:t>
              </a:r>
              <a:r>
                <a:rPr lang="de-DE" dirty="0"/>
                <a:t> </a:t>
              </a:r>
              <a:r>
                <a:rPr lang="de-DE" dirty="0" err="1"/>
                <a:t>lead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a</a:t>
              </a:r>
              <a:br>
                <a:rPr lang="de-DE" dirty="0"/>
              </a:br>
              <a:r>
                <a:rPr lang="de-DE" dirty="0" err="1"/>
                <a:t>decrease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</a:t>
              </a:r>
              <a:r>
                <a:rPr lang="de-DE" dirty="0" err="1"/>
                <a:t>profitability</a:t>
              </a:r>
              <a:endParaRPr lang="de-DE" dirty="0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2C41FC0E-13B4-208A-0C59-73C231A07B02}"/>
              </a:ext>
            </a:extLst>
          </p:cNvPr>
          <p:cNvSpPr/>
          <p:nvPr/>
        </p:nvSpPr>
        <p:spPr>
          <a:xfrm>
            <a:off x="1137458" y="1758751"/>
            <a:ext cx="2243579" cy="4875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PetSmart</a:t>
            </a:r>
            <a:endParaRPr lang="de-AT" b="1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C42EF3A-B154-74A5-B261-E118A21B9908}"/>
              </a:ext>
            </a:extLst>
          </p:cNvPr>
          <p:cNvSpPr/>
          <p:nvPr/>
        </p:nvSpPr>
        <p:spPr>
          <a:xfrm>
            <a:off x="5153447" y="1758751"/>
            <a:ext cx="2243579" cy="4875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PetCo</a:t>
            </a:r>
            <a:endParaRPr lang="de-AT" b="1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EAFF196-5EFE-A1B4-1378-C6FF21E3CA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471" y="1151820"/>
            <a:ext cx="1553495" cy="155349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8B97C88-04B3-D224-0008-09E44BB9A339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6170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3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5E10EAA-25CD-4BFB-BA15-6AAA136BD00B}"/>
              </a:ext>
            </a:extLst>
          </p:cNvPr>
          <p:cNvSpPr/>
          <p:nvPr/>
        </p:nvSpPr>
        <p:spPr>
          <a:xfrm>
            <a:off x="2681207" y="2551834"/>
            <a:ext cx="7005234" cy="33321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10766" y="192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>
                <a:solidFill>
                  <a:srgbClr val="DA2128"/>
                </a:solidFill>
              </a:rPr>
              <a:t>Game </a:t>
            </a:r>
            <a:r>
              <a:rPr lang="de-AT" sz="4000" dirty="0" err="1">
                <a:solidFill>
                  <a:srgbClr val="DA2128"/>
                </a:solidFill>
              </a:rPr>
              <a:t>theory</a:t>
            </a:r>
            <a:r>
              <a:rPr lang="de-AT" sz="4000" dirty="0"/>
              <a:t>| </a:t>
            </a:r>
            <a:r>
              <a:rPr lang="de-AT" sz="4000" dirty="0" err="1"/>
              <a:t>Prisoner’s</a:t>
            </a:r>
            <a:r>
              <a:rPr lang="de-AT" sz="4000" dirty="0"/>
              <a:t> </a:t>
            </a:r>
            <a:r>
              <a:rPr lang="de-AT" sz="4000" dirty="0" err="1"/>
              <a:t>dilemma</a:t>
            </a:r>
            <a:r>
              <a:rPr lang="de-AT" sz="4000" dirty="0"/>
              <a:t> game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A18B8F9D-9CDF-4CAB-89DF-42BFC2A70E4E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2681207" y="4217902"/>
            <a:ext cx="70052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B2E33998-3595-470F-A3DA-A6358B1819D0}"/>
              </a:ext>
            </a:extLst>
          </p:cNvPr>
          <p:cNvCxnSpPr>
            <a:cxnSpLocks/>
            <a:stCxn id="11" idx="2"/>
            <a:endCxn id="11" idx="0"/>
          </p:cNvCxnSpPr>
          <p:nvPr/>
        </p:nvCxnSpPr>
        <p:spPr>
          <a:xfrm flipV="1">
            <a:off x="6183824" y="2551834"/>
            <a:ext cx="0" cy="3332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6B22F02-0748-4289-9928-2B6857BC2A32}"/>
              </a:ext>
            </a:extLst>
          </p:cNvPr>
          <p:cNvSpPr txBox="1"/>
          <p:nvPr/>
        </p:nvSpPr>
        <p:spPr>
          <a:xfrm>
            <a:off x="5615559" y="1969570"/>
            <a:ext cx="206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PLAYER 2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09E5755-9C86-44A0-9990-1F602CA2CCA8}"/>
              </a:ext>
            </a:extLst>
          </p:cNvPr>
          <p:cNvSpPr txBox="1"/>
          <p:nvPr/>
        </p:nvSpPr>
        <p:spPr>
          <a:xfrm rot="16200000">
            <a:off x="1248283" y="3566538"/>
            <a:ext cx="2066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PLAYER 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98F09AB-84E9-46B7-A282-9A44F07AD5F1}"/>
              </a:ext>
            </a:extLst>
          </p:cNvPr>
          <p:cNvSpPr txBox="1"/>
          <p:nvPr/>
        </p:nvSpPr>
        <p:spPr>
          <a:xfrm>
            <a:off x="3753260" y="2058909"/>
            <a:ext cx="111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confess</a:t>
            </a:r>
            <a:endParaRPr lang="de-DE" sz="24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8D28B72-E1CA-4357-B22A-65EB950148A6}"/>
              </a:ext>
            </a:extLst>
          </p:cNvPr>
          <p:cNvSpPr txBox="1"/>
          <p:nvPr/>
        </p:nvSpPr>
        <p:spPr>
          <a:xfrm>
            <a:off x="1515488" y="2872419"/>
            <a:ext cx="111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confess</a:t>
            </a:r>
            <a:endParaRPr lang="de-DE" sz="24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8C37A35-C802-425C-91FB-22FB5C1E8948}"/>
              </a:ext>
            </a:extLst>
          </p:cNvPr>
          <p:cNvSpPr txBox="1"/>
          <p:nvPr/>
        </p:nvSpPr>
        <p:spPr>
          <a:xfrm>
            <a:off x="1505655" y="4938941"/>
            <a:ext cx="1115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don’t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confess</a:t>
            </a:r>
            <a:endParaRPr lang="de-DE" sz="24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B3503C4-0534-404C-B73D-B852D5F7CC1E}"/>
              </a:ext>
            </a:extLst>
          </p:cNvPr>
          <p:cNvSpPr txBox="1"/>
          <p:nvPr/>
        </p:nvSpPr>
        <p:spPr>
          <a:xfrm>
            <a:off x="7106589" y="1949114"/>
            <a:ext cx="184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don’t</a:t>
            </a:r>
            <a:r>
              <a:rPr lang="de-DE" sz="2400" dirty="0"/>
              <a:t> </a:t>
            </a:r>
            <a:r>
              <a:rPr lang="de-DE" sz="2400" dirty="0" err="1"/>
              <a:t>confess</a:t>
            </a:r>
            <a:endParaRPr lang="de-DE" sz="24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1B7E055-C317-4146-B14A-2AEF184FF5DF}"/>
              </a:ext>
            </a:extLst>
          </p:cNvPr>
          <p:cNvSpPr txBox="1"/>
          <p:nvPr/>
        </p:nvSpPr>
        <p:spPr>
          <a:xfrm>
            <a:off x="7240872" y="3081634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(0, -10)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5A630A6-FD9D-455B-ADC1-EF6ABD4DF03E}"/>
              </a:ext>
            </a:extLst>
          </p:cNvPr>
          <p:cNvSpPr txBox="1"/>
          <p:nvPr/>
        </p:nvSpPr>
        <p:spPr>
          <a:xfrm>
            <a:off x="3616587" y="4722908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(-10, 0)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EE4EDD22-D0FE-4151-8C47-B0DE2B876A94}"/>
              </a:ext>
            </a:extLst>
          </p:cNvPr>
          <p:cNvSpPr txBox="1"/>
          <p:nvPr/>
        </p:nvSpPr>
        <p:spPr>
          <a:xfrm>
            <a:off x="3662346" y="3064993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(-6, -6)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78E82E96-E9A9-4EA4-9CD9-7E6252AE57B4}"/>
              </a:ext>
            </a:extLst>
          </p:cNvPr>
          <p:cNvSpPr txBox="1"/>
          <p:nvPr/>
        </p:nvSpPr>
        <p:spPr>
          <a:xfrm>
            <a:off x="7219485" y="4722908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(-3, -3)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9576DA75-F2AA-4D4E-AE43-EC3FF0420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28" y="3666409"/>
            <a:ext cx="1102970" cy="1102970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E2E3A44-70B7-47C3-8A10-100668AE41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17" y="866336"/>
            <a:ext cx="1070814" cy="1070814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E4B4055B-8974-4BAE-92FA-2D38252FC86F}"/>
              </a:ext>
            </a:extLst>
          </p:cNvPr>
          <p:cNvSpPr txBox="1"/>
          <p:nvPr/>
        </p:nvSpPr>
        <p:spPr>
          <a:xfrm>
            <a:off x="5443635" y="6613195"/>
            <a:ext cx="14803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72945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1 Keep a </a:t>
            </a:r>
            <a:r>
              <a:rPr lang="de-AT" sz="4000" dirty="0" err="1"/>
              <a:t>distance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6466ADD-9147-4ED4-9D37-71F32C701CDB}"/>
              </a:ext>
            </a:extLst>
          </p:cNvPr>
          <p:cNvCxnSpPr/>
          <p:nvPr/>
        </p:nvCxnSpPr>
        <p:spPr>
          <a:xfrm>
            <a:off x="2927764" y="2613888"/>
            <a:ext cx="5470901" cy="0"/>
          </a:xfrm>
          <a:prstGeom prst="straightConnector1">
            <a:avLst/>
          </a:prstGeom>
          <a:ln w="381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C02DA0A4-2CEC-42BC-8379-0529108FB94B}"/>
              </a:ext>
            </a:extLst>
          </p:cNvPr>
          <p:cNvSpPr txBox="1"/>
          <p:nvPr/>
        </p:nvSpPr>
        <p:spPr>
          <a:xfrm>
            <a:off x="3785108" y="3801824"/>
            <a:ext cx="4430572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Focus on </a:t>
            </a:r>
            <a:r>
              <a:rPr lang="de-DE" sz="2400" b="1" dirty="0"/>
              <a:t>separate </a:t>
            </a:r>
            <a:r>
              <a:rPr lang="de-DE" sz="2400" b="1" dirty="0" err="1"/>
              <a:t>niches</a:t>
            </a:r>
            <a:r>
              <a:rPr lang="de-DE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Geographical</a:t>
            </a:r>
            <a:r>
              <a:rPr lang="de-DE" sz="2400" dirty="0"/>
              <a:t> </a:t>
            </a:r>
            <a:r>
              <a:rPr lang="de-DE" sz="2400" dirty="0" err="1"/>
              <a:t>location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Product</a:t>
            </a:r>
            <a:r>
              <a:rPr lang="de-DE" sz="2400" dirty="0"/>
              <a:t> &amp; </a:t>
            </a:r>
            <a:r>
              <a:rPr lang="de-DE" sz="2400" dirty="0" err="1"/>
              <a:t>service</a:t>
            </a:r>
            <a:r>
              <a:rPr lang="de-DE" sz="2400" dirty="0"/>
              <a:t> </a:t>
            </a:r>
            <a:r>
              <a:rPr lang="de-DE" sz="2400" dirty="0" err="1"/>
              <a:t>specialization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Time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day</a:t>
            </a:r>
            <a:r>
              <a:rPr lang="de-DE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6C465FD8-AEA6-4A28-8727-B0C2C3E88E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304" y="1547672"/>
            <a:ext cx="1255362" cy="19365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B60570F-516E-499D-8508-DF1F18618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79821" y="1588166"/>
            <a:ext cx="1255361" cy="19365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37BBFA1-7680-1599-AA74-5B1A687C4469}"/>
              </a:ext>
            </a:extLst>
          </p:cNvPr>
          <p:cNvSpPr/>
          <p:nvPr/>
        </p:nvSpPr>
        <p:spPr>
          <a:xfrm>
            <a:off x="607470" y="2380502"/>
            <a:ext cx="2243579" cy="4875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PetSmart</a:t>
            </a:r>
            <a:endParaRPr lang="de-AT" b="1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F9F38EF-0094-B8B2-1A93-4137B0FA0B32}"/>
              </a:ext>
            </a:extLst>
          </p:cNvPr>
          <p:cNvSpPr/>
          <p:nvPr/>
        </p:nvSpPr>
        <p:spPr>
          <a:xfrm>
            <a:off x="8552095" y="2370088"/>
            <a:ext cx="2243579" cy="4875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Petco</a:t>
            </a:r>
            <a:endParaRPr lang="de-AT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65FB503-68EA-9F2F-2013-3386AEEB71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347" y="1759450"/>
            <a:ext cx="1553495" cy="155349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D4CEC72-309A-DE70-DCB1-BC6CA2330FC8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30013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2 Customer </a:t>
            </a:r>
            <a:r>
              <a:rPr lang="de-AT" sz="4000" dirty="0" err="1"/>
              <a:t>loyalty</a:t>
            </a:r>
            <a:r>
              <a:rPr lang="de-AT" sz="4000" dirty="0"/>
              <a:t> </a:t>
            </a:r>
            <a:r>
              <a:rPr lang="de-AT" sz="4000" dirty="0" err="1"/>
              <a:t>programs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2DA0A4-2CEC-42BC-8379-0529108FB94B}"/>
              </a:ext>
            </a:extLst>
          </p:cNvPr>
          <p:cNvSpPr txBox="1"/>
          <p:nvPr/>
        </p:nvSpPr>
        <p:spPr>
          <a:xfrm>
            <a:off x="3512040" y="5181182"/>
            <a:ext cx="4568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dirty="0" err="1"/>
              <a:t>Reward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purchases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br>
              <a:rPr lang="de-DE" sz="2400" dirty="0"/>
            </a:br>
            <a:r>
              <a:rPr lang="de-DE" sz="2400" dirty="0" err="1"/>
              <a:t>offer</a:t>
            </a:r>
            <a:r>
              <a:rPr lang="de-DE" sz="2400" dirty="0"/>
              <a:t> additional </a:t>
            </a:r>
            <a:r>
              <a:rPr lang="de-DE" sz="2400" dirty="0" err="1"/>
              <a:t>benefits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might</a:t>
            </a:r>
            <a:br>
              <a:rPr lang="de-DE" sz="2400" dirty="0"/>
            </a:br>
            <a:r>
              <a:rPr lang="de-DE" sz="2400" dirty="0" err="1"/>
              <a:t>outweigh</a:t>
            </a:r>
            <a:r>
              <a:rPr lang="de-DE" sz="2400" dirty="0"/>
              <a:t> 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prices</a:t>
            </a:r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32EF66-0767-6340-9BBF-83902A34DB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525" y="1187778"/>
            <a:ext cx="3813142" cy="38131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D2878E-3AC7-5220-8DF5-2AA1A5381A07}"/>
              </a:ext>
            </a:extLst>
          </p:cNvPr>
          <p:cNvSpPr txBox="1"/>
          <p:nvPr/>
        </p:nvSpPr>
        <p:spPr>
          <a:xfrm>
            <a:off x="472955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1001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63297" y="2626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dirty="0" err="1">
                <a:solidFill>
                  <a:srgbClr val="DA2128"/>
                </a:solidFill>
              </a:rPr>
              <a:t>Tactics</a:t>
            </a:r>
            <a:r>
              <a:rPr lang="de-AT" sz="4000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3 Joint </a:t>
            </a:r>
            <a:r>
              <a:rPr lang="de-AT" sz="4000" dirty="0" err="1"/>
              <a:t>output</a:t>
            </a:r>
            <a:r>
              <a:rPr lang="de-AT" sz="4000" dirty="0"/>
              <a:t> </a:t>
            </a:r>
            <a:r>
              <a:rPr lang="de-AT" sz="4000" dirty="0" err="1"/>
              <a:t>limitations</a:t>
            </a:r>
            <a:endParaRPr lang="de-AT" sz="4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02DA0A4-2CEC-42BC-8379-0529108FB94B}"/>
              </a:ext>
            </a:extLst>
          </p:cNvPr>
          <p:cNvSpPr txBox="1"/>
          <p:nvPr/>
        </p:nvSpPr>
        <p:spPr>
          <a:xfrm>
            <a:off x="2538156" y="1400754"/>
            <a:ext cx="674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400" b="1" dirty="0"/>
              <a:t>Limit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output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an </a:t>
            </a:r>
            <a:r>
              <a:rPr lang="de-DE" sz="2400" b="1" dirty="0" err="1"/>
              <a:t>industry</a:t>
            </a:r>
            <a:r>
              <a:rPr lang="de-DE" sz="2400" b="1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discourage</a:t>
            </a:r>
            <a:r>
              <a:rPr lang="de-DE" sz="2400" dirty="0"/>
              <a:t> </a:t>
            </a:r>
            <a:r>
              <a:rPr lang="de-DE" sz="2400" dirty="0" err="1"/>
              <a:t>price</a:t>
            </a:r>
            <a:r>
              <a:rPr lang="de-DE" sz="2400" dirty="0"/>
              <a:t> wars (e.g. </a:t>
            </a:r>
            <a:r>
              <a:rPr lang="de-DE" sz="2400" dirty="0" err="1"/>
              <a:t>governments</a:t>
            </a:r>
            <a:r>
              <a:rPr lang="de-DE" sz="2400" dirty="0"/>
              <a:t> </a:t>
            </a:r>
            <a:r>
              <a:rPr lang="de-DE" sz="2400" dirty="0" err="1"/>
              <a:t>auctioning</a:t>
            </a:r>
            <a:r>
              <a:rPr lang="de-DE" sz="2400" dirty="0"/>
              <a:t> off </a:t>
            </a:r>
            <a:r>
              <a:rPr lang="de-DE" sz="2400" dirty="0" err="1"/>
              <a:t>licenses</a:t>
            </a:r>
            <a:r>
              <a:rPr lang="de-DE" sz="2400" dirty="0"/>
              <a:t> in mobile </a:t>
            </a:r>
            <a:r>
              <a:rPr lang="de-DE" sz="2400" dirty="0" err="1"/>
              <a:t>telecommunication</a:t>
            </a:r>
            <a:r>
              <a:rPr lang="de-DE" sz="2400" dirty="0"/>
              <a:t>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BD4A19D-66A6-46B2-B489-A50E4AE73B36}"/>
              </a:ext>
            </a:extLst>
          </p:cNvPr>
          <p:cNvSpPr txBox="1"/>
          <p:nvPr/>
        </p:nvSpPr>
        <p:spPr>
          <a:xfrm>
            <a:off x="4729557" y="6642556"/>
            <a:ext cx="609805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 err="1"/>
              <a:t>Photo</a:t>
            </a:r>
            <a:r>
              <a:rPr lang="de-DE" sz="800" dirty="0"/>
              <a:t> source: Wikimedia Commons/</a:t>
            </a:r>
            <a:r>
              <a:rPr lang="de-AT" sz="800" dirty="0"/>
              <a:t>Mahmoud</a:t>
            </a:r>
            <a:endParaRPr lang="de-DE" sz="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EEC463E-22FA-49D0-851F-0C4C95ACC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084" y="3035320"/>
            <a:ext cx="4395795" cy="292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Breitbild</PresentationFormat>
  <Paragraphs>187</Paragraphs>
  <Slides>23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Symbol</vt:lpstr>
      <vt:lpstr>Wingdings</vt:lpstr>
      <vt:lpstr>Office</vt:lpstr>
      <vt:lpstr>PowerPoint-Präsentation</vt:lpstr>
      <vt:lpstr>Do not underestimate the competition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 prepared | Motto</vt:lpstr>
      <vt:lpstr>PowerPoint-Präsentation</vt:lpstr>
      <vt:lpstr>Don’t reveal your own strategic moves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Ranacher-Lackner</dc:creator>
  <cp:lastModifiedBy>Sternad Dietmar</cp:lastModifiedBy>
  <cp:revision>76</cp:revision>
  <dcterms:created xsi:type="dcterms:W3CDTF">2022-05-12T13:29:49Z</dcterms:created>
  <dcterms:modified xsi:type="dcterms:W3CDTF">2025-09-04T13:28:02Z</dcterms:modified>
</cp:coreProperties>
</file>