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541" r:id="rId2"/>
    <p:sldId id="606" r:id="rId3"/>
    <p:sldId id="614" r:id="rId4"/>
    <p:sldId id="459" r:id="rId5"/>
    <p:sldId id="610" r:id="rId6"/>
    <p:sldId id="626" r:id="rId7"/>
    <p:sldId id="611" r:id="rId8"/>
    <p:sldId id="627" r:id="rId9"/>
    <p:sldId id="628" r:id="rId10"/>
    <p:sldId id="612" r:id="rId11"/>
    <p:sldId id="615" r:id="rId12"/>
    <p:sldId id="618" r:id="rId13"/>
    <p:sldId id="613" r:id="rId14"/>
    <p:sldId id="619" r:id="rId15"/>
    <p:sldId id="620" r:id="rId16"/>
    <p:sldId id="629" r:id="rId17"/>
    <p:sldId id="623" r:id="rId18"/>
    <p:sldId id="624" r:id="rId19"/>
    <p:sldId id="630" r:id="rId20"/>
    <p:sldId id="631" r:id="rId21"/>
    <p:sldId id="632" r:id="rId22"/>
    <p:sldId id="625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rnad Dietmar" initials="SD" lastIdx="0" clrIdx="0">
    <p:extLst>
      <p:ext uri="{19B8F6BF-5375-455C-9EA6-DF929625EA0E}">
        <p15:presenceInfo xmlns:p15="http://schemas.microsoft.com/office/powerpoint/2012/main" userId="S-1-5-21-2142320296-924847462-114579206-177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2"/>
    <a:srgbClr val="FF0000"/>
    <a:srgbClr val="39455C"/>
    <a:srgbClr val="D51317"/>
    <a:srgbClr val="A35E69"/>
    <a:srgbClr val="DA2128"/>
    <a:srgbClr val="EA1D24"/>
    <a:srgbClr val="EAE4DC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94" autoAdjust="0"/>
    <p:restoredTop sz="78115" autoAdjust="0"/>
  </p:normalViewPr>
  <p:slideViewPr>
    <p:cSldViewPr snapToGrid="0">
      <p:cViewPr varScale="1">
        <p:scale>
          <a:sx n="102" d="100"/>
          <a:sy n="102" d="100"/>
        </p:scale>
        <p:origin x="39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1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D7C0-D153-4CC0-B115-B22DF8FD3226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9C270-D155-4F7E-80DB-88976B7722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495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5747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0902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0319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4711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6165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2146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8039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1629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8150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196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639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2089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068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58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506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99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7578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793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025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104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634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7B84D-193D-4CCB-B7D4-627B64444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AB3030-B6CF-4507-B992-42DBA66A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2B5E59-235F-4536-B3BC-D1D83998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E1FF-2AD0-4913-A2E2-5DB0FFFFD7B7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41236-51AA-4266-8EFD-0DCEA5FD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58C289-8251-4255-8960-F7FA3AB9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FH Kärnten</a:t>
            </a:r>
          </a:p>
        </p:txBody>
      </p:sp>
    </p:spTree>
    <p:extLst>
      <p:ext uri="{BB962C8B-B14F-4D97-AF65-F5344CB8AC3E}">
        <p14:creationId xmlns:p14="http://schemas.microsoft.com/office/powerpoint/2010/main" val="232846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3B5F2-41A4-4DA7-8E4F-589335DD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B78802-BE41-48E6-B120-80D1C209C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96E5C-2E3E-4F36-BFA5-E3C13F95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0BE3-EB5F-42E9-A2D2-4F813EF7685D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7734F0-6F7C-48FB-B229-32A14030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0D9831-17DA-46CA-BFDF-FFFBAA5A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AAD98B-E7E2-47CF-B1CA-7B04E47C6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7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5DC0E8-6EC4-4506-8C86-493F2EBA1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4F720B-C39A-49F7-BCF4-045AAC7F5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5B181C-993E-44A0-9779-C1E16704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6D0B-A30F-4EAA-B977-30EC4ADBC71C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A0071A-139D-4465-8D45-198F3DA3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1D1DDA-4CFA-4D5C-AA0A-75C73C7C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EB9DFB-684A-449B-A021-A12CBA8F5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1F50F-FE26-4AA2-A85A-DB1C1EEE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755308-03D9-4332-8075-A6185300A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186"/>
            <a:ext cx="10515600" cy="478377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Symbol" panose="05050102010706020507" pitchFamily="18" charset="2"/>
              <a:buChar char="-"/>
              <a:defRPr/>
            </a:lvl2pPr>
            <a:lvl4pPr marL="1600200" indent="-228600">
              <a:buFont typeface="Symbol" panose="05050102010706020507" pitchFamily="18" charset="2"/>
              <a:buChar char="-"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046465-F287-42A1-A830-5E3CFA7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5FD5-D3B4-474A-A04A-3A22655B0320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1F12DA-EFB5-427A-900F-B447A065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420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793D2-94B1-47CC-A04E-C8DC75CF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A14297-81E3-4687-A273-2F1E39A35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6E589E-AA80-4452-91EC-0F4849B8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644C-1EA5-4F64-827F-599735B00046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2B7958-CC64-4D1F-9C6A-EEFE16DD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7FC62B-8690-422D-B7C8-CAA7E272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CAFF1F-972A-4795-B223-750DE142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3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8E4B11-1B60-4A77-AFDB-E74CEA621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C8BDE8-09FD-4AAF-B246-CDD1164A1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C975E7-0A5E-453C-BB65-FD030CBB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F481-9509-406A-8C08-3B80D5B68AE4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BBFE7C-90A8-4980-AB8C-FFAFC013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D6FDA6-C786-4649-A565-5CF13B3B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D320145-4EC4-CDC4-367F-5921DE8AE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11E7D1E-E408-4186-834F-FC04B1B3F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EAE72A-239D-4F57-B68B-57298E8FC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3DCFEB-A06E-4BE8-AC60-B2C996C37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B8879A-2F27-49EE-A5F6-24A382B95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FD1FCE-4E05-49C0-9E68-3077DA3F3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5AF67C-E1E0-4239-9656-78F10DA2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302-81A9-444D-B5DA-5F32F4C660C1}" type="datetime1">
              <a:rPr lang="de-AT" smtClean="0"/>
              <a:t>04.09.2025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62996E9-841C-4151-9B64-9EFB37F4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7D1E29-11CA-4D5B-B217-0A6D90B5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F1851AB-EC72-5FB1-54F6-E87A1A5CF56E}"/>
              </a:ext>
            </a:extLst>
          </p:cNvPr>
          <p:cNvSpPr txBox="1">
            <a:spLocks/>
          </p:cNvSpPr>
          <p:nvPr userDrawn="1"/>
        </p:nvSpPr>
        <p:spPr>
          <a:xfrm>
            <a:off x="838200" y="-40925"/>
            <a:ext cx="9689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/>
              <a:t>Mastertitelformat I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2FA3C2F-D4E6-4374-B58D-F33FA3F0E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1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148B10-1E1A-4F3D-84F2-A2897F9D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1355-D174-4AC0-8385-FF4E465F5798}" type="datetime1">
              <a:rPr lang="de-AT" smtClean="0"/>
              <a:t>04.09.2025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9287D8-C0E8-4C3A-A6EC-0314D02C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227469-EC7B-410B-A09B-3CD3FBA2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B2ADC0D-F5D3-F7FA-5289-754B06C8B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E7F8D0-0784-4D00-8003-595DB31B1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0BB8E2-918D-4DED-995D-17FD6184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011-5297-4020-BB55-467546749109}" type="datetime1">
              <a:rPr lang="de-AT" smtClean="0"/>
              <a:t>04.09.2025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AF27E1-4820-4422-97A0-DC58FFDD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CFD73E-D50D-48A5-A118-7661BADC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AF2A8B-8285-4A6F-B191-A935D8F93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2105D-6582-40BE-9896-9C956DBB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lang="de-AT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12B216-55B3-4788-AABD-E19E0ED1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0886D6-4849-4FB6-8DCF-80C99157C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D06709-B415-47D2-BFF0-3FF87A44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1624-7DEB-494E-8800-6D26CE59FE53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37DEF8-D5F1-440F-BD31-CB84585B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C11082-710B-4D8A-9632-A04921A7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9917EB-710C-4EFE-BE7F-8E4E8C86A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F4B62-9E8A-44E7-B8FF-15667AA6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lang="de-AT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92647F-F3D9-4A2D-BC7D-F73958874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BA8BA1-03C3-4BEF-8570-50E85A1E5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8B3BDF-43DE-45AC-8211-48616BE8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7D88-2524-4BBC-9876-7D349B0B05B3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2464AC-4F9B-4C14-AFC2-56374F75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1C880F-A035-4510-9EF2-19103144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F8362AD-82A4-4154-BD03-7A8621439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5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7C28F8-4BE6-4CFB-BC85-5FFDE976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628AD9-824C-401B-8796-0CAD9F7C2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C2D075-95E6-415E-9C65-8F5F812E9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706CE-33A4-4B2C-87B0-772486C516BA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7F358-CB27-48C6-A84B-1FDA4B54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Victoria Ranacher-Lackner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DE858-FBBF-42B2-AA42-003E3D334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11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1" name="Rectangle 6760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8CBEDC-6939-4E37-A613-F44D8D155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40ADBD-380B-4755-B648-BB25FE187863}"/>
              </a:ext>
            </a:extLst>
          </p:cNvPr>
          <p:cNvSpPr txBox="1"/>
          <p:nvPr/>
        </p:nvSpPr>
        <p:spPr>
          <a:xfrm>
            <a:off x="933450" y="4381139"/>
            <a:ext cx="10229850" cy="144655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rgbClr val="FF0000"/>
                </a:solidFill>
              </a:rPr>
              <a:t>CORPORATE STRATEGY</a:t>
            </a:r>
            <a:r>
              <a:rPr lang="en-US" sz="4400" dirty="0">
                <a:solidFill>
                  <a:srgbClr val="FFFFFF"/>
                </a:solidFill>
              </a:rPr>
              <a:t> | Managing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the multi-business enterprise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22B2D7-DBFE-4F01-AFEA-9BA6C1B29042}"/>
              </a:ext>
            </a:extLst>
          </p:cNvPr>
          <p:cNvSpPr txBox="1"/>
          <p:nvPr/>
        </p:nvSpPr>
        <p:spPr>
          <a:xfrm>
            <a:off x="10642761" y="6642555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9635E6D-2D98-44BA-B64A-8822C70C09A8}"/>
              </a:ext>
            </a:extLst>
          </p:cNvPr>
          <p:cNvSpPr txBox="1"/>
          <p:nvPr/>
        </p:nvSpPr>
        <p:spPr>
          <a:xfrm>
            <a:off x="904876" y="3863391"/>
            <a:ext cx="3817953" cy="523220"/>
          </a:xfrm>
          <a:prstGeom prst="rect">
            <a:avLst/>
          </a:prstGeom>
          <a:solidFill>
            <a:srgbClr val="D51317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     Straight-A </a:t>
            </a:r>
            <a:r>
              <a:rPr lang="de-AT" sz="2800" dirty="0" err="1"/>
              <a:t>Strategy</a:t>
            </a:r>
            <a:endParaRPr lang="de-AT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05A40A-18C4-BA25-E741-2BF97CB3E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01" y="420722"/>
            <a:ext cx="2139884" cy="34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30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FF0000"/>
                </a:solidFill>
              </a:rPr>
              <a:t>Growth </a:t>
            </a:r>
            <a:r>
              <a:rPr lang="de-AT" sz="4000" dirty="0" err="1">
                <a:solidFill>
                  <a:srgbClr val="FF0000"/>
                </a:solidFill>
              </a:rPr>
              <a:t>grid</a:t>
            </a:r>
            <a:r>
              <a:rPr lang="de-AT" sz="4000" dirty="0"/>
              <a:t>| The Ansoff Matrix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B6A312E-A4C0-422D-9BA0-B22C9632907F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58C8F3-2BBA-4F45-B5DA-287CE65B50C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146" y="1058029"/>
            <a:ext cx="5764530" cy="56153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EDB9686-C23B-4DEB-B22D-A24D49693ADA}"/>
              </a:ext>
            </a:extLst>
          </p:cNvPr>
          <p:cNvSpPr/>
          <p:nvPr/>
        </p:nvSpPr>
        <p:spPr>
          <a:xfrm>
            <a:off x="2743200" y="1973766"/>
            <a:ext cx="501805" cy="4348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7A50BA8-1FEE-4ED0-9964-FCBCD58870B2}"/>
              </a:ext>
            </a:extLst>
          </p:cNvPr>
          <p:cNvSpPr txBox="1"/>
          <p:nvPr/>
        </p:nvSpPr>
        <p:spPr>
          <a:xfrm rot="16200000">
            <a:off x="2308723" y="2571494"/>
            <a:ext cx="1534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Existing</a:t>
            </a:r>
            <a:r>
              <a:rPr lang="de-DE" sz="1600" dirty="0"/>
              <a:t> </a:t>
            </a:r>
            <a:r>
              <a:rPr lang="de-DE" sz="1600" dirty="0" err="1"/>
              <a:t>markets</a:t>
            </a:r>
            <a:endParaRPr lang="de-DE" sz="16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6DAF38-6706-4F32-9C69-A7EA119327EE}"/>
              </a:ext>
            </a:extLst>
          </p:cNvPr>
          <p:cNvSpPr txBox="1"/>
          <p:nvPr/>
        </p:nvSpPr>
        <p:spPr>
          <a:xfrm rot="16200000">
            <a:off x="2433918" y="5045139"/>
            <a:ext cx="1283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New </a:t>
            </a:r>
            <a:r>
              <a:rPr lang="de-DE" sz="1600" dirty="0" err="1"/>
              <a:t>markets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6290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FF0000"/>
                </a:solidFill>
              </a:rPr>
              <a:t>Growth </a:t>
            </a:r>
            <a:r>
              <a:rPr lang="de-AT" sz="4000" dirty="0" err="1">
                <a:solidFill>
                  <a:srgbClr val="FF0000"/>
                </a:solidFill>
              </a:rPr>
              <a:t>strategies</a:t>
            </a:r>
            <a:r>
              <a:rPr lang="de-AT" sz="4000" dirty="0"/>
              <a:t>| Methods </a:t>
            </a:r>
            <a:r>
              <a:rPr lang="de-AT" sz="4000" dirty="0" err="1"/>
              <a:t>to</a:t>
            </a:r>
            <a:r>
              <a:rPr lang="de-AT" sz="4000" dirty="0"/>
              <a:t> </a:t>
            </a:r>
            <a:r>
              <a:rPr lang="de-AT" sz="4000" dirty="0" err="1"/>
              <a:t>pursue</a:t>
            </a:r>
            <a:r>
              <a:rPr lang="de-AT" sz="4000" dirty="0"/>
              <a:t> </a:t>
            </a:r>
            <a:r>
              <a:rPr lang="de-AT" sz="4000" dirty="0" err="1"/>
              <a:t>them</a:t>
            </a:r>
            <a:endParaRPr lang="de-AT" sz="40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5563A72-3E2A-413A-82CB-C4CEAD77336A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75A089D-300E-4D88-97B6-D5DBE941DE8E}"/>
              </a:ext>
            </a:extLst>
          </p:cNvPr>
          <p:cNvSpPr/>
          <p:nvPr/>
        </p:nvSpPr>
        <p:spPr>
          <a:xfrm>
            <a:off x="391205" y="1219921"/>
            <a:ext cx="3577390" cy="10266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/>
              <a:t>Organic</a:t>
            </a:r>
            <a:r>
              <a:rPr lang="de-DE" sz="2800" dirty="0"/>
              <a:t> </a:t>
            </a:r>
            <a:r>
              <a:rPr lang="de-DE" sz="2800" dirty="0" err="1"/>
              <a:t>growth</a:t>
            </a:r>
            <a:endParaRPr lang="de-DE" sz="2800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3EA6B18-F3DC-4AED-B4D1-6D077D0BFDF7}"/>
              </a:ext>
            </a:extLst>
          </p:cNvPr>
          <p:cNvSpPr/>
          <p:nvPr/>
        </p:nvSpPr>
        <p:spPr>
          <a:xfrm>
            <a:off x="4185163" y="1219921"/>
            <a:ext cx="3577390" cy="10266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Mergers &amp; </a:t>
            </a:r>
            <a:br>
              <a:rPr lang="de-DE" sz="2800" dirty="0"/>
            </a:br>
            <a:r>
              <a:rPr lang="de-DE" sz="2800" dirty="0" err="1"/>
              <a:t>acquisitions</a:t>
            </a:r>
            <a:r>
              <a:rPr lang="de-DE" sz="2800" dirty="0"/>
              <a:t> (M&amp;A)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F2885EC-9336-47C2-8A73-3BCAB504BB7C}"/>
              </a:ext>
            </a:extLst>
          </p:cNvPr>
          <p:cNvSpPr/>
          <p:nvPr/>
        </p:nvSpPr>
        <p:spPr>
          <a:xfrm>
            <a:off x="7979121" y="1219921"/>
            <a:ext cx="3577390" cy="10266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Strategic </a:t>
            </a:r>
            <a:br>
              <a:rPr lang="de-DE" sz="2800" dirty="0"/>
            </a:br>
            <a:r>
              <a:rPr lang="de-DE" sz="2800" dirty="0" err="1"/>
              <a:t>partnerships</a:t>
            </a:r>
            <a:endParaRPr lang="de-DE" sz="2800" dirty="0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21E7F35F-509C-47B0-B5C2-D74A8D3A2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5163" y="2246615"/>
            <a:ext cx="3577390" cy="356545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F8EC959-0AB5-435B-B7D8-3E51F39D4C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121" y="2246615"/>
            <a:ext cx="3565086" cy="3565453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364CBBA4-4DA1-4ADD-9A1C-0BFE177FF46B}"/>
              </a:ext>
            </a:extLst>
          </p:cNvPr>
          <p:cNvSpPr txBox="1"/>
          <p:nvPr/>
        </p:nvSpPr>
        <p:spPr>
          <a:xfrm>
            <a:off x="10091745" y="6597878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873705BD-C58D-4F9C-B652-8AE8F8F982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05" y="2232061"/>
            <a:ext cx="3577390" cy="358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7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dirty="0">
                <a:solidFill>
                  <a:srgbClr val="FF0000"/>
                </a:solidFill>
              </a:rPr>
              <a:t>Synergy</a:t>
            </a:r>
            <a:r>
              <a:rPr lang="de-AT" sz="3600" dirty="0"/>
              <a:t>| Definition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F30267A-AC36-4897-B93E-DC8D8E8AD901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16DB427-2999-4A2B-89F9-D6C028F65056}"/>
              </a:ext>
            </a:extLst>
          </p:cNvPr>
          <p:cNvSpPr/>
          <p:nvPr/>
        </p:nvSpPr>
        <p:spPr>
          <a:xfrm>
            <a:off x="4411579" y="1941266"/>
            <a:ext cx="7046495" cy="29754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B232348-712E-48A5-835C-F509136A9136}"/>
              </a:ext>
            </a:extLst>
          </p:cNvPr>
          <p:cNvSpPr/>
          <p:nvPr/>
        </p:nvSpPr>
        <p:spPr>
          <a:xfrm>
            <a:off x="4848727" y="2001965"/>
            <a:ext cx="6300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Synergy</a:t>
            </a:r>
            <a:r>
              <a:rPr lang="en-US" sz="2800" dirty="0"/>
              <a:t> occurs when two or more parts of an organization combine forces—for example, by sharing resources, or aligning their activities or positions—in a way that allows them to create more value than they could independently</a:t>
            </a:r>
            <a:endParaRPr lang="de-DE" sz="360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7B38C05-F105-4C22-BD47-8627ECC0801C}"/>
              </a:ext>
            </a:extLst>
          </p:cNvPr>
          <p:cNvSpPr/>
          <p:nvPr/>
        </p:nvSpPr>
        <p:spPr>
          <a:xfrm rot="16200000">
            <a:off x="2965957" y="3209570"/>
            <a:ext cx="2975468" cy="4371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DEFINITION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20A3-46C6-4858-B64D-8231A87A5AC5}"/>
              </a:ext>
            </a:extLst>
          </p:cNvPr>
          <p:cNvGrpSpPr/>
          <p:nvPr/>
        </p:nvGrpSpPr>
        <p:grpSpPr>
          <a:xfrm>
            <a:off x="898358" y="1946166"/>
            <a:ext cx="3187617" cy="2969711"/>
            <a:chOff x="4206716" y="3484831"/>
            <a:chExt cx="3043238" cy="2880452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D9CBFEED-818D-4135-91BC-AE7B14895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6716" y="3484831"/>
              <a:ext cx="3043238" cy="2880452"/>
            </a:xfrm>
            <a:prstGeom prst="rect">
              <a:avLst/>
            </a:prstGeom>
          </p:spPr>
        </p:pic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0CDB41D8-D6CC-4EE0-833E-9642476A4D4E}"/>
                </a:ext>
              </a:extLst>
            </p:cNvPr>
            <p:cNvSpPr/>
            <p:nvPr/>
          </p:nvSpPr>
          <p:spPr>
            <a:xfrm>
              <a:off x="5468097" y="5200379"/>
              <a:ext cx="104976" cy="242685"/>
            </a:xfrm>
            <a:prstGeom prst="rect">
              <a:avLst/>
            </a:prstGeom>
            <a:solidFill>
              <a:srgbClr val="394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98495FDB-CFBF-4509-8B53-6FE1AB3B7FDE}"/>
              </a:ext>
            </a:extLst>
          </p:cNvPr>
          <p:cNvSpPr txBox="1"/>
          <p:nvPr/>
        </p:nvSpPr>
        <p:spPr>
          <a:xfrm>
            <a:off x="10091745" y="6597878"/>
            <a:ext cx="15215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DALL-e/</a:t>
            </a:r>
            <a:r>
              <a:rPr lang="de-DE" sz="800" dirty="0" err="1"/>
              <a:t>ChatGPT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21503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FF0000"/>
                </a:solidFill>
              </a:rPr>
              <a:t>Corporate </a:t>
            </a:r>
            <a:r>
              <a:rPr lang="de-AT" sz="4000" dirty="0" err="1">
                <a:solidFill>
                  <a:srgbClr val="FF0000"/>
                </a:solidFill>
              </a:rPr>
              <a:t>synergies</a:t>
            </a:r>
            <a:r>
              <a:rPr lang="de-AT" sz="4000" dirty="0"/>
              <a:t>| </a:t>
            </a:r>
            <a:r>
              <a:rPr lang="de-AT" sz="4000" dirty="0" err="1"/>
              <a:t>Categories</a:t>
            </a:r>
            <a:endParaRPr lang="de-AT" sz="40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5778736-322A-440A-82B0-7C77507B00D1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FA2A9C-39E3-4D2F-8D7B-F8D5924AF1F0}"/>
              </a:ext>
            </a:extLst>
          </p:cNvPr>
          <p:cNvSpPr/>
          <p:nvPr/>
        </p:nvSpPr>
        <p:spPr>
          <a:xfrm>
            <a:off x="396179" y="1428652"/>
            <a:ext cx="3587334" cy="609600"/>
          </a:xfrm>
          <a:prstGeom prst="rect">
            <a:avLst/>
          </a:prstGeom>
          <a:solidFill>
            <a:srgbClr val="005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Operational </a:t>
            </a:r>
            <a:r>
              <a:rPr lang="de-DE" sz="2400" dirty="0" err="1"/>
              <a:t>synergies</a:t>
            </a:r>
            <a:endParaRPr lang="de-DE" sz="24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4CDF00E-9729-40BC-B3AC-090A0ABD47A4}"/>
              </a:ext>
            </a:extLst>
          </p:cNvPr>
          <p:cNvSpPr/>
          <p:nvPr/>
        </p:nvSpPr>
        <p:spPr>
          <a:xfrm>
            <a:off x="4258218" y="1428652"/>
            <a:ext cx="3587334" cy="609600"/>
          </a:xfrm>
          <a:prstGeom prst="rect">
            <a:avLst/>
          </a:prstGeom>
          <a:solidFill>
            <a:srgbClr val="005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Financial </a:t>
            </a:r>
            <a:r>
              <a:rPr lang="de-DE" sz="2400" dirty="0" err="1"/>
              <a:t>synergies</a:t>
            </a:r>
            <a:endParaRPr lang="de-DE" sz="2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1BBE8D5-379D-4830-A3FA-97E4E6CE6298}"/>
              </a:ext>
            </a:extLst>
          </p:cNvPr>
          <p:cNvSpPr/>
          <p:nvPr/>
        </p:nvSpPr>
        <p:spPr>
          <a:xfrm>
            <a:off x="8098313" y="1428652"/>
            <a:ext cx="3587334" cy="609600"/>
          </a:xfrm>
          <a:prstGeom prst="rect">
            <a:avLst/>
          </a:prstGeom>
          <a:solidFill>
            <a:srgbClr val="005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Strategic </a:t>
            </a:r>
            <a:r>
              <a:rPr lang="de-DE" sz="2400" dirty="0" err="1"/>
              <a:t>synergies</a:t>
            </a:r>
            <a:endParaRPr lang="de-DE" sz="2400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58433C7-891B-4F65-B7B4-BB12FAE9905D}"/>
              </a:ext>
            </a:extLst>
          </p:cNvPr>
          <p:cNvSpPr/>
          <p:nvPr/>
        </p:nvSpPr>
        <p:spPr>
          <a:xfrm>
            <a:off x="176561" y="1315637"/>
            <a:ext cx="602541" cy="722615"/>
          </a:xfrm>
          <a:prstGeom prst="roundRect">
            <a:avLst/>
          </a:prstGeom>
          <a:solidFill>
            <a:srgbClr val="005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Zahnräder">
            <a:extLst>
              <a:ext uri="{FF2B5EF4-FFF2-40B4-BE49-F238E27FC236}">
                <a16:creationId xmlns:a16="http://schemas.microsoft.com/office/drawing/2014/main" id="{FFA2CFAD-0C0D-4574-AEC2-C33A2B2F5A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513" y="1408149"/>
            <a:ext cx="537589" cy="537589"/>
          </a:xfrm>
          <a:prstGeom prst="rect">
            <a:avLst/>
          </a:prstGeom>
        </p:spPr>
      </p:pic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DABA56BE-702F-419A-93E1-904404740697}"/>
              </a:ext>
            </a:extLst>
          </p:cNvPr>
          <p:cNvSpPr/>
          <p:nvPr/>
        </p:nvSpPr>
        <p:spPr>
          <a:xfrm>
            <a:off x="4171046" y="1308515"/>
            <a:ext cx="602541" cy="722615"/>
          </a:xfrm>
          <a:prstGeom prst="roundRect">
            <a:avLst/>
          </a:prstGeom>
          <a:solidFill>
            <a:srgbClr val="005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5CBAF83-FA6C-4292-94F9-4D2BE5E657F5}"/>
              </a:ext>
            </a:extLst>
          </p:cNvPr>
          <p:cNvSpPr/>
          <p:nvPr/>
        </p:nvSpPr>
        <p:spPr>
          <a:xfrm>
            <a:off x="8033361" y="1315637"/>
            <a:ext cx="602541" cy="722615"/>
          </a:xfrm>
          <a:prstGeom prst="roundRect">
            <a:avLst/>
          </a:prstGeom>
          <a:solidFill>
            <a:srgbClr val="005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 descr="Geld">
            <a:extLst>
              <a:ext uri="{FF2B5EF4-FFF2-40B4-BE49-F238E27FC236}">
                <a16:creationId xmlns:a16="http://schemas.microsoft.com/office/drawing/2014/main" id="{740062E2-0C56-4750-BE91-B68DFC94A3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8218" y="1428652"/>
            <a:ext cx="517086" cy="517086"/>
          </a:xfrm>
          <a:prstGeom prst="rect">
            <a:avLst/>
          </a:prstGeom>
        </p:spPr>
      </p:pic>
      <p:pic>
        <p:nvPicPr>
          <p:cNvPr id="21" name="Grafik 20" descr="Schachfiguren">
            <a:extLst>
              <a:ext uri="{FF2B5EF4-FFF2-40B4-BE49-F238E27FC236}">
                <a16:creationId xmlns:a16="http://schemas.microsoft.com/office/drawing/2014/main" id="{F1D74DFD-74F7-4537-9CF4-DE1E36B0A0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98313" y="1408149"/>
            <a:ext cx="537589" cy="537589"/>
          </a:xfrm>
          <a:prstGeom prst="rect">
            <a:avLst/>
          </a:prstGeom>
        </p:spPr>
      </p:pic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28948AA6-C79F-4D0D-841E-937E79BEE5E3}"/>
              </a:ext>
            </a:extLst>
          </p:cNvPr>
          <p:cNvGrpSpPr/>
          <p:nvPr/>
        </p:nvGrpSpPr>
        <p:grpSpPr>
          <a:xfrm>
            <a:off x="241513" y="2230037"/>
            <a:ext cx="3742000" cy="2818364"/>
            <a:chOff x="241513" y="2230037"/>
            <a:chExt cx="3742000" cy="2818364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811ED5D2-2649-4713-A557-F97E6EC07539}"/>
                </a:ext>
              </a:extLst>
            </p:cNvPr>
            <p:cNvSpPr/>
            <p:nvPr/>
          </p:nvSpPr>
          <p:spPr>
            <a:xfrm>
              <a:off x="241513" y="2230037"/>
              <a:ext cx="37420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Economies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of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scale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br>
                <a:rPr lang="de-DE" sz="2000" dirty="0">
                  <a:solidFill>
                    <a:schemeClr val="tx1"/>
                  </a:solidFill>
                </a:rPr>
              </a:br>
              <a:r>
                <a:rPr lang="de-DE" sz="2000" dirty="0">
                  <a:solidFill>
                    <a:schemeClr val="tx1"/>
                  </a:solidFill>
                </a:rPr>
                <a:t>(e.g., </a:t>
              </a:r>
              <a:r>
                <a:rPr lang="de-DE" sz="2000" dirty="0" err="1">
                  <a:solidFill>
                    <a:schemeClr val="tx1"/>
                  </a:solidFill>
                </a:rPr>
                <a:t>purchasing</a:t>
              </a:r>
              <a:r>
                <a:rPr lang="de-DE" sz="2000" dirty="0">
                  <a:solidFill>
                    <a:schemeClr val="tx1"/>
                  </a:solidFill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</a:rPr>
                <a:t>production</a:t>
              </a:r>
              <a:r>
                <a:rPr lang="de-DE" sz="20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867D1C1A-E690-4854-BE08-466B23F8B446}"/>
                </a:ext>
              </a:extLst>
            </p:cNvPr>
            <p:cNvSpPr/>
            <p:nvPr/>
          </p:nvSpPr>
          <p:spPr>
            <a:xfrm>
              <a:off x="241513" y="2939625"/>
              <a:ext cx="37420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Shared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functions</a:t>
              </a:r>
              <a:r>
                <a:rPr lang="de-DE" sz="2000" dirty="0">
                  <a:solidFill>
                    <a:schemeClr val="tx1"/>
                  </a:solidFill>
                </a:rPr>
                <a:t> / </a:t>
              </a:r>
              <a:r>
                <a:rPr lang="de-DE" sz="2000" dirty="0" err="1">
                  <a:solidFill>
                    <a:schemeClr val="tx1"/>
                  </a:solidFill>
                </a:rPr>
                <a:t>services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1976AF6B-CD45-4111-9860-0A6B3A17B4C1}"/>
                </a:ext>
              </a:extLst>
            </p:cNvPr>
            <p:cNvSpPr/>
            <p:nvPr/>
          </p:nvSpPr>
          <p:spPr>
            <a:xfrm>
              <a:off x="241513" y="3683468"/>
              <a:ext cx="37420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Shared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expertise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1497007B-19C2-41A4-9E90-8E76FAA500BC}"/>
                </a:ext>
              </a:extLst>
            </p:cNvPr>
            <p:cNvSpPr/>
            <p:nvPr/>
          </p:nvSpPr>
          <p:spPr>
            <a:xfrm>
              <a:off x="241513" y="4438801"/>
              <a:ext cx="37420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Cross-selling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opportunities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415679B-5B4D-4A59-B41A-FBDBD3213CD9}"/>
              </a:ext>
            </a:extLst>
          </p:cNvPr>
          <p:cNvGrpSpPr/>
          <p:nvPr/>
        </p:nvGrpSpPr>
        <p:grpSpPr>
          <a:xfrm>
            <a:off x="8020025" y="2206641"/>
            <a:ext cx="3755336" cy="2841760"/>
            <a:chOff x="8020025" y="2206641"/>
            <a:chExt cx="3755336" cy="2841760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65A9F92E-ACF1-4C59-A5CB-8BE17C2B93EF}"/>
                </a:ext>
              </a:extLst>
            </p:cNvPr>
            <p:cNvSpPr/>
            <p:nvPr/>
          </p:nvSpPr>
          <p:spPr>
            <a:xfrm>
              <a:off x="8033361" y="2206641"/>
              <a:ext cx="37420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Joint R&amp;D, </a:t>
              </a:r>
              <a:r>
                <a:rPr lang="de-DE" sz="2000" dirty="0" err="1">
                  <a:solidFill>
                    <a:schemeClr val="tx1"/>
                  </a:solidFill>
                </a:rPr>
                <a:t>product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development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54D5C80A-46F7-4F30-A796-794AE2891FF4}"/>
                </a:ext>
              </a:extLst>
            </p:cNvPr>
            <p:cNvSpPr/>
            <p:nvPr/>
          </p:nvSpPr>
          <p:spPr>
            <a:xfrm>
              <a:off x="8033361" y="2944068"/>
              <a:ext cx="37420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Using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brand</a:t>
              </a:r>
              <a:r>
                <a:rPr lang="de-DE" sz="2000" dirty="0">
                  <a:solidFill>
                    <a:schemeClr val="tx1"/>
                  </a:solidFill>
                </a:rPr>
                <a:t> power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8E5374EB-7304-4164-9A6B-D4A213690570}"/>
                </a:ext>
              </a:extLst>
            </p:cNvPr>
            <p:cNvSpPr/>
            <p:nvPr/>
          </p:nvSpPr>
          <p:spPr>
            <a:xfrm>
              <a:off x="8033361" y="3687911"/>
              <a:ext cx="37420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Joint </a:t>
              </a:r>
              <a:r>
                <a:rPr lang="de-DE" sz="2000" dirty="0" err="1">
                  <a:solidFill>
                    <a:schemeClr val="tx1"/>
                  </a:solidFill>
                </a:rPr>
                <a:t>positioning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9412217A-AC3B-474F-A3C2-8A20DC9623FC}"/>
                </a:ext>
              </a:extLst>
            </p:cNvPr>
            <p:cNvSpPr/>
            <p:nvPr/>
          </p:nvSpPr>
          <p:spPr>
            <a:xfrm>
              <a:off x="8020025" y="4438801"/>
              <a:ext cx="37420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Local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expertise</a:t>
              </a:r>
              <a:r>
                <a:rPr lang="de-DE" sz="2000" dirty="0">
                  <a:solidFill>
                    <a:schemeClr val="tx1"/>
                  </a:solidFill>
                </a:rPr>
                <a:t> / </a:t>
              </a:r>
              <a:br>
                <a:rPr lang="de-DE" sz="2000" dirty="0">
                  <a:solidFill>
                    <a:schemeClr val="tx1"/>
                  </a:solidFill>
                </a:rPr>
              </a:br>
              <a:r>
                <a:rPr lang="de-DE" sz="2000" dirty="0" err="1">
                  <a:solidFill>
                    <a:schemeClr val="tx1"/>
                  </a:solidFill>
                </a:rPr>
                <a:t>geographical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expansion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735D52D2-C37B-4BEE-B359-ED67B5348DF1}"/>
              </a:ext>
            </a:extLst>
          </p:cNvPr>
          <p:cNvGrpSpPr/>
          <p:nvPr/>
        </p:nvGrpSpPr>
        <p:grpSpPr>
          <a:xfrm>
            <a:off x="4103552" y="2218391"/>
            <a:ext cx="3742000" cy="2830010"/>
            <a:chOff x="4103552" y="2218391"/>
            <a:chExt cx="3742000" cy="2830010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EB8788E-A449-4752-B6AB-DFED302FCDB4}"/>
                </a:ext>
              </a:extLst>
            </p:cNvPr>
            <p:cNvSpPr/>
            <p:nvPr/>
          </p:nvSpPr>
          <p:spPr>
            <a:xfrm>
              <a:off x="4103552" y="2218391"/>
              <a:ext cx="37420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Risk </a:t>
              </a:r>
              <a:r>
                <a:rPr lang="de-DE" sz="2000" dirty="0" err="1">
                  <a:solidFill>
                    <a:schemeClr val="tx1"/>
                  </a:solidFill>
                </a:rPr>
                <a:t>diversification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23C1C9D4-170A-4A2E-AD4C-0F0E68D187E5}"/>
                </a:ext>
              </a:extLst>
            </p:cNvPr>
            <p:cNvSpPr/>
            <p:nvPr/>
          </p:nvSpPr>
          <p:spPr>
            <a:xfrm>
              <a:off x="4103552" y="2955818"/>
              <a:ext cx="37420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Access </a:t>
              </a:r>
              <a:r>
                <a:rPr lang="de-DE" sz="2000" dirty="0" err="1">
                  <a:solidFill>
                    <a:schemeClr val="tx1"/>
                  </a:solidFill>
                </a:rPr>
                <a:t>to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capital</a:t>
              </a:r>
              <a:r>
                <a:rPr lang="de-DE" sz="2000" dirty="0">
                  <a:solidFill>
                    <a:schemeClr val="tx1"/>
                  </a:solidFill>
                </a:rPr>
                <a:t> (</a:t>
              </a:r>
              <a:r>
                <a:rPr lang="de-DE" sz="2000" dirty="0" err="1">
                  <a:solidFill>
                    <a:schemeClr val="tx1"/>
                  </a:solidFill>
                </a:rPr>
                <a:t>size</a:t>
              </a:r>
              <a:r>
                <a:rPr lang="de-DE" sz="2000" dirty="0">
                  <a:solidFill>
                    <a:schemeClr val="tx1"/>
                  </a:solidFill>
                </a:rPr>
                <a:t>, </a:t>
              </a:r>
              <a:r>
                <a:rPr lang="de-DE" sz="2000" dirty="0" err="1">
                  <a:solidFill>
                    <a:schemeClr val="tx1"/>
                  </a:solidFill>
                </a:rPr>
                <a:t>reputation</a:t>
              </a:r>
              <a:r>
                <a:rPr lang="de-DE" sz="20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D90E0391-A76A-4542-9875-B3E2E1577365}"/>
                </a:ext>
              </a:extLst>
            </p:cNvPr>
            <p:cNvSpPr/>
            <p:nvPr/>
          </p:nvSpPr>
          <p:spPr>
            <a:xfrm>
              <a:off x="4103552" y="3699661"/>
              <a:ext cx="37420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Tax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advantages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80E77B02-D8C9-4FFE-8903-489E15E35C69}"/>
                </a:ext>
              </a:extLst>
            </p:cNvPr>
            <p:cNvSpPr/>
            <p:nvPr/>
          </p:nvSpPr>
          <p:spPr>
            <a:xfrm>
              <a:off x="4103552" y="4438801"/>
              <a:ext cx="37420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Liquidity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dirty="0" err="1">
                  <a:solidFill>
                    <a:schemeClr val="tx1"/>
                  </a:solidFill>
                </a:rPr>
                <a:t>management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875EC77-1319-4A32-B23F-CF60AED5100F}"/>
              </a:ext>
            </a:extLst>
          </p:cNvPr>
          <p:cNvGrpSpPr/>
          <p:nvPr/>
        </p:nvGrpSpPr>
        <p:grpSpPr>
          <a:xfrm>
            <a:off x="2330264" y="5425757"/>
            <a:ext cx="7305188" cy="914400"/>
            <a:chOff x="2330264" y="5425757"/>
            <a:chExt cx="7305188" cy="914400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F6311B57-D5CC-4DE3-BE1A-D128CB28ADE2}"/>
                </a:ext>
              </a:extLst>
            </p:cNvPr>
            <p:cNvSpPr txBox="1"/>
            <p:nvPr/>
          </p:nvSpPr>
          <p:spPr>
            <a:xfrm>
              <a:off x="3244664" y="5746415"/>
              <a:ext cx="6390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err="1"/>
                <a:t>Beware</a:t>
              </a:r>
              <a:r>
                <a:rPr lang="de-DE" sz="2400" b="1" dirty="0"/>
                <a:t> </a:t>
              </a:r>
              <a:r>
                <a:rPr lang="de-DE" sz="2400" b="1" dirty="0" err="1"/>
                <a:t>of</a:t>
              </a:r>
              <a:r>
                <a:rPr lang="de-DE" sz="2400" b="1" dirty="0"/>
                <a:t> </a:t>
              </a:r>
              <a:r>
                <a:rPr lang="de-DE" sz="2400" b="1" dirty="0" err="1"/>
                <a:t>coordination</a:t>
              </a:r>
              <a:r>
                <a:rPr lang="de-DE" sz="2400" b="1" dirty="0"/>
                <a:t> </a:t>
              </a:r>
              <a:r>
                <a:rPr lang="de-DE" sz="2400" b="1" dirty="0" err="1"/>
                <a:t>costs</a:t>
              </a:r>
              <a:r>
                <a:rPr lang="de-DE" sz="2400" b="1" dirty="0"/>
                <a:t> and </a:t>
              </a:r>
              <a:r>
                <a:rPr lang="de-DE" sz="2400" b="1" dirty="0" err="1"/>
                <a:t>over-optimism</a:t>
              </a:r>
              <a:endParaRPr lang="de-DE" sz="2400" b="1" dirty="0"/>
            </a:p>
          </p:txBody>
        </p:sp>
        <p:pic>
          <p:nvPicPr>
            <p:cNvPr id="40" name="Grafik 39" descr="Warnung">
              <a:extLst>
                <a:ext uri="{FF2B5EF4-FFF2-40B4-BE49-F238E27FC236}">
                  <a16:creationId xmlns:a16="http://schemas.microsoft.com/office/drawing/2014/main" id="{6142D9E0-4941-48A8-A1B7-7DA643477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330264" y="542575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30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dirty="0" err="1">
                <a:solidFill>
                  <a:srgbClr val="FF0000"/>
                </a:solidFill>
              </a:rPr>
              <a:t>Example</a:t>
            </a:r>
            <a:r>
              <a:rPr lang="de-AT" sz="3600" dirty="0"/>
              <a:t>| Salesforce </a:t>
            </a:r>
            <a:r>
              <a:rPr lang="de-AT" sz="3600" dirty="0" err="1"/>
              <a:t>acquires</a:t>
            </a:r>
            <a:r>
              <a:rPr lang="de-AT" sz="3600" dirty="0"/>
              <a:t> </a:t>
            </a:r>
            <a:r>
              <a:rPr lang="de-AT" sz="3600" dirty="0" err="1"/>
              <a:t>Slack</a:t>
            </a:r>
            <a:endParaRPr lang="de-AT" sz="36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9038A2F-E72A-4EE8-B007-874A2046A514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2C63457-5D55-4652-82B4-D4E7FE3ABCCF}"/>
              </a:ext>
            </a:extLst>
          </p:cNvPr>
          <p:cNvGrpSpPr/>
          <p:nvPr/>
        </p:nvGrpSpPr>
        <p:grpSpPr>
          <a:xfrm>
            <a:off x="1703245" y="1518091"/>
            <a:ext cx="9064330" cy="1383256"/>
            <a:chOff x="1627831" y="2507905"/>
            <a:chExt cx="9064330" cy="138325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ADF9CD16-ED41-405C-9B36-6B89165E70F8}"/>
                </a:ext>
              </a:extLst>
            </p:cNvPr>
            <p:cNvSpPr/>
            <p:nvPr/>
          </p:nvSpPr>
          <p:spPr>
            <a:xfrm>
              <a:off x="1627831" y="2507905"/>
              <a:ext cx="8815580" cy="651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/>
                <a:t>Developing</a:t>
              </a:r>
              <a:r>
                <a:rPr lang="de-DE" sz="2400" dirty="0"/>
                <a:t> </a:t>
              </a:r>
              <a:r>
                <a:rPr lang="de-DE" sz="2400" dirty="0" err="1"/>
                <a:t>more</a:t>
              </a:r>
              <a:r>
                <a:rPr lang="de-DE" sz="2400" dirty="0"/>
                <a:t> </a:t>
              </a:r>
              <a:r>
                <a:rPr lang="de-DE" sz="2400" dirty="0" err="1"/>
                <a:t>competitive</a:t>
              </a:r>
              <a:r>
                <a:rPr lang="de-DE" sz="2400" dirty="0"/>
                <a:t> </a:t>
              </a:r>
              <a:r>
                <a:rPr lang="de-DE" sz="2400" dirty="0" err="1"/>
                <a:t>products</a:t>
              </a:r>
              <a:endParaRPr lang="de-DE" sz="2400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CC8535E2-6EAA-4102-8E98-8319BB5B634A}"/>
                </a:ext>
              </a:extLst>
            </p:cNvPr>
            <p:cNvSpPr/>
            <p:nvPr/>
          </p:nvSpPr>
          <p:spPr>
            <a:xfrm>
              <a:off x="1660457" y="3244830"/>
              <a:ext cx="90317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Times New Roman" panose="02020603050405020304" pitchFamily="18" charset="0"/>
                </a:rPr>
                <a:t>Workplace communication features of Slack can be integrated into the Salesforce platform. This integration promised to foster a more interconnected and flexible workspace.</a:t>
              </a:r>
              <a:endParaRPr lang="de-DE" dirty="0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8E62A97-6925-435C-8C6A-5F6F3E7F9F4D}"/>
              </a:ext>
            </a:extLst>
          </p:cNvPr>
          <p:cNvGrpSpPr/>
          <p:nvPr/>
        </p:nvGrpSpPr>
        <p:grpSpPr>
          <a:xfrm>
            <a:off x="1703245" y="2987198"/>
            <a:ext cx="9064330" cy="1148444"/>
            <a:chOff x="1627831" y="3977012"/>
            <a:chExt cx="9064330" cy="1148444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6454C5E-C433-4E69-895E-75AC96F39E42}"/>
                </a:ext>
              </a:extLst>
            </p:cNvPr>
            <p:cNvSpPr/>
            <p:nvPr/>
          </p:nvSpPr>
          <p:spPr>
            <a:xfrm>
              <a:off x="1627831" y="3977012"/>
              <a:ext cx="8815580" cy="651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/>
                <a:t>Cross-selling</a:t>
              </a:r>
              <a:r>
                <a:rPr lang="de-DE" sz="2400" dirty="0"/>
                <a:t> </a:t>
              </a:r>
              <a:r>
                <a:rPr lang="de-DE" sz="2400" dirty="0" err="1"/>
                <a:t>opportunity</a:t>
              </a:r>
              <a:endParaRPr lang="de-DE" sz="2400" dirty="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A0AFA01-F1D4-4818-A008-75D8ED6282F0}"/>
                </a:ext>
              </a:extLst>
            </p:cNvPr>
            <p:cNvSpPr/>
            <p:nvPr/>
          </p:nvSpPr>
          <p:spPr>
            <a:xfrm>
              <a:off x="1660457" y="4756124"/>
              <a:ext cx="90317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Times New Roman" panose="02020603050405020304" pitchFamily="18" charset="0"/>
                </a:rPr>
                <a:t>Slack has a wide enterprise customer base.</a:t>
              </a:r>
              <a:endParaRPr lang="de-DE" dirty="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D792D91-B4D6-414A-BFD5-7AFC7DA87195}"/>
              </a:ext>
            </a:extLst>
          </p:cNvPr>
          <p:cNvGrpSpPr/>
          <p:nvPr/>
        </p:nvGrpSpPr>
        <p:grpSpPr>
          <a:xfrm>
            <a:off x="1703245" y="4289885"/>
            <a:ext cx="8815580" cy="1357051"/>
            <a:chOff x="1627831" y="5279699"/>
            <a:chExt cx="8815580" cy="1357051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F2F90E7-3B45-4CF3-B898-E29265317BCF}"/>
                </a:ext>
              </a:extLst>
            </p:cNvPr>
            <p:cNvSpPr/>
            <p:nvPr/>
          </p:nvSpPr>
          <p:spPr>
            <a:xfrm>
              <a:off x="1627831" y="5279699"/>
              <a:ext cx="8815580" cy="651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Strategic </a:t>
              </a:r>
              <a:r>
                <a:rPr lang="de-DE" sz="2400" dirty="0" err="1"/>
                <a:t>positioning</a:t>
              </a:r>
              <a:endParaRPr lang="de-DE" sz="2400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50DAD677-8AC9-4EE7-9DA5-C20F1127CDFA}"/>
                </a:ext>
              </a:extLst>
            </p:cNvPr>
            <p:cNvSpPr/>
            <p:nvPr/>
          </p:nvSpPr>
          <p:spPr>
            <a:xfrm>
              <a:off x="2394383" y="5990419"/>
              <a:ext cx="75638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Times New Roman" panose="02020603050405020304" pitchFamily="18" charset="0"/>
                </a:rPr>
                <a:t>Similar cross-selling strategy employed by Microsoft’s use of MS Teams to drive growth across its product suite.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8572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FF0000"/>
                </a:solidFill>
              </a:rPr>
              <a:t>Mergers &amp; </a:t>
            </a:r>
            <a:r>
              <a:rPr lang="de-AT" sz="4000" dirty="0" err="1">
                <a:solidFill>
                  <a:srgbClr val="FF0000"/>
                </a:solidFill>
              </a:rPr>
              <a:t>acquisitions</a:t>
            </a:r>
            <a:r>
              <a:rPr lang="de-AT" sz="4000" dirty="0"/>
              <a:t>| (M&amp;A)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7F5D7C-BFDE-4C21-BEB6-A099046FDF9C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B4D0695D-A9C7-485C-B010-957575DDF72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641" y="2350654"/>
            <a:ext cx="6893399" cy="38039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0DA17AC-DD4B-4961-BF10-5B0555082FC4}"/>
              </a:ext>
            </a:extLst>
          </p:cNvPr>
          <p:cNvSpPr/>
          <p:nvPr/>
        </p:nvSpPr>
        <p:spPr>
          <a:xfrm>
            <a:off x="1591403" y="1227727"/>
            <a:ext cx="7115637" cy="826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Mergers and acquisitions involve the consolidation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companies through financial transactions</a:t>
            </a:r>
            <a:endParaRPr lang="de-DE" sz="24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F73FC40-3877-4636-A735-383DED2D9D12}"/>
              </a:ext>
            </a:extLst>
          </p:cNvPr>
          <p:cNvSpPr/>
          <p:nvPr/>
        </p:nvSpPr>
        <p:spPr>
          <a:xfrm>
            <a:off x="328765" y="986950"/>
            <a:ext cx="1171074" cy="1171074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63852F-1B89-AA88-B9CF-C5D99A9E31FB}"/>
              </a:ext>
            </a:extLst>
          </p:cNvPr>
          <p:cNvSpPr txBox="1"/>
          <p:nvPr/>
        </p:nvSpPr>
        <p:spPr>
          <a:xfrm>
            <a:off x="10091745" y="6597878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</p:spTree>
    <p:extLst>
      <p:ext uri="{BB962C8B-B14F-4D97-AF65-F5344CB8AC3E}">
        <p14:creationId xmlns:p14="http://schemas.microsoft.com/office/powerpoint/2010/main" val="402491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FF0000"/>
                </a:solidFill>
              </a:rPr>
              <a:t>M&amp;A</a:t>
            </a:r>
            <a:r>
              <a:rPr lang="de-AT" sz="4000" dirty="0"/>
              <a:t>| </a:t>
            </a:r>
            <a:r>
              <a:rPr lang="de-AT" sz="4000" dirty="0" err="1"/>
              <a:t>Types</a:t>
            </a:r>
            <a:r>
              <a:rPr lang="de-AT" sz="4000" dirty="0"/>
              <a:t> </a:t>
            </a:r>
            <a:r>
              <a:rPr lang="de-AT" sz="4000" dirty="0" err="1"/>
              <a:t>of</a:t>
            </a:r>
            <a:r>
              <a:rPr lang="de-AT" sz="4000" dirty="0"/>
              <a:t> </a:t>
            </a:r>
            <a:r>
              <a:rPr lang="de-AT" sz="4000" dirty="0" err="1"/>
              <a:t>acquisitions</a:t>
            </a:r>
            <a:endParaRPr lang="de-AT" sz="4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F7F5D7C-BFDE-4C21-BEB6-A099046FDF9C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16786A83-8197-4EA1-9D9C-A3685CA7F4C4}"/>
              </a:ext>
            </a:extLst>
          </p:cNvPr>
          <p:cNvGrpSpPr/>
          <p:nvPr/>
        </p:nvGrpSpPr>
        <p:grpSpPr>
          <a:xfrm>
            <a:off x="463297" y="1636295"/>
            <a:ext cx="3322640" cy="3031018"/>
            <a:chOff x="463297" y="1636295"/>
            <a:chExt cx="3322640" cy="3031018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08EE8F46-1E61-4EF1-BA9F-5C978922B90A}"/>
                </a:ext>
              </a:extLst>
            </p:cNvPr>
            <p:cNvSpPr/>
            <p:nvPr/>
          </p:nvSpPr>
          <p:spPr>
            <a:xfrm>
              <a:off x="463297" y="1636295"/>
              <a:ext cx="3322640" cy="689810"/>
            </a:xfrm>
            <a:prstGeom prst="rect">
              <a:avLst/>
            </a:prstGeom>
            <a:solidFill>
              <a:srgbClr val="005A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Type </a:t>
              </a:r>
              <a:r>
                <a:rPr lang="de-DE" sz="2400" dirty="0" err="1"/>
                <a:t>of</a:t>
              </a:r>
              <a:r>
                <a:rPr lang="de-DE" sz="2400" dirty="0"/>
                <a:t> </a:t>
              </a:r>
              <a:r>
                <a:rPr lang="de-DE" sz="2400" dirty="0" err="1"/>
                <a:t>transaction</a:t>
              </a:r>
              <a:endParaRPr lang="de-DE" sz="240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930190B-6114-4BAC-AC23-29A17A300593}"/>
                </a:ext>
              </a:extLst>
            </p:cNvPr>
            <p:cNvSpPr/>
            <p:nvPr/>
          </p:nvSpPr>
          <p:spPr>
            <a:xfrm>
              <a:off x="463297" y="2517890"/>
              <a:ext cx="3322640" cy="6898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tx1"/>
                  </a:solidFill>
                </a:rPr>
                <a:t>Cash </a:t>
              </a:r>
              <a:r>
                <a:rPr lang="de-DE" sz="2400" dirty="0" err="1">
                  <a:solidFill>
                    <a:schemeClr val="tx1"/>
                  </a:solidFill>
                </a:rPr>
                <a:t>payment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1D15EAF-D050-4BD8-9F6C-C07FD4DA3002}"/>
                </a:ext>
              </a:extLst>
            </p:cNvPr>
            <p:cNvSpPr/>
            <p:nvPr/>
          </p:nvSpPr>
          <p:spPr>
            <a:xfrm>
              <a:off x="463297" y="3305396"/>
              <a:ext cx="3322640" cy="6898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tx1"/>
                  </a:solidFill>
                </a:rPr>
                <a:t>Share deal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348B1E9-8D3A-4C2F-9E59-C10A7EE5A859}"/>
                </a:ext>
              </a:extLst>
            </p:cNvPr>
            <p:cNvSpPr txBox="1"/>
            <p:nvPr/>
          </p:nvSpPr>
          <p:spPr>
            <a:xfrm>
              <a:off x="1009728" y="4020982"/>
              <a:ext cx="232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Shares in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acquiring</a:t>
              </a:r>
              <a:br>
                <a:rPr lang="de-DE" dirty="0"/>
              </a:br>
              <a:r>
                <a:rPr lang="de-DE" dirty="0"/>
                <a:t> </a:t>
              </a:r>
              <a:r>
                <a:rPr lang="de-DE" dirty="0" err="1"/>
                <a:t>company</a:t>
              </a:r>
              <a:endParaRPr lang="de-DE" dirty="0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F36490A-7F10-4463-B98D-CE7E8732BEBB}"/>
              </a:ext>
            </a:extLst>
          </p:cNvPr>
          <p:cNvGrpSpPr/>
          <p:nvPr/>
        </p:nvGrpSpPr>
        <p:grpSpPr>
          <a:xfrm>
            <a:off x="4273297" y="1636295"/>
            <a:ext cx="3322640" cy="2407759"/>
            <a:chOff x="4273297" y="1636295"/>
            <a:chExt cx="3322640" cy="2407759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0C4E83B-216D-463A-B948-18436CB6BDD2}"/>
                </a:ext>
              </a:extLst>
            </p:cNvPr>
            <p:cNvSpPr/>
            <p:nvPr/>
          </p:nvSpPr>
          <p:spPr>
            <a:xfrm>
              <a:off x="4273297" y="1636295"/>
              <a:ext cx="3322640" cy="689810"/>
            </a:xfrm>
            <a:prstGeom prst="rect">
              <a:avLst/>
            </a:prstGeom>
            <a:solidFill>
              <a:srgbClr val="005A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2400" dirty="0"/>
                <a:t>Friendly </a:t>
              </a:r>
              <a:r>
                <a:rPr lang="de-DE" sz="2400" dirty="0" err="1"/>
                <a:t>of</a:t>
              </a:r>
              <a:r>
                <a:rPr lang="de-DE" sz="2400" dirty="0"/>
                <a:t> hostile?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42E8A47-886F-41DB-9C36-ABD7D72B8AB8}"/>
                </a:ext>
              </a:extLst>
            </p:cNvPr>
            <p:cNvSpPr/>
            <p:nvPr/>
          </p:nvSpPr>
          <p:spPr>
            <a:xfrm>
              <a:off x="4273297" y="2517890"/>
              <a:ext cx="3322640" cy="6898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tx1"/>
                  </a:solidFill>
                </a:rPr>
                <a:t>Friendly </a:t>
              </a:r>
              <a:r>
                <a:rPr lang="de-DE" sz="2400" dirty="0" err="1">
                  <a:solidFill>
                    <a:schemeClr val="tx1"/>
                  </a:solidFill>
                </a:rPr>
                <a:t>takeover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4DE88658-BC38-4A51-8091-0B0F6E3D3D9C}"/>
                </a:ext>
              </a:extLst>
            </p:cNvPr>
            <p:cNvSpPr/>
            <p:nvPr/>
          </p:nvSpPr>
          <p:spPr>
            <a:xfrm>
              <a:off x="4273297" y="3354244"/>
              <a:ext cx="3322640" cy="6898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tx1"/>
                  </a:solidFill>
                </a:rPr>
                <a:t>Hostile </a:t>
              </a:r>
              <a:r>
                <a:rPr lang="de-DE" sz="2400" dirty="0" err="1">
                  <a:solidFill>
                    <a:schemeClr val="tx1"/>
                  </a:solidFill>
                </a:rPr>
                <a:t>takeover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CAB9CBB-78D6-4073-82B4-0440F1EAF5AB}"/>
              </a:ext>
            </a:extLst>
          </p:cNvPr>
          <p:cNvGrpSpPr/>
          <p:nvPr/>
        </p:nvGrpSpPr>
        <p:grpSpPr>
          <a:xfrm>
            <a:off x="2170559" y="4149052"/>
            <a:ext cx="5548542" cy="2341849"/>
            <a:chOff x="2170559" y="4149052"/>
            <a:chExt cx="5548542" cy="2341849"/>
          </a:xfrm>
        </p:grpSpPr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863B14C0-3439-4419-8098-5C749F9BBB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5936" y="4149052"/>
              <a:ext cx="946485" cy="1072653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3E9E123F-DC32-40D3-9E4B-E1325DCB9760}"/>
                </a:ext>
              </a:extLst>
            </p:cNvPr>
            <p:cNvSpPr txBox="1"/>
            <p:nvPr/>
          </p:nvSpPr>
          <p:spPr>
            <a:xfrm>
              <a:off x="2170559" y="5290572"/>
              <a:ext cx="28444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/>
                <a:t>Tender </a:t>
              </a:r>
              <a:r>
                <a:rPr lang="de-DE" b="1" dirty="0" err="1"/>
                <a:t>offer</a:t>
              </a:r>
              <a:br>
                <a:rPr lang="de-DE" dirty="0"/>
              </a:br>
              <a:r>
                <a:rPr lang="de-DE" dirty="0"/>
                <a:t>(</a:t>
              </a:r>
              <a:r>
                <a:rPr lang="de-DE" dirty="0" err="1"/>
                <a:t>public</a:t>
              </a:r>
              <a:r>
                <a:rPr lang="de-DE" dirty="0"/>
                <a:t> </a:t>
              </a:r>
              <a:r>
                <a:rPr lang="de-DE" dirty="0" err="1"/>
                <a:t>offer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shareholders</a:t>
              </a:r>
              <a:endParaRPr lang="de-DE" dirty="0"/>
            </a:p>
            <a:p>
              <a:pPr algn="ctr"/>
              <a:r>
                <a:rPr lang="de-DE" dirty="0"/>
                <a:t>at a premium </a:t>
              </a:r>
              <a:r>
                <a:rPr lang="de-DE" dirty="0" err="1"/>
                <a:t>price</a:t>
              </a:r>
              <a:r>
                <a:rPr lang="de-DE" dirty="0"/>
                <a:t>)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3E838E1-7E84-443F-BE8A-C9627B36FAFF}"/>
                </a:ext>
              </a:extLst>
            </p:cNvPr>
            <p:cNvSpPr txBox="1"/>
            <p:nvPr/>
          </p:nvSpPr>
          <p:spPr>
            <a:xfrm>
              <a:off x="5155322" y="5290572"/>
              <a:ext cx="256377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/>
                <a:t>Proxy </a:t>
              </a:r>
              <a:r>
                <a:rPr lang="de-DE" b="1" dirty="0" err="1"/>
                <a:t>fight</a:t>
              </a:r>
              <a:br>
                <a:rPr lang="de-DE" dirty="0"/>
              </a:br>
              <a:r>
                <a:rPr lang="de-DE" dirty="0"/>
                <a:t>(</a:t>
              </a:r>
              <a:r>
                <a:rPr lang="de-DE" dirty="0" err="1"/>
                <a:t>persuading</a:t>
              </a:r>
              <a:r>
                <a:rPr lang="de-DE" dirty="0"/>
                <a:t> </a:t>
              </a:r>
              <a:r>
                <a:rPr lang="de-DE" dirty="0" err="1"/>
                <a:t>shareholders</a:t>
              </a:r>
              <a:br>
                <a:rPr lang="de-DE" dirty="0"/>
              </a:br>
              <a:r>
                <a:rPr lang="de-DE" dirty="0" err="1"/>
                <a:t>to</a:t>
              </a:r>
              <a:r>
                <a:rPr lang="de-DE" dirty="0"/>
                <a:t> vote </a:t>
              </a:r>
              <a:r>
                <a:rPr lang="de-DE" dirty="0" err="1"/>
                <a:t>for</a:t>
              </a:r>
              <a:r>
                <a:rPr lang="de-DE" dirty="0"/>
                <a:t> a </a:t>
              </a:r>
              <a:r>
                <a:rPr lang="de-DE" dirty="0" err="1"/>
                <a:t>new</a:t>
              </a:r>
              <a:r>
                <a:rPr lang="de-DE" dirty="0"/>
                <a:t> </a:t>
              </a:r>
              <a:r>
                <a:rPr lang="de-DE" dirty="0" err="1"/>
                <a:t>board</a:t>
              </a:r>
              <a:br>
                <a:rPr lang="de-DE" dirty="0"/>
              </a:b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directors</a:t>
              </a:r>
              <a:r>
                <a:rPr lang="de-DE" dirty="0"/>
                <a:t>)</a:t>
              </a:r>
            </a:p>
          </p:txBody>
        </p: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E6DC8981-3792-42ED-AF4E-F6FFB418EBBE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>
              <a:off x="5775159" y="4190598"/>
              <a:ext cx="662053" cy="1099974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417DB66-22D0-4012-BE80-2FFD9FDEEBA5}"/>
              </a:ext>
            </a:extLst>
          </p:cNvPr>
          <p:cNvGrpSpPr/>
          <p:nvPr/>
        </p:nvGrpSpPr>
        <p:grpSpPr>
          <a:xfrm>
            <a:off x="8233968" y="1636295"/>
            <a:ext cx="3330663" cy="4038921"/>
            <a:chOff x="8233968" y="1636295"/>
            <a:chExt cx="3330663" cy="4038921"/>
          </a:xfrm>
        </p:grpSpPr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CB0CC2B0-7E7B-486F-AB81-EA552E7920DC}"/>
                </a:ext>
              </a:extLst>
            </p:cNvPr>
            <p:cNvSpPr/>
            <p:nvPr/>
          </p:nvSpPr>
          <p:spPr>
            <a:xfrm>
              <a:off x="8233968" y="1636295"/>
              <a:ext cx="3322640" cy="689810"/>
            </a:xfrm>
            <a:prstGeom prst="rect">
              <a:avLst/>
            </a:prstGeom>
            <a:solidFill>
              <a:srgbClr val="005A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2400" dirty="0"/>
                <a:t>Type </a:t>
              </a:r>
              <a:r>
                <a:rPr lang="de-DE" sz="2400" dirty="0" err="1"/>
                <a:t>of</a:t>
              </a:r>
              <a:r>
                <a:rPr lang="de-DE" sz="2400" dirty="0"/>
                <a:t> </a:t>
              </a:r>
              <a:r>
                <a:rPr lang="de-DE" sz="2400" dirty="0" err="1"/>
                <a:t>combination</a:t>
              </a:r>
              <a:endParaRPr lang="de-DE" sz="2400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3C88564-DE45-45EA-BCE5-0733C603C103}"/>
                </a:ext>
              </a:extLst>
            </p:cNvPr>
            <p:cNvSpPr/>
            <p:nvPr/>
          </p:nvSpPr>
          <p:spPr>
            <a:xfrm>
              <a:off x="8233968" y="2517890"/>
              <a:ext cx="3322640" cy="6898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tx1"/>
                  </a:solidFill>
                </a:rPr>
                <a:t>Horizontal </a:t>
              </a:r>
              <a:r>
                <a:rPr lang="de-DE" sz="2400" dirty="0" err="1">
                  <a:solidFill>
                    <a:schemeClr val="tx1"/>
                  </a:solidFill>
                </a:rPr>
                <a:t>acquisition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7F90F9B8-9C8D-4C35-B4E8-7CAC94FA9CB9}"/>
                </a:ext>
              </a:extLst>
            </p:cNvPr>
            <p:cNvSpPr/>
            <p:nvPr/>
          </p:nvSpPr>
          <p:spPr>
            <a:xfrm>
              <a:off x="8233968" y="3354244"/>
              <a:ext cx="3322640" cy="6898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>
                  <a:solidFill>
                    <a:schemeClr val="tx1"/>
                  </a:solidFill>
                </a:rPr>
                <a:t>Vertical</a:t>
              </a:r>
              <a:r>
                <a:rPr lang="de-DE" sz="2400" dirty="0">
                  <a:solidFill>
                    <a:schemeClr val="tx1"/>
                  </a:solidFill>
                </a:rPr>
                <a:t> </a:t>
              </a:r>
              <a:r>
                <a:rPr lang="de-DE" sz="2400" dirty="0" err="1">
                  <a:solidFill>
                    <a:schemeClr val="tx1"/>
                  </a:solidFill>
                </a:rPr>
                <a:t>acquisition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E5CA0AE3-B68E-4649-BC10-563D2644C93E}"/>
                </a:ext>
              </a:extLst>
            </p:cNvPr>
            <p:cNvSpPr/>
            <p:nvPr/>
          </p:nvSpPr>
          <p:spPr>
            <a:xfrm>
              <a:off x="8241991" y="4149052"/>
              <a:ext cx="3322640" cy="6898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>
                  <a:solidFill>
                    <a:schemeClr val="tx1"/>
                  </a:solidFill>
                </a:rPr>
                <a:t>Congeneric</a:t>
              </a:r>
              <a:r>
                <a:rPr lang="de-DE" sz="2400" dirty="0">
                  <a:solidFill>
                    <a:schemeClr val="tx1"/>
                  </a:solidFill>
                </a:rPr>
                <a:t> </a:t>
              </a:r>
              <a:r>
                <a:rPr lang="de-DE" sz="2400" dirty="0" err="1">
                  <a:solidFill>
                    <a:schemeClr val="tx1"/>
                  </a:solidFill>
                </a:rPr>
                <a:t>acquisition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BB9721AA-E314-42FE-B44E-28D84A8AC49F}"/>
                </a:ext>
              </a:extLst>
            </p:cNvPr>
            <p:cNvSpPr/>
            <p:nvPr/>
          </p:nvSpPr>
          <p:spPr>
            <a:xfrm>
              <a:off x="8241991" y="4985406"/>
              <a:ext cx="3322640" cy="6898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>
                  <a:solidFill>
                    <a:schemeClr val="tx1"/>
                  </a:solidFill>
                </a:rPr>
                <a:t>Conglomerate</a:t>
              </a:r>
              <a:r>
                <a:rPr lang="de-DE" sz="2400" dirty="0">
                  <a:solidFill>
                    <a:schemeClr val="tx1"/>
                  </a:solidFill>
                </a:rPr>
                <a:t> </a:t>
              </a:r>
              <a:r>
                <a:rPr lang="de-DE" sz="2400" dirty="0" err="1">
                  <a:solidFill>
                    <a:schemeClr val="tx1"/>
                  </a:solidFill>
                </a:rPr>
                <a:t>acquisition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0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dirty="0">
                <a:solidFill>
                  <a:srgbClr val="FF0000"/>
                </a:solidFill>
              </a:rPr>
              <a:t>Mergers &amp; </a:t>
            </a:r>
            <a:r>
              <a:rPr lang="de-AT" sz="3600" dirty="0" err="1">
                <a:solidFill>
                  <a:srgbClr val="FF0000"/>
                </a:solidFill>
              </a:rPr>
              <a:t>acquisitions</a:t>
            </a:r>
            <a:r>
              <a:rPr lang="de-AT" sz="3600" dirty="0"/>
              <a:t>| The M&amp;A </a:t>
            </a:r>
            <a:r>
              <a:rPr lang="de-AT" sz="3600" dirty="0" err="1"/>
              <a:t>process</a:t>
            </a:r>
            <a:endParaRPr lang="de-AT" sz="36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B01248C-8E9F-49E9-87E8-7144DDFCDF5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17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222B63F-32CF-43AA-8402-0A4418405A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76" y="1002730"/>
            <a:ext cx="4095533" cy="273035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6144827-D1B5-443B-BB9B-42E7439EC543}"/>
              </a:ext>
            </a:extLst>
          </p:cNvPr>
          <p:cNvSpPr txBox="1"/>
          <p:nvPr/>
        </p:nvSpPr>
        <p:spPr>
          <a:xfrm>
            <a:off x="9881938" y="6550483"/>
            <a:ext cx="21002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unsplash.com/Max </a:t>
            </a:r>
            <a:r>
              <a:rPr lang="de-DE" sz="800" dirty="0" err="1"/>
              <a:t>Harlynking</a:t>
            </a:r>
            <a:endParaRPr lang="de-DE" sz="8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E8C4256-436C-4355-85F0-FAB9F2D5BE83}"/>
              </a:ext>
            </a:extLst>
          </p:cNvPr>
          <p:cNvSpPr txBox="1"/>
          <p:nvPr/>
        </p:nvSpPr>
        <p:spPr>
          <a:xfrm rot="16200000">
            <a:off x="9978422" y="4315070"/>
            <a:ext cx="269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Consider</a:t>
            </a:r>
            <a:endParaRPr lang="de-DE" dirty="0"/>
          </a:p>
          <a:p>
            <a:pPr algn="ctr"/>
            <a:r>
              <a:rPr lang="de-DE" dirty="0" err="1"/>
              <a:t>regulatory</a:t>
            </a:r>
            <a:endParaRPr lang="de-DE" dirty="0"/>
          </a:p>
          <a:p>
            <a:pPr algn="ctr"/>
            <a:r>
              <a:rPr lang="de-DE" dirty="0" err="1"/>
              <a:t>Issues</a:t>
            </a:r>
            <a:r>
              <a:rPr lang="de-DE" dirty="0"/>
              <a:t>!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2179921-FABF-4BEB-8748-4B03117C375C}"/>
              </a:ext>
            </a:extLst>
          </p:cNvPr>
          <p:cNvGrpSpPr/>
          <p:nvPr/>
        </p:nvGrpSpPr>
        <p:grpSpPr>
          <a:xfrm>
            <a:off x="4852832" y="1012032"/>
            <a:ext cx="6011462" cy="5152533"/>
            <a:chOff x="4852832" y="1012032"/>
            <a:chExt cx="6011462" cy="5152533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CC6DB029-2E3A-4C08-A675-EF056BF1410E}"/>
                </a:ext>
              </a:extLst>
            </p:cNvPr>
            <p:cNvSpPr/>
            <p:nvPr/>
          </p:nvSpPr>
          <p:spPr>
            <a:xfrm>
              <a:off x="5157634" y="1012032"/>
              <a:ext cx="5534527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tx1"/>
                  </a:solidFill>
                </a:rPr>
                <a:t>M&amp;A </a:t>
              </a:r>
              <a:r>
                <a:rPr lang="de-DE" sz="2400" dirty="0" err="1">
                  <a:solidFill>
                    <a:schemeClr val="tx1"/>
                  </a:solidFill>
                </a:rPr>
                <a:t>strategy</a:t>
              </a:r>
              <a:r>
                <a:rPr lang="de-DE" sz="2400" dirty="0">
                  <a:solidFill>
                    <a:schemeClr val="tx1"/>
                  </a:solidFill>
                </a:rPr>
                <a:t> </a:t>
              </a:r>
              <a:r>
                <a:rPr lang="de-DE" sz="2400" dirty="0" err="1">
                  <a:solidFill>
                    <a:schemeClr val="tx1"/>
                  </a:solidFill>
                </a:rPr>
                <a:t>development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4E6A683E-870C-4037-80A1-82E9C367C503}"/>
                </a:ext>
              </a:extLst>
            </p:cNvPr>
            <p:cNvSpPr/>
            <p:nvPr/>
          </p:nvSpPr>
          <p:spPr>
            <a:xfrm>
              <a:off x="5157634" y="1774032"/>
              <a:ext cx="5534527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tx1"/>
                  </a:solidFill>
                </a:rPr>
                <a:t>Target </a:t>
              </a:r>
              <a:r>
                <a:rPr lang="de-DE" sz="2400" dirty="0" err="1">
                  <a:solidFill>
                    <a:schemeClr val="tx1"/>
                  </a:solidFill>
                </a:rPr>
                <a:t>identification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7DF332E0-C0AE-4B92-A559-CAFD77AE549C}"/>
                </a:ext>
              </a:extLst>
            </p:cNvPr>
            <p:cNvSpPr/>
            <p:nvPr/>
          </p:nvSpPr>
          <p:spPr>
            <a:xfrm>
              <a:off x="5157634" y="2529379"/>
              <a:ext cx="5534527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tx1"/>
                  </a:solidFill>
                </a:rPr>
                <a:t>Initial </a:t>
              </a:r>
              <a:r>
                <a:rPr lang="de-DE" sz="2400" dirty="0" err="1">
                  <a:solidFill>
                    <a:schemeClr val="tx1"/>
                  </a:solidFill>
                </a:rPr>
                <a:t>content</a:t>
              </a:r>
              <a:r>
                <a:rPr lang="de-DE" sz="2400" dirty="0">
                  <a:solidFill>
                    <a:schemeClr val="tx1"/>
                  </a:solidFill>
                </a:rPr>
                <a:t> &amp; </a:t>
              </a:r>
              <a:r>
                <a:rPr lang="de-DE" sz="2400" dirty="0" err="1">
                  <a:solidFill>
                    <a:schemeClr val="tx1"/>
                  </a:solidFill>
                </a:rPr>
                <a:t>information</a:t>
              </a:r>
              <a:r>
                <a:rPr lang="de-DE" sz="2400" dirty="0">
                  <a:solidFill>
                    <a:schemeClr val="tx1"/>
                  </a:solidFill>
                </a:rPr>
                <a:t> </a:t>
              </a:r>
              <a:r>
                <a:rPr lang="de-DE" sz="2400" dirty="0" err="1">
                  <a:solidFill>
                    <a:schemeClr val="tx1"/>
                  </a:solidFill>
                </a:rPr>
                <a:t>exchange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0BF2265-D3B9-44B5-BDCF-CDF5AA860905}"/>
                </a:ext>
              </a:extLst>
            </p:cNvPr>
            <p:cNvSpPr/>
            <p:nvPr/>
          </p:nvSpPr>
          <p:spPr>
            <a:xfrm>
              <a:off x="5157633" y="3286094"/>
              <a:ext cx="5534527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>
                  <a:solidFill>
                    <a:schemeClr val="tx1"/>
                  </a:solidFill>
                </a:rPr>
                <a:t>Valuation</a:t>
              </a:r>
              <a:r>
                <a:rPr lang="de-DE" sz="2400" dirty="0">
                  <a:solidFill>
                    <a:schemeClr val="tx1"/>
                  </a:solidFill>
                </a:rPr>
                <a:t> </a:t>
              </a:r>
              <a:r>
                <a:rPr lang="de-DE" sz="2400" dirty="0" err="1">
                  <a:solidFill>
                    <a:schemeClr val="tx1"/>
                  </a:solidFill>
                </a:rPr>
                <a:t>analysis</a:t>
              </a:r>
              <a:r>
                <a:rPr lang="de-DE" sz="2400" dirty="0">
                  <a:solidFill>
                    <a:schemeClr val="tx1"/>
                  </a:solidFill>
                </a:rPr>
                <a:t> and </a:t>
              </a:r>
              <a:r>
                <a:rPr lang="de-DE" sz="2400" dirty="0" err="1">
                  <a:solidFill>
                    <a:schemeClr val="tx1"/>
                  </a:solidFill>
                </a:rPr>
                <a:t>indicative</a:t>
              </a:r>
              <a:r>
                <a:rPr lang="de-DE" sz="2400" dirty="0">
                  <a:solidFill>
                    <a:schemeClr val="tx1"/>
                  </a:solidFill>
                </a:rPr>
                <a:t> </a:t>
              </a:r>
              <a:r>
                <a:rPr lang="de-DE" sz="2400" dirty="0" err="1">
                  <a:solidFill>
                    <a:schemeClr val="tx1"/>
                  </a:solidFill>
                </a:rPr>
                <a:t>offer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A259A523-C912-4EFB-9C4E-6E9ED8739FD9}"/>
                </a:ext>
              </a:extLst>
            </p:cNvPr>
            <p:cNvSpPr/>
            <p:nvPr/>
          </p:nvSpPr>
          <p:spPr>
            <a:xfrm>
              <a:off x="5157633" y="4041441"/>
              <a:ext cx="5534527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tx1"/>
                  </a:solidFill>
                </a:rPr>
                <a:t>Due </a:t>
              </a:r>
              <a:r>
                <a:rPr lang="de-DE" sz="2400" dirty="0" err="1">
                  <a:solidFill>
                    <a:schemeClr val="tx1"/>
                  </a:solidFill>
                </a:rPr>
                <a:t>diligence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5514E2EF-0230-45F7-85A7-14D2288F26BF}"/>
                </a:ext>
              </a:extLst>
            </p:cNvPr>
            <p:cNvSpPr/>
            <p:nvPr/>
          </p:nvSpPr>
          <p:spPr>
            <a:xfrm>
              <a:off x="5157633" y="4796788"/>
              <a:ext cx="5534527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>
                  <a:solidFill>
                    <a:schemeClr val="tx1"/>
                  </a:solidFill>
                </a:rPr>
                <a:t>Negotiations</a:t>
              </a:r>
              <a:r>
                <a:rPr lang="de-DE" sz="2400" dirty="0">
                  <a:solidFill>
                    <a:schemeClr val="tx1"/>
                  </a:solidFill>
                </a:rPr>
                <a:t> and deal </a:t>
              </a:r>
              <a:r>
                <a:rPr lang="de-DE" sz="2400" dirty="0" err="1">
                  <a:solidFill>
                    <a:schemeClr val="tx1"/>
                  </a:solidFill>
                </a:rPr>
                <a:t>closure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AC703D95-95F4-4B46-9A4F-3031CFD182C6}"/>
                </a:ext>
              </a:extLst>
            </p:cNvPr>
            <p:cNvSpPr/>
            <p:nvPr/>
          </p:nvSpPr>
          <p:spPr>
            <a:xfrm>
              <a:off x="5157632" y="5553503"/>
              <a:ext cx="5534527" cy="609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tx1"/>
                  </a:solidFill>
                </a:rPr>
                <a:t>Post-merger </a:t>
              </a:r>
              <a:r>
                <a:rPr lang="de-DE" sz="2400" dirty="0" err="1">
                  <a:solidFill>
                    <a:schemeClr val="tx1"/>
                  </a:solidFill>
                </a:rPr>
                <a:t>integration</a:t>
              </a:r>
              <a:endParaRPr lang="de-DE" sz="2400" dirty="0">
                <a:solidFill>
                  <a:schemeClr val="tx1"/>
                </a:solidFill>
              </a:endParaRPr>
            </a:p>
          </p:txBody>
        </p: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035E72B8-E7C0-4127-98A4-1A3B7FE2B32D}"/>
                </a:ext>
              </a:extLst>
            </p:cNvPr>
            <p:cNvSpPr/>
            <p:nvPr/>
          </p:nvSpPr>
          <p:spPr>
            <a:xfrm>
              <a:off x="4852832" y="1012032"/>
              <a:ext cx="609600" cy="609600"/>
            </a:xfrm>
            <a:prstGeom prst="ellipse">
              <a:avLst/>
            </a:prstGeom>
            <a:solidFill>
              <a:srgbClr val="005A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1</a:t>
              </a: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B1CD0780-58CC-45D6-8562-53DED2C79497}"/>
                </a:ext>
              </a:extLst>
            </p:cNvPr>
            <p:cNvSpPr/>
            <p:nvPr/>
          </p:nvSpPr>
          <p:spPr>
            <a:xfrm>
              <a:off x="4852832" y="1767379"/>
              <a:ext cx="609600" cy="609600"/>
            </a:xfrm>
            <a:prstGeom prst="ellipse">
              <a:avLst/>
            </a:prstGeom>
            <a:solidFill>
              <a:srgbClr val="005A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2</a:t>
              </a: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A2AE1366-A7E3-48F0-923F-6BE7A7CC7A4B}"/>
                </a:ext>
              </a:extLst>
            </p:cNvPr>
            <p:cNvSpPr/>
            <p:nvPr/>
          </p:nvSpPr>
          <p:spPr>
            <a:xfrm>
              <a:off x="4852832" y="2489273"/>
              <a:ext cx="609600" cy="609600"/>
            </a:xfrm>
            <a:prstGeom prst="ellipse">
              <a:avLst/>
            </a:prstGeom>
            <a:solidFill>
              <a:srgbClr val="005A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3</a:t>
              </a: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E2931466-63CB-45DE-9100-2165A8821A26}"/>
                </a:ext>
              </a:extLst>
            </p:cNvPr>
            <p:cNvSpPr/>
            <p:nvPr/>
          </p:nvSpPr>
          <p:spPr>
            <a:xfrm>
              <a:off x="4852832" y="3264673"/>
              <a:ext cx="609600" cy="609600"/>
            </a:xfrm>
            <a:prstGeom prst="ellipse">
              <a:avLst/>
            </a:prstGeom>
            <a:solidFill>
              <a:srgbClr val="005A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4</a:t>
              </a: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1D8C60D2-9A3D-4912-A127-707A64CD130A}"/>
                </a:ext>
              </a:extLst>
            </p:cNvPr>
            <p:cNvSpPr/>
            <p:nvPr/>
          </p:nvSpPr>
          <p:spPr>
            <a:xfrm>
              <a:off x="4852832" y="4040073"/>
              <a:ext cx="609600" cy="609600"/>
            </a:xfrm>
            <a:prstGeom prst="ellipse">
              <a:avLst/>
            </a:prstGeom>
            <a:solidFill>
              <a:srgbClr val="005A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5</a:t>
              </a: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B9F8CFF6-CDA8-4CD8-BA23-C40FAC72AAE1}"/>
                </a:ext>
              </a:extLst>
            </p:cNvPr>
            <p:cNvSpPr/>
            <p:nvPr/>
          </p:nvSpPr>
          <p:spPr>
            <a:xfrm>
              <a:off x="4852832" y="4776735"/>
              <a:ext cx="609600" cy="609600"/>
            </a:xfrm>
            <a:prstGeom prst="ellipse">
              <a:avLst/>
            </a:prstGeom>
            <a:solidFill>
              <a:srgbClr val="005A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6</a:t>
              </a: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CA27A205-3D3A-402D-A5A5-B0A163DEECC5}"/>
                </a:ext>
              </a:extLst>
            </p:cNvPr>
            <p:cNvSpPr/>
            <p:nvPr/>
          </p:nvSpPr>
          <p:spPr>
            <a:xfrm>
              <a:off x="4852832" y="5554965"/>
              <a:ext cx="609600" cy="609600"/>
            </a:xfrm>
            <a:prstGeom prst="ellipse">
              <a:avLst/>
            </a:prstGeom>
            <a:solidFill>
              <a:srgbClr val="005A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7</a:t>
              </a:r>
            </a:p>
          </p:txBody>
        </p: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8D9C2AB8-BEEE-4D00-9C9C-304944A53882}"/>
                </a:ext>
              </a:extLst>
            </p:cNvPr>
            <p:cNvCxnSpPr/>
            <p:nvPr/>
          </p:nvCxnSpPr>
          <p:spPr>
            <a:xfrm flipV="1">
              <a:off x="10864294" y="4062862"/>
              <a:ext cx="0" cy="13635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50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FF0000"/>
                </a:solidFill>
              </a:rPr>
              <a:t>M&amp;A</a:t>
            </a:r>
            <a:r>
              <a:rPr lang="de-AT" sz="4000" dirty="0"/>
              <a:t>| The </a:t>
            </a:r>
            <a:r>
              <a:rPr lang="de-AT" sz="4000" dirty="0" err="1"/>
              <a:t>target</a:t>
            </a:r>
            <a:r>
              <a:rPr lang="de-AT" sz="4000" dirty="0"/>
              <a:t> </a:t>
            </a:r>
            <a:r>
              <a:rPr lang="de-AT" sz="4000" dirty="0" err="1"/>
              <a:t>identification</a:t>
            </a:r>
            <a:r>
              <a:rPr lang="de-AT" sz="4000" dirty="0"/>
              <a:t> </a:t>
            </a:r>
            <a:r>
              <a:rPr lang="de-AT" sz="4000" dirty="0" err="1"/>
              <a:t>process</a:t>
            </a:r>
            <a:endParaRPr lang="de-AT" sz="4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B01248C-8E9F-49E9-87E8-7144DDFCDF5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18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B67336B-BF7D-401B-B3C8-64103D002C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074" y="957713"/>
            <a:ext cx="9521087" cy="5262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83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FF0000"/>
                </a:solidFill>
              </a:rPr>
              <a:t>M&amp;A</a:t>
            </a:r>
            <a:r>
              <a:rPr lang="de-AT" sz="4000" dirty="0"/>
              <a:t>| </a:t>
            </a:r>
            <a:r>
              <a:rPr lang="de-AT" sz="4000" dirty="0" err="1"/>
              <a:t>Valuation</a:t>
            </a:r>
            <a:r>
              <a:rPr lang="de-AT" sz="4000" dirty="0"/>
              <a:t> </a:t>
            </a:r>
            <a:r>
              <a:rPr lang="de-AT" sz="4000" dirty="0" err="1"/>
              <a:t>methods</a:t>
            </a:r>
            <a:r>
              <a:rPr lang="de-AT" sz="4000" dirty="0"/>
              <a:t> </a:t>
            </a:r>
            <a:r>
              <a:rPr lang="de-AT" sz="4000" dirty="0" err="1"/>
              <a:t>for</a:t>
            </a:r>
            <a:r>
              <a:rPr lang="de-AT" sz="4000" dirty="0"/>
              <a:t> M&amp;A </a:t>
            </a:r>
            <a:r>
              <a:rPr lang="de-AT" sz="4000" dirty="0" err="1"/>
              <a:t>deals</a:t>
            </a:r>
            <a:endParaRPr lang="de-AT" sz="4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B01248C-8E9F-49E9-87E8-7144DDFCDF5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19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9C823DE-2F22-45B2-8851-71B735BB1F42}"/>
              </a:ext>
            </a:extLst>
          </p:cNvPr>
          <p:cNvGrpSpPr/>
          <p:nvPr/>
        </p:nvGrpSpPr>
        <p:grpSpPr>
          <a:xfrm>
            <a:off x="231648" y="1088281"/>
            <a:ext cx="2882347" cy="4558956"/>
            <a:chOff x="231648" y="1088281"/>
            <a:chExt cx="2882347" cy="4558956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20B3BC74-F4D5-4C3A-987E-262560EC05CE}"/>
                </a:ext>
              </a:extLst>
            </p:cNvPr>
            <p:cNvSpPr/>
            <p:nvPr/>
          </p:nvSpPr>
          <p:spPr>
            <a:xfrm>
              <a:off x="351916" y="1678257"/>
              <a:ext cx="2641812" cy="8823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/>
                <a:t>Discounted</a:t>
              </a:r>
              <a:r>
                <a:rPr lang="de-DE" sz="2000" dirty="0"/>
                <a:t> cash </a:t>
              </a:r>
              <a:r>
                <a:rPr lang="de-DE" sz="2000" dirty="0" err="1"/>
                <a:t>flow</a:t>
              </a:r>
              <a:br>
                <a:rPr lang="de-DE" sz="2000" dirty="0"/>
              </a:br>
              <a:r>
                <a:rPr lang="de-DE" sz="2000" dirty="0"/>
                <a:t> (DCF) </a:t>
              </a:r>
              <a:r>
                <a:rPr lang="de-DE" sz="2000" dirty="0" err="1"/>
                <a:t>method</a:t>
              </a:r>
              <a:endParaRPr lang="de-DE" sz="2000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F23CCF0-DFED-45A8-A3A2-429BB04BA04C}"/>
                </a:ext>
              </a:extLst>
            </p:cNvPr>
            <p:cNvSpPr/>
            <p:nvPr/>
          </p:nvSpPr>
          <p:spPr>
            <a:xfrm>
              <a:off x="231648" y="2692582"/>
              <a:ext cx="2882347" cy="2954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>
                <a:spcAft>
                  <a:spcPts val="600"/>
                </a:spcAft>
                <a:buAutoNum type="arabicPeriod"/>
              </a:pPr>
              <a: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Estimate future cash flows </a:t>
              </a:r>
            </a:p>
            <a:p>
              <a:pPr marL="342900" indent="-342900" algn="ctr">
                <a:spcAft>
                  <a:spcPts val="600"/>
                </a:spcAft>
                <a:buAutoNum type="arabicPeriod"/>
              </a:pPr>
              <a: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Apply an appropriate discount rate that reflects the cost of capital</a:t>
              </a:r>
            </a:p>
            <a:p>
              <a:pPr marL="342900" indent="-342900" algn="ctr">
                <a:spcAft>
                  <a:spcPts val="600"/>
                </a:spcAft>
                <a:buAutoNum type="arabicPeriod"/>
              </a:pPr>
              <a: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Calculate the net present value of the projected cash flows by discounting them back to their current value, adding a terminal value for cash flows beyond the projection period</a:t>
              </a:r>
              <a:endParaRPr lang="de-DE" sz="1600" dirty="0"/>
            </a:p>
          </p:txBody>
        </p:sp>
        <p:pic>
          <p:nvPicPr>
            <p:cNvPr id="11" name="Grafik 10" descr="Münzen">
              <a:extLst>
                <a:ext uri="{FF2B5EF4-FFF2-40B4-BE49-F238E27FC236}">
                  <a16:creationId xmlns:a16="http://schemas.microsoft.com/office/drawing/2014/main" id="{9EFF4884-F691-47C1-84B2-2C78F2718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9948" y="1088281"/>
              <a:ext cx="565746" cy="565746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1CBC686-D8AA-4CE4-B5A7-E6F97A82490B}"/>
              </a:ext>
            </a:extLst>
          </p:cNvPr>
          <p:cNvGrpSpPr/>
          <p:nvPr/>
        </p:nvGrpSpPr>
        <p:grpSpPr>
          <a:xfrm>
            <a:off x="3234263" y="1073120"/>
            <a:ext cx="2641812" cy="2956365"/>
            <a:chOff x="3234263" y="1073120"/>
            <a:chExt cx="2641812" cy="2956365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454FF00-8CC5-403E-91D6-0B56107D4F82}"/>
                </a:ext>
              </a:extLst>
            </p:cNvPr>
            <p:cNvSpPr/>
            <p:nvPr/>
          </p:nvSpPr>
          <p:spPr>
            <a:xfrm>
              <a:off x="3234263" y="1678257"/>
              <a:ext cx="2641812" cy="8823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/>
                <a:t>Replacement</a:t>
              </a:r>
              <a:r>
                <a:rPr lang="de-DE" sz="2000" dirty="0"/>
                <a:t> </a:t>
              </a:r>
              <a:r>
                <a:rPr lang="de-DE" sz="2000" dirty="0" err="1"/>
                <a:t>cost</a:t>
              </a:r>
              <a:r>
                <a:rPr lang="de-DE" sz="2000" dirty="0"/>
                <a:t> </a:t>
              </a:r>
              <a:r>
                <a:rPr lang="de-DE" sz="2000" dirty="0" err="1"/>
                <a:t>valuation</a:t>
              </a:r>
              <a:r>
                <a:rPr lang="de-DE" sz="2000" dirty="0"/>
                <a:t> </a:t>
              </a:r>
              <a:r>
                <a:rPr lang="de-DE" sz="2000" dirty="0" err="1"/>
                <a:t>method</a:t>
              </a:r>
              <a:endParaRPr lang="de-DE" sz="2000" dirty="0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547BD08-0083-4499-AC94-0A9D475B774F}"/>
                </a:ext>
              </a:extLst>
            </p:cNvPr>
            <p:cNvSpPr/>
            <p:nvPr/>
          </p:nvSpPr>
          <p:spPr>
            <a:xfrm>
              <a:off x="3234263" y="2706046"/>
              <a:ext cx="264181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Cost of reproducing a company’s assets and operations from scratch at current market prices for the assets</a:t>
              </a:r>
              <a:endParaRPr lang="de-DE" sz="16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Grafik 16" descr="Münzen">
              <a:extLst>
                <a:ext uri="{FF2B5EF4-FFF2-40B4-BE49-F238E27FC236}">
                  <a16:creationId xmlns:a16="http://schemas.microsoft.com/office/drawing/2014/main" id="{14E64AA3-704C-4DC5-AE61-2C7F2863F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72296" y="1073120"/>
              <a:ext cx="565746" cy="565746"/>
            </a:xfrm>
            <a:prstGeom prst="rect">
              <a:avLst/>
            </a:prstGeom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A60CC88-A9B7-4C70-BA4E-3C901390993E}"/>
              </a:ext>
            </a:extLst>
          </p:cNvPr>
          <p:cNvGrpSpPr/>
          <p:nvPr/>
        </p:nvGrpSpPr>
        <p:grpSpPr>
          <a:xfrm>
            <a:off x="5996343" y="1079326"/>
            <a:ext cx="2762079" cy="2703938"/>
            <a:chOff x="5996343" y="1079326"/>
            <a:chExt cx="2762079" cy="2703938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246CD71-A2B9-46CE-82C0-2BE27A130CC2}"/>
                </a:ext>
              </a:extLst>
            </p:cNvPr>
            <p:cNvSpPr/>
            <p:nvPr/>
          </p:nvSpPr>
          <p:spPr>
            <a:xfrm>
              <a:off x="6116610" y="1678257"/>
              <a:ext cx="2641812" cy="8823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/>
                <a:t>Current</a:t>
              </a:r>
              <a:r>
                <a:rPr lang="de-DE" sz="2000" dirty="0"/>
                <a:t> </a:t>
              </a:r>
              <a:r>
                <a:rPr lang="de-DE" sz="2000" dirty="0" err="1"/>
                <a:t>earnings</a:t>
              </a:r>
              <a:endParaRPr lang="de-DE" sz="2000" dirty="0"/>
            </a:p>
            <a:p>
              <a:pPr algn="ctr"/>
              <a:r>
                <a:rPr lang="de-DE" sz="2000" dirty="0"/>
                <a:t> power </a:t>
              </a:r>
              <a:r>
                <a:rPr lang="de-DE" sz="2000" dirty="0" err="1"/>
                <a:t>value</a:t>
              </a:r>
              <a:r>
                <a:rPr lang="de-DE" sz="2000" dirty="0"/>
                <a:t> </a:t>
              </a:r>
              <a:r>
                <a:rPr lang="de-DE" sz="2000" dirty="0" err="1"/>
                <a:t>method</a:t>
              </a:r>
              <a:endParaRPr lang="de-DE" sz="2000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E61CDBF-2053-4F93-8942-6CBB1E093459}"/>
                </a:ext>
              </a:extLst>
            </p:cNvPr>
            <p:cNvSpPr/>
            <p:nvPr/>
          </p:nvSpPr>
          <p:spPr>
            <a:xfrm>
              <a:off x="5996343" y="2706046"/>
              <a:ext cx="264181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Assume the same level</a:t>
              </a:r>
              <a:b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of earnings in the future</a:t>
              </a:r>
              <a:b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(without growth and cyclical</a:t>
              </a:r>
              <a:b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6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variation)</a:t>
              </a:r>
              <a:endParaRPr lang="de-DE" sz="16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Grafik 17" descr="Münzen">
              <a:extLst>
                <a:ext uri="{FF2B5EF4-FFF2-40B4-BE49-F238E27FC236}">
                  <a16:creationId xmlns:a16="http://schemas.microsoft.com/office/drawing/2014/main" id="{FF924B13-3DBB-4D93-8CE1-BA6D758D2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54644" y="1079326"/>
              <a:ext cx="565746" cy="565746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D42D2391-F0E0-4B8C-9F49-11E5978CFEFD}"/>
              </a:ext>
            </a:extLst>
          </p:cNvPr>
          <p:cNvGrpSpPr/>
          <p:nvPr/>
        </p:nvGrpSpPr>
        <p:grpSpPr>
          <a:xfrm>
            <a:off x="8998957" y="1139817"/>
            <a:ext cx="2641812" cy="2866022"/>
            <a:chOff x="8998957" y="1139817"/>
            <a:chExt cx="2641812" cy="2866022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30515F7-1E87-44D5-A8DA-DF283EE1CEEE}"/>
                </a:ext>
              </a:extLst>
            </p:cNvPr>
            <p:cNvSpPr/>
            <p:nvPr/>
          </p:nvSpPr>
          <p:spPr>
            <a:xfrm>
              <a:off x="8998957" y="1678257"/>
              <a:ext cx="2641812" cy="8823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Price-</a:t>
              </a:r>
              <a:r>
                <a:rPr lang="de-DE" sz="2000" dirty="0" err="1"/>
                <a:t>to</a:t>
              </a:r>
              <a:r>
                <a:rPr lang="de-DE" sz="2000" dirty="0"/>
                <a:t>-</a:t>
              </a:r>
              <a:r>
                <a:rPr lang="de-DE" sz="2000" dirty="0" err="1"/>
                <a:t>Earnings</a:t>
              </a:r>
              <a:br>
                <a:rPr lang="de-DE" sz="2000" dirty="0"/>
              </a:br>
              <a:r>
                <a:rPr lang="de-DE" sz="2000" dirty="0"/>
                <a:t>(P/E) </a:t>
              </a:r>
              <a:r>
                <a:rPr lang="de-DE" sz="2000" dirty="0" err="1"/>
                <a:t>valuation</a:t>
              </a:r>
              <a:r>
                <a:rPr lang="de-DE" sz="2000" dirty="0"/>
                <a:t> </a:t>
              </a:r>
              <a:r>
                <a:rPr lang="de-DE" sz="2000" dirty="0" err="1"/>
                <a:t>method</a:t>
              </a:r>
              <a:endParaRPr lang="de-DE" sz="2000" dirty="0"/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385766DD-6ED2-422E-A4A6-0721301FAC92}"/>
                </a:ext>
              </a:extLst>
            </p:cNvPr>
            <p:cNvSpPr/>
            <p:nvPr/>
          </p:nvSpPr>
          <p:spPr>
            <a:xfrm>
              <a:off x="8998957" y="2682400"/>
              <a:ext cx="264181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Current price per share divided by the most recent earnings per share (EPS) – compare with other P/E ratios in the industry </a:t>
              </a:r>
              <a:endParaRPr lang="de-DE" sz="1600" dirty="0"/>
            </a:p>
          </p:txBody>
        </p:sp>
        <p:pic>
          <p:nvPicPr>
            <p:cNvPr id="19" name="Grafik 18" descr="Münzen">
              <a:extLst>
                <a:ext uri="{FF2B5EF4-FFF2-40B4-BE49-F238E27FC236}">
                  <a16:creationId xmlns:a16="http://schemas.microsoft.com/office/drawing/2014/main" id="{6B7FE37B-1BC3-4204-8512-C9C77DB9F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35302" y="1139817"/>
              <a:ext cx="565746" cy="565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92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3EF0D-58B6-BC20-BAAE-3493AC64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48" y="22302"/>
            <a:ext cx="9689327" cy="1325563"/>
          </a:xfrm>
        </p:spPr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corporate</a:t>
            </a:r>
            <a:r>
              <a:rPr lang="de-AT" dirty="0"/>
              <a:t> </a:t>
            </a:r>
            <a:r>
              <a:rPr lang="de-AT" dirty="0" err="1"/>
              <a:t>strategy</a:t>
            </a:r>
            <a:r>
              <a:rPr lang="de-AT" dirty="0"/>
              <a:t>?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127C18-A0B7-42F3-A8D0-22EBB0B0D43B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E9F8A4-875A-46EE-946E-F43DE6675F0F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9AD252D-3D2B-4358-8C1F-D94B2B64EA43}"/>
              </a:ext>
            </a:extLst>
          </p:cNvPr>
          <p:cNvSpPr/>
          <p:nvPr/>
        </p:nvSpPr>
        <p:spPr>
          <a:xfrm>
            <a:off x="510503" y="1280818"/>
            <a:ext cx="1333795" cy="1333795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6D6E335-CEE2-45F3-B854-5F0E62D207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987" y="1285035"/>
            <a:ext cx="5101751" cy="481308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6209E2-9DA3-7ED3-9B62-75596CFE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14" y="1572620"/>
            <a:ext cx="5950179" cy="11592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Setting the </a:t>
            </a:r>
            <a:r>
              <a:rPr lang="en-US" b="1" dirty="0"/>
              <a:t>overall strategic direction </a:t>
            </a:r>
            <a:br>
              <a:rPr lang="en-US" dirty="0"/>
            </a:br>
            <a:r>
              <a:rPr lang="en-US" b="1" dirty="0"/>
              <a:t>for a multi-business enterprise</a:t>
            </a:r>
            <a:endParaRPr lang="de-AT" b="1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76F48C9-D45B-4102-817C-4349F5252E88}"/>
              </a:ext>
            </a:extLst>
          </p:cNvPr>
          <p:cNvSpPr txBox="1">
            <a:spLocks/>
          </p:cNvSpPr>
          <p:nvPr/>
        </p:nvSpPr>
        <p:spPr>
          <a:xfrm>
            <a:off x="2524114" y="4938817"/>
            <a:ext cx="4388132" cy="115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anose="05000000000000000000" pitchFamily="2" charset="2"/>
              <a:buNone/>
            </a:pPr>
            <a:r>
              <a:rPr lang="en-US" b="1" dirty="0"/>
              <a:t>‘5A’ decisions </a:t>
            </a:r>
            <a:r>
              <a:rPr lang="en-US" dirty="0"/>
              <a:t>for the </a:t>
            </a:r>
            <a:br>
              <a:rPr lang="en-US" dirty="0"/>
            </a:br>
            <a:r>
              <a:rPr lang="en-US" dirty="0"/>
              <a:t>corporation as a whole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849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FF0000"/>
                </a:solidFill>
              </a:rPr>
              <a:t>M&amp;A</a:t>
            </a:r>
            <a:r>
              <a:rPr lang="de-AT" sz="4000" dirty="0"/>
              <a:t>| Attention!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B01248C-8E9F-49E9-87E8-7144DDFCDF5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20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5896289-F399-4F14-801D-38FDC1D8F5B0}"/>
              </a:ext>
            </a:extLst>
          </p:cNvPr>
          <p:cNvGrpSpPr/>
          <p:nvPr/>
        </p:nvGrpSpPr>
        <p:grpSpPr>
          <a:xfrm>
            <a:off x="463297" y="656661"/>
            <a:ext cx="5770601" cy="914400"/>
            <a:chOff x="2330264" y="5425757"/>
            <a:chExt cx="5770601" cy="914400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C86459F-9BA2-4DB8-B875-EDE1ABDF1349}"/>
                </a:ext>
              </a:extLst>
            </p:cNvPr>
            <p:cNvSpPr txBox="1"/>
            <p:nvPr/>
          </p:nvSpPr>
          <p:spPr>
            <a:xfrm>
              <a:off x="3244664" y="5746415"/>
              <a:ext cx="4856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/>
                <a:t>Lots </a:t>
              </a:r>
              <a:r>
                <a:rPr lang="de-DE" sz="2400" b="1" dirty="0" err="1"/>
                <a:t>of</a:t>
              </a:r>
              <a:r>
                <a:rPr lang="de-DE" sz="2400" b="1" dirty="0"/>
                <a:t> </a:t>
              </a:r>
              <a:r>
                <a:rPr lang="de-DE" sz="2400" b="1" dirty="0" err="1"/>
                <a:t>mergers</a:t>
              </a:r>
              <a:r>
                <a:rPr lang="de-DE" sz="2400" b="1" dirty="0"/>
                <a:t> and </a:t>
              </a:r>
              <a:r>
                <a:rPr lang="de-DE" sz="2400" b="1" dirty="0" err="1"/>
                <a:t>acquisitions</a:t>
              </a:r>
              <a:r>
                <a:rPr lang="de-DE" sz="2400" b="1" dirty="0"/>
                <a:t> fail!</a:t>
              </a:r>
            </a:p>
          </p:txBody>
        </p:sp>
        <p:pic>
          <p:nvPicPr>
            <p:cNvPr id="23" name="Grafik 22" descr="Warnung">
              <a:extLst>
                <a:ext uri="{FF2B5EF4-FFF2-40B4-BE49-F238E27FC236}">
                  <a16:creationId xmlns:a16="http://schemas.microsoft.com/office/drawing/2014/main" id="{9F90E74A-D320-46D4-9102-CCEC3A6A7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30264" y="5425757"/>
              <a:ext cx="914400" cy="914400"/>
            </a:xfrm>
            <a:prstGeom prst="rect">
              <a:avLst/>
            </a:prstGeom>
          </p:spPr>
        </p:pic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A18BB913-4CDA-4BDF-9441-9298D2FFCFED}"/>
              </a:ext>
            </a:extLst>
          </p:cNvPr>
          <p:cNvSpPr txBox="1"/>
          <p:nvPr/>
        </p:nvSpPr>
        <p:spPr>
          <a:xfrm>
            <a:off x="10686460" y="6613753"/>
            <a:ext cx="15199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DALL-E/</a:t>
            </a:r>
            <a:r>
              <a:rPr lang="de-DE" sz="800" dirty="0" err="1"/>
              <a:t>ChatGPT</a:t>
            </a:r>
            <a:endParaRPr lang="de-DE" sz="8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F648406-24BF-4592-B44E-47ED41DE1B99}"/>
              </a:ext>
            </a:extLst>
          </p:cNvPr>
          <p:cNvSpPr txBox="1"/>
          <p:nvPr/>
        </p:nvSpPr>
        <p:spPr>
          <a:xfrm>
            <a:off x="6329296" y="2050596"/>
            <a:ext cx="373345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2800" dirty="0"/>
              <a:t>Poor </a:t>
            </a:r>
            <a:r>
              <a:rPr lang="de-DE" sz="2800" dirty="0" err="1"/>
              <a:t>strategic</a:t>
            </a:r>
            <a:r>
              <a:rPr lang="de-DE" sz="2800" dirty="0"/>
              <a:t> </a:t>
            </a:r>
            <a:r>
              <a:rPr lang="de-DE" sz="2800" dirty="0" err="1"/>
              <a:t>alignment</a:t>
            </a:r>
            <a:endParaRPr lang="de-DE" sz="2800" dirty="0"/>
          </a:p>
          <a:p>
            <a:pPr>
              <a:spcAft>
                <a:spcPts val="1800"/>
              </a:spcAft>
            </a:pPr>
            <a:r>
              <a:rPr lang="de-DE" sz="2800" dirty="0"/>
              <a:t>Integration </a:t>
            </a:r>
            <a:r>
              <a:rPr lang="de-DE" sz="2800" dirty="0" err="1"/>
              <a:t>challenges</a:t>
            </a:r>
            <a:endParaRPr lang="de-DE" sz="2800" dirty="0"/>
          </a:p>
          <a:p>
            <a:pPr>
              <a:spcAft>
                <a:spcPts val="1800"/>
              </a:spcAft>
            </a:pPr>
            <a:r>
              <a:rPr lang="de-DE" sz="2800" dirty="0"/>
              <a:t>Lack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synergies</a:t>
            </a:r>
            <a:endParaRPr lang="de-DE" sz="2800" dirty="0"/>
          </a:p>
          <a:p>
            <a:pPr>
              <a:spcAft>
                <a:spcPts val="1800"/>
              </a:spcAft>
            </a:pPr>
            <a:r>
              <a:rPr lang="de-DE" sz="2800" dirty="0" err="1"/>
              <a:t>No</a:t>
            </a:r>
            <a:r>
              <a:rPr lang="de-DE" sz="2800" dirty="0"/>
              <a:t> </a:t>
            </a:r>
            <a:r>
              <a:rPr lang="de-DE" sz="2800" dirty="0" err="1"/>
              <a:t>shared</a:t>
            </a:r>
            <a:r>
              <a:rPr lang="de-DE" sz="2800" dirty="0"/>
              <a:t> </a:t>
            </a:r>
            <a:r>
              <a:rPr lang="de-DE" sz="2800" dirty="0" err="1"/>
              <a:t>goals</a:t>
            </a:r>
            <a:endParaRPr lang="de-DE" sz="2800" dirty="0"/>
          </a:p>
          <a:p>
            <a:pPr>
              <a:spcAft>
                <a:spcPts val="1800"/>
              </a:spcAft>
            </a:pPr>
            <a:r>
              <a:rPr lang="de-DE" sz="2800" dirty="0"/>
              <a:t>Financial </a:t>
            </a:r>
            <a:r>
              <a:rPr lang="de-DE" sz="2800" dirty="0" err="1"/>
              <a:t>issues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000" dirty="0"/>
              <a:t>(</a:t>
            </a:r>
            <a:r>
              <a:rPr lang="de-DE" sz="2000" dirty="0" err="1"/>
              <a:t>overvaluation</a:t>
            </a:r>
            <a:r>
              <a:rPr lang="de-DE" sz="2000" dirty="0"/>
              <a:t>, </a:t>
            </a:r>
            <a:r>
              <a:rPr lang="de-DE" sz="2000" dirty="0" err="1"/>
              <a:t>excessive</a:t>
            </a:r>
            <a:r>
              <a:rPr lang="de-DE" sz="2000" dirty="0"/>
              <a:t> </a:t>
            </a:r>
            <a:r>
              <a:rPr lang="de-DE" sz="2000" dirty="0" err="1"/>
              <a:t>debts</a:t>
            </a:r>
            <a:r>
              <a:rPr lang="de-DE" sz="2000" dirty="0"/>
              <a:t>)</a:t>
            </a:r>
            <a:endParaRPr lang="de-DE" sz="2800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5D60C37-8093-4D64-986C-A4592EAC0AD1}"/>
              </a:ext>
            </a:extLst>
          </p:cNvPr>
          <p:cNvGrpSpPr/>
          <p:nvPr/>
        </p:nvGrpSpPr>
        <p:grpSpPr>
          <a:xfrm>
            <a:off x="1171073" y="1752637"/>
            <a:ext cx="4691633" cy="4295586"/>
            <a:chOff x="1171073" y="1752637"/>
            <a:chExt cx="4691633" cy="4295586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E8F22C62-EFBD-4EC7-9EC0-F8CB1022B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1073" y="1752637"/>
              <a:ext cx="4691633" cy="4295586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B9034160-1C37-4AE0-8349-2460F1F18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697" y="2050596"/>
              <a:ext cx="1753945" cy="997872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EAB28373-FE99-467A-B208-135D56C5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0126" y="2050596"/>
              <a:ext cx="1699685" cy="977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907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FF0000"/>
                </a:solidFill>
              </a:rPr>
              <a:t>Other </a:t>
            </a:r>
            <a:r>
              <a:rPr lang="de-AT" sz="4000" dirty="0" err="1">
                <a:solidFill>
                  <a:srgbClr val="FF0000"/>
                </a:solidFill>
              </a:rPr>
              <a:t>forms</a:t>
            </a:r>
            <a:r>
              <a:rPr lang="de-AT" sz="4000" dirty="0">
                <a:solidFill>
                  <a:srgbClr val="FF0000"/>
                </a:solidFill>
              </a:rPr>
              <a:t> </a:t>
            </a:r>
            <a:r>
              <a:rPr lang="de-AT" sz="4000" dirty="0" err="1">
                <a:solidFill>
                  <a:srgbClr val="FF0000"/>
                </a:solidFill>
              </a:rPr>
              <a:t>of</a:t>
            </a:r>
            <a:r>
              <a:rPr lang="de-AT" sz="4000" dirty="0">
                <a:solidFill>
                  <a:srgbClr val="FF0000"/>
                </a:solidFill>
              </a:rPr>
              <a:t> </a:t>
            </a:r>
            <a:r>
              <a:rPr lang="de-AT" sz="4000" dirty="0" err="1">
                <a:solidFill>
                  <a:srgbClr val="FF0000"/>
                </a:solidFill>
              </a:rPr>
              <a:t>strategic</a:t>
            </a:r>
            <a:r>
              <a:rPr lang="de-AT" sz="4000" dirty="0">
                <a:solidFill>
                  <a:srgbClr val="FF0000"/>
                </a:solidFill>
              </a:rPr>
              <a:t> </a:t>
            </a:r>
            <a:r>
              <a:rPr lang="de-AT" sz="4000" dirty="0" err="1">
                <a:solidFill>
                  <a:srgbClr val="FF0000"/>
                </a:solidFill>
              </a:rPr>
              <a:t>collaboration</a:t>
            </a:r>
            <a:endParaRPr lang="de-AT" sz="4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B01248C-8E9F-49E9-87E8-7144DDFCDF5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21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E4D20279-928E-4805-8244-0069FD7DD1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9603"/>
            <a:ext cx="1829283" cy="1723718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039E4A4-4B83-46C9-9735-B38B74830EE4}"/>
              </a:ext>
            </a:extLst>
          </p:cNvPr>
          <p:cNvGrpSpPr/>
          <p:nvPr/>
        </p:nvGrpSpPr>
        <p:grpSpPr>
          <a:xfrm>
            <a:off x="2027624" y="1339603"/>
            <a:ext cx="3145497" cy="3304236"/>
            <a:chOff x="2027624" y="1339603"/>
            <a:chExt cx="3145497" cy="3304236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AA8881C-76F3-40FA-8186-8D157EDB703D}"/>
                </a:ext>
              </a:extLst>
            </p:cNvPr>
            <p:cNvSpPr/>
            <p:nvPr/>
          </p:nvSpPr>
          <p:spPr>
            <a:xfrm>
              <a:off x="2027624" y="1339603"/>
              <a:ext cx="3145497" cy="10901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Venture </a:t>
              </a:r>
              <a:r>
                <a:rPr lang="de-DE" sz="2400" dirty="0" err="1"/>
                <a:t>capital</a:t>
              </a:r>
              <a:r>
                <a:rPr lang="de-DE" sz="2400" dirty="0"/>
                <a:t> </a:t>
              </a:r>
              <a:br>
                <a:rPr lang="de-DE" sz="2400" dirty="0"/>
              </a:br>
              <a:r>
                <a:rPr lang="de-DE" sz="2400" dirty="0" err="1"/>
                <a:t>investment</a:t>
              </a:r>
              <a:r>
                <a:rPr lang="de-DE" sz="2400" dirty="0"/>
                <a:t> </a:t>
              </a:r>
              <a:r>
                <a:rPr lang="de-DE" sz="2400" dirty="0" err="1"/>
                <a:t>activities</a:t>
              </a:r>
              <a:endParaRPr lang="de-DE" sz="240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1C41000-743D-4977-8941-E96B06466F8E}"/>
                </a:ext>
              </a:extLst>
            </p:cNvPr>
            <p:cNvSpPr/>
            <p:nvPr/>
          </p:nvSpPr>
          <p:spPr>
            <a:xfrm>
              <a:off x="2512317" y="2533116"/>
              <a:ext cx="21761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Investing in start-ups</a:t>
              </a:r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03108B7-C1B0-4E7D-A22C-FB9639F0231E}"/>
                </a:ext>
              </a:extLst>
            </p:cNvPr>
            <p:cNvSpPr/>
            <p:nvPr/>
          </p:nvSpPr>
          <p:spPr>
            <a:xfrm>
              <a:off x="2241427" y="2889513"/>
              <a:ext cx="283544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Early access to innovative technologies, products, people, and business models that have the potential to change or disrupt their industry</a:t>
              </a:r>
              <a:endParaRPr lang="de-DE" dirty="0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C0031EC-01A3-4A4C-8C30-959C53E9BB11}"/>
              </a:ext>
            </a:extLst>
          </p:cNvPr>
          <p:cNvGrpSpPr/>
          <p:nvPr/>
        </p:nvGrpSpPr>
        <p:grpSpPr>
          <a:xfrm>
            <a:off x="5385679" y="1317367"/>
            <a:ext cx="3145497" cy="4762556"/>
            <a:chOff x="5385679" y="1317367"/>
            <a:chExt cx="3145497" cy="4762556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6EF7E04-0864-4236-AA45-5A262BA0EDC6}"/>
                </a:ext>
              </a:extLst>
            </p:cNvPr>
            <p:cNvSpPr/>
            <p:nvPr/>
          </p:nvSpPr>
          <p:spPr>
            <a:xfrm>
              <a:off x="5385679" y="1317367"/>
              <a:ext cx="3145497" cy="10901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(International)</a:t>
              </a:r>
              <a:br>
                <a:rPr lang="de-DE" sz="2400" dirty="0"/>
              </a:br>
              <a:r>
                <a:rPr lang="de-DE" sz="2400" dirty="0"/>
                <a:t>Joint </a:t>
              </a:r>
              <a:r>
                <a:rPr lang="de-DE" sz="2400" dirty="0" err="1"/>
                <a:t>ventures</a:t>
              </a:r>
              <a:endParaRPr lang="de-DE" sz="2400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E08EF46-5D54-477C-8705-5F574E778BF7}"/>
                </a:ext>
              </a:extLst>
            </p:cNvPr>
            <p:cNvSpPr/>
            <p:nvPr/>
          </p:nvSpPr>
          <p:spPr>
            <a:xfrm>
              <a:off x="5385679" y="2572663"/>
              <a:ext cx="3069296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Two or more parties jointly own a company</a:t>
              </a:r>
            </a:p>
            <a:p>
              <a:pPr algn="ctr">
                <a:spcAft>
                  <a:spcPts val="600"/>
                </a:spcAft>
              </a:pP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Combining strengths, sharing risks and resources, accessing new markets or technologies</a:t>
              </a:r>
            </a:p>
            <a:p>
              <a:pPr algn="ctr"/>
              <a:r>
                <a:rPr lang="en-US" i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(in some regions local</a:t>
              </a:r>
              <a:br>
                <a:rPr lang="en-US" i="1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i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partners are mandatory)</a:t>
              </a:r>
              <a:endParaRPr lang="de-DE" i="1" dirty="0"/>
            </a:p>
          </p:txBody>
        </p:sp>
        <p:sp>
          <p:nvSpPr>
            <p:cNvPr id="26" name="Pfeil: nach unten 25">
              <a:extLst>
                <a:ext uri="{FF2B5EF4-FFF2-40B4-BE49-F238E27FC236}">
                  <a16:creationId xmlns:a16="http://schemas.microsoft.com/office/drawing/2014/main" id="{DB575AC5-F9EE-4B67-894F-A6631A8970ED}"/>
                </a:ext>
              </a:extLst>
            </p:cNvPr>
            <p:cNvSpPr/>
            <p:nvPr/>
          </p:nvSpPr>
          <p:spPr>
            <a:xfrm>
              <a:off x="6741858" y="4913024"/>
              <a:ext cx="433137" cy="365125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028CBB23-9CCE-49D2-B1DA-DEFF302C32AE}"/>
                </a:ext>
              </a:extLst>
            </p:cNvPr>
            <p:cNvSpPr/>
            <p:nvPr/>
          </p:nvSpPr>
          <p:spPr>
            <a:xfrm>
              <a:off x="5385679" y="5433592"/>
              <a:ext cx="3069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Align goals &amp; cultures</a:t>
              </a:r>
              <a:b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Clear governance</a:t>
              </a:r>
              <a:endParaRPr lang="de-DE" i="1" dirty="0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D137535-AD0C-4DBE-A269-C53D65D7D07A}"/>
              </a:ext>
            </a:extLst>
          </p:cNvPr>
          <p:cNvGrpSpPr/>
          <p:nvPr/>
        </p:nvGrpSpPr>
        <p:grpSpPr>
          <a:xfrm>
            <a:off x="8744978" y="1339602"/>
            <a:ext cx="3265547" cy="4278656"/>
            <a:chOff x="8744978" y="1339602"/>
            <a:chExt cx="3265547" cy="4278656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2AD9D68-9BDC-4BC1-8291-D9E8E1603563}"/>
                </a:ext>
              </a:extLst>
            </p:cNvPr>
            <p:cNvSpPr/>
            <p:nvPr/>
          </p:nvSpPr>
          <p:spPr>
            <a:xfrm>
              <a:off x="8744978" y="1339602"/>
              <a:ext cx="3145497" cy="10901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Strategic </a:t>
              </a:r>
            </a:p>
            <a:p>
              <a:pPr algn="ctr"/>
              <a:r>
                <a:rPr lang="de-DE" sz="2400" dirty="0" err="1"/>
                <a:t>partnerships</a:t>
              </a:r>
              <a:endParaRPr lang="de-DE" sz="2400" dirty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6F2EDF4B-27C3-4BDC-BFF8-452CF2FC6DBB}"/>
                </a:ext>
              </a:extLst>
            </p:cNvPr>
            <p:cNvSpPr/>
            <p:nvPr/>
          </p:nvSpPr>
          <p:spPr>
            <a:xfrm>
              <a:off x="8996130" y="2517039"/>
              <a:ext cx="264319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Collaborative agreements between independent entities</a:t>
              </a:r>
              <a:endParaRPr lang="de-DE" b="1" dirty="0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C482BFB0-AEA6-4D27-A855-78579B8D80EE}"/>
                </a:ext>
              </a:extLst>
            </p:cNvPr>
            <p:cNvSpPr/>
            <p:nvPr/>
          </p:nvSpPr>
          <p:spPr>
            <a:xfrm>
              <a:off x="8763786" y="3527663"/>
              <a:ext cx="312669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Sharing resources such as technology, distribution channels, manufacturing capabilities, or marketing efforts to pursue mutual goals</a:t>
              </a:r>
              <a:endParaRPr lang="de-DE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2E89157C-7CB7-4AC1-9F3B-C4556A236A8D}"/>
                </a:ext>
              </a:extLst>
            </p:cNvPr>
            <p:cNvSpPr/>
            <p:nvPr/>
          </p:nvSpPr>
          <p:spPr>
            <a:xfrm>
              <a:off x="8883835" y="5248926"/>
              <a:ext cx="31266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Licensing agreements</a:t>
              </a:r>
              <a:endParaRPr lang="de-DE" dirty="0"/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65087552-38C3-4BC9-B530-6495168CCFB3}"/>
              </a:ext>
            </a:extLst>
          </p:cNvPr>
          <p:cNvSpPr txBox="1"/>
          <p:nvPr/>
        </p:nvSpPr>
        <p:spPr>
          <a:xfrm>
            <a:off x="10686460" y="6613753"/>
            <a:ext cx="15199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DALL-E/</a:t>
            </a:r>
            <a:r>
              <a:rPr lang="de-DE" sz="800" dirty="0" err="1"/>
              <a:t>ChatGPT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87545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DA65B23-64D7-4834-9592-3F3EFE536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40ADBD-380B-4755-B648-BB25FE187863}"/>
              </a:ext>
            </a:extLst>
          </p:cNvPr>
          <p:cNvSpPr txBox="1"/>
          <p:nvPr/>
        </p:nvSpPr>
        <p:spPr>
          <a:xfrm>
            <a:off x="7791481" y="5703838"/>
            <a:ext cx="4400519" cy="76944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rgbClr val="FF0000"/>
                </a:solidFill>
              </a:rPr>
              <a:t>THANK YOU!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22B2D7-DBFE-4F01-AFEA-9BA6C1B29042}"/>
              </a:ext>
            </a:extLst>
          </p:cNvPr>
          <p:cNvSpPr txBox="1"/>
          <p:nvPr/>
        </p:nvSpPr>
        <p:spPr>
          <a:xfrm>
            <a:off x="10642761" y="6642555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Picture source: pixabay.com</a:t>
            </a:r>
          </a:p>
        </p:txBody>
      </p:sp>
    </p:spTree>
    <p:extLst>
      <p:ext uri="{BB962C8B-B14F-4D97-AF65-F5344CB8AC3E}">
        <p14:creationId xmlns:p14="http://schemas.microsoft.com/office/powerpoint/2010/main" val="125905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B1D68604-82BF-4EB1-9EE2-733B88E4B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863" y="3258946"/>
            <a:ext cx="3214761" cy="3106338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E37C8AA8-B659-44E2-917C-A4B72E9A36E4}"/>
              </a:ext>
            </a:extLst>
          </p:cNvPr>
          <p:cNvSpPr/>
          <p:nvPr/>
        </p:nvSpPr>
        <p:spPr>
          <a:xfrm>
            <a:off x="960863" y="1204332"/>
            <a:ext cx="9569444" cy="7471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CORPORATE STRATEGY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Corporate </a:t>
            </a:r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/>
              <a:t>| Agenda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FC880CE-57FA-4404-9D00-3B1C7970EE0F}"/>
              </a:ext>
            </a:extLst>
          </p:cNvPr>
          <p:cNvGrpSpPr/>
          <p:nvPr/>
        </p:nvGrpSpPr>
        <p:grpSpPr>
          <a:xfrm>
            <a:off x="960863" y="2015583"/>
            <a:ext cx="3077737" cy="1413417"/>
            <a:chOff x="960863" y="2015583"/>
            <a:chExt cx="3077737" cy="1413417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2FDE2DB-D9E3-4457-A9B5-F9B81EC1A6FC}"/>
                </a:ext>
              </a:extLst>
            </p:cNvPr>
            <p:cNvSpPr/>
            <p:nvPr/>
          </p:nvSpPr>
          <p:spPr>
            <a:xfrm>
              <a:off x="2064834" y="2015583"/>
              <a:ext cx="512956" cy="51295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1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4600753-F8B3-4512-93F9-FF6480287962}"/>
                </a:ext>
              </a:extLst>
            </p:cNvPr>
            <p:cNvSpPr/>
            <p:nvPr/>
          </p:nvSpPr>
          <p:spPr>
            <a:xfrm>
              <a:off x="960863" y="2681869"/>
              <a:ext cx="3077737" cy="7471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PORTFOLIO &amp; GROWTH STRATEGIES</a:t>
              </a:r>
              <a:endParaRPr lang="de-DE" b="1" dirty="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0B78ED4-3C94-4A05-BAA7-23722B9187A9}"/>
              </a:ext>
            </a:extLst>
          </p:cNvPr>
          <p:cNvGrpSpPr/>
          <p:nvPr/>
        </p:nvGrpSpPr>
        <p:grpSpPr>
          <a:xfrm>
            <a:off x="4206716" y="2038399"/>
            <a:ext cx="3077737" cy="1390600"/>
            <a:chOff x="4206716" y="2038399"/>
            <a:chExt cx="3077737" cy="139060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18318EC-AB2C-45A7-8C3B-432147993AF5}"/>
                </a:ext>
              </a:extLst>
            </p:cNvPr>
            <p:cNvSpPr/>
            <p:nvPr/>
          </p:nvSpPr>
          <p:spPr>
            <a:xfrm>
              <a:off x="5468097" y="2038399"/>
              <a:ext cx="512956" cy="51295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2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B5CAA08-2C02-4BED-85DC-089EAC951231}"/>
                </a:ext>
              </a:extLst>
            </p:cNvPr>
            <p:cNvSpPr/>
            <p:nvPr/>
          </p:nvSpPr>
          <p:spPr>
            <a:xfrm>
              <a:off x="4206716" y="2681868"/>
              <a:ext cx="3077737" cy="7471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CREATING AND LEVERAGING SYNERGIES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8D8539-6693-4647-BEAF-6F2873FF0B1B}"/>
              </a:ext>
            </a:extLst>
          </p:cNvPr>
          <p:cNvGrpSpPr/>
          <p:nvPr/>
        </p:nvGrpSpPr>
        <p:grpSpPr>
          <a:xfrm>
            <a:off x="7452570" y="2026734"/>
            <a:ext cx="3077737" cy="1402264"/>
            <a:chOff x="7452570" y="2026734"/>
            <a:chExt cx="3077737" cy="1402264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2D6AECD1-6D90-4430-8837-8BD2462C62E6}"/>
                </a:ext>
              </a:extLst>
            </p:cNvPr>
            <p:cNvSpPr/>
            <p:nvPr/>
          </p:nvSpPr>
          <p:spPr>
            <a:xfrm>
              <a:off x="8478482" y="2026734"/>
              <a:ext cx="512956" cy="51295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3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68EF2082-F9AF-4B27-A8E5-265007C3C61C}"/>
                </a:ext>
              </a:extLst>
            </p:cNvPr>
            <p:cNvSpPr/>
            <p:nvPr/>
          </p:nvSpPr>
          <p:spPr>
            <a:xfrm>
              <a:off x="7452570" y="2681867"/>
              <a:ext cx="3077737" cy="7471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CORPORATE-LEVEL STRATEGIC INITIATIVES</a:t>
              </a:r>
              <a:endParaRPr lang="de-DE" b="1" dirty="0"/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46B3B351-5085-4423-B1D2-609A4E946C93}"/>
              </a:ext>
            </a:extLst>
          </p:cNvPr>
          <p:cNvSpPr txBox="1"/>
          <p:nvPr/>
        </p:nvSpPr>
        <p:spPr>
          <a:xfrm>
            <a:off x="10091745" y="6597878"/>
            <a:ext cx="21002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pixabay.com; DALL-e/</a:t>
            </a:r>
            <a:r>
              <a:rPr lang="de-DE" sz="800" dirty="0" err="1"/>
              <a:t>ChatGPT</a:t>
            </a:r>
            <a:endParaRPr lang="de-DE" sz="8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B50413DA-DCA7-49A8-8EFC-507E20D1D8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069" y="3497665"/>
            <a:ext cx="3043238" cy="2867618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5C70170-E95C-46C8-9FDE-794150A2A8BF}"/>
              </a:ext>
            </a:extLst>
          </p:cNvPr>
          <p:cNvGrpSpPr/>
          <p:nvPr/>
        </p:nvGrpSpPr>
        <p:grpSpPr>
          <a:xfrm>
            <a:off x="4206716" y="3484831"/>
            <a:ext cx="3043238" cy="2880452"/>
            <a:chOff x="4206716" y="3484831"/>
            <a:chExt cx="3043238" cy="2880452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F2F418C0-806A-4976-9601-FACCF228B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6716" y="3484831"/>
              <a:ext cx="3043238" cy="2880452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C8BEB17-86F9-4F1E-955F-69F833899992}"/>
                </a:ext>
              </a:extLst>
            </p:cNvPr>
            <p:cNvSpPr/>
            <p:nvPr/>
          </p:nvSpPr>
          <p:spPr>
            <a:xfrm>
              <a:off x="5468097" y="5200379"/>
              <a:ext cx="104976" cy="242685"/>
            </a:xfrm>
            <a:prstGeom prst="rect">
              <a:avLst/>
            </a:prstGeom>
            <a:solidFill>
              <a:srgbClr val="394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7433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Generating shareholder </a:t>
            </a:r>
            <a:r>
              <a:rPr lang="de-AT" dirty="0" err="1">
                <a:solidFill>
                  <a:srgbClr val="FF0000"/>
                </a:solidFill>
              </a:rPr>
              <a:t>value</a:t>
            </a:r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935E70F-96B0-43A4-962C-B29681E1B4C2}"/>
              </a:ext>
            </a:extLst>
          </p:cNvPr>
          <p:cNvGrpSpPr/>
          <p:nvPr/>
        </p:nvGrpSpPr>
        <p:grpSpPr>
          <a:xfrm>
            <a:off x="673854" y="2103000"/>
            <a:ext cx="6902202" cy="750032"/>
            <a:chOff x="673854" y="2103000"/>
            <a:chExt cx="6902202" cy="750032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4EF5451-B6CF-4CF4-9CC6-EFEB0393790F}"/>
                </a:ext>
              </a:extLst>
            </p:cNvPr>
            <p:cNvSpPr/>
            <p:nvPr/>
          </p:nvSpPr>
          <p:spPr>
            <a:xfrm>
              <a:off x="1491916" y="2129506"/>
              <a:ext cx="3561347" cy="6577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/>
                <a:t>Revenue </a:t>
              </a:r>
              <a:r>
                <a:rPr lang="de-DE" sz="2800" dirty="0" err="1"/>
                <a:t>growth</a:t>
              </a:r>
              <a:endParaRPr lang="de-DE" sz="2800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1849505-9FCD-4C5F-B183-DEC1C8F8B9F4}"/>
                </a:ext>
              </a:extLst>
            </p:cNvPr>
            <p:cNvSpPr/>
            <p:nvPr/>
          </p:nvSpPr>
          <p:spPr>
            <a:xfrm>
              <a:off x="5209574" y="2247946"/>
              <a:ext cx="23664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Profitable growth</a:t>
              </a:r>
              <a:endParaRPr lang="de-DE" sz="2400" dirty="0"/>
            </a:p>
          </p:txBody>
        </p:sp>
        <p:pic>
          <p:nvPicPr>
            <p:cNvPr id="20" name="Grafik 19" descr="Balkendiagramm mit Aufwärtstrend">
              <a:extLst>
                <a:ext uri="{FF2B5EF4-FFF2-40B4-BE49-F238E27FC236}">
                  <a16:creationId xmlns:a16="http://schemas.microsoft.com/office/drawing/2014/main" id="{80586D66-B50A-411B-B61C-1D2B96BF4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3854" y="2103000"/>
              <a:ext cx="750032" cy="750032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707DC85-D5F0-48C2-BDB9-F5DC12C2081C}"/>
              </a:ext>
            </a:extLst>
          </p:cNvPr>
          <p:cNvGrpSpPr/>
          <p:nvPr/>
        </p:nvGrpSpPr>
        <p:grpSpPr>
          <a:xfrm>
            <a:off x="712177" y="1315452"/>
            <a:ext cx="9670785" cy="711709"/>
            <a:chOff x="712177" y="1315452"/>
            <a:chExt cx="9670785" cy="711709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DB4A90D-5E42-4B53-AC72-1967ED798580}"/>
                </a:ext>
              </a:extLst>
            </p:cNvPr>
            <p:cNvSpPr/>
            <p:nvPr/>
          </p:nvSpPr>
          <p:spPr>
            <a:xfrm>
              <a:off x="1491916" y="1315452"/>
              <a:ext cx="3561347" cy="6577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err="1"/>
                <a:t>Profitability</a:t>
              </a:r>
              <a:endParaRPr lang="de-DE" sz="2800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E2A91BC-523F-4DC5-8AC8-4218F6EFA21B}"/>
                </a:ext>
              </a:extLst>
            </p:cNvPr>
            <p:cNvSpPr/>
            <p:nvPr/>
          </p:nvSpPr>
          <p:spPr>
            <a:xfrm>
              <a:off x="5177883" y="1404283"/>
              <a:ext cx="52050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Profit margin / efficient asset utilization)</a:t>
              </a:r>
              <a:endParaRPr lang="de-DE" sz="2400" dirty="0"/>
            </a:p>
          </p:txBody>
        </p:sp>
        <p:pic>
          <p:nvPicPr>
            <p:cNvPr id="22" name="Grafik 21" descr="Münzen">
              <a:extLst>
                <a:ext uri="{FF2B5EF4-FFF2-40B4-BE49-F238E27FC236}">
                  <a16:creationId xmlns:a16="http://schemas.microsoft.com/office/drawing/2014/main" id="{9B49C609-C94C-4707-9202-3E91B1540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2177" y="1315452"/>
              <a:ext cx="711709" cy="711709"/>
            </a:xfrm>
            <a:prstGeom prst="rect">
              <a:avLst/>
            </a:prstGeom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0FA57D2-14C7-4679-9FA1-4D4696BD3C58}"/>
              </a:ext>
            </a:extLst>
          </p:cNvPr>
          <p:cNvGrpSpPr/>
          <p:nvPr/>
        </p:nvGrpSpPr>
        <p:grpSpPr>
          <a:xfrm>
            <a:off x="777388" y="2987841"/>
            <a:ext cx="9742358" cy="657726"/>
            <a:chOff x="777388" y="2987841"/>
            <a:chExt cx="9742358" cy="65772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A2DE132-6E7E-47FE-8AA6-682A3138B885}"/>
                </a:ext>
              </a:extLst>
            </p:cNvPr>
            <p:cNvSpPr/>
            <p:nvPr/>
          </p:nvSpPr>
          <p:spPr>
            <a:xfrm>
              <a:off x="1491916" y="2987841"/>
              <a:ext cx="3561347" cy="6577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/>
                <a:t>Low </a:t>
              </a:r>
              <a:r>
                <a:rPr lang="de-DE" sz="2800" dirty="0" err="1"/>
                <a:t>risk</a:t>
              </a:r>
              <a:endParaRPr lang="de-DE" sz="2800" dirty="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612C84D-7DB9-490E-B10F-B269A1F176AE}"/>
                </a:ext>
              </a:extLst>
            </p:cNvPr>
            <p:cNvSpPr/>
            <p:nvPr/>
          </p:nvSpPr>
          <p:spPr>
            <a:xfrm>
              <a:off x="5209574" y="3085871"/>
              <a:ext cx="53101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Stabilizing earnings and protecting assets</a:t>
              </a:r>
              <a:endParaRPr lang="de-DE" sz="2400" dirty="0"/>
            </a:p>
          </p:txBody>
        </p:sp>
        <p:pic>
          <p:nvPicPr>
            <p:cNvPr id="26" name="Grafik 25" descr="Rutschig">
              <a:extLst>
                <a:ext uri="{FF2B5EF4-FFF2-40B4-BE49-F238E27FC236}">
                  <a16:creationId xmlns:a16="http://schemas.microsoft.com/office/drawing/2014/main" id="{B41A7EE9-3870-4A73-BCB1-845B333C3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7388" y="2987841"/>
              <a:ext cx="618665" cy="618665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B6C5DEB8-2991-41C7-ACB0-79A4D60EB4D2}"/>
              </a:ext>
            </a:extLst>
          </p:cNvPr>
          <p:cNvGrpSpPr/>
          <p:nvPr/>
        </p:nvGrpSpPr>
        <p:grpSpPr>
          <a:xfrm>
            <a:off x="744261" y="3798658"/>
            <a:ext cx="11222209" cy="1249149"/>
            <a:chOff x="744261" y="3798658"/>
            <a:chExt cx="11222209" cy="1249149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9E44108-8288-4961-B60A-B3889144C1B6}"/>
                </a:ext>
              </a:extLst>
            </p:cNvPr>
            <p:cNvSpPr/>
            <p:nvPr/>
          </p:nvSpPr>
          <p:spPr>
            <a:xfrm>
              <a:off x="1491916" y="3801895"/>
              <a:ext cx="3561347" cy="6577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/>
                <a:t>Capital </a:t>
              </a:r>
              <a:r>
                <a:rPr lang="de-DE" sz="2800" dirty="0" err="1"/>
                <a:t>structure</a:t>
              </a:r>
              <a:endParaRPr lang="de-DE" sz="2800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77B7691-010B-4AE3-822B-72DD5460BA5F}"/>
                </a:ext>
              </a:extLst>
            </p:cNvPr>
            <p:cNvSpPr/>
            <p:nvPr/>
          </p:nvSpPr>
          <p:spPr>
            <a:xfrm>
              <a:off x="5233601" y="3847478"/>
              <a:ext cx="673286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Balancing debt and equity financing to minimize the </a:t>
              </a:r>
              <a:b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cost of capital while supporting growth and </a:t>
              </a:r>
              <a:b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maintaining financial flexibility</a:t>
              </a:r>
              <a:endParaRPr lang="de-DE" sz="24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Grafik 27" descr="Goldbarren">
              <a:extLst>
                <a:ext uri="{FF2B5EF4-FFF2-40B4-BE49-F238E27FC236}">
                  <a16:creationId xmlns:a16="http://schemas.microsoft.com/office/drawing/2014/main" id="{FE3B6BC2-EB9E-431F-9888-AA77DE60B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4261" y="3798658"/>
              <a:ext cx="664199" cy="664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0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Portfolio </a:t>
            </a:r>
            <a:r>
              <a:rPr lang="de-AT" dirty="0" err="1">
                <a:solidFill>
                  <a:srgbClr val="FF0000"/>
                </a:solidFill>
              </a:rPr>
              <a:t>strategy</a:t>
            </a:r>
            <a:r>
              <a:rPr lang="de-AT" dirty="0"/>
              <a:t>|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?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628F2C5-F91A-4AEC-AE9E-FD03651D44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AT"/>
              <a:t>International Strategic Management</a:t>
            </a:r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634B41B-0035-4BC4-87D1-8A35E7A76770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2D61782-1A28-4FF7-BD4F-BF31C81B96A8}"/>
              </a:ext>
            </a:extLst>
          </p:cNvPr>
          <p:cNvSpPr/>
          <p:nvPr/>
        </p:nvSpPr>
        <p:spPr>
          <a:xfrm>
            <a:off x="1844842" y="1477963"/>
            <a:ext cx="9144000" cy="345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Portfolio strategy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refers to the management and optimization of a company’s collection of business units to achieve its overall strategic aspiration</a:t>
            </a:r>
          </a:p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involves decisions about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businesses (or assets) to invest in, divest from, or maintain</a:t>
            </a:r>
          </a:p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maximize the company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long-term profitability, growth, and competitive advantage at an acceptable level of risk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613E51A3-8611-4542-B0E2-703EFEE9F5FB}"/>
              </a:ext>
            </a:extLst>
          </p:cNvPr>
          <p:cNvSpPr/>
          <p:nvPr/>
        </p:nvSpPr>
        <p:spPr>
          <a:xfrm>
            <a:off x="1439779" y="1542131"/>
            <a:ext cx="356937" cy="3187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16F0F515-5C6B-4A8F-9112-FFC459D13B39}"/>
              </a:ext>
            </a:extLst>
          </p:cNvPr>
          <p:cNvSpPr/>
          <p:nvPr/>
        </p:nvSpPr>
        <p:spPr>
          <a:xfrm>
            <a:off x="1439779" y="3046879"/>
            <a:ext cx="356937" cy="3187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CD9F3AAA-F27C-4034-9AE0-F9DEEC5FD909}"/>
              </a:ext>
            </a:extLst>
          </p:cNvPr>
          <p:cNvSpPr/>
          <p:nvPr/>
        </p:nvSpPr>
        <p:spPr>
          <a:xfrm>
            <a:off x="1487905" y="4116889"/>
            <a:ext cx="356937" cy="31875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8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DA55851-DCD4-46D8-A72E-F6462A20EC7C}"/>
              </a:ext>
            </a:extLst>
          </p:cNvPr>
          <p:cNvSpPr/>
          <p:nvPr/>
        </p:nvSpPr>
        <p:spPr>
          <a:xfrm>
            <a:off x="1106905" y="1157134"/>
            <a:ext cx="9946106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Business </a:t>
            </a:r>
            <a:r>
              <a:rPr lang="de-AT" dirty="0" err="1">
                <a:solidFill>
                  <a:srgbClr val="FF0000"/>
                </a:solidFill>
              </a:rPr>
              <a:t>unit</a:t>
            </a:r>
            <a:r>
              <a:rPr lang="de-AT" dirty="0"/>
              <a:t>| Definition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634B41B-0035-4BC4-87D1-8A35E7A76770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26F77D4-A93F-4EBC-9472-73B131024D39}"/>
              </a:ext>
            </a:extLst>
          </p:cNvPr>
          <p:cNvSpPr/>
          <p:nvPr/>
        </p:nvSpPr>
        <p:spPr>
          <a:xfrm>
            <a:off x="1544053" y="1301709"/>
            <a:ext cx="10138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unit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self-contained division within a larger organization, functioning more or less independently with its own goals, strategies, and management. </a:t>
            </a:r>
            <a:r>
              <a:rPr lang="en-US" sz="2400" dirty="0"/>
              <a:t>These units are often created to manage specific products, services, or functions, catering to distinct markets or customer segments. </a:t>
            </a:r>
            <a:endParaRPr lang="de-DE" sz="2400" dirty="0"/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4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A822EC5-F8CB-4117-85BC-4BB65D395185}"/>
              </a:ext>
            </a:extLst>
          </p:cNvPr>
          <p:cNvSpPr/>
          <p:nvPr/>
        </p:nvSpPr>
        <p:spPr>
          <a:xfrm rot="16200000">
            <a:off x="179521" y="1907200"/>
            <a:ext cx="1938992" cy="4371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DEFINITION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20F64E3-AFBB-4083-A35F-FE4A1270949E}"/>
              </a:ext>
            </a:extLst>
          </p:cNvPr>
          <p:cNvGrpSpPr/>
          <p:nvPr/>
        </p:nvGrpSpPr>
        <p:grpSpPr>
          <a:xfrm>
            <a:off x="1812758" y="3299188"/>
            <a:ext cx="8417503" cy="2998674"/>
            <a:chOff x="1812758" y="3299188"/>
            <a:chExt cx="8417503" cy="2998674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3310274-41E4-409E-AC52-9EDBC7CCE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7936" y="3299188"/>
              <a:ext cx="2875547" cy="885832"/>
            </a:xfrm>
            <a:prstGeom prst="rect">
              <a:avLst/>
            </a:prstGeom>
          </p:spPr>
        </p:pic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F8C926C-8BD0-472F-8CFB-E3F4C432AD27}"/>
                </a:ext>
              </a:extLst>
            </p:cNvPr>
            <p:cNvSpPr/>
            <p:nvPr/>
          </p:nvSpPr>
          <p:spPr>
            <a:xfrm>
              <a:off x="1812758" y="4448740"/>
              <a:ext cx="2594811" cy="623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Business </a:t>
              </a:r>
              <a:r>
                <a:rPr lang="de-DE" sz="2000" dirty="0" err="1"/>
                <a:t>unit</a:t>
              </a:r>
              <a:endParaRPr lang="de-DE" sz="2000" dirty="0"/>
            </a:p>
            <a:p>
              <a:pPr algn="ctr"/>
              <a:r>
                <a:rPr lang="de-DE" sz="2000" dirty="0"/>
                <a:t>MEDTECH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AFF9BF0-26A9-434B-9F46-277927477B77}"/>
                </a:ext>
              </a:extLst>
            </p:cNvPr>
            <p:cNvSpPr/>
            <p:nvPr/>
          </p:nvSpPr>
          <p:spPr>
            <a:xfrm>
              <a:off x="4688305" y="4463059"/>
              <a:ext cx="2594811" cy="623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Business </a:t>
              </a:r>
              <a:r>
                <a:rPr lang="de-DE" sz="2000" dirty="0" err="1"/>
                <a:t>unit</a:t>
              </a:r>
              <a:endParaRPr lang="de-DE" sz="2000" dirty="0"/>
            </a:p>
            <a:p>
              <a:pPr algn="ctr"/>
              <a:r>
                <a:rPr lang="de-DE" sz="2000" dirty="0"/>
                <a:t>PHARMACEUTICALS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8D6AAC56-BEDD-440D-96A4-2D46FD1A0E27}"/>
                </a:ext>
              </a:extLst>
            </p:cNvPr>
            <p:cNvSpPr/>
            <p:nvPr/>
          </p:nvSpPr>
          <p:spPr>
            <a:xfrm>
              <a:off x="7563852" y="4463059"/>
              <a:ext cx="2594811" cy="6239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Business </a:t>
              </a:r>
              <a:r>
                <a:rPr lang="de-DE" sz="2000" dirty="0" err="1"/>
                <a:t>unit</a:t>
              </a:r>
              <a:endParaRPr lang="de-DE" sz="2000" dirty="0"/>
            </a:p>
            <a:p>
              <a:pPr algn="ctr"/>
              <a:r>
                <a:rPr lang="de-DE" sz="2000" dirty="0"/>
                <a:t>VISION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CAAE361B-4401-4E26-8282-FD34F371C084}"/>
                </a:ext>
              </a:extLst>
            </p:cNvPr>
            <p:cNvSpPr txBox="1"/>
            <p:nvPr/>
          </p:nvSpPr>
          <p:spPr>
            <a:xfrm>
              <a:off x="2269965" y="5097533"/>
              <a:ext cx="16803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/>
                <a:t>Surgery</a:t>
              </a:r>
              <a:endParaRPr lang="de-DE" dirty="0"/>
            </a:p>
            <a:p>
              <a:pPr algn="ctr"/>
              <a:r>
                <a:rPr lang="de-DE" dirty="0" err="1"/>
                <a:t>Orthopaedics</a:t>
              </a:r>
              <a:endParaRPr lang="de-DE" dirty="0"/>
            </a:p>
            <a:p>
              <a:pPr algn="ctr"/>
              <a:r>
                <a:rPr lang="de-DE" dirty="0"/>
                <a:t>Medical </a:t>
              </a:r>
              <a:r>
                <a:rPr lang="de-DE" dirty="0" err="1"/>
                <a:t>devices</a:t>
              </a:r>
              <a:endParaRPr lang="de-DE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AC53A399-3514-4CDC-AFF0-F54E55DDA2DD}"/>
                </a:ext>
              </a:extLst>
            </p:cNvPr>
            <p:cNvSpPr txBox="1"/>
            <p:nvPr/>
          </p:nvSpPr>
          <p:spPr>
            <a:xfrm>
              <a:off x="5207870" y="5097533"/>
              <a:ext cx="155568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/>
                <a:t>Vaccines</a:t>
              </a:r>
              <a:endParaRPr lang="de-DE" dirty="0"/>
            </a:p>
            <a:p>
              <a:pPr algn="ctr"/>
              <a:r>
                <a:rPr lang="de-DE" dirty="0" err="1"/>
                <a:t>Oncology</a:t>
              </a:r>
              <a:br>
                <a:rPr lang="de-DE" dirty="0"/>
              </a:br>
              <a:r>
                <a:rPr lang="de-DE" dirty="0" err="1"/>
                <a:t>Cardiovascular</a:t>
              </a:r>
              <a:endParaRPr lang="de-DE" dirty="0"/>
            </a:p>
            <a:p>
              <a:pPr algn="ctr"/>
              <a:r>
                <a:rPr lang="de-DE" dirty="0"/>
                <a:t>…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D4182A1-CCB9-4E82-9918-96591F401581}"/>
                </a:ext>
              </a:extLst>
            </p:cNvPr>
            <p:cNvSpPr txBox="1"/>
            <p:nvPr/>
          </p:nvSpPr>
          <p:spPr>
            <a:xfrm>
              <a:off x="7492267" y="5121519"/>
              <a:ext cx="27379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Contact </a:t>
              </a:r>
              <a:r>
                <a:rPr lang="de-DE" dirty="0" err="1"/>
                <a:t>lenses</a:t>
              </a:r>
              <a:r>
                <a:rPr lang="de-DE" dirty="0"/>
                <a:t> / </a:t>
              </a:r>
              <a:r>
                <a:rPr lang="de-DE" dirty="0" err="1"/>
                <a:t>vision</a:t>
              </a:r>
              <a:r>
                <a:rPr lang="de-DE" dirty="0"/>
                <a:t> care</a:t>
              </a:r>
              <a:br>
                <a:rPr lang="de-DE" dirty="0"/>
              </a:br>
              <a:r>
                <a:rPr lang="de-DE" dirty="0" err="1"/>
                <a:t>Surgical</a:t>
              </a:r>
              <a:r>
                <a:rPr lang="de-DE" dirty="0"/>
                <a:t> </a:t>
              </a:r>
              <a:r>
                <a:rPr lang="de-DE" dirty="0" err="1"/>
                <a:t>vision</a:t>
              </a:r>
              <a:endParaRPr lang="de-DE" dirty="0"/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FCF292EA-DFCB-4647-8731-AA4531DA3A55}"/>
              </a:ext>
            </a:extLst>
          </p:cNvPr>
          <p:cNvSpPr/>
          <p:nvPr/>
        </p:nvSpPr>
        <p:spPr>
          <a:xfrm>
            <a:off x="9934651" y="6604084"/>
            <a:ext cx="22573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/>
              <a:t>Source: https://jnj.co.uk/our-business</a:t>
            </a:r>
          </a:p>
        </p:txBody>
      </p:sp>
    </p:spTree>
    <p:extLst>
      <p:ext uri="{BB962C8B-B14F-4D97-AF65-F5344CB8AC3E}">
        <p14:creationId xmlns:p14="http://schemas.microsoft.com/office/powerpoint/2010/main" val="325126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Portfolio </a:t>
            </a:r>
            <a:r>
              <a:rPr lang="de-AT" dirty="0"/>
              <a:t>| The BCG Matrix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CD5B18F-3D52-4E9B-BAFB-04EB378F9791}"/>
              </a:ext>
            </a:extLst>
          </p:cNvPr>
          <p:cNvGrpSpPr/>
          <p:nvPr/>
        </p:nvGrpSpPr>
        <p:grpSpPr>
          <a:xfrm>
            <a:off x="463297" y="1187116"/>
            <a:ext cx="7967026" cy="4957982"/>
            <a:chOff x="458789" y="1527175"/>
            <a:chExt cx="7162800" cy="4457502"/>
          </a:xfrm>
        </p:grpSpPr>
        <p:sp>
          <p:nvSpPr>
            <p:cNvPr id="17" name="Rechteck 21">
              <a:extLst>
                <a:ext uri="{FF2B5EF4-FFF2-40B4-BE49-F238E27FC236}">
                  <a16:creationId xmlns:a16="http://schemas.microsoft.com/office/drawing/2014/main" id="{874DC1E8-4DFB-4E38-97C3-6A9E397AD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6589" y="1603375"/>
              <a:ext cx="5486400" cy="3581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18" name="Gerade Verbindung 22">
              <a:extLst>
                <a:ext uri="{FF2B5EF4-FFF2-40B4-BE49-F238E27FC236}">
                  <a16:creationId xmlns:a16="http://schemas.microsoft.com/office/drawing/2014/main" id="{8BCD631C-C7A0-4628-AFFC-B1E6B386F66B}"/>
                </a:ext>
              </a:extLst>
            </p:cNvPr>
            <p:cNvCxnSpPr>
              <a:cxnSpLocks noChangeShapeType="1"/>
              <a:stCxn id="17" idx="0"/>
              <a:endCxn id="17" idx="2"/>
            </p:cNvCxnSpPr>
            <p:nvPr/>
          </p:nvCxnSpPr>
          <p:spPr bwMode="auto">
            <a:xfrm rot="16200000" flipH="1">
              <a:off x="2859090" y="3394075"/>
              <a:ext cx="3581400" cy="3175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erade Verbindung 24">
              <a:extLst>
                <a:ext uri="{FF2B5EF4-FFF2-40B4-BE49-F238E27FC236}">
                  <a16:creationId xmlns:a16="http://schemas.microsoft.com/office/drawing/2014/main" id="{EFEE191D-93CE-4E97-9300-1AA7C416F47C}"/>
                </a:ext>
              </a:extLst>
            </p:cNvPr>
            <p:cNvCxnSpPr>
              <a:cxnSpLocks noChangeShapeType="1"/>
              <a:stCxn id="17" idx="1"/>
              <a:endCxn id="17" idx="3"/>
            </p:cNvCxnSpPr>
            <p:nvPr/>
          </p:nvCxnSpPr>
          <p:spPr bwMode="auto">
            <a:xfrm rot="10800000" flipH="1">
              <a:off x="1906589" y="3394075"/>
              <a:ext cx="5486400" cy="1588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feld 13">
              <a:extLst>
                <a:ext uri="{FF2B5EF4-FFF2-40B4-BE49-F238E27FC236}">
                  <a16:creationId xmlns:a16="http://schemas.microsoft.com/office/drawing/2014/main" id="{BC5E1237-DDF4-4C98-9A83-E30A08658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8989" y="5260975"/>
              <a:ext cx="17049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+mn-lt"/>
                </a:rPr>
                <a:t>0,1x</a:t>
              </a:r>
            </a:p>
          </p:txBody>
        </p:sp>
        <p:sp>
          <p:nvSpPr>
            <p:cNvPr id="21" name="Textfeld 11">
              <a:extLst>
                <a:ext uri="{FF2B5EF4-FFF2-40B4-BE49-F238E27FC236}">
                  <a16:creationId xmlns:a16="http://schemas.microsoft.com/office/drawing/2014/main" id="{0058CB2B-7AC0-40AC-AA44-80D96BC3A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789" y="4879975"/>
              <a:ext cx="1362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+mn-lt"/>
                </a:rPr>
                <a:t>0</a:t>
              </a:r>
            </a:p>
          </p:txBody>
        </p:sp>
        <p:sp>
          <p:nvSpPr>
            <p:cNvPr id="22" name="Textfeld 13">
              <a:extLst>
                <a:ext uri="{FF2B5EF4-FFF2-40B4-BE49-F238E27FC236}">
                  <a16:creationId xmlns:a16="http://schemas.microsoft.com/office/drawing/2014/main" id="{1A9FB8A5-5DCB-42B3-9F60-29151BA54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0989" y="5260975"/>
              <a:ext cx="990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+mn-lt"/>
                </a:rPr>
                <a:t>10x</a:t>
              </a:r>
            </a:p>
          </p:txBody>
        </p:sp>
        <p:sp>
          <p:nvSpPr>
            <p:cNvPr id="23" name="Textfeld 20">
              <a:extLst>
                <a:ext uri="{FF2B5EF4-FFF2-40B4-BE49-F238E27FC236}">
                  <a16:creationId xmlns:a16="http://schemas.microsoft.com/office/drawing/2014/main" id="{AF3F0993-C801-4C61-B8A3-222236C54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217" y="3736975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+mn-lt"/>
                </a:rPr>
                <a:t>Dogs</a:t>
              </a:r>
              <a:endParaRPr lang="de-DE" altLang="de-DE" sz="1800">
                <a:latin typeface="+mn-lt"/>
              </a:endParaRPr>
            </a:p>
          </p:txBody>
        </p:sp>
        <p:sp>
          <p:nvSpPr>
            <p:cNvPr id="24" name="Textfeld 38">
              <a:extLst>
                <a:ext uri="{FF2B5EF4-FFF2-40B4-BE49-F238E27FC236}">
                  <a16:creationId xmlns:a16="http://schemas.microsoft.com/office/drawing/2014/main" id="{03E762F9-8B0F-4E61-9517-405B82193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1096" y="5676900"/>
              <a:ext cx="2310761" cy="3077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dirty="0">
                  <a:latin typeface="+mn-lt"/>
                </a:rPr>
                <a:t>Relative </a:t>
              </a:r>
              <a:r>
                <a:rPr lang="de-DE" altLang="de-DE" sz="1400" dirty="0" err="1">
                  <a:latin typeface="+mn-lt"/>
                </a:rPr>
                <a:t>competitive</a:t>
              </a:r>
              <a:r>
                <a:rPr lang="de-DE" altLang="de-DE" sz="1400" dirty="0">
                  <a:latin typeface="+mn-lt"/>
                </a:rPr>
                <a:t> </a:t>
              </a:r>
              <a:r>
                <a:rPr lang="de-DE" altLang="de-DE" sz="1400" dirty="0" err="1">
                  <a:latin typeface="+mn-lt"/>
                </a:rPr>
                <a:t>position</a:t>
              </a:r>
              <a:endParaRPr lang="de-DE" altLang="de-DE" sz="1400" dirty="0">
                <a:latin typeface="+mn-lt"/>
              </a:endParaRPr>
            </a:p>
          </p:txBody>
        </p:sp>
        <p:sp>
          <p:nvSpPr>
            <p:cNvPr id="25" name="Textfeld 39">
              <a:extLst>
                <a:ext uri="{FF2B5EF4-FFF2-40B4-BE49-F238E27FC236}">
                  <a16:creationId xmlns:a16="http://schemas.microsoft.com/office/drawing/2014/main" id="{6BFA5BA0-ADF3-4CD0-895F-0CB91D762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583408" y="3329781"/>
              <a:ext cx="1322388" cy="3079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 dirty="0">
                  <a:latin typeface="+mn-lt"/>
                </a:rPr>
                <a:t>Market </a:t>
              </a:r>
              <a:r>
                <a:rPr lang="de-DE" altLang="de-DE" sz="1400" dirty="0" err="1">
                  <a:latin typeface="+mn-lt"/>
                </a:rPr>
                <a:t>growth</a:t>
              </a:r>
              <a:endParaRPr lang="de-DE" altLang="de-DE" sz="1400" dirty="0">
                <a:latin typeface="+mn-lt"/>
              </a:endParaRPr>
            </a:p>
          </p:txBody>
        </p:sp>
        <p:sp>
          <p:nvSpPr>
            <p:cNvPr id="26" name="Textfeld 20">
              <a:extLst>
                <a:ext uri="{FF2B5EF4-FFF2-40B4-BE49-F238E27FC236}">
                  <a16:creationId xmlns:a16="http://schemas.microsoft.com/office/drawing/2014/main" id="{62683411-0DB8-471A-BFAD-6FF1CE7CE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8728" y="1920875"/>
              <a:ext cx="16902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 dirty="0" err="1">
                  <a:latin typeface="+mn-lt"/>
                </a:rPr>
                <a:t>Question</a:t>
              </a:r>
              <a:r>
                <a:rPr lang="de-DE" altLang="de-DE" sz="1800" b="1" dirty="0">
                  <a:latin typeface="+mn-lt"/>
                </a:rPr>
                <a:t> </a:t>
              </a:r>
              <a:r>
                <a:rPr lang="de-DE" altLang="de-DE" sz="1800" b="1" dirty="0" err="1">
                  <a:latin typeface="+mn-lt"/>
                </a:rPr>
                <a:t>marks</a:t>
              </a:r>
              <a:endParaRPr lang="de-DE" altLang="de-DE" sz="1800" dirty="0">
                <a:latin typeface="+mn-lt"/>
              </a:endParaRPr>
            </a:p>
          </p:txBody>
        </p:sp>
        <p:sp>
          <p:nvSpPr>
            <p:cNvPr id="27" name="Textfeld 20">
              <a:extLst>
                <a:ext uri="{FF2B5EF4-FFF2-40B4-BE49-F238E27FC236}">
                  <a16:creationId xmlns:a16="http://schemas.microsoft.com/office/drawing/2014/main" id="{BFBD8790-F1B4-4FAB-B2BA-7DDE68F9F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7197" y="3736975"/>
              <a:ext cx="11674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+mn-lt"/>
                </a:rPr>
                <a:t>Cash cows</a:t>
              </a:r>
              <a:endParaRPr lang="de-DE" altLang="de-DE" sz="1800">
                <a:latin typeface="+mn-lt"/>
              </a:endParaRPr>
            </a:p>
          </p:txBody>
        </p:sp>
        <p:sp>
          <p:nvSpPr>
            <p:cNvPr id="28" name="Textfeld 20">
              <a:extLst>
                <a:ext uri="{FF2B5EF4-FFF2-40B4-BE49-F238E27FC236}">
                  <a16:creationId xmlns:a16="http://schemas.microsoft.com/office/drawing/2014/main" id="{2B4964AF-985F-433D-8D40-6DFFE8CBB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3543" y="1908175"/>
              <a:ext cx="6556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latin typeface="+mn-lt"/>
                </a:rPr>
                <a:t>Stars</a:t>
              </a:r>
              <a:endParaRPr lang="de-DE" altLang="de-DE" sz="1800" dirty="0">
                <a:latin typeface="+mn-lt"/>
              </a:endParaRPr>
            </a:p>
          </p:txBody>
        </p:sp>
        <p:grpSp>
          <p:nvGrpSpPr>
            <p:cNvPr id="29" name="Gruppierung 49">
              <a:extLst>
                <a:ext uri="{FF2B5EF4-FFF2-40B4-BE49-F238E27FC236}">
                  <a16:creationId xmlns:a16="http://schemas.microsoft.com/office/drawing/2014/main" id="{B774850F-B1DA-44F0-B9E9-7E9BFB78C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6189" y="2593975"/>
              <a:ext cx="3810000" cy="2438400"/>
              <a:chOff x="2514600" y="2362200"/>
              <a:chExt cx="3810000" cy="2438400"/>
            </a:xfrm>
          </p:grpSpPr>
          <p:sp>
            <p:nvSpPr>
              <p:cNvPr id="35" name="Oval 45">
                <a:extLst>
                  <a:ext uri="{FF2B5EF4-FFF2-40B4-BE49-F238E27FC236}">
                    <a16:creationId xmlns:a16="http://schemas.microsoft.com/office/drawing/2014/main" id="{78137449-27B8-4BCD-934E-AF5743B8A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600" y="2362200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B6DCDF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6" name="Oval 46">
                <a:extLst>
                  <a:ext uri="{FF2B5EF4-FFF2-40B4-BE49-F238E27FC236}">
                    <a16:creationId xmlns:a16="http://schemas.microsoft.com/office/drawing/2014/main" id="{B53EEDFD-66A4-4908-BBD5-84B13A20D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4038600"/>
                <a:ext cx="685800" cy="6858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B6DCDF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7" name="Oval 47">
                <a:extLst>
                  <a:ext uri="{FF2B5EF4-FFF2-40B4-BE49-F238E27FC236}">
                    <a16:creationId xmlns:a16="http://schemas.microsoft.com/office/drawing/2014/main" id="{E6E15DCA-0F01-4CCF-ABD1-414EFE53C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7600" y="2667000"/>
                <a:ext cx="228600" cy="2286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B6DCDF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solidFill>
                    <a:srgbClr val="FFFFFF"/>
                  </a:solidFill>
                  <a:latin typeface="+mn-lt"/>
                </a:endParaRPr>
              </a:p>
            </p:txBody>
          </p:sp>
          <p:sp>
            <p:nvSpPr>
              <p:cNvPr id="38" name="Oval 48">
                <a:extLst>
                  <a:ext uri="{FF2B5EF4-FFF2-40B4-BE49-F238E27FC236}">
                    <a16:creationId xmlns:a16="http://schemas.microsoft.com/office/drawing/2014/main" id="{D6B9B407-A710-4DDF-85E1-A46814151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4343400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B6DCDF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sp>
          <p:nvSpPr>
            <p:cNvPr id="30" name="Textfeld 11">
              <a:extLst>
                <a:ext uri="{FF2B5EF4-FFF2-40B4-BE49-F238E27FC236}">
                  <a16:creationId xmlns:a16="http://schemas.microsoft.com/office/drawing/2014/main" id="{316D9421-3D0A-452F-9E2B-F216A5FF7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989" y="3279775"/>
              <a:ext cx="1362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+mn-lt"/>
                </a:rPr>
                <a:t>10%</a:t>
              </a:r>
            </a:p>
          </p:txBody>
        </p:sp>
        <p:sp>
          <p:nvSpPr>
            <p:cNvPr id="31" name="Textfeld 11">
              <a:extLst>
                <a:ext uri="{FF2B5EF4-FFF2-40B4-BE49-F238E27FC236}">
                  <a16:creationId xmlns:a16="http://schemas.microsoft.com/office/drawing/2014/main" id="{27CB5AE9-4DBF-451F-847A-5EE43781E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989" y="1527175"/>
              <a:ext cx="1362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+mn-lt"/>
                </a:rPr>
                <a:t>50%</a:t>
              </a:r>
            </a:p>
          </p:txBody>
        </p:sp>
        <p:sp>
          <p:nvSpPr>
            <p:cNvPr id="32" name="Textfeld 13">
              <a:extLst>
                <a:ext uri="{FF2B5EF4-FFF2-40B4-BE49-F238E27FC236}">
                  <a16:creationId xmlns:a16="http://schemas.microsoft.com/office/drawing/2014/main" id="{5725245B-4BC7-4145-93A1-96CA1E001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7789" y="5260975"/>
              <a:ext cx="990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+mn-lt"/>
                </a:rPr>
                <a:t>1x</a:t>
              </a:r>
            </a:p>
          </p:txBody>
        </p:sp>
        <p:sp>
          <p:nvSpPr>
            <p:cNvPr id="33" name="Textfeld 11">
              <a:extLst>
                <a:ext uri="{FF2B5EF4-FFF2-40B4-BE49-F238E27FC236}">
                  <a16:creationId xmlns:a16="http://schemas.microsoft.com/office/drawing/2014/main" id="{EC287800-EB00-4497-84F0-2645C4A42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389" y="5260975"/>
              <a:ext cx="1362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+mn-lt"/>
                </a:rPr>
                <a:t>0</a:t>
              </a:r>
            </a:p>
          </p:txBody>
        </p:sp>
        <p:sp>
          <p:nvSpPr>
            <p:cNvPr id="34" name="Textfeld 13">
              <a:extLst>
                <a:ext uri="{FF2B5EF4-FFF2-40B4-BE49-F238E27FC236}">
                  <a16:creationId xmlns:a16="http://schemas.microsoft.com/office/drawing/2014/main" id="{C815337E-CC02-434E-948D-B9B8FE359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3189" y="5260975"/>
              <a:ext cx="990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latin typeface="+mn-lt"/>
                </a:rPr>
                <a:t>4x</a:t>
              </a: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0D530AAC-208B-4600-BE38-B4FB86C73E50}"/>
              </a:ext>
            </a:extLst>
          </p:cNvPr>
          <p:cNvSpPr txBox="1"/>
          <p:nvPr/>
        </p:nvSpPr>
        <p:spPr>
          <a:xfrm>
            <a:off x="8564311" y="1400795"/>
            <a:ext cx="232794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Lifecycle</a:t>
            </a:r>
          </a:p>
          <a:p>
            <a:r>
              <a:rPr lang="de-DE" sz="2400" dirty="0"/>
              <a:t>‘Norm </a:t>
            </a:r>
            <a:r>
              <a:rPr lang="de-DE" sz="2400" dirty="0" err="1"/>
              <a:t>strategies</a:t>
            </a:r>
            <a:r>
              <a:rPr lang="de-DE" sz="2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4423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Portfolio</a:t>
            </a:r>
            <a:r>
              <a:rPr lang="de-AT" dirty="0"/>
              <a:t>| The GE-McKinsey Matrix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628F2C5-F91A-4AEC-AE9E-FD03651D44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AT" dirty="0"/>
              <a:t>International Strategic Management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3174E8-C2F0-4F66-ABE3-4B22E17452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857" y="1090863"/>
            <a:ext cx="6218543" cy="576713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0267FC6-C6C3-4CE0-A8DA-0F3E1471A5E8}"/>
              </a:ext>
            </a:extLst>
          </p:cNvPr>
          <p:cNvSpPr txBox="1"/>
          <p:nvPr/>
        </p:nvSpPr>
        <p:spPr>
          <a:xfrm>
            <a:off x="8411366" y="5454316"/>
            <a:ext cx="2836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Basis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strategic</a:t>
            </a:r>
            <a:r>
              <a:rPr lang="de-DE" dirty="0"/>
              <a:t> </a:t>
            </a:r>
            <a:r>
              <a:rPr lang="de-DE" dirty="0" err="1"/>
              <a:t>discussion</a:t>
            </a:r>
            <a:endParaRPr lang="de-DE" dirty="0"/>
          </a:p>
          <a:p>
            <a:r>
              <a:rPr lang="de-DE" dirty="0"/>
              <a:t>(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‘</a:t>
            </a:r>
            <a:r>
              <a:rPr lang="de-DE" dirty="0" err="1"/>
              <a:t>exact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355861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FF0000"/>
                </a:solidFill>
              </a:rPr>
              <a:t>GE-McKinsey </a:t>
            </a:r>
            <a:r>
              <a:rPr lang="de-AT" dirty="0" err="1">
                <a:solidFill>
                  <a:srgbClr val="FF0000"/>
                </a:solidFill>
              </a:rPr>
              <a:t>Portfolio</a:t>
            </a:r>
            <a:r>
              <a:rPr lang="de-AT" dirty="0" err="1"/>
              <a:t>|Base</a:t>
            </a:r>
            <a:r>
              <a:rPr lang="de-AT" dirty="0"/>
              <a:t> </a:t>
            </a:r>
            <a:r>
              <a:rPr lang="de-AT" dirty="0" err="1"/>
              <a:t>data</a:t>
            </a:r>
            <a:endParaRPr lang="de-AT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DA8E7C59-B09A-4607-9886-B85B88A7A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445334"/>
              </p:ext>
            </p:extLst>
          </p:nvPr>
        </p:nvGraphicFramePr>
        <p:xfrm>
          <a:off x="409075" y="3425463"/>
          <a:ext cx="5595019" cy="290200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23441">
                  <a:extLst>
                    <a:ext uri="{9D8B030D-6E8A-4147-A177-3AD203B41FA5}">
                      <a16:colId xmlns:a16="http://schemas.microsoft.com/office/drawing/2014/main" val="4091788805"/>
                    </a:ext>
                  </a:extLst>
                </a:gridCol>
                <a:gridCol w="2072902">
                  <a:extLst>
                    <a:ext uri="{9D8B030D-6E8A-4147-A177-3AD203B41FA5}">
                      <a16:colId xmlns:a16="http://schemas.microsoft.com/office/drawing/2014/main" val="1989958357"/>
                    </a:ext>
                  </a:extLst>
                </a:gridCol>
                <a:gridCol w="621809">
                  <a:extLst>
                    <a:ext uri="{9D8B030D-6E8A-4147-A177-3AD203B41FA5}">
                      <a16:colId xmlns:a16="http://schemas.microsoft.com/office/drawing/2014/main" val="2980092204"/>
                    </a:ext>
                  </a:extLst>
                </a:gridCol>
                <a:gridCol w="1243615">
                  <a:extLst>
                    <a:ext uri="{9D8B030D-6E8A-4147-A177-3AD203B41FA5}">
                      <a16:colId xmlns:a16="http://schemas.microsoft.com/office/drawing/2014/main" val="2463931245"/>
                    </a:ext>
                  </a:extLst>
                </a:gridCol>
                <a:gridCol w="1333252">
                  <a:extLst>
                    <a:ext uri="{9D8B030D-6E8A-4147-A177-3AD203B41FA5}">
                      <a16:colId xmlns:a16="http://schemas.microsoft.com/office/drawing/2014/main" val="1005620059"/>
                    </a:ext>
                  </a:extLst>
                </a:gridCol>
              </a:tblGrid>
              <a:tr h="193467"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Business unit: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791231"/>
                  </a:ext>
                </a:extLst>
              </a:tr>
              <a:tr h="773869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Nr.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Criteria for assessing market attractiveness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Weight of the criteria (in %)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Attractiveness score (from 1=low to 9=high)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Remarks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706279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Market size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6439077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Long-run market growth rate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916861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Average profitability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6606387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4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Competitive situation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387074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Supply chain resilience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43125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Customer behavior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3368543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Barriers to entry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2931388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8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Threat of substitution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014423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9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Regulatory environment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6654605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Overall market attractiveness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1147177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2234A22-F42D-424C-AD77-6AC29CA46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492134"/>
              </p:ext>
            </p:extLst>
          </p:nvPr>
        </p:nvGraphicFramePr>
        <p:xfrm>
          <a:off x="6248400" y="3425463"/>
          <a:ext cx="5555745" cy="290200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21171">
                  <a:extLst>
                    <a:ext uri="{9D8B030D-6E8A-4147-A177-3AD203B41FA5}">
                      <a16:colId xmlns:a16="http://schemas.microsoft.com/office/drawing/2014/main" val="205020331"/>
                    </a:ext>
                  </a:extLst>
                </a:gridCol>
                <a:gridCol w="2058351">
                  <a:extLst>
                    <a:ext uri="{9D8B030D-6E8A-4147-A177-3AD203B41FA5}">
                      <a16:colId xmlns:a16="http://schemas.microsoft.com/office/drawing/2014/main" val="1442027346"/>
                    </a:ext>
                  </a:extLst>
                </a:gridCol>
                <a:gridCol w="617444">
                  <a:extLst>
                    <a:ext uri="{9D8B030D-6E8A-4147-A177-3AD203B41FA5}">
                      <a16:colId xmlns:a16="http://schemas.microsoft.com/office/drawing/2014/main" val="2098689015"/>
                    </a:ext>
                  </a:extLst>
                </a:gridCol>
                <a:gridCol w="1234886">
                  <a:extLst>
                    <a:ext uri="{9D8B030D-6E8A-4147-A177-3AD203B41FA5}">
                      <a16:colId xmlns:a16="http://schemas.microsoft.com/office/drawing/2014/main" val="1502675634"/>
                    </a:ext>
                  </a:extLst>
                </a:gridCol>
                <a:gridCol w="1323893">
                  <a:extLst>
                    <a:ext uri="{9D8B030D-6E8A-4147-A177-3AD203B41FA5}">
                      <a16:colId xmlns:a16="http://schemas.microsoft.com/office/drawing/2014/main" val="3752226432"/>
                    </a:ext>
                  </a:extLst>
                </a:gridCol>
              </a:tblGrid>
              <a:tr h="193467"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Business unit: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86720"/>
                  </a:ext>
                </a:extLst>
              </a:tr>
              <a:tr h="773869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Nr.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Criteria for assessing competitive strength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Weight of the criteria (in %)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Competitive strength score (from 1=weak to 9=strong)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Remarks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719031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Relative market share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91843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Financial performance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5351867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Relative cost structure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20%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807717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4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Relative quality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875668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Brand strength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5090302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Technology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7362659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Management expertise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8637173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8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Customer access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226033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9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Innovation power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5%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690107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Overall competitive strength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100%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8977762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1B41FF32-0E84-4307-9519-10A6AB0A5F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799" y="913928"/>
            <a:ext cx="2331202" cy="21619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6E75B62-4120-42F5-A6E0-C4A38FA2515E}"/>
              </a:ext>
            </a:extLst>
          </p:cNvPr>
          <p:cNvSpPr/>
          <p:nvPr/>
        </p:nvSpPr>
        <p:spPr>
          <a:xfrm>
            <a:off x="7758946" y="2999387"/>
            <a:ext cx="2534652" cy="3495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Competitive</a:t>
            </a:r>
            <a:r>
              <a:rPr lang="de-DE" dirty="0"/>
              <a:t> </a:t>
            </a:r>
            <a:r>
              <a:rPr lang="de-DE" dirty="0" err="1"/>
              <a:t>strength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F80C882-2E42-4A5C-8002-89E2AAF0B931}"/>
              </a:ext>
            </a:extLst>
          </p:cNvPr>
          <p:cNvSpPr/>
          <p:nvPr/>
        </p:nvSpPr>
        <p:spPr>
          <a:xfrm>
            <a:off x="1939258" y="2999387"/>
            <a:ext cx="2534652" cy="3495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Market </a:t>
            </a:r>
            <a:r>
              <a:rPr lang="de-DE" dirty="0" err="1"/>
              <a:t>attractiveness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CEA0200-3ECA-4B39-BC26-1C02FFA78120}"/>
              </a:ext>
            </a:extLst>
          </p:cNvPr>
          <p:cNvCxnSpPr>
            <a:cxnSpLocks/>
            <a:stCxn id="11" idx="0"/>
            <a:endCxn id="9" idx="1"/>
          </p:cNvCxnSpPr>
          <p:nvPr/>
        </p:nvCxnSpPr>
        <p:spPr>
          <a:xfrm flipV="1">
            <a:off x="3206584" y="1994918"/>
            <a:ext cx="1876215" cy="1004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E1332CD-49F1-4744-9F84-DCB1CAB30161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6696668" y="3014788"/>
            <a:ext cx="1062278" cy="159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21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1285</Words>
  <Application>Microsoft Office PowerPoint</Application>
  <PresentationFormat>Breitbild</PresentationFormat>
  <Paragraphs>339</Paragraphs>
  <Slides>22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Wingdings</vt:lpstr>
      <vt:lpstr>Office</vt:lpstr>
      <vt:lpstr>PowerPoint-Präsentation</vt:lpstr>
      <vt:lpstr>What is corporate strategy?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Victoria Ranacher-Lackner</dc:creator>
  <cp:lastModifiedBy>Sternad Dietmar</cp:lastModifiedBy>
  <cp:revision>63</cp:revision>
  <dcterms:created xsi:type="dcterms:W3CDTF">2022-05-12T13:29:49Z</dcterms:created>
  <dcterms:modified xsi:type="dcterms:W3CDTF">2025-09-04T13:30:22Z</dcterms:modified>
</cp:coreProperties>
</file>