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5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24DAA-19EA-902C-E6CB-C0AD3127A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7435B0-5282-A3A7-4380-75147B759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113AF-1E2C-2FF3-AEBE-A7AF9132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66AB6-7728-CDE9-98CE-B18E376A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D28ADD-2B88-0292-CEB3-C9F6A206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866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DDB56-CC45-268D-4C4E-634D6F2F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08A471-6049-81F0-F217-BFD83627B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06B1D2-2E4A-C80C-D31A-F48AB60E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6F57F6-6882-12FB-A413-A5E2DF16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3610C-55D0-6199-BC51-402801F0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70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7C3721-725D-69C3-8E89-46CD748D7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1D142D-31DF-556D-C9EF-07434CA5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6A2F19-3AF5-1D3F-7E38-E5E970E8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7169F5-1D68-B2EE-0520-1CA760DD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00D5FA-B0C4-F031-1E54-6E8333DD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255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03804-4378-77BB-8DFF-757DC5A9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C84947-7F42-1987-6CD1-62BA33A5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A11879-3F56-8088-923C-5F79A212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FBFDA-758B-8237-8836-84199AAC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8E503F-E64A-9154-7BE4-52DC5F3A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72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C6C05-3B54-3D88-0363-A5CCDFD2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222AAD-7CC6-CCE3-AA17-9AF78A211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D976D4-AD6D-F149-B397-D021841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99E512-2593-FC2D-F403-5534D317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CB6C9-421A-A0DC-A258-8024239B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343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6D307-E045-DAF1-5C5E-34243354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5022FD-C121-F4E5-3716-8303A0110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692498-9E3B-62E3-A3D1-049268AC6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FCC7F4-69FA-52E0-F17E-A0B3FB8C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61BDEC-5138-3F30-68C2-C355C80E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9254DF-43BF-5729-4955-26512674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286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4F1BD-C4CD-9B08-6FA7-FA19F125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9396E8-2504-CA00-8361-F483D512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C21933-A642-86B5-473F-34ADB2012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364794-4503-3C5B-D01C-6DC354F5A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AD95EC-0247-24D6-F22C-3DCD9416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5C9E76-8E23-6F1C-4BED-4FB2C89F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6B7E578-867A-C3F4-FADA-E293D407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CEC319-1C30-1E70-AAED-C757A042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19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39033-C6EA-7E63-9984-244A3D80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FEA217-C821-ABEF-180C-613E721B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DC9651-3CD4-7B5D-58E9-097F257E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B7A2A0-2B35-44A2-842B-E777BE12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658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064FFE-35A6-6205-5623-675BDA97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F868EA-0EB7-3987-C391-D5B1ABB8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374655-07D2-0D12-53BF-30F2CE31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401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3D7BC-990C-9BD6-E699-3C4D0920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64FC17-4E6E-41C8-97F3-1818C99E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37D9F1-B239-9F93-4281-DDD723B9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43E1AC-8552-F695-6B66-9F2E8977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024AB0-00A7-3035-0BE9-0F08258B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F79E8D-3636-1213-33F9-FA324E8F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2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13886-6655-17A9-257E-80B79A80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15487B-BAD0-7056-F411-D91D50E30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82E775-E817-244A-4680-9E1318A11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704A21-91BE-BE38-801D-12240E89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336F78-B755-CAE7-EAC2-1F41BC15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69D189-3A14-AA3C-94C8-BF800951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415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8D5D18-A9ED-6ADB-8041-5C318E3E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9F6E8E-28B9-02FB-7F0B-6BF1C7CAC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CDE265-F070-6905-D53F-D4C1FE821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0873-9E74-4BC6-B9D4-53807EF5CAA8}" type="datetimeFigureOut">
              <a:rPr lang="de-AT" smtClean="0"/>
              <a:t>30.03.2025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72E00F-BE36-B3F7-E883-373D3815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498709-2DB5-774F-0D13-FC64346FE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0A27-70AD-4918-B5C9-F50F5412F02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1670CA6-1C7A-A2CF-FC70-E13E56A8F964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</a:t>
            </a:fld>
            <a:endParaRPr lang="de-AT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06D341-5D37-A328-912E-EC18AC32A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5461" r="17500" b="4539"/>
          <a:stretch/>
        </p:blipFill>
        <p:spPr>
          <a:xfrm>
            <a:off x="521368" y="359217"/>
            <a:ext cx="4459706" cy="578831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32FE059-53F4-510E-CFF9-DA06479F3985}"/>
              </a:ext>
            </a:extLst>
          </p:cNvPr>
          <p:cNvSpPr txBox="1"/>
          <p:nvPr/>
        </p:nvSpPr>
        <p:spPr>
          <a:xfrm>
            <a:off x="268005" y="6457890"/>
            <a:ext cx="701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. </a:t>
            </a:r>
          </a:p>
          <a:p>
            <a:r>
              <a:rPr lang="de-DE" sz="1000" dirty="0"/>
              <a:t>       </a:t>
            </a:r>
            <a:r>
              <a:rPr lang="de-DE" sz="1000" dirty="0" err="1"/>
              <a:t>llustrations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Amber Anderson. 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4FB2AB9-33DA-59BF-7A7F-13FB97D49BBA}"/>
              </a:ext>
            </a:extLst>
          </p:cNvPr>
          <p:cNvSpPr txBox="1"/>
          <p:nvPr/>
        </p:nvSpPr>
        <p:spPr>
          <a:xfrm>
            <a:off x="5342021" y="858252"/>
            <a:ext cx="53621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2C356C"/>
                </a:solidFill>
              </a:rPr>
              <a:t>The </a:t>
            </a:r>
            <a:r>
              <a:rPr lang="de-DE" sz="3200" b="1" dirty="0" err="1">
                <a:solidFill>
                  <a:srgbClr val="2C356C"/>
                </a:solidFill>
              </a:rPr>
              <a:t>Strategy</a:t>
            </a:r>
            <a:r>
              <a:rPr lang="de-DE" sz="3200" b="1" dirty="0">
                <a:solidFill>
                  <a:srgbClr val="2C356C"/>
                </a:solidFill>
              </a:rPr>
              <a:t> </a:t>
            </a:r>
            <a:r>
              <a:rPr lang="de-DE" sz="3200" b="1" dirty="0" err="1">
                <a:solidFill>
                  <a:srgbClr val="2C356C"/>
                </a:solidFill>
              </a:rPr>
              <a:t>Dialogues</a:t>
            </a:r>
            <a:r>
              <a:rPr lang="de-AT" sz="3200" b="1" dirty="0">
                <a:solidFill>
                  <a:srgbClr val="2C356C"/>
                </a:solidFill>
              </a:rPr>
              <a:t>: </a:t>
            </a:r>
            <a:br>
              <a:rPr lang="de-AT" sz="3200" b="1" dirty="0">
                <a:solidFill>
                  <a:srgbClr val="2C356C"/>
                </a:solidFill>
              </a:rPr>
            </a:br>
            <a:r>
              <a:rPr lang="de-AT" sz="3200" b="1" dirty="0">
                <a:solidFill>
                  <a:srgbClr val="2C356C"/>
                </a:solidFill>
              </a:rPr>
              <a:t>A Primer on Business </a:t>
            </a:r>
            <a:r>
              <a:rPr lang="de-AT" sz="3200" b="1" dirty="0" err="1">
                <a:solidFill>
                  <a:srgbClr val="2C356C"/>
                </a:solidFill>
              </a:rPr>
              <a:t>Strategy</a:t>
            </a:r>
            <a:r>
              <a:rPr lang="de-AT" sz="3200" b="1" dirty="0">
                <a:solidFill>
                  <a:srgbClr val="2C356C"/>
                </a:solidFill>
              </a:rPr>
              <a:t> </a:t>
            </a:r>
            <a:br>
              <a:rPr lang="de-AT" sz="3200" b="1" dirty="0">
                <a:solidFill>
                  <a:srgbClr val="2C356C"/>
                </a:solidFill>
              </a:rPr>
            </a:br>
            <a:r>
              <a:rPr lang="de-AT" sz="3200" b="1" dirty="0">
                <a:solidFill>
                  <a:srgbClr val="2C356C"/>
                </a:solidFill>
              </a:rPr>
              <a:t>and Strategic Management</a:t>
            </a:r>
          </a:p>
          <a:p>
            <a:r>
              <a:rPr lang="de-AT" sz="2400" dirty="0" err="1"/>
              <a:t>by</a:t>
            </a:r>
            <a:r>
              <a:rPr lang="de-AT" sz="2400" dirty="0"/>
              <a:t> Dr John Hillen</a:t>
            </a:r>
          </a:p>
          <a:p>
            <a:endParaRPr lang="de-DE" sz="3200" b="1" dirty="0"/>
          </a:p>
          <a:p>
            <a:r>
              <a:rPr lang="de-DE" sz="2400" b="1" dirty="0" err="1"/>
              <a:t>Slides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strategy</a:t>
            </a:r>
            <a:r>
              <a:rPr lang="de-DE" sz="2400" b="1" dirty="0"/>
              <a:t> </a:t>
            </a:r>
            <a:r>
              <a:rPr lang="de-DE" sz="2400" b="1" dirty="0" err="1"/>
              <a:t>courses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6580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28FA51-9DE8-ABE6-56E8-CE1DEA40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9" y="889028"/>
            <a:ext cx="7539789" cy="533105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4904D8-8D10-E10A-191D-6B3B1A756917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10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D2A8B1-0D61-2D85-2ED3-C4CC4E1FA50D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58.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762E99-3E0E-82CF-AAB6-49E2FEC749F0}"/>
              </a:ext>
            </a:extLst>
          </p:cNvPr>
          <p:cNvSpPr txBox="1"/>
          <p:nvPr/>
        </p:nvSpPr>
        <p:spPr>
          <a:xfrm>
            <a:off x="336884" y="176463"/>
            <a:ext cx="675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Example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a </a:t>
            </a:r>
            <a:r>
              <a:rPr lang="de-DE" sz="3200" b="1" dirty="0" err="1"/>
              <a:t>strategic</a:t>
            </a:r>
            <a:r>
              <a:rPr lang="de-DE" sz="3200" b="1" dirty="0"/>
              <a:t> </a:t>
            </a:r>
            <a:r>
              <a:rPr lang="de-DE" sz="3200" b="1" dirty="0" err="1"/>
              <a:t>positioning</a:t>
            </a:r>
            <a:r>
              <a:rPr lang="de-DE" sz="3200" b="1" dirty="0"/>
              <a:t> </a:t>
            </a:r>
            <a:r>
              <a:rPr lang="de-DE" sz="3200" b="1" dirty="0" err="1"/>
              <a:t>map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43030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BCD7B9-7724-BBE5-B19A-7552831C7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8" y="621488"/>
            <a:ext cx="8186443" cy="57882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097A407-AD56-4C63-9F00-6D93AF7A8C18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11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FF7313-4C09-6CD1-EB60-1934932B755D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59.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0DE02E-FBCD-8D09-D2DA-7A87390BB633}"/>
              </a:ext>
            </a:extLst>
          </p:cNvPr>
          <p:cNvSpPr txBox="1"/>
          <p:nvPr/>
        </p:nvSpPr>
        <p:spPr>
          <a:xfrm>
            <a:off x="336884" y="176463"/>
            <a:ext cx="7259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 </a:t>
            </a:r>
            <a:r>
              <a:rPr lang="de-DE" sz="3200" b="1" dirty="0" err="1"/>
              <a:t>competitive</a:t>
            </a:r>
            <a:r>
              <a:rPr lang="de-DE" sz="3200" b="1" dirty="0"/>
              <a:t> </a:t>
            </a:r>
            <a:r>
              <a:rPr lang="de-DE" sz="3200" b="1" dirty="0" err="1"/>
              <a:t>landscape</a:t>
            </a:r>
            <a:r>
              <a:rPr lang="de-DE" sz="3200" b="1" dirty="0"/>
              <a:t> </a:t>
            </a:r>
            <a:r>
              <a:rPr lang="de-DE" sz="3200" b="1" dirty="0" err="1"/>
              <a:t>map</a:t>
            </a:r>
            <a:r>
              <a:rPr lang="de-DE" sz="3200" b="1" dirty="0"/>
              <a:t> </a:t>
            </a:r>
            <a:r>
              <a:rPr lang="de-DE" sz="3200" b="1" dirty="0" err="1"/>
              <a:t>for</a:t>
            </a:r>
            <a:r>
              <a:rPr lang="de-DE" sz="3200" b="1" dirty="0"/>
              <a:t> </a:t>
            </a:r>
            <a:r>
              <a:rPr lang="de-DE" sz="3200" b="1" dirty="0" err="1"/>
              <a:t>playsets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40289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7FFF09-0C56-8641-361A-29F86EBF9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8" y="296778"/>
            <a:ext cx="9277426" cy="65612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2515B50-10B2-E039-9D90-6B12A8ADC7A1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12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8532B9-BC8F-3760-062A-6FD1B9C7680B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61.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42B085-F7E4-8E66-E8D2-AD07CC95CDA2}"/>
              </a:ext>
            </a:extLst>
          </p:cNvPr>
          <p:cNvSpPr txBox="1"/>
          <p:nvPr/>
        </p:nvSpPr>
        <p:spPr>
          <a:xfrm>
            <a:off x="336884" y="176463"/>
            <a:ext cx="405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PESTEL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78101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1D6315-2D53-EF9E-059F-08DB4DBCA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00" y="898136"/>
            <a:ext cx="7599752" cy="537472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F5C9CF3-4A65-C2AA-7EF5-5D8338D7D266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13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D00E4C-6259-768D-95F4-8187C3A1A83F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77.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94E979-1B83-B568-8FB1-75A9D0F3B3BA}"/>
              </a:ext>
            </a:extLst>
          </p:cNvPr>
          <p:cNvSpPr txBox="1"/>
          <p:nvPr/>
        </p:nvSpPr>
        <p:spPr>
          <a:xfrm>
            <a:off x="336884" y="176463"/>
            <a:ext cx="117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Core </a:t>
            </a:r>
            <a:r>
              <a:rPr lang="de-DE" sz="3200" b="1" dirty="0" err="1"/>
              <a:t>competencies</a:t>
            </a:r>
            <a:r>
              <a:rPr lang="de-DE" sz="3200" b="1" dirty="0"/>
              <a:t> </a:t>
            </a:r>
            <a:r>
              <a:rPr lang="de-DE" sz="3200" b="1" dirty="0" err="1"/>
              <a:t>are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</a:t>
            </a:r>
            <a:r>
              <a:rPr lang="de-DE" sz="3200" b="1" dirty="0" err="1"/>
              <a:t>roots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a </a:t>
            </a:r>
            <a:r>
              <a:rPr lang="de-DE" sz="3200" b="1" dirty="0" err="1"/>
              <a:t>firm’s</a:t>
            </a:r>
            <a:r>
              <a:rPr lang="de-DE" sz="3200" b="1" dirty="0"/>
              <a:t> </a:t>
            </a:r>
            <a:r>
              <a:rPr lang="de-DE" sz="3200" b="1" dirty="0" err="1"/>
              <a:t>activities</a:t>
            </a:r>
            <a:r>
              <a:rPr lang="de-DE" sz="3200" b="1" dirty="0"/>
              <a:t> and </a:t>
            </a:r>
            <a:r>
              <a:rPr lang="de-DE" sz="3200" b="1" dirty="0" err="1"/>
              <a:t>advantage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91876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962B73-453C-FCA1-B831-E8E84FEC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66725"/>
            <a:ext cx="10020300" cy="59245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8E689A9-E0B3-033D-EDF6-0964FDE58B2B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14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B7D4A7-F50B-E0DD-BC4B-E7129E326947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81.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095567-D105-E2D8-B0E1-EBAA16E6DCCA}"/>
              </a:ext>
            </a:extLst>
          </p:cNvPr>
          <p:cNvSpPr txBox="1"/>
          <p:nvPr/>
        </p:nvSpPr>
        <p:spPr>
          <a:xfrm>
            <a:off x="336884" y="176463"/>
            <a:ext cx="6157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Core </a:t>
            </a:r>
            <a:r>
              <a:rPr lang="de-DE" sz="3200" b="1" dirty="0" err="1"/>
              <a:t>Competencies</a:t>
            </a:r>
            <a:r>
              <a:rPr lang="de-DE" sz="3200" b="1" dirty="0"/>
              <a:t>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97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6C3A7F-8D9B-069A-54B9-73E8DB22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45" y="540895"/>
            <a:ext cx="6040097" cy="57762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71435B8-F04E-EECE-9A81-029467B56D6D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15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5E84BA-4D50-88D8-5500-7464E58AE9FD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84.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BBCAE4-AAA2-43C4-E3A5-9D479F71A5ED}"/>
              </a:ext>
            </a:extLst>
          </p:cNvPr>
          <p:cNvSpPr txBox="1"/>
          <p:nvPr/>
        </p:nvSpPr>
        <p:spPr>
          <a:xfrm>
            <a:off x="336884" y="176463"/>
            <a:ext cx="337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SWOT </a:t>
            </a:r>
            <a:r>
              <a:rPr lang="de-DE" sz="3200" b="1" dirty="0" err="1"/>
              <a:t>analysis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96551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2DB972-BB33-EEF4-FFC2-D727AF6CF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86" y="761238"/>
            <a:ext cx="6235425" cy="577145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8C9B83-744D-6F8C-A009-055DB005EB87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16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293315-323F-BB37-8A51-910DDCDFD306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86.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02CE5F-0DD8-8C89-417F-D32BCF7CB3E3}"/>
              </a:ext>
            </a:extLst>
          </p:cNvPr>
          <p:cNvSpPr txBox="1"/>
          <p:nvPr/>
        </p:nvSpPr>
        <p:spPr>
          <a:xfrm>
            <a:off x="336884" y="176463"/>
            <a:ext cx="7805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TOWS </a:t>
            </a:r>
            <a:r>
              <a:rPr lang="de-DE" sz="3200" b="1" dirty="0" err="1"/>
              <a:t>framework</a:t>
            </a:r>
            <a:r>
              <a:rPr lang="de-DE" sz="3200" b="1" dirty="0"/>
              <a:t> </a:t>
            </a:r>
            <a:r>
              <a:rPr lang="de-DE" sz="3200" b="1" dirty="0" err="1"/>
              <a:t>for</a:t>
            </a:r>
            <a:r>
              <a:rPr lang="de-DE" sz="3200" b="1" dirty="0"/>
              <a:t> different </a:t>
            </a:r>
            <a:r>
              <a:rPr lang="de-DE" sz="3200" b="1" dirty="0" err="1"/>
              <a:t>strategies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412914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C3C2F0-A552-0388-D897-06FC525F8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93" y="802453"/>
            <a:ext cx="7928617" cy="560731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C882A27-B046-B16B-F573-E298FBBD4304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17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870B1F-2748-7B54-470B-8475E516D974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88.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DB77B0-BB3A-4903-066D-3ABBB24992E7}"/>
              </a:ext>
            </a:extLst>
          </p:cNvPr>
          <p:cNvSpPr txBox="1"/>
          <p:nvPr/>
        </p:nvSpPr>
        <p:spPr>
          <a:xfrm>
            <a:off x="336884" y="176463"/>
            <a:ext cx="558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 </a:t>
            </a:r>
            <a:r>
              <a:rPr lang="de-DE" sz="3200" b="1" dirty="0" err="1"/>
              <a:t>Generic</a:t>
            </a:r>
            <a:r>
              <a:rPr lang="de-DE" sz="3200" b="1" dirty="0"/>
              <a:t> </a:t>
            </a:r>
            <a:r>
              <a:rPr lang="de-DE" sz="3200" b="1" dirty="0" err="1"/>
              <a:t>Strategies</a:t>
            </a:r>
            <a:r>
              <a:rPr lang="de-DE" sz="3200" b="1" dirty="0"/>
              <a:t>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76207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1C99A9-A9A0-E5C3-E824-AC345AC1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0" y="600745"/>
            <a:ext cx="6653096" cy="596951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76D2ACE-A191-7C71-EA53-E7D906553A0D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18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82F960-32BC-DE85-5909-7B8F6308695C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90.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984161-04D3-7532-BF3B-F54D9245EF27}"/>
              </a:ext>
            </a:extLst>
          </p:cNvPr>
          <p:cNvSpPr txBox="1"/>
          <p:nvPr/>
        </p:nvSpPr>
        <p:spPr>
          <a:xfrm>
            <a:off x="336884" y="176463"/>
            <a:ext cx="736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dominant </a:t>
            </a:r>
            <a:r>
              <a:rPr lang="de-DE" sz="3200" b="1" dirty="0" err="1"/>
              <a:t>gene</a:t>
            </a:r>
            <a:r>
              <a:rPr lang="de-DE" sz="3200" b="1" dirty="0"/>
              <a:t> in an </a:t>
            </a:r>
            <a:r>
              <a:rPr lang="de-DE" sz="3200" b="1" dirty="0" err="1"/>
              <a:t>enterprise’s</a:t>
            </a:r>
            <a:r>
              <a:rPr lang="de-DE" sz="3200" b="1" dirty="0"/>
              <a:t> DNA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36723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59CA3A-3397-E674-0446-144925A9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04" y="669764"/>
            <a:ext cx="6677979" cy="583147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2D42409-A111-95F2-E433-41EBB271A903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19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D63C9B-B667-CCBC-B190-8406CF9B6BB5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109.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8DD27A-612F-F6F4-D1AC-26BC483F4E13}"/>
              </a:ext>
            </a:extLst>
          </p:cNvPr>
          <p:cNvSpPr txBox="1"/>
          <p:nvPr/>
        </p:nvSpPr>
        <p:spPr>
          <a:xfrm>
            <a:off x="336884" y="176463"/>
            <a:ext cx="480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Blue Ocean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272500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1FD3728-64BD-7E5B-1935-A7D849C84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46" y="312821"/>
            <a:ext cx="9006835" cy="636871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1670CA6-1C7A-A2CF-FC70-E13E56A8F964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</a:t>
            </a:fld>
            <a:endParaRPr lang="de-AT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ADF2C-4D8F-B945-709D-D5387D8CC2F6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14.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B5C2E2-E84D-D3F9-19EB-18BC37B32DE9}"/>
              </a:ext>
            </a:extLst>
          </p:cNvPr>
          <p:cNvSpPr txBox="1"/>
          <p:nvPr/>
        </p:nvSpPr>
        <p:spPr>
          <a:xfrm>
            <a:off x="336884" y="176463"/>
            <a:ext cx="372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 </a:t>
            </a:r>
            <a:r>
              <a:rPr lang="de-DE" sz="3200" b="1" dirty="0" err="1"/>
              <a:t>strategy</a:t>
            </a:r>
            <a:r>
              <a:rPr lang="de-DE" sz="3200" b="1" dirty="0"/>
              <a:t> </a:t>
            </a:r>
            <a:r>
              <a:rPr lang="de-DE" sz="3200" b="1" dirty="0" err="1"/>
              <a:t>statement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676673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919E5F-903B-ECE5-E3AC-636383FC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23" y="761238"/>
            <a:ext cx="7481412" cy="542724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2EB24BC-EC19-1BC2-0BCF-7593462C366F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20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39BE3E-CD08-5BCB-D51A-C4752CC9EAD7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111.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717DA4-1E68-0E85-102B-8C57ADA58494}"/>
              </a:ext>
            </a:extLst>
          </p:cNvPr>
          <p:cNvSpPr txBox="1"/>
          <p:nvPr/>
        </p:nvSpPr>
        <p:spPr>
          <a:xfrm>
            <a:off x="336884" y="176463"/>
            <a:ext cx="6892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generic</a:t>
            </a:r>
            <a:r>
              <a:rPr lang="de-DE" sz="3200" b="1" dirty="0"/>
              <a:t> </a:t>
            </a:r>
            <a:r>
              <a:rPr lang="de-DE" sz="3200" b="1" dirty="0" err="1"/>
              <a:t>Strategy</a:t>
            </a:r>
            <a:r>
              <a:rPr lang="de-DE" sz="3200" b="1" dirty="0"/>
              <a:t> Canvas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97712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6D95CC-11AE-0603-3C42-17A25F346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01" y="761238"/>
            <a:ext cx="7292641" cy="561540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3164991-ACC0-30B2-9BE8-E72B97FB6492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21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145DEB6-75A0-BAD3-1EE9-00DC8D1D5476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112.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AFE52D-B0E4-8483-0EAF-5B7ECBEC3015}"/>
              </a:ext>
            </a:extLst>
          </p:cNvPr>
          <p:cNvSpPr txBox="1"/>
          <p:nvPr/>
        </p:nvSpPr>
        <p:spPr>
          <a:xfrm>
            <a:off x="336884" y="176463"/>
            <a:ext cx="9447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Coactum</a:t>
            </a:r>
            <a:r>
              <a:rPr lang="de-DE" sz="3200" b="1" dirty="0"/>
              <a:t> Technologies </a:t>
            </a:r>
            <a:r>
              <a:rPr lang="de-DE" sz="3200" b="1" dirty="0" err="1"/>
              <a:t>Strategy</a:t>
            </a:r>
            <a:r>
              <a:rPr lang="de-DE" sz="3200" b="1" dirty="0"/>
              <a:t> Canvas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620846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68D7F9-628C-80EF-FC48-4FC1E0F0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33" y="761238"/>
            <a:ext cx="7780335" cy="550244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340EDE2-4802-B0CD-CC92-09133331FEC6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22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F926DB-EDBA-CF05-2D0C-33FDFE015F42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128.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8020CF-4E54-AB6A-0317-3CA5A3C6661D}"/>
              </a:ext>
            </a:extLst>
          </p:cNvPr>
          <p:cNvSpPr txBox="1"/>
          <p:nvPr/>
        </p:nvSpPr>
        <p:spPr>
          <a:xfrm>
            <a:off x="336884" y="176463"/>
            <a:ext cx="531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Strategies</a:t>
            </a:r>
            <a:r>
              <a:rPr lang="de-DE" sz="3200" b="1" dirty="0"/>
              <a:t> vs. </a:t>
            </a:r>
            <a:r>
              <a:rPr lang="de-DE" sz="3200" b="1" dirty="0" err="1"/>
              <a:t>business</a:t>
            </a:r>
            <a:r>
              <a:rPr lang="de-DE" sz="3200" b="1" dirty="0"/>
              <a:t> </a:t>
            </a:r>
            <a:r>
              <a:rPr lang="de-DE" sz="3200" b="1" dirty="0" err="1"/>
              <a:t>models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74644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E93BDC-8D5A-3BC0-4406-1DFEA9A2D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66" y="918501"/>
            <a:ext cx="7712465" cy="5334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174D66-777F-4FC8-7FBE-9353D32A5C6E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23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CBDCB6-5C67-997A-47ED-688A153DA55C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133.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5B65EC-34F0-E0DA-EC42-BB3FF34B462C}"/>
              </a:ext>
            </a:extLst>
          </p:cNvPr>
          <p:cNvSpPr txBox="1"/>
          <p:nvPr/>
        </p:nvSpPr>
        <p:spPr>
          <a:xfrm>
            <a:off x="336884" y="176463"/>
            <a:ext cx="7430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Designing</a:t>
            </a:r>
            <a:r>
              <a:rPr lang="de-DE" sz="3200" b="1" dirty="0"/>
              <a:t> </a:t>
            </a:r>
            <a:r>
              <a:rPr lang="de-DE" sz="3200" b="1" dirty="0" err="1"/>
              <a:t>Your</a:t>
            </a:r>
            <a:r>
              <a:rPr lang="de-DE" sz="3200" b="1" dirty="0"/>
              <a:t> Business Model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49309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C1CDFD-4335-F90D-DFE2-409B8CE3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23" y="761238"/>
            <a:ext cx="8042432" cy="541730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21657E0-A8A0-4966-30DD-25D85CFB527D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24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DF3E88-5955-948C-D660-9E9D163E992D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134.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1AAA56-9649-FB71-578A-1D21CD6FDD70}"/>
              </a:ext>
            </a:extLst>
          </p:cNvPr>
          <p:cNvSpPr txBox="1"/>
          <p:nvPr/>
        </p:nvSpPr>
        <p:spPr>
          <a:xfrm>
            <a:off x="336884" y="176463"/>
            <a:ext cx="5744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Stock-exchange </a:t>
            </a:r>
            <a:r>
              <a:rPr lang="de-DE" sz="3200" b="1" dirty="0" err="1"/>
              <a:t>revenue</a:t>
            </a:r>
            <a:r>
              <a:rPr lang="de-DE" sz="3200" b="1" dirty="0"/>
              <a:t> </a:t>
            </a:r>
            <a:r>
              <a:rPr lang="de-DE" sz="3200" b="1" dirty="0" err="1"/>
              <a:t>streams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06341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C541F0-4049-6697-041B-91F7FFE61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18" y="699578"/>
            <a:ext cx="7894972" cy="545884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FF4F644-0E05-9965-2AA8-57126AB06164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25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CF9222-48AB-357F-F921-42408246F8D8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151.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901668-96C7-148F-4E74-CDFCEFB6B255}"/>
              </a:ext>
            </a:extLst>
          </p:cNvPr>
          <p:cNvSpPr txBox="1"/>
          <p:nvPr/>
        </p:nvSpPr>
        <p:spPr>
          <a:xfrm>
            <a:off x="336884" y="176463"/>
            <a:ext cx="546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Corporate vs. </a:t>
            </a:r>
            <a:r>
              <a:rPr lang="de-DE" sz="3200" b="1" dirty="0" err="1"/>
              <a:t>business</a:t>
            </a:r>
            <a:r>
              <a:rPr lang="de-DE" sz="3200" b="1" dirty="0"/>
              <a:t> </a:t>
            </a:r>
            <a:r>
              <a:rPr lang="de-DE" sz="3200" b="1" dirty="0" err="1"/>
              <a:t>strategy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716891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2C8F59-1C10-9688-2001-734132529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5" y="0"/>
            <a:ext cx="9699369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D8F262C-7BBD-9AC8-D64D-42B0AFC210FB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26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9D92D7-F709-D82B-53F5-690927375CD4}"/>
              </a:ext>
            </a:extLst>
          </p:cNvPr>
          <p:cNvSpPr txBox="1"/>
          <p:nvPr/>
        </p:nvSpPr>
        <p:spPr>
          <a:xfrm>
            <a:off x="4950915" y="6401271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154.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D7D3C2-EDB2-3ED3-724E-5E1E5CC069FC}"/>
              </a:ext>
            </a:extLst>
          </p:cNvPr>
          <p:cNvSpPr txBox="1"/>
          <p:nvPr/>
        </p:nvSpPr>
        <p:spPr>
          <a:xfrm>
            <a:off x="336884" y="176463"/>
            <a:ext cx="840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Andromeda’s</a:t>
            </a:r>
            <a:r>
              <a:rPr lang="de-DE" sz="3200" b="1" dirty="0"/>
              <a:t> BCG </a:t>
            </a:r>
            <a:r>
              <a:rPr lang="de-DE" sz="3200" b="1" dirty="0" err="1"/>
              <a:t>matrix</a:t>
            </a:r>
            <a:r>
              <a:rPr lang="de-DE" sz="3200" b="1" dirty="0"/>
              <a:t> and possible </a:t>
            </a:r>
            <a:r>
              <a:rPr lang="de-DE" sz="3200" b="1" dirty="0" err="1"/>
              <a:t>strategies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728265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2607E5-C0C8-A3F2-D443-D49117F1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5" y="0"/>
            <a:ext cx="9699369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9D5DB1B-8368-3B0D-EFDA-5EC8B630CC31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27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A000A3-7808-C94C-A0EB-570A836FA6DE}"/>
              </a:ext>
            </a:extLst>
          </p:cNvPr>
          <p:cNvSpPr txBox="1"/>
          <p:nvPr/>
        </p:nvSpPr>
        <p:spPr>
          <a:xfrm>
            <a:off x="2990150" y="6409764"/>
            <a:ext cx="9145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155. </a:t>
            </a:r>
            <a:r>
              <a:rPr lang="de-DE" sz="1000" dirty="0" err="1"/>
              <a:t>Based</a:t>
            </a:r>
            <a:r>
              <a:rPr lang="de-DE" sz="1000" dirty="0"/>
              <a:t> on an </a:t>
            </a:r>
            <a:r>
              <a:rPr lang="de-DE" sz="1000" dirty="0" err="1"/>
              <a:t>idea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Ronald C. Jones.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193088-3C2D-702C-7D32-5B31598EB0A5}"/>
              </a:ext>
            </a:extLst>
          </p:cNvPr>
          <p:cNvSpPr txBox="1"/>
          <p:nvPr/>
        </p:nvSpPr>
        <p:spPr>
          <a:xfrm>
            <a:off x="336884" y="176463"/>
            <a:ext cx="665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Strategic </a:t>
            </a:r>
            <a:r>
              <a:rPr lang="de-DE" sz="3200" b="1" dirty="0" err="1"/>
              <a:t>options</a:t>
            </a:r>
            <a:r>
              <a:rPr lang="de-DE" sz="3200" b="1" dirty="0"/>
              <a:t> </a:t>
            </a:r>
            <a:r>
              <a:rPr lang="de-DE" sz="3200" b="1" dirty="0" err="1"/>
              <a:t>for</a:t>
            </a:r>
            <a:r>
              <a:rPr lang="de-DE" sz="3200" b="1" dirty="0"/>
              <a:t> </a:t>
            </a:r>
            <a:r>
              <a:rPr lang="de-DE" sz="3200" b="1" dirty="0" err="1"/>
              <a:t>portfolio</a:t>
            </a:r>
            <a:r>
              <a:rPr lang="de-DE" sz="3200" b="1" dirty="0"/>
              <a:t> </a:t>
            </a:r>
            <a:r>
              <a:rPr lang="de-DE" sz="3200" b="1" dirty="0" err="1"/>
              <a:t>analysis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89048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966FFF-A903-D4B4-6384-5BEB7793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0" y="795027"/>
            <a:ext cx="7941004" cy="561473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C8C43A0-6E77-87A1-E02F-45F3F8DAFBC9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28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8557E6-CD3D-131B-ABFF-B4D62F75CD73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158.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3A4881-2427-B087-93AE-09A5CF4AB4EB}"/>
              </a:ext>
            </a:extLst>
          </p:cNvPr>
          <p:cNvSpPr txBox="1"/>
          <p:nvPr/>
        </p:nvSpPr>
        <p:spPr>
          <a:xfrm>
            <a:off x="336884" y="176463"/>
            <a:ext cx="673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value</a:t>
            </a:r>
            <a:r>
              <a:rPr lang="de-DE" sz="3200" b="1" dirty="0"/>
              <a:t> </a:t>
            </a:r>
            <a:r>
              <a:rPr lang="de-DE" sz="3200" b="1" dirty="0" err="1"/>
              <a:t>chain</a:t>
            </a:r>
            <a:r>
              <a:rPr lang="de-DE" sz="3200" b="1" dirty="0"/>
              <a:t> in </a:t>
            </a:r>
            <a:r>
              <a:rPr lang="de-DE" sz="3200" b="1" dirty="0" err="1"/>
              <a:t>the</a:t>
            </a:r>
            <a:r>
              <a:rPr lang="de-DE" sz="3200" b="1" dirty="0"/>
              <a:t> </a:t>
            </a:r>
            <a:r>
              <a:rPr lang="de-DE" sz="3200" b="1" dirty="0" err="1"/>
              <a:t>gaming</a:t>
            </a:r>
            <a:r>
              <a:rPr lang="de-DE" sz="3200" b="1" dirty="0"/>
              <a:t> </a:t>
            </a:r>
            <a:r>
              <a:rPr lang="de-DE" sz="3200" b="1" dirty="0" err="1"/>
              <a:t>industry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652570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9E380D1-77E9-BDE9-6B75-9FADEDE59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8" y="806870"/>
            <a:ext cx="7607774" cy="538040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9EB1EC3-87B0-2E1A-E975-9E2223E265DE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29</a:t>
            </a:fld>
            <a:endParaRPr lang="de-AT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D6860A-B204-9A90-B00F-48E1F98D002D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188.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9538A2-BF9A-C168-0B1A-0C79E4251D81}"/>
              </a:ext>
            </a:extLst>
          </p:cNvPr>
          <p:cNvSpPr txBox="1"/>
          <p:nvPr/>
        </p:nvSpPr>
        <p:spPr>
          <a:xfrm>
            <a:off x="336884" y="176463"/>
            <a:ext cx="5646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International PESTEL </a:t>
            </a:r>
            <a:r>
              <a:rPr lang="de-DE" sz="3200" b="1" dirty="0" err="1"/>
              <a:t>framework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9147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BCA76D-BE04-1AC7-18B5-F25FA3FD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1" y="393504"/>
            <a:ext cx="8891144" cy="628803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71D85A2-A148-924A-0CB5-C5919BD35D35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3</a:t>
            </a:fld>
            <a:endParaRPr lang="de-AT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DAF0E7C-9DED-6954-8ADD-7C45882AB549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17.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6CC526-8AF8-642C-8AEE-E0F5ADBF0013}"/>
              </a:ext>
            </a:extLst>
          </p:cNvPr>
          <p:cNvSpPr txBox="1"/>
          <p:nvPr/>
        </p:nvSpPr>
        <p:spPr>
          <a:xfrm>
            <a:off x="336884" y="176463"/>
            <a:ext cx="5858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Vision, </a:t>
            </a:r>
            <a:r>
              <a:rPr lang="de-DE" sz="3200" b="1" dirty="0" err="1"/>
              <a:t>mission</a:t>
            </a:r>
            <a:r>
              <a:rPr lang="de-DE" sz="3200" b="1" dirty="0"/>
              <a:t>, </a:t>
            </a:r>
            <a:r>
              <a:rPr lang="de-DE" sz="3200" b="1" dirty="0" err="1"/>
              <a:t>values</a:t>
            </a:r>
            <a:r>
              <a:rPr lang="de-DE" sz="3200" b="1" dirty="0"/>
              <a:t> &amp; </a:t>
            </a:r>
            <a:r>
              <a:rPr lang="de-DE" sz="3200" b="1" dirty="0" err="1"/>
              <a:t>strategy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06652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849A5F-4F26-3598-3C9A-7C2B0FEA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56" y="762744"/>
            <a:ext cx="7984765" cy="564702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5E390A5-C944-C2D8-4887-3E73A91BD51D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30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3609C2-1E24-4535-1DBB-39DB6316666D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194.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90AD92-C96E-58CF-7DFA-FD63C28B2A8D}"/>
              </a:ext>
            </a:extLst>
          </p:cNvPr>
          <p:cNvSpPr txBox="1"/>
          <p:nvPr/>
        </p:nvSpPr>
        <p:spPr>
          <a:xfrm>
            <a:off x="336884" y="176463"/>
            <a:ext cx="8475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Models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market</a:t>
            </a:r>
            <a:r>
              <a:rPr lang="de-DE" sz="3200" b="1" dirty="0"/>
              <a:t> </a:t>
            </a:r>
            <a:r>
              <a:rPr lang="de-DE" sz="3200" b="1" dirty="0" err="1"/>
              <a:t>entry</a:t>
            </a:r>
            <a:r>
              <a:rPr lang="de-DE" sz="3200" b="1" dirty="0"/>
              <a:t> in international </a:t>
            </a:r>
            <a:r>
              <a:rPr lang="de-DE" sz="3200" b="1" dirty="0" err="1"/>
              <a:t>business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504429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BBC19E-A7CB-1A1C-9F8D-B2BC93337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3" y="824391"/>
            <a:ext cx="7808301" cy="552222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0EB429C-226A-8EFA-47B3-EFE27F9334EB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31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B198E0-7545-DD49-33BC-3FEAF400FB21}"/>
              </a:ext>
            </a:extLst>
          </p:cNvPr>
          <p:cNvSpPr txBox="1"/>
          <p:nvPr/>
        </p:nvSpPr>
        <p:spPr>
          <a:xfrm>
            <a:off x="4865663" y="6409764"/>
            <a:ext cx="7269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 204.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505B8B-CFFA-0F1A-9BFC-8DEB966D7A01}"/>
              </a:ext>
            </a:extLst>
          </p:cNvPr>
          <p:cNvSpPr txBox="1"/>
          <p:nvPr/>
        </p:nvSpPr>
        <p:spPr>
          <a:xfrm>
            <a:off x="336884" y="176463"/>
            <a:ext cx="9120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Comparing</a:t>
            </a:r>
            <a:r>
              <a:rPr lang="de-DE" sz="3200" b="1" dirty="0"/>
              <a:t> </a:t>
            </a:r>
            <a:r>
              <a:rPr lang="de-DE" sz="3200" b="1" dirty="0" err="1"/>
              <a:t>strategic</a:t>
            </a:r>
            <a:r>
              <a:rPr lang="de-DE" sz="3200" b="1" dirty="0"/>
              <a:t> </a:t>
            </a:r>
            <a:r>
              <a:rPr lang="de-DE" sz="3200" b="1" dirty="0" err="1"/>
              <a:t>thinking</a:t>
            </a:r>
            <a:r>
              <a:rPr lang="de-DE" sz="3200" b="1" dirty="0"/>
              <a:t> and </a:t>
            </a:r>
            <a:r>
              <a:rPr lang="de-DE" sz="3200" b="1" dirty="0" err="1"/>
              <a:t>corporate</a:t>
            </a:r>
            <a:r>
              <a:rPr lang="de-DE" sz="3200" b="1" dirty="0"/>
              <a:t> </a:t>
            </a:r>
            <a:r>
              <a:rPr lang="de-DE" sz="3200" b="1" dirty="0" err="1"/>
              <a:t>planning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84999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BC39342-02C2-087C-66C5-DB49C2676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4" y="761238"/>
            <a:ext cx="9745579" cy="526525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3FFC37C-4D58-AABB-F0EB-5DA0713ED0CC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32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B7D68E-67E2-6579-0766-0551C395E8B8}"/>
              </a:ext>
            </a:extLst>
          </p:cNvPr>
          <p:cNvSpPr txBox="1"/>
          <p:nvPr/>
        </p:nvSpPr>
        <p:spPr>
          <a:xfrm>
            <a:off x="4894517" y="6409764"/>
            <a:ext cx="7241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208.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5B6B9D-7DBB-3A5E-400A-D78762CDD86D}"/>
              </a:ext>
            </a:extLst>
          </p:cNvPr>
          <p:cNvSpPr txBox="1"/>
          <p:nvPr/>
        </p:nvSpPr>
        <p:spPr>
          <a:xfrm>
            <a:off x="336884" y="176463"/>
            <a:ext cx="9581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Strategic </a:t>
            </a:r>
            <a:r>
              <a:rPr lang="de-DE" sz="3200" b="1" dirty="0" err="1"/>
              <a:t>planning</a:t>
            </a:r>
            <a:r>
              <a:rPr lang="de-DE" sz="3200" b="1" dirty="0"/>
              <a:t> </a:t>
            </a:r>
            <a:r>
              <a:rPr lang="de-DE" sz="3200" b="1" dirty="0" err="1"/>
              <a:t>as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</a:t>
            </a:r>
            <a:r>
              <a:rPr lang="de-DE" sz="3200" b="1" dirty="0" err="1"/>
              <a:t>extension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strategic</a:t>
            </a:r>
            <a:r>
              <a:rPr lang="de-DE" sz="3200" b="1" dirty="0"/>
              <a:t> </a:t>
            </a:r>
            <a:r>
              <a:rPr lang="de-DE" sz="3200" b="1" dirty="0" err="1"/>
              <a:t>thinking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267239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0AF0A1-AA90-C21F-68FB-6DB577305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09" y="694672"/>
            <a:ext cx="8081017" cy="57150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0F523F2-9AC3-83EC-2153-289FC8C2292D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33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FAEA10-E22C-2DAD-2F53-9EE678651A7F}"/>
              </a:ext>
            </a:extLst>
          </p:cNvPr>
          <p:cNvSpPr txBox="1"/>
          <p:nvPr/>
        </p:nvSpPr>
        <p:spPr>
          <a:xfrm>
            <a:off x="4763071" y="6409764"/>
            <a:ext cx="7372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215.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FC2D2-7D43-9484-9004-8576AA171D1E}"/>
              </a:ext>
            </a:extLst>
          </p:cNvPr>
          <p:cNvSpPr txBox="1"/>
          <p:nvPr/>
        </p:nvSpPr>
        <p:spPr>
          <a:xfrm>
            <a:off x="336884" y="176463"/>
            <a:ext cx="6895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Three</a:t>
            </a:r>
            <a:r>
              <a:rPr lang="de-DE" sz="3200" b="1" dirty="0"/>
              <a:t> </a:t>
            </a:r>
            <a:r>
              <a:rPr lang="de-DE" sz="3200" b="1" dirty="0" err="1"/>
              <a:t>tests</a:t>
            </a:r>
            <a:r>
              <a:rPr lang="de-DE" sz="3200" b="1" dirty="0"/>
              <a:t> </a:t>
            </a:r>
            <a:r>
              <a:rPr lang="de-DE" sz="3200" b="1" dirty="0" err="1"/>
              <a:t>for</a:t>
            </a:r>
            <a:r>
              <a:rPr lang="de-DE" sz="3200" b="1" dirty="0"/>
              <a:t> </a:t>
            </a:r>
            <a:r>
              <a:rPr lang="de-DE" sz="3200" b="1" dirty="0" err="1"/>
              <a:t>alignment</a:t>
            </a:r>
            <a:r>
              <a:rPr lang="de-DE" sz="3200" b="1" dirty="0"/>
              <a:t> &amp; </a:t>
            </a:r>
            <a:r>
              <a:rPr lang="de-DE" sz="3200" b="1" dirty="0" err="1"/>
              <a:t>consistency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64263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5C61C3-4AE6-1B4F-1EBA-5902B75DC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91" y="0"/>
            <a:ext cx="7364418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A4DF123-5BE4-5491-65FF-9D18A1B24F2E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4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35B699-CF75-B5F6-CCC7-ED2DAF7C1952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18.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433CEC-D13F-35CF-3442-979AF649A555}"/>
              </a:ext>
            </a:extLst>
          </p:cNvPr>
          <p:cNvSpPr txBox="1"/>
          <p:nvPr/>
        </p:nvSpPr>
        <p:spPr>
          <a:xfrm>
            <a:off x="336884" y="176463"/>
            <a:ext cx="6017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hierarchy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elements</a:t>
            </a:r>
            <a:r>
              <a:rPr lang="de-DE" sz="3200" b="1" dirty="0"/>
              <a:t> </a:t>
            </a:r>
            <a:r>
              <a:rPr lang="de-DE" sz="3200" b="1" dirty="0" err="1"/>
              <a:t>shaping</a:t>
            </a:r>
            <a:br>
              <a:rPr lang="de-DE" sz="3200" b="1" dirty="0"/>
            </a:br>
            <a:r>
              <a:rPr lang="de-DE" sz="3200" b="1" dirty="0"/>
              <a:t>and </a:t>
            </a:r>
            <a:r>
              <a:rPr lang="de-DE" sz="3200" b="1" dirty="0" err="1"/>
              <a:t>informing</a:t>
            </a:r>
            <a:r>
              <a:rPr lang="de-DE" sz="3200" b="1" dirty="0"/>
              <a:t> a </a:t>
            </a:r>
            <a:r>
              <a:rPr lang="de-DE" sz="3200" b="1" dirty="0" err="1"/>
              <a:t>strategy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98167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D7FC14E-4610-6178-072A-0C7AE05E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2" y="865564"/>
            <a:ext cx="9859879" cy="532700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F5CE0E-2995-2926-18D4-D8F8CC9D8A06}"/>
              </a:ext>
            </a:extLst>
          </p:cNvPr>
          <p:cNvSpPr/>
          <p:nvPr/>
        </p:nvSpPr>
        <p:spPr>
          <a:xfrm>
            <a:off x="-17145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5</a:t>
            </a:fld>
            <a:endParaRPr lang="de-AT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D33342-CB9C-5285-7057-888B228CCACE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22.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1D72C3-A9E3-A786-4DAE-280D8C95156C}"/>
              </a:ext>
            </a:extLst>
          </p:cNvPr>
          <p:cNvSpPr txBox="1"/>
          <p:nvPr/>
        </p:nvSpPr>
        <p:spPr>
          <a:xfrm>
            <a:off x="336884" y="176463"/>
            <a:ext cx="628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How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</a:t>
            </a:r>
            <a:r>
              <a:rPr lang="de-DE" sz="3200" b="1" dirty="0" err="1"/>
              <a:t>strategy</a:t>
            </a:r>
            <a:r>
              <a:rPr lang="de-DE" sz="3200" b="1" dirty="0"/>
              <a:t> </a:t>
            </a:r>
            <a:r>
              <a:rPr lang="de-DE" sz="3200" b="1" dirty="0" err="1"/>
              <a:t>pieces</a:t>
            </a:r>
            <a:r>
              <a:rPr lang="de-DE" sz="3200" b="1" dirty="0"/>
              <a:t> fit </a:t>
            </a:r>
            <a:r>
              <a:rPr lang="de-DE" sz="3200" b="1" dirty="0" err="1"/>
              <a:t>together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86136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903A55-3EA8-A7BB-957F-648C87DEA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296960"/>
            <a:ext cx="8916357" cy="630436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E77EC6B-FC63-92F4-22B0-F706393441EA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6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BD7E6F-2969-5CC2-DB5A-08F7F8829966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37.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535276B-2905-185A-1D2D-83C2AFD609A4}"/>
              </a:ext>
            </a:extLst>
          </p:cNvPr>
          <p:cNvSpPr txBox="1"/>
          <p:nvPr/>
        </p:nvSpPr>
        <p:spPr>
          <a:xfrm>
            <a:off x="336884" y="176463"/>
            <a:ext cx="107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Why</a:t>
            </a:r>
            <a:r>
              <a:rPr lang="de-DE" sz="2800" b="1" dirty="0"/>
              <a:t> </a:t>
            </a:r>
            <a:r>
              <a:rPr lang="de-DE" sz="2800" b="1" dirty="0" err="1"/>
              <a:t>having</a:t>
            </a:r>
            <a:r>
              <a:rPr lang="de-DE" sz="2800" b="1" dirty="0"/>
              <a:t> a </a:t>
            </a:r>
            <a:r>
              <a:rPr lang="de-DE" sz="2800" b="1" dirty="0" err="1"/>
              <a:t>strategic</a:t>
            </a:r>
            <a:r>
              <a:rPr lang="de-DE" sz="2800" b="1" dirty="0"/>
              <a:t> </a:t>
            </a:r>
            <a:r>
              <a:rPr lang="de-DE" sz="2800" b="1" dirty="0" err="1"/>
              <a:t>mindset</a:t>
            </a:r>
            <a:r>
              <a:rPr lang="de-DE" sz="2800" b="1" dirty="0"/>
              <a:t> </a:t>
            </a:r>
            <a:r>
              <a:rPr lang="de-DE" sz="2800" b="1" dirty="0" err="1"/>
              <a:t>is</a:t>
            </a:r>
            <a:r>
              <a:rPr lang="de-DE" sz="2800" b="1" dirty="0"/>
              <a:t> </a:t>
            </a:r>
            <a:r>
              <a:rPr lang="de-DE" sz="2800" b="1" dirty="0" err="1"/>
              <a:t>necessary</a:t>
            </a:r>
            <a:r>
              <a:rPr lang="de-DE" sz="2800" b="1" dirty="0"/>
              <a:t>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executive</a:t>
            </a:r>
            <a:r>
              <a:rPr lang="de-DE" sz="2800" b="1" dirty="0"/>
              <a:t> </a:t>
            </a:r>
            <a:r>
              <a:rPr lang="de-DE" sz="2800" b="1" dirty="0" err="1"/>
              <a:t>development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420506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D9A99-76BD-730E-8AC9-954A4D7D6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7" y="779856"/>
            <a:ext cx="8594365" cy="607814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B72067F-4A08-9DBE-7DA0-630652CC4BC0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7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D4432A5-8F2C-E3BE-4697-53CB377E819D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38.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7E8AF4-B95B-E48E-33CB-67463A590EC7}"/>
              </a:ext>
            </a:extLst>
          </p:cNvPr>
          <p:cNvSpPr txBox="1"/>
          <p:nvPr/>
        </p:nvSpPr>
        <p:spPr>
          <a:xfrm>
            <a:off x="336884" y="176463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four</a:t>
            </a:r>
            <a:r>
              <a:rPr lang="de-DE" sz="3200" b="1" dirty="0"/>
              <a:t> </a:t>
            </a:r>
            <a:r>
              <a:rPr lang="de-DE" sz="3200" b="1" dirty="0" err="1"/>
              <a:t>categories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executive</a:t>
            </a:r>
            <a:r>
              <a:rPr lang="de-DE" sz="3200" b="1" dirty="0"/>
              <a:t> </a:t>
            </a:r>
            <a:r>
              <a:rPr lang="de-DE" sz="3200" b="1" dirty="0" err="1"/>
              <a:t>competencies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26099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81F0D6-6ABB-4A13-2948-85B992574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" y="675414"/>
            <a:ext cx="8229601" cy="582017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006A4AF-C9ED-65DC-DAE0-BD382778A58C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8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99BDF-D271-B3DF-1777-D237163652A5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39.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C2C6B9-3BBC-91C8-CFEC-984921B2E0FB}"/>
              </a:ext>
            </a:extLst>
          </p:cNvPr>
          <p:cNvSpPr txBox="1"/>
          <p:nvPr/>
        </p:nvSpPr>
        <p:spPr>
          <a:xfrm>
            <a:off x="336884" y="176463"/>
            <a:ext cx="6310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Key </a:t>
            </a:r>
            <a:r>
              <a:rPr lang="de-DE" sz="3200" b="1" dirty="0" err="1"/>
              <a:t>criteria</a:t>
            </a:r>
            <a:r>
              <a:rPr lang="de-DE" sz="3200" b="1" dirty="0"/>
              <a:t> </a:t>
            </a:r>
            <a:r>
              <a:rPr lang="de-DE" sz="3200" b="1" dirty="0" err="1"/>
              <a:t>for</a:t>
            </a:r>
            <a:r>
              <a:rPr lang="de-DE" sz="3200" b="1" dirty="0"/>
              <a:t> </a:t>
            </a:r>
            <a:r>
              <a:rPr lang="de-DE" sz="3200" b="1" dirty="0" err="1"/>
              <a:t>thinking</a:t>
            </a:r>
            <a:r>
              <a:rPr lang="de-DE" sz="3200" b="1" dirty="0"/>
              <a:t> </a:t>
            </a:r>
            <a:r>
              <a:rPr lang="de-DE" sz="3200" b="1" dirty="0" err="1"/>
              <a:t>strategically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170228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3ACF57-B26B-22E2-ADC9-F22490E4A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9" y="583349"/>
            <a:ext cx="8489957" cy="600430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E813F10-98FA-8DD7-0B3E-4CEAF417AB8B}"/>
              </a:ext>
            </a:extLst>
          </p:cNvPr>
          <p:cNvSpPr/>
          <p:nvPr/>
        </p:nvSpPr>
        <p:spPr>
          <a:xfrm>
            <a:off x="0" y="6601326"/>
            <a:ext cx="401053" cy="256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794C7A6-4225-40DA-BFBD-05C6B7CA5B43}" type="slidenum">
              <a:rPr lang="de-DE" sz="1400" smtClean="0"/>
              <a:t>9</a:t>
            </a:fld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35986D-C167-88F4-122E-0437B97492F7}"/>
              </a:ext>
            </a:extLst>
          </p:cNvPr>
          <p:cNvSpPr txBox="1"/>
          <p:nvPr/>
        </p:nvSpPr>
        <p:spPr>
          <a:xfrm>
            <a:off x="4989094" y="6409764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Source: Hillen, J. (2025). </a:t>
            </a:r>
            <a:r>
              <a:rPr lang="de-DE" sz="1000" i="1" dirty="0"/>
              <a:t>The </a:t>
            </a:r>
            <a:r>
              <a:rPr lang="de-DE" sz="1000" i="1" dirty="0" err="1"/>
              <a:t>Strategy</a:t>
            </a:r>
            <a:r>
              <a:rPr lang="de-DE" sz="1000" i="1" dirty="0"/>
              <a:t> </a:t>
            </a:r>
            <a:r>
              <a:rPr lang="de-DE" sz="1000" i="1" dirty="0" err="1"/>
              <a:t>Dialogues</a:t>
            </a:r>
            <a:r>
              <a:rPr lang="de-DE" sz="1000" i="1" dirty="0"/>
              <a:t>: A Primer on Business </a:t>
            </a:r>
            <a:r>
              <a:rPr lang="de-DE" sz="1000" i="1" dirty="0" err="1"/>
              <a:t>Strategy</a:t>
            </a:r>
            <a:r>
              <a:rPr lang="de-DE" sz="1000" i="1" dirty="0"/>
              <a:t> and Strategic Management</a:t>
            </a:r>
            <a:r>
              <a:rPr lang="de-DE" sz="1000" dirty="0"/>
              <a:t>. Moosburg: </a:t>
            </a:r>
            <a:r>
              <a:rPr lang="de-DE" sz="1000" dirty="0" err="1"/>
              <a:t>econcise</a:t>
            </a:r>
            <a:r>
              <a:rPr lang="de-DE" sz="1000" dirty="0"/>
              <a:t>, p. 46.</a:t>
            </a:r>
            <a:br>
              <a:rPr lang="de-DE" sz="1000" dirty="0"/>
            </a:br>
            <a:r>
              <a:rPr lang="de-DE" sz="1000" dirty="0"/>
              <a:t>© 2025 </a:t>
            </a:r>
            <a:r>
              <a:rPr lang="de-DE" sz="1000" dirty="0" err="1"/>
              <a:t>econcise</a:t>
            </a:r>
            <a:r>
              <a:rPr lang="de-DE" sz="1000" dirty="0"/>
              <a:t> GmbH.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educational</a:t>
            </a:r>
            <a:r>
              <a:rPr lang="de-DE" sz="1000" dirty="0"/>
              <a:t>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. Do not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post</a:t>
            </a:r>
            <a:r>
              <a:rPr lang="de-DE" sz="1000" dirty="0"/>
              <a:t>.</a:t>
            </a:r>
            <a:endParaRPr lang="de-AT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3C3A50-25C8-EE49-DF03-3A8CF3ACF775}"/>
              </a:ext>
            </a:extLst>
          </p:cNvPr>
          <p:cNvSpPr txBox="1"/>
          <p:nvPr/>
        </p:nvSpPr>
        <p:spPr>
          <a:xfrm>
            <a:off x="336884" y="176463"/>
            <a:ext cx="4363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Stategic</a:t>
            </a:r>
            <a:r>
              <a:rPr lang="de-DE" sz="3200" b="1" dirty="0"/>
              <a:t> </a:t>
            </a:r>
            <a:r>
              <a:rPr lang="de-DE" sz="3200" b="1" dirty="0" err="1"/>
              <a:t>decision</a:t>
            </a:r>
            <a:r>
              <a:rPr lang="de-DE" sz="3200" b="1" dirty="0"/>
              <a:t> </a:t>
            </a:r>
            <a:r>
              <a:rPr lang="de-DE" sz="3200" b="1" dirty="0" err="1"/>
              <a:t>making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345527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Microsoft Office PowerPoint</Application>
  <PresentationFormat>Breitbild</PresentationFormat>
  <Paragraphs>103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7</cp:revision>
  <dcterms:created xsi:type="dcterms:W3CDTF">2025-03-30T14:19:19Z</dcterms:created>
  <dcterms:modified xsi:type="dcterms:W3CDTF">2025-03-30T14:59:09Z</dcterms:modified>
</cp:coreProperties>
</file>